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  <p:sldMasterId id="2147483704" r:id="rId5"/>
  </p:sldMasterIdLst>
  <p:notesMasterIdLst>
    <p:notesMasterId r:id="rId14"/>
  </p:notesMasterIdLst>
  <p:handoutMasterIdLst>
    <p:handoutMasterId r:id="rId15"/>
  </p:handoutMasterIdLst>
  <p:sldIdLst>
    <p:sldId id="322" r:id="rId6"/>
    <p:sldId id="347" r:id="rId7"/>
    <p:sldId id="364" r:id="rId8"/>
    <p:sldId id="350" r:id="rId9"/>
    <p:sldId id="351" r:id="rId10"/>
    <p:sldId id="357" r:id="rId11"/>
    <p:sldId id="363" r:id="rId12"/>
    <p:sldId id="359" r:id="rId13"/>
  </p:sldIdLst>
  <p:sldSz cx="12192000" cy="6858000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52E91F-37CC-1F30-D03B-92BC32EABFF3}" name="Mats Ramstedt" initials="MR" userId="S::mats.ramstedt@ki.se::2dc00dcf-2bef-4f83-8247-c7e4445906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C00"/>
    <a:srgbClr val="B32B31"/>
    <a:srgbClr val="004687"/>
    <a:srgbClr val="8D1C27"/>
    <a:srgbClr val="E47623"/>
    <a:srgbClr val="847A6C"/>
    <a:srgbClr val="9CA920"/>
    <a:srgbClr val="043163"/>
    <a:srgbClr val="FEF7F7"/>
    <a:srgbClr val="0D43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" y="125"/>
      </p:cViewPr>
      <p:guideLst>
        <p:guide orient="horz" pos="3997"/>
        <p:guide pos="31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40738108633634E-2"/>
          <c:y val="0.11649949563669981"/>
          <c:w val="0.87599203861771868"/>
          <c:h val="0.73851763457968711"/>
        </c:manualLayout>
      </c:layout>
      <c:lineChart>
        <c:grouping val="standard"/>
        <c:varyColors val="0"/>
        <c:ser>
          <c:idx val="0"/>
          <c:order val="0"/>
          <c:tx>
            <c:strRef>
              <c:f>'1'!$B$3</c:f>
              <c:strCache>
                <c:ptCount val="1"/>
                <c:pt idx="0">
                  <c:v>Total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'1'!$B$4:$B$24</c:f>
              <c:numCache>
                <c:formatCode>0</c:formatCode>
                <c:ptCount val="21"/>
                <c:pt idx="0">
                  <c:v>1061.912762653867</c:v>
                </c:pt>
                <c:pt idx="1">
                  <c:v>1007.9467702948525</c:v>
                </c:pt>
                <c:pt idx="2">
                  <c:v>1004.5814048246909</c:v>
                </c:pt>
                <c:pt idx="3">
                  <c:v>990.0817986685388</c:v>
                </c:pt>
                <c:pt idx="4">
                  <c:v>904.29905555190362</c:v>
                </c:pt>
                <c:pt idx="5">
                  <c:v>837.93302760776874</c:v>
                </c:pt>
                <c:pt idx="6">
                  <c:v>836.45643315169582</c:v>
                </c:pt>
                <c:pt idx="7">
                  <c:v>798.86177751765615</c:v>
                </c:pt>
                <c:pt idx="8">
                  <c:v>816.29061741984958</c:v>
                </c:pt>
                <c:pt idx="9">
                  <c:v>735.98413224492458</c:v>
                </c:pt>
                <c:pt idx="10">
                  <c:v>708.10100182971382</c:v>
                </c:pt>
                <c:pt idx="11">
                  <c:v>767.50903220098951</c:v>
                </c:pt>
                <c:pt idx="12">
                  <c:v>703.1373926967625</c:v>
                </c:pt>
                <c:pt idx="13">
                  <c:v>698.74806088668754</c:v>
                </c:pt>
                <c:pt idx="14">
                  <c:v>678.65965805708083</c:v>
                </c:pt>
                <c:pt idx="15">
                  <c:v>655.79949490174306</c:v>
                </c:pt>
                <c:pt idx="16">
                  <c:v>642.4447216863415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3C-4313-9F75-557FA32A86EE}"/>
            </c:ext>
          </c:extLst>
        </c:ser>
        <c:ser>
          <c:idx val="1"/>
          <c:order val="1"/>
          <c:tx>
            <c:strRef>
              <c:f>'1'!$C$3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923C-4313-9F75-557FA32A86EE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23C-4313-9F75-557FA32A86EE}"/>
              </c:ext>
            </c:extLst>
          </c:dPt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'1'!$C$4:$C$24</c:f>
              <c:numCache>
                <c:formatCode>General</c:formatCode>
                <c:ptCount val="21"/>
                <c:pt idx="16" formatCode="0">
                  <c:v>648.68364808681929</c:v>
                </c:pt>
                <c:pt idx="17" formatCode="0">
                  <c:v>622.80141941049681</c:v>
                </c:pt>
                <c:pt idx="18" formatCode="0">
                  <c:v>576.66835607567623</c:v>
                </c:pt>
                <c:pt idx="19" formatCode="0">
                  <c:v>609.44500089209805</c:v>
                </c:pt>
                <c:pt idx="20" formatCode="0">
                  <c:v>450.9498879194241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23C-4313-9F75-557FA32A86EE}"/>
            </c:ext>
          </c:extLst>
        </c:ser>
        <c:ser>
          <c:idx val="2"/>
          <c:order val="2"/>
          <c:tx>
            <c:strRef>
              <c:f>'1'!$H$3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'1'!$H$4:$H$24</c:f>
              <c:numCache>
                <c:formatCode>0</c:formatCode>
                <c:ptCount val="21"/>
                <c:pt idx="0">
                  <c:v>91.937555808846255</c:v>
                </c:pt>
                <c:pt idx="1">
                  <c:v>114.96372033375647</c:v>
                </c:pt>
                <c:pt idx="2">
                  <c:v>86.213498324557222</c:v>
                </c:pt>
                <c:pt idx="3">
                  <c:v>77.515443926030613</c:v>
                </c:pt>
                <c:pt idx="4">
                  <c:v>73.295060172009769</c:v>
                </c:pt>
                <c:pt idx="5">
                  <c:v>72.727546509600472</c:v>
                </c:pt>
                <c:pt idx="6">
                  <c:v>47.751764597162968</c:v>
                </c:pt>
                <c:pt idx="7">
                  <c:v>45.581190669617946</c:v>
                </c:pt>
                <c:pt idx="8">
                  <c:v>33.328989671947575</c:v>
                </c:pt>
                <c:pt idx="9">
                  <c:v>34.584954092593257</c:v>
                </c:pt>
                <c:pt idx="10">
                  <c:v>55.470659790770156</c:v>
                </c:pt>
                <c:pt idx="11">
                  <c:v>48.450465496603861</c:v>
                </c:pt>
                <c:pt idx="12">
                  <c:v>30.480775168142515</c:v>
                </c:pt>
                <c:pt idx="13">
                  <c:v>34.183596157421789</c:v>
                </c:pt>
                <c:pt idx="14">
                  <c:v>54.016849035951317</c:v>
                </c:pt>
                <c:pt idx="15">
                  <c:v>31.276987359543885</c:v>
                </c:pt>
                <c:pt idx="16">
                  <c:v>33.748018643627134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23C-4313-9F75-557FA32A86EE}"/>
            </c:ext>
          </c:extLst>
        </c:ser>
        <c:ser>
          <c:idx val="3"/>
          <c:order val="3"/>
          <c:tx>
            <c:strRef>
              <c:f>'1'!$I$3</c:f>
              <c:strCache>
                <c:ptCount val="1"/>
              </c:strCache>
            </c:strRef>
          </c:tx>
          <c:spPr>
            <a:ln w="28575" cap="rnd">
              <a:solidFill>
                <a:srgbClr val="B32B31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32B3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923C-4313-9F75-557FA32A86EE}"/>
              </c:ext>
            </c:extLst>
          </c:dPt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'1'!$I$4:$I$24</c:f>
              <c:numCache>
                <c:formatCode>General</c:formatCode>
                <c:ptCount val="21"/>
                <c:pt idx="16" formatCode="0">
                  <c:v>35.474968035156493</c:v>
                </c:pt>
                <c:pt idx="17" formatCode="0">
                  <c:v>22.719698980986585</c:v>
                </c:pt>
                <c:pt idx="18" formatCode="0">
                  <c:v>16.388073668894346</c:v>
                </c:pt>
                <c:pt idx="19" formatCode="0">
                  <c:v>14.39736978647959</c:v>
                </c:pt>
                <c:pt idx="20" formatCode="0">
                  <c:v>12.356549908403238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23C-4313-9F75-557FA32A86EE}"/>
            </c:ext>
          </c:extLst>
        </c:ser>
        <c:ser>
          <c:idx val="4"/>
          <c:order val="4"/>
          <c:tx>
            <c:strRef>
              <c:f>'1'!$J$3</c:f>
              <c:strCache>
                <c:ptCount val="1"/>
                <c:pt idx="0">
                  <c:v>Smuggling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'1'!$J$4:$J$24</c:f>
              <c:numCache>
                <c:formatCode>0</c:formatCode>
                <c:ptCount val="21"/>
                <c:pt idx="0">
                  <c:v>40.056704967546381</c:v>
                </c:pt>
                <c:pt idx="1">
                  <c:v>37.05160510949996</c:v>
                </c:pt>
                <c:pt idx="2">
                  <c:v>42.529426628855234</c:v>
                </c:pt>
                <c:pt idx="3">
                  <c:v>39.663426131141797</c:v>
                </c:pt>
                <c:pt idx="4">
                  <c:v>36.356088614772332</c:v>
                </c:pt>
                <c:pt idx="5">
                  <c:v>28.808082083378434</c:v>
                </c:pt>
                <c:pt idx="6">
                  <c:v>25.60623395505722</c:v>
                </c:pt>
                <c:pt idx="7">
                  <c:v>21.585609550135651</c:v>
                </c:pt>
                <c:pt idx="8">
                  <c:v>14.663961199126172</c:v>
                </c:pt>
                <c:pt idx="9">
                  <c:v>12.174301368800789</c:v>
                </c:pt>
                <c:pt idx="10">
                  <c:v>12.933212972722574</c:v>
                </c:pt>
                <c:pt idx="11">
                  <c:v>11.144110184317501</c:v>
                </c:pt>
                <c:pt idx="12">
                  <c:v>10.80910657365318</c:v>
                </c:pt>
                <c:pt idx="13">
                  <c:v>6.7180471412644174</c:v>
                </c:pt>
                <c:pt idx="14">
                  <c:v>8.5051655098482808</c:v>
                </c:pt>
                <c:pt idx="15">
                  <c:v>5.4816374633353213</c:v>
                </c:pt>
                <c:pt idx="16">
                  <c:v>12.359207422911666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23C-4313-9F75-557FA32A86EE}"/>
            </c:ext>
          </c:extLst>
        </c:ser>
        <c:ser>
          <c:idx val="5"/>
          <c:order val="5"/>
          <c:tx>
            <c:strRef>
              <c:f>'1'!$K$3</c:f>
              <c:strCache>
                <c:ptCount val="1"/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'1'!$A$4:$A$24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'1'!$K$4:$K$24</c:f>
              <c:numCache>
                <c:formatCode>General</c:formatCode>
                <c:ptCount val="21"/>
                <c:pt idx="16" formatCode="0">
                  <c:v>16.87118443186014</c:v>
                </c:pt>
                <c:pt idx="17" formatCode="0">
                  <c:v>20.456392457141881</c:v>
                </c:pt>
                <c:pt idx="18" formatCode="0">
                  <c:v>12.187390319221761</c:v>
                </c:pt>
                <c:pt idx="19" formatCode="0">
                  <c:v>7.2998806638154337</c:v>
                </c:pt>
                <c:pt idx="20" formatCode="0">
                  <c:v>2.6508287238889792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23C-4313-9F75-557FA32A8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359248"/>
        <c:axId val="181359640"/>
      </c:lineChart>
      <c:catAx>
        <c:axId val="18135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81359640"/>
        <c:crosses val="autoZero"/>
        <c:auto val="1"/>
        <c:lblAlgn val="ctr"/>
        <c:lblOffset val="100"/>
        <c:tickLblSkip val="1"/>
        <c:noMultiLvlLbl val="0"/>
      </c:catAx>
      <c:valAx>
        <c:axId val="181359640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Antal</a:t>
                </a:r>
              </a:p>
            </c:rich>
          </c:tx>
          <c:layout>
            <c:manualLayout>
              <c:xMode val="edge"/>
              <c:yMode val="edge"/>
              <c:x val="4.1388909437381063E-2"/>
              <c:y val="3.78990844938211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181359248"/>
        <c:crosses val="autoZero"/>
        <c:crossBetween val="midCat"/>
        <c:majorUnit val="200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601838597945447E-2"/>
          <c:y val="2.7483915119344584E-2"/>
          <c:w val="0.91748300006341921"/>
          <c:h val="0.873938222659053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'2'!$C$12:$C$14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'2'!$D$12:$D$14</c:f>
              <c:numCache>
                <c:formatCode>0.0</c:formatCode>
                <c:ptCount val="3"/>
                <c:pt idx="0">
                  <c:v>0.46429329221551935</c:v>
                </c:pt>
                <c:pt idx="1">
                  <c:v>1.6102161312602183</c:v>
                </c:pt>
                <c:pt idx="2">
                  <c:v>2.9720651028574578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D7-4C08-A12A-F7F252936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207176"/>
        <c:axId val="807208976"/>
      </c:barChart>
      <c:catAx>
        <c:axId val="807207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07208976"/>
        <c:crosses val="autoZero"/>
        <c:auto val="1"/>
        <c:lblAlgn val="ctr"/>
        <c:lblOffset val="100"/>
        <c:noMultiLvlLbl val="0"/>
      </c:catAx>
      <c:valAx>
        <c:axId val="80720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07207176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" lastClr="FFFFFF">
              <a:lumMod val="50000"/>
            </a:sys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747553252734599E-2"/>
          <c:y val="0.11856495008412088"/>
          <c:w val="0.8726283585028598"/>
          <c:h val="0.73651402699821023"/>
        </c:manualLayout>
      </c:layout>
      <c:lineChart>
        <c:grouping val="standard"/>
        <c:varyColors val="0"/>
        <c:ser>
          <c:idx val="0"/>
          <c:order val="0"/>
          <c:tx>
            <c:strRef>
              <c:f>'2'!$B$4</c:f>
              <c:strCache>
                <c:ptCount val="1"/>
                <c:pt idx="0">
                  <c:v>Total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'2'!$B$5:$B$25</c:f>
              <c:numCache>
                <c:formatCode>0.00</c:formatCode>
                <c:ptCount val="21"/>
                <c:pt idx="0">
                  <c:v>0.91994159716191848</c:v>
                </c:pt>
                <c:pt idx="1">
                  <c:v>0.92539121520715151</c:v>
                </c:pt>
                <c:pt idx="2">
                  <c:v>0.90318850074735491</c:v>
                </c:pt>
                <c:pt idx="3">
                  <c:v>0.98578630794436073</c:v>
                </c:pt>
                <c:pt idx="4">
                  <c:v>0.80107887092674557</c:v>
                </c:pt>
                <c:pt idx="5">
                  <c:v>0.71977116816182818</c:v>
                </c:pt>
                <c:pt idx="6">
                  <c:v>0.74577682891836661</c:v>
                </c:pt>
                <c:pt idx="7">
                  <c:v>0.74744159333152282</c:v>
                </c:pt>
                <c:pt idx="8">
                  <c:v>0.76901085603832919</c:v>
                </c:pt>
                <c:pt idx="9">
                  <c:v>0.80524846911562498</c:v>
                </c:pt>
                <c:pt idx="10">
                  <c:v>0.74254531423694337</c:v>
                </c:pt>
                <c:pt idx="11">
                  <c:v>0.76208092273553663</c:v>
                </c:pt>
                <c:pt idx="12">
                  <c:v>0.7621944901808948</c:v>
                </c:pt>
                <c:pt idx="13">
                  <c:v>0.8008539438244423</c:v>
                </c:pt>
                <c:pt idx="14">
                  <c:v>0.76829546600099108</c:v>
                </c:pt>
                <c:pt idx="15">
                  <c:v>0.7899555497748425</c:v>
                </c:pt>
                <c:pt idx="16">
                  <c:v>0.861906862365721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64-4635-A5DD-C9FC51A50E15}"/>
            </c:ext>
          </c:extLst>
        </c:ser>
        <c:ser>
          <c:idx val="1"/>
          <c:order val="1"/>
          <c:tx>
            <c:strRef>
              <c:f>'2'!$C$4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64-4635-A5DD-C9FC51A50E15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B64-4635-A5DD-C9FC51A50E15}"/>
              </c:ext>
            </c:extLst>
          </c:dPt>
          <c:cat>
            <c:numRef>
              <c:f>'2'!$A$5:$A$25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'2'!$C$5:$C$25</c:f>
              <c:numCache>
                <c:formatCode>General</c:formatCode>
                <c:ptCount val="21"/>
                <c:pt idx="16" formatCode="0.00">
                  <c:v>0.86454365513840714</c:v>
                </c:pt>
                <c:pt idx="17" formatCode="0.00">
                  <c:v>0.85401943658844914</c:v>
                </c:pt>
                <c:pt idx="18" formatCode="0.00">
                  <c:v>0.87454266794442559</c:v>
                </c:pt>
                <c:pt idx="19" formatCode="0.00">
                  <c:v>0.86151246044090168</c:v>
                </c:pt>
                <c:pt idx="20" formatCode="0.00">
                  <c:v>0.77889010514937718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B64-4635-A5DD-C9FC51A50E15}"/>
            </c:ext>
          </c:extLst>
        </c:ser>
        <c:ser>
          <c:idx val="4"/>
          <c:order val="2"/>
          <c:tx>
            <c:strRef>
              <c:f>'2'!$H$4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'2'!$H$5:$H$25</c:f>
              <c:numCache>
                <c:formatCode>General</c:formatCode>
                <c:ptCount val="21"/>
                <c:pt idx="4" formatCode="0.00">
                  <c:v>1.6398845204371765E-2</c:v>
                </c:pt>
                <c:pt idx="5" formatCode="0.00">
                  <c:v>3.6235609984051932E-2</c:v>
                </c:pt>
                <c:pt idx="6" formatCode="0.00">
                  <c:v>2.8242410666397169E-2</c:v>
                </c:pt>
                <c:pt idx="7" formatCode="0.00">
                  <c:v>3.6374002746301912E-2</c:v>
                </c:pt>
                <c:pt idx="8" formatCode="0.00">
                  <c:v>2.2228678434597398E-2</c:v>
                </c:pt>
                <c:pt idx="9" formatCode="0.00">
                  <c:v>2.2709511958877045E-2</c:v>
                </c:pt>
                <c:pt idx="10" formatCode="0.00">
                  <c:v>1.8398995664241476E-2</c:v>
                </c:pt>
                <c:pt idx="11" formatCode="0.00">
                  <c:v>1.8367926657749983E-2</c:v>
                </c:pt>
                <c:pt idx="12" formatCode="0.00">
                  <c:v>1.7286313579422334E-2</c:v>
                </c:pt>
                <c:pt idx="13" formatCode="0.00">
                  <c:v>1.7977584186711353E-2</c:v>
                </c:pt>
                <c:pt idx="14" formatCode="0.00">
                  <c:v>1.9588461935717623E-2</c:v>
                </c:pt>
                <c:pt idx="15" formatCode="0.00">
                  <c:v>1.6708358772954682E-2</c:v>
                </c:pt>
                <c:pt idx="16" formatCode="0.00">
                  <c:v>9.6349999999999995E-3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B64-4635-A5DD-C9FC51A50E15}"/>
            </c:ext>
          </c:extLst>
        </c:ser>
        <c:ser>
          <c:idx val="5"/>
          <c:order val="3"/>
          <c:tx>
            <c:strRef>
              <c:f>'2'!$I$4</c:f>
              <c:strCache>
                <c:ptCount val="1"/>
              </c:strCache>
            </c:strRef>
          </c:tx>
          <c:spPr>
            <a:ln w="28575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8B64-4635-A5DD-C9FC51A50E15}"/>
              </c:ext>
            </c:extLst>
          </c:dPt>
          <c:cat>
            <c:numRef>
              <c:f>'2'!$A$5:$A$25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'2'!$I$5:$I$25</c:f>
              <c:numCache>
                <c:formatCode>General</c:formatCode>
                <c:ptCount val="21"/>
                <c:pt idx="16" formatCode="0.00">
                  <c:v>1.2271792772686125E-2</c:v>
                </c:pt>
                <c:pt idx="17" formatCode="0.00">
                  <c:v>7.5420568036175259E-3</c:v>
                </c:pt>
                <c:pt idx="18" formatCode="0.00">
                  <c:v>1.60712874730451E-2</c:v>
                </c:pt>
                <c:pt idx="19" formatCode="0.00">
                  <c:v>1.3097861991424684E-2</c:v>
                </c:pt>
                <c:pt idx="20" formatCode="0.00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B64-4635-A5DD-C9FC51A50E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759088"/>
        <c:axId val="660304016"/>
      </c:lineChart>
      <c:catAx>
        <c:axId val="66275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Antal kg</a:t>
                </a:r>
              </a:p>
            </c:rich>
          </c:tx>
          <c:layout>
            <c:manualLayout>
              <c:xMode val="edge"/>
              <c:yMode val="edge"/>
              <c:x val="3.5802509912638121E-2"/>
              <c:y val="1.886008989409283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28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60304016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660304016"/>
        <c:scaling>
          <c:orientation val="minMax"/>
          <c:max val="1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62759088"/>
        <c:crosses val="autoZero"/>
        <c:crossBetween val="midCat"/>
        <c:majorUnit val="0.2"/>
        <c:minorUnit val="0.2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970111303012857E-2"/>
          <c:y val="0.10593575974542561"/>
          <c:w val="0.87840618554806194"/>
          <c:h val="0.73651402699821023"/>
        </c:manualLayout>
      </c:layout>
      <c:lineChart>
        <c:grouping val="standard"/>
        <c:varyColors val="0"/>
        <c:ser>
          <c:idx val="0"/>
          <c:order val="0"/>
          <c:tx>
            <c:strRef>
              <c:f>'3'!$B$4</c:f>
              <c:strCache>
                <c:ptCount val="1"/>
                <c:pt idx="0">
                  <c:v>Totalt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'3'!$B$5:$B$25</c:f>
              <c:numCache>
                <c:formatCode>0.00</c:formatCode>
                <c:ptCount val="21"/>
                <c:pt idx="0">
                  <c:v>28.685741503051638</c:v>
                </c:pt>
                <c:pt idx="1">
                  <c:v>29.414627309649035</c:v>
                </c:pt>
                <c:pt idx="2">
                  <c:v>29.288592339539154</c:v>
                </c:pt>
                <c:pt idx="3">
                  <c:v>32.686667752699798</c:v>
                </c:pt>
                <c:pt idx="4">
                  <c:v>27.162777986048887</c:v>
                </c:pt>
                <c:pt idx="5">
                  <c:v>24.994686368586635</c:v>
                </c:pt>
                <c:pt idx="6">
                  <c:v>26.561485422604257</c:v>
                </c:pt>
                <c:pt idx="7">
                  <c:v>27.34054168609341</c:v>
                </c:pt>
                <c:pt idx="8">
                  <c:v>28.950667300847297</c:v>
                </c:pt>
                <c:pt idx="9">
                  <c:v>31.229199879145753</c:v>
                </c:pt>
                <c:pt idx="10">
                  <c:v>29.69899845296942</c:v>
                </c:pt>
                <c:pt idx="11">
                  <c:v>31.4860628412982</c:v>
                </c:pt>
                <c:pt idx="12">
                  <c:v>32.58854966365184</c:v>
                </c:pt>
                <c:pt idx="13">
                  <c:v>35.516257000429754</c:v>
                </c:pt>
                <c:pt idx="14">
                  <c:v>35.401878203133791</c:v>
                </c:pt>
                <c:pt idx="15">
                  <c:v>37.876290661889307</c:v>
                </c:pt>
                <c:pt idx="16">
                  <c:v>42.611203063882002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DE-427D-B09C-BC9AF82C0266}"/>
            </c:ext>
          </c:extLst>
        </c:ser>
        <c:ser>
          <c:idx val="1"/>
          <c:order val="1"/>
          <c:tx>
            <c:strRef>
              <c:f>'3'!$C$4</c:f>
              <c:strCache>
                <c:ptCount val="1"/>
              </c:strCache>
            </c:strRef>
          </c:tx>
          <c:spPr>
            <a:ln w="28575" cap="rnd">
              <a:solidFill>
                <a:srgbClr val="004687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35DE-427D-B09C-BC9AF82C0266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35DE-427D-B09C-BC9AF82C0266}"/>
              </c:ext>
            </c:extLst>
          </c:dPt>
          <c:cat>
            <c:numRef>
              <c:f>'3'!$A$5:$A$25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'3'!$C$5:$C$25</c:f>
              <c:numCache>
                <c:formatCode>General</c:formatCode>
                <c:ptCount val="21"/>
                <c:pt idx="16" formatCode="0.00">
                  <c:v>43.145863037326052</c:v>
                </c:pt>
                <c:pt idx="17" formatCode="0.00">
                  <c:v>44.249711740334149</c:v>
                </c:pt>
                <c:pt idx="18" formatCode="0.00">
                  <c:v>47.081704869148091</c:v>
                </c:pt>
                <c:pt idx="19" formatCode="0.00">
                  <c:v>47.20616221593982</c:v>
                </c:pt>
                <c:pt idx="20" formatCode="0.00">
                  <c:v>43.244846165399501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5DE-427D-B09C-BC9AF82C0266}"/>
            </c:ext>
          </c:extLst>
        </c:ser>
        <c:ser>
          <c:idx val="6"/>
          <c:order val="2"/>
          <c:tx>
            <c:strRef>
              <c:f>'3'!$H$4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'3'!$H$5:$H$25</c:f>
              <c:numCache>
                <c:formatCode>General</c:formatCode>
                <c:ptCount val="21"/>
                <c:pt idx="4" formatCode="0.00">
                  <c:v>0.51</c:v>
                </c:pt>
                <c:pt idx="5" formatCode="0.00">
                  <c:v>1.1599999999999999</c:v>
                </c:pt>
                <c:pt idx="6" formatCode="0.00">
                  <c:v>0.93</c:v>
                </c:pt>
                <c:pt idx="7" formatCode="0.00">
                  <c:v>1.22</c:v>
                </c:pt>
                <c:pt idx="8" formatCode="0.00">
                  <c:v>0.77</c:v>
                </c:pt>
                <c:pt idx="9" formatCode="0.00">
                  <c:v>0.81</c:v>
                </c:pt>
                <c:pt idx="10" formatCode="0.00">
                  <c:v>0.68</c:v>
                </c:pt>
                <c:pt idx="11" formatCode="0.00">
                  <c:v>0.7</c:v>
                </c:pt>
                <c:pt idx="12" formatCode="0.00">
                  <c:v>0.68</c:v>
                </c:pt>
                <c:pt idx="13" formatCode="0.00">
                  <c:v>0.74</c:v>
                </c:pt>
                <c:pt idx="14" formatCode="0.00">
                  <c:v>0.84</c:v>
                </c:pt>
                <c:pt idx="15" formatCode="0.00">
                  <c:v>0.75</c:v>
                </c:pt>
                <c:pt idx="16" formatCode="0.00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5DE-427D-B09C-BC9AF82C0266}"/>
            </c:ext>
          </c:extLst>
        </c:ser>
        <c:ser>
          <c:idx val="7"/>
          <c:order val="3"/>
          <c:tx>
            <c:strRef>
              <c:f>'3'!$I$4</c:f>
              <c:strCache>
                <c:ptCount val="1"/>
              </c:strCache>
            </c:strRef>
          </c:tx>
          <c:spPr>
            <a:ln w="28575" cap="rnd">
              <a:solidFill>
                <a:srgbClr val="B32B31"/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32B3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35DE-427D-B09C-BC9AF82C0266}"/>
              </c:ext>
            </c:extLst>
          </c:dPt>
          <c:cat>
            <c:numRef>
              <c:f>'3'!$A$5:$A$25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'3'!$I$5:$I$25</c:f>
              <c:numCache>
                <c:formatCode>General</c:formatCode>
                <c:ptCount val="21"/>
                <c:pt idx="16" formatCode="0.00">
                  <c:v>0.61205948990953241</c:v>
                </c:pt>
                <c:pt idx="17" formatCode="0.00">
                  <c:v>0.39078014526515675</c:v>
                </c:pt>
                <c:pt idx="18" formatCode="0.00">
                  <c:v>0.8652106311195209</c:v>
                </c:pt>
                <c:pt idx="19" formatCode="0.00">
                  <c:v>0.71769106802327043</c:v>
                </c:pt>
                <c:pt idx="20" formatCode="0.00">
                  <c:v>1.6398403237674353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5DE-427D-B09C-BC9AF82C0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759088"/>
        <c:axId val="660304016"/>
      </c:lineChart>
      <c:catAx>
        <c:axId val="66275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Antal dosor</a:t>
                </a:r>
              </a:p>
            </c:rich>
          </c:tx>
          <c:layout>
            <c:manualLayout>
              <c:xMode val="edge"/>
              <c:yMode val="edge"/>
              <c:x val="3.9269214940534182E-2"/>
              <c:y val="1.886008989409283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28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60304016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660304016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62759088"/>
        <c:crosses val="autoZero"/>
        <c:crossBetween val="midCat"/>
        <c:majorUnit val="10"/>
      </c:valAx>
      <c:spPr>
        <a:solidFill>
          <a:sysClr val="window" lastClr="FFFFFF"/>
        </a:solidFill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594220447681732E-2"/>
          <c:y val="0.10373336572760102"/>
          <c:w val="0.91080531921756558"/>
          <c:h val="0.8201000541131516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'7'!$A$5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'7'!$B$5:$D$5</c:f>
              <c:numCache>
                <c:formatCode>0.00</c:formatCode>
                <c:ptCount val="3"/>
                <c:pt idx="0">
                  <c:v>0.1071356771787311</c:v>
                </c:pt>
                <c:pt idx="1">
                  <c:v>0.87066062928131893</c:v>
                </c:pt>
                <c:pt idx="2">
                  <c:v>0.97779630646005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8-405A-9556-18C0881A09D3}"/>
            </c:ext>
          </c:extLst>
        </c:ser>
        <c:ser>
          <c:idx val="2"/>
          <c:order val="2"/>
          <c:tx>
            <c:strRef>
              <c:f>'7'!$A$6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'7'!$B$6:$D$6</c:f>
              <c:numCache>
                <c:formatCode>0.00</c:formatCode>
                <c:ptCount val="3"/>
                <c:pt idx="0">
                  <c:v>0.19357098206506768</c:v>
                </c:pt>
                <c:pt idx="1">
                  <c:v>0.88009813117165647</c:v>
                </c:pt>
                <c:pt idx="2">
                  <c:v>1.0736691132367242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8-405A-9556-18C0881A09D3}"/>
            </c:ext>
          </c:extLst>
        </c:ser>
        <c:ser>
          <c:idx val="3"/>
          <c:order val="3"/>
          <c:tx>
            <c:strRef>
              <c:f>'7'!$A$7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'7'!$B$7:$D$7</c:f>
              <c:numCache>
                <c:formatCode>0.00</c:formatCode>
                <c:ptCount val="3"/>
                <c:pt idx="0">
                  <c:v>0.25296846433167519</c:v>
                </c:pt>
                <c:pt idx="1">
                  <c:v>0.77605192243458776</c:v>
                </c:pt>
                <c:pt idx="2">
                  <c:v>1.0290203867662631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88-405A-9556-18C0881A0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6178872"/>
        <c:axId val="786179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'7'!$A$4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'7'!$B$3:$D$3</c15:sqref>
                        </c15:formulaRef>
                      </c:ext>
                    </c:extLst>
                    <c:strCache>
                      <c:ptCount val="3"/>
                      <c:pt idx="0">
                        <c:v>Registrerad försäljning vitt snus</c:v>
                      </c:pt>
                      <c:pt idx="1">
                        <c:v>Registrerad försäljning tobakssnus</c:v>
                      </c:pt>
                      <c:pt idx="2">
                        <c:v>Registrerad försäljning snus totalt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'7'!$B$4:$D$4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7788-405A-9556-18C0881A09D3}"/>
                  </c:ext>
                </c:extLst>
              </c15:ser>
            </c15:filteredBarSeries>
          </c:ext>
        </c:extLst>
      </c:barChart>
      <c:catAx>
        <c:axId val="78617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86179232"/>
        <c:crosses val="autoZero"/>
        <c:auto val="1"/>
        <c:lblAlgn val="ctr"/>
        <c:lblOffset val="100"/>
        <c:noMultiLvlLbl val="0"/>
      </c:catAx>
      <c:valAx>
        <c:axId val="78617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86178872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overlay val="0"/>
      <c:spPr>
        <a:noFill/>
        <a:ln>
          <a:solidFill>
            <a:srgbClr val="004687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71322005669926E-2"/>
          <c:y val="0.10373336572760102"/>
          <c:w val="0.92352821765957738"/>
          <c:h val="0.8201000541131516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'6'!$A$5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'6'!$B$5:$D$5</c:f>
              <c:numCache>
                <c:formatCode>0</c:formatCode>
                <c:ptCount val="3"/>
                <c:pt idx="0">
                  <c:v>8.9279730982275911</c:v>
                </c:pt>
                <c:pt idx="1">
                  <c:v>47.081704869148091</c:v>
                </c:pt>
                <c:pt idx="2">
                  <c:v>56.00967796737568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24-405D-A6B1-6F0599B5EE85}"/>
            </c:ext>
          </c:extLst>
        </c:ser>
        <c:ser>
          <c:idx val="2"/>
          <c:order val="2"/>
          <c:tx>
            <c:strRef>
              <c:f>'6'!$A$6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'6'!$B$6:$D$6</c:f>
              <c:numCache>
                <c:formatCode>0</c:formatCode>
                <c:ptCount val="3"/>
                <c:pt idx="0">
                  <c:v>16.130915172088972</c:v>
                </c:pt>
                <c:pt idx="1">
                  <c:v>47.20616221593982</c:v>
                </c:pt>
                <c:pt idx="2">
                  <c:v>63.337077388028789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24-405D-A6B1-6F0599B5EE85}"/>
            </c:ext>
          </c:extLst>
        </c:ser>
        <c:ser>
          <c:idx val="3"/>
          <c:order val="3"/>
          <c:tx>
            <c:strRef>
              <c:f>'6'!$A$7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468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C24-405D-A6B1-6F0599B5EE85}"/>
              </c:ext>
            </c:extLst>
          </c:dPt>
          <c:dPt>
            <c:idx val="1"/>
            <c:invertIfNegative val="0"/>
            <c:bubble3D val="0"/>
            <c:spPr>
              <a:solidFill>
                <a:srgbClr val="00468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C24-405D-A6B1-6F0599B5EE85}"/>
              </c:ext>
            </c:extLst>
          </c:dPt>
          <c:dPt>
            <c:idx val="2"/>
            <c:invertIfNegative val="0"/>
            <c:bubble3D val="0"/>
            <c:spPr>
              <a:solidFill>
                <a:srgbClr val="00468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C24-405D-A6B1-6F0599B5EE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'6'!$B$3:$D$3</c:f>
              <c:strCache>
                <c:ptCount val="3"/>
                <c:pt idx="0">
                  <c:v>Registrerad försäljning vitt snus</c:v>
                </c:pt>
                <c:pt idx="1">
                  <c:v>Registrerad försäljning tobakssnus</c:v>
                </c:pt>
                <c:pt idx="2">
                  <c:v>Registrerad försäljning snus totalt</c:v>
                </c:pt>
              </c:strCache>
            </c:strRef>
          </c:cat>
          <c:val>
            <c:numRef>
              <c:f>'6'!$B$7:$D$7</c:f>
              <c:numCache>
                <c:formatCode>0</c:formatCode>
                <c:ptCount val="3"/>
                <c:pt idx="0">
                  <c:v>21.080705360972928</c:v>
                </c:pt>
                <c:pt idx="1">
                  <c:v>43.244846165399501</c:v>
                </c:pt>
                <c:pt idx="2">
                  <c:v>64.325551526372436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C24-405D-A6B1-6F0599B5E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5290232"/>
        <c:axId val="815288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'6'!$A$4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'6'!$B$3:$D$3</c15:sqref>
                        </c15:formulaRef>
                      </c:ext>
                    </c:extLst>
                    <c:strCache>
                      <c:ptCount val="3"/>
                      <c:pt idx="0">
                        <c:v>Registrerad försäljning vitt snus</c:v>
                      </c:pt>
                      <c:pt idx="1">
                        <c:v>Registrerad försäljning tobakssnus</c:v>
                      </c:pt>
                      <c:pt idx="2">
                        <c:v>Registrerad försäljning snus totalt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'6'!$B$4:$D$4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2C24-405D-A6B1-6F0599B5EE85}"/>
                  </c:ext>
                </c:extLst>
              </c15:ser>
            </c15:filteredBarSeries>
          </c:ext>
        </c:extLst>
      </c:barChart>
      <c:catAx>
        <c:axId val="81529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15288792"/>
        <c:crosses val="autoZero"/>
        <c:auto val="1"/>
        <c:lblAlgn val="ctr"/>
        <c:lblOffset val="100"/>
        <c:noMultiLvlLbl val="0"/>
      </c:catAx>
      <c:valAx>
        <c:axId val="815288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815290232"/>
        <c:crosses val="autoZero"/>
        <c:crossBetween val="between"/>
      </c:valAx>
      <c:spPr>
        <a:solidFill>
          <a:sysClr val="window" lastClr="FFFFFF"/>
        </a:solidFill>
        <a:ln>
          <a:solidFill>
            <a:sysClr val="window" lastClr="FFFFFF">
              <a:lumMod val="50000"/>
            </a:sys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sv-SE"/>
              <a:t>Kg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'5'!$E$12:$E$14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'5'!$F$12:$F$14</c:f>
              <c:numCache>
                <c:formatCode>0</c:formatCode>
                <c:ptCount val="3"/>
                <c:pt idx="0">
                  <c:v>10.956850263282147</c:v>
                </c:pt>
                <c:pt idx="1">
                  <c:v>18.028923406534545</c:v>
                </c:pt>
                <c:pt idx="2">
                  <c:v>24.583425905354364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47-4786-A0D4-F03492C33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0851256"/>
        <c:axId val="790850176"/>
      </c:barChart>
      <c:catAx>
        <c:axId val="79085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0850176"/>
        <c:crosses val="autoZero"/>
        <c:auto val="1"/>
        <c:lblAlgn val="ctr"/>
        <c:lblOffset val="100"/>
        <c:noMultiLvlLbl val="0"/>
      </c:catAx>
      <c:valAx>
        <c:axId val="790850176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790851256"/>
        <c:crosses val="autoZero"/>
        <c:crossBetween val="between"/>
      </c:valAx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4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Dosor</a:t>
            </a:r>
          </a:p>
        </c:rich>
      </c:tx>
      <c:layout>
        <c:manualLayout>
          <c:xMode val="edge"/>
          <c:yMode val="edge"/>
          <c:x val="0.41147222222222224"/>
          <c:y val="1.16044035224005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4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BE5-4773-A8B5-09C9D1623B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'6'!$D$12:$D$14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'6'!$E$12:$E$14</c:f>
              <c:numCache>
                <c:formatCode>0</c:formatCode>
                <c:ptCount val="3"/>
                <c:pt idx="0" formatCode="0.0">
                  <c:v>15.940054330303283</c:v>
                </c:pt>
                <c:pt idx="1">
                  <c:v>25.468360456963307</c:v>
                </c:pt>
                <c:pt idx="2">
                  <c:v>32.771899907193458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C9-4071-A500-7874D1604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8435424"/>
        <c:axId val="648435064"/>
      </c:barChart>
      <c:catAx>
        <c:axId val="64843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48435064"/>
        <c:crosses val="autoZero"/>
        <c:auto val="1"/>
        <c:lblAlgn val="ctr"/>
        <c:lblOffset val="100"/>
        <c:noMultiLvlLbl val="0"/>
      </c:catAx>
      <c:valAx>
        <c:axId val="648435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v-SE"/>
          </a:p>
        </c:txPr>
        <c:crossAx val="648435424"/>
        <c:crosses val="autoZero"/>
        <c:crossBetween val="between"/>
      </c:valAx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2024-12-12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2024-12-12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96C36-F22B-44E1-8921-860B4391A86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58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696C36-F22B-44E1-8921-860B4391A86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78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1EB9B3F0-413D-42A5-963D-0EB04906EA94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22" name="Bildobjekt 21" descr="En bild som visar ritning&#10;&#10;Automatiskt genererad beskrivning">
              <a:extLst>
                <a:ext uri="{FF2B5EF4-FFF2-40B4-BE49-F238E27FC236}">
                  <a16:creationId xmlns:a16="http://schemas.microsoft.com/office/drawing/2014/main" id="{46D5F7AC-3F70-4454-8E98-E0CAA0EBB0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4400FBCE-0D4A-4796-80C0-66BC50AC2F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77" y="3105637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0251" y="312740"/>
            <a:ext cx="2308288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3467" y="550223"/>
            <a:ext cx="10676020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79" y="4284905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6151F72-B7E3-477A-8473-41F7D78205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540701"/>
            <a:ext cx="10989733" cy="4528312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B489850-E79C-4E74-B780-9791574E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953E534-F540-474E-AD35-EDCCFDE799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700" y="6344214"/>
            <a:ext cx="901700" cy="2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94ED1-44C9-4102-8031-4C57E9707553}" type="datetimeFigureOut">
              <a:rPr lang="sv-SE" smtClean="0"/>
              <a:t>2024-12-12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9ED3F-C3D2-4D75-BEFF-39D50EF7926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65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9352"/>
            <a:ext cx="109728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356467A-66EF-44D2-8C1F-6278A4D13C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99319"/>
            <a:ext cx="109728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" y="1853853"/>
            <a:ext cx="10989733" cy="4215161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9600" y="6243641"/>
            <a:ext cx="54864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4D4A968-26B2-4F29-B6E2-70C853C705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11250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2409685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860" y="2647165"/>
            <a:ext cx="4114800" cy="30861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2647165"/>
            <a:ext cx="6392777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5DBF42D-AFBE-44B6-A1A4-470DC38827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16203"/>
            <a:ext cx="109728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12014200" y="0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64773" y="823306"/>
            <a:ext cx="2308288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991" y="1060789"/>
            <a:ext cx="10676020" cy="220757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734220"/>
            <a:ext cx="11028277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9B348FD4-19D7-4050-AA3D-E53DD22E6E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3834"/>
            <a:ext cx="109728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88900" y="68261"/>
            <a:ext cx="1790701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7780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6072188" y="-5983289"/>
            <a:ext cx="136525" cy="12103101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271"/>
            <a:ext cx="109728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A5BE6DC-98D6-49E6-8E47-6F86D1DF2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3" y="249527"/>
            <a:ext cx="1106424" cy="28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760" y="450851"/>
            <a:ext cx="9979069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7759" y="2498728"/>
            <a:ext cx="9979473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4902608C-51A6-4619-A795-7F4CA4C0408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694985" y="4537389"/>
            <a:ext cx="4057649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35A246F9-E35F-4F3B-A9E0-D056C5D1D0D0}"/>
              </a:ext>
            </a:extLst>
          </p:cNvPr>
          <p:cNvGrpSpPr/>
          <p:nvPr userDrawn="1"/>
        </p:nvGrpSpPr>
        <p:grpSpPr>
          <a:xfrm>
            <a:off x="7398708" y="3383122"/>
            <a:ext cx="3908121" cy="3024027"/>
            <a:chOff x="4572000" y="3383122"/>
            <a:chExt cx="3908121" cy="3024027"/>
          </a:xfrm>
        </p:grpSpPr>
        <p:pic>
          <p:nvPicPr>
            <p:cNvPr id="13" name="Bildobjekt 12" descr="En bild som visar ritning&#10;&#10;Automatiskt genererad beskrivning">
              <a:extLst>
                <a:ext uri="{FF2B5EF4-FFF2-40B4-BE49-F238E27FC236}">
                  <a16:creationId xmlns:a16="http://schemas.microsoft.com/office/drawing/2014/main" id="{0D84613A-D53F-4FD1-8225-C51BE84EEF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72000" y="3383122"/>
              <a:ext cx="3908121" cy="3024027"/>
            </a:xfrm>
            <a:prstGeom prst="rect">
              <a:avLst/>
            </a:prstGeom>
          </p:spPr>
        </p:pic>
        <p:pic>
          <p:nvPicPr>
            <p:cNvPr id="14" name="Bildobjekt 13">
              <a:extLst>
                <a:ext uri="{FF2B5EF4-FFF2-40B4-BE49-F238E27FC236}">
                  <a16:creationId xmlns:a16="http://schemas.microsoft.com/office/drawing/2014/main" id="{54F29C1E-F5BE-45E5-87E4-B589546A20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311" y="5021067"/>
              <a:ext cx="1352810" cy="353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4BAC2DEE-4004-4DF1-8DC4-7D915341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0" y="1741381"/>
            <a:ext cx="2308288" cy="2665376"/>
          </a:xfrm>
          <a:prstGeom prst="rect">
            <a:avLst/>
          </a:prstGeom>
        </p:spPr>
      </p:pic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624" y="1978861"/>
            <a:ext cx="6392777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0C9B32F3-DCC0-4A8F-AB49-B8C3573B9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31" y="6293927"/>
            <a:ext cx="914400" cy="239151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4D47703B-947F-47A5-BA53-8D05B8CDF7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378" y="1978860"/>
            <a:ext cx="4008847" cy="4008847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2024-12-12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  <p:sldLayoutId id="214748371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9222DD1-FA1B-D243-3290-76A858721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Den totala konsumtionen av cigaretter och snus i Sverige 2003-2023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3074F8A-086B-6083-E4F9-FB1D319650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Det är tillåtet att spara en kopia av bilderna och använda valfritt antal i egna presentationer.</a:t>
            </a:r>
          </a:p>
          <a:p>
            <a:r>
              <a:rPr lang="sv-SE" dirty="0"/>
              <a:t>Det är inte tillåtet att på något sätt förändra bilderna om CAN:s logotyp finns med och därmed uppfattas som avsändare.</a:t>
            </a:r>
          </a:p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964EDF1A-ACD3-7522-ACC2-9D103CC730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 CAN Rapport 232</a:t>
            </a:r>
          </a:p>
        </p:txBody>
      </p:sp>
    </p:spTree>
    <p:extLst>
      <p:ext uri="{BB962C8B-B14F-4D97-AF65-F5344CB8AC3E}">
        <p14:creationId xmlns:p14="http://schemas.microsoft.com/office/powerpoint/2010/main" val="134351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D04BA-34A6-1AA3-DCAC-D7F0622E3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53981D-4A4E-BDBF-9073-E5B73A7B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68" y="274638"/>
            <a:ext cx="10972800" cy="1143000"/>
          </a:xfrm>
        </p:spPr>
        <p:txBody>
          <a:bodyPr/>
          <a:lstStyle/>
          <a:p>
            <a:r>
              <a:rPr lang="sv-SE" dirty="0"/>
              <a:t>Årskonsumtion cigaretter per invånare 15 år och äldre. 2003-2023.</a:t>
            </a:r>
          </a:p>
        </p:txBody>
      </p:sp>
      <p:graphicFrame>
        <p:nvGraphicFramePr>
          <p:cNvPr id="15" name="Platshållare för diagram 1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060533371"/>
              </p:ext>
            </p:extLst>
          </p:nvPr>
        </p:nvGraphicFramePr>
        <p:xfrm>
          <a:off x="600868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7FE4B9-D754-D947-56EA-1C34361428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0868" y="6243641"/>
            <a:ext cx="5486400" cy="339725"/>
          </a:xfrm>
        </p:spPr>
        <p:txBody>
          <a:bodyPr/>
          <a:lstStyle/>
          <a:p>
            <a:r>
              <a:rPr lang="sv-SE" dirty="0"/>
              <a:t>Källa: Beräkningskonventionerna, Monitormätningarna</a:t>
            </a:r>
          </a:p>
        </p:txBody>
      </p:sp>
    </p:spTree>
    <p:extLst>
      <p:ext uri="{BB962C8B-B14F-4D97-AF65-F5344CB8AC3E}">
        <p14:creationId xmlns:p14="http://schemas.microsoft.com/office/powerpoint/2010/main" val="93983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70EBA0-0F94-5817-4AAB-7323923F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/>
              <a:t>E-vätskor i ml per invånare 15 år och äldre. 2021-2023.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6C39519-394B-D0A3-997F-1744A68AB9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sz="1400" dirty="0"/>
              <a:t>Källa: Beräkningskonventionerna 2022-2024</a:t>
            </a:r>
          </a:p>
        </p:txBody>
      </p:sp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id="{E23D3F97-71D0-173C-144F-02BE1F4FB8E7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627185370"/>
              </p:ext>
            </p:extLst>
          </p:nvPr>
        </p:nvGraphicFramePr>
        <p:xfrm>
          <a:off x="609601" y="1541463"/>
          <a:ext cx="10972799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018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6CA8F-F8C8-A472-B845-8271A052E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1DED46-E23E-08D3-9061-10DB9C9F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Årskonsumtion av tobakssnus i kg per invånare 15 år och äldre. 2003-2023.</a:t>
            </a:r>
          </a:p>
        </p:txBody>
      </p:sp>
      <p:graphicFrame>
        <p:nvGraphicFramePr>
          <p:cNvPr id="14" name="Platshållare för diagram 13">
            <a:extLst>
              <a:ext uri="{FF2B5EF4-FFF2-40B4-BE49-F238E27FC236}">
                <a16:creationId xmlns:a16="http://schemas.microsoft.com/office/drawing/2014/main" id="{0B2F2BAA-D079-42D2-AF69-7BCCEEB31DC1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11294587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334C2F-9DB0-F199-FD15-E4B0263F4F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dirty="0"/>
              <a:t>Källa: </a:t>
            </a:r>
            <a:r>
              <a:rPr lang="sv-SE" sz="1400" dirty="0"/>
              <a:t>Beräkningskonventionerna, </a:t>
            </a:r>
            <a:r>
              <a:rPr lang="sv-SE" dirty="0"/>
              <a:t>Monitormätningarna</a:t>
            </a:r>
          </a:p>
        </p:txBody>
      </p:sp>
    </p:spTree>
    <p:extLst>
      <p:ext uri="{BB962C8B-B14F-4D97-AF65-F5344CB8AC3E}">
        <p14:creationId xmlns:p14="http://schemas.microsoft.com/office/powerpoint/2010/main" val="73366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AFD94-0221-A1A6-6CB5-B41024107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1E7844-4F82-9E36-B8A0-6FED3CEEA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Årskonsumtion av tobakssnus i dosor per invånare 15 år och äldre. 2003-2023.</a:t>
            </a:r>
          </a:p>
        </p:txBody>
      </p:sp>
      <p:graphicFrame>
        <p:nvGraphicFramePr>
          <p:cNvPr id="6" name="Platshållare för diagram 5">
            <a:extLst>
              <a:ext uri="{FF2B5EF4-FFF2-40B4-BE49-F238E27FC236}">
                <a16:creationId xmlns:a16="http://schemas.microsoft.com/office/drawing/2014/main" id="{C8FA2433-D849-4CC6-B67C-6640D3402A06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814476801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89E12F0-87E3-393C-F1DC-211DB5AB869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</a:t>
            </a:r>
            <a:r>
              <a:rPr lang="sv-SE" sz="1400" dirty="0"/>
              <a:t>Beräkningskonventionerna, </a:t>
            </a:r>
            <a:r>
              <a:rPr lang="sv-SE" dirty="0"/>
              <a:t>Monitormätningarna</a:t>
            </a:r>
          </a:p>
        </p:txBody>
      </p:sp>
    </p:spTree>
    <p:extLst>
      <p:ext uri="{BB962C8B-B14F-4D97-AF65-F5344CB8AC3E}">
        <p14:creationId xmlns:p14="http://schemas.microsoft.com/office/powerpoint/2010/main" val="422215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304B6-5D67-6F46-91A8-EC4BAB249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5FE9F4-F2DE-3925-DC82-1399B0B7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 av vitt snus och tobakssnus i kg per invånare 15 år och äldre. 2021-2023.</a:t>
            </a:r>
          </a:p>
        </p:txBody>
      </p:sp>
      <p:graphicFrame>
        <p:nvGraphicFramePr>
          <p:cNvPr id="8" name="Platshållare för diagram 7">
            <a:extLst>
              <a:ext uri="{FF2B5EF4-FFF2-40B4-BE49-F238E27FC236}">
                <a16:creationId xmlns:a16="http://schemas.microsoft.com/office/drawing/2014/main" id="{0C094B3D-EF26-0EBF-B1E7-86D495DE4ED4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2454114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963F4C1-7CF8-A200-2508-E2EACA29DB4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</a:t>
            </a:r>
            <a:r>
              <a:rPr lang="sv-SE" sz="1400" dirty="0"/>
              <a:t>: Beräkningskonventionerna 2022-2024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316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EB5EB-F83F-AEF1-A636-1061C34BE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161362-99DE-33FF-9EE2-6377B687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 av vitt snus och tobakssnus i dosor per invånare 15 år och äldre. 2021-2023.</a:t>
            </a:r>
          </a:p>
        </p:txBody>
      </p:sp>
      <p:graphicFrame>
        <p:nvGraphicFramePr>
          <p:cNvPr id="10" name="Platshållare för diagram 9">
            <a:extLst>
              <a:ext uri="{FF2B5EF4-FFF2-40B4-BE49-F238E27FC236}">
                <a16:creationId xmlns:a16="http://schemas.microsoft.com/office/drawing/2014/main" id="{B5E4E494-FB92-AE45-0E51-36D5B39722F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32876833"/>
              </p:ext>
            </p:extLst>
          </p:nvPr>
        </p:nvGraphicFramePr>
        <p:xfrm>
          <a:off x="609600" y="1541463"/>
          <a:ext cx="10990263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98779E-C3D6-1212-5744-55CDAFB142F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</a:t>
            </a:r>
            <a:r>
              <a:rPr lang="sv-SE" sz="1400" dirty="0"/>
              <a:t>Beräkningskonventionerna 2022-2024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297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97533-6982-077B-E8D1-96D22FF73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41EA6-4A54-324D-F8D0-9992E25B3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Andelar vitt snus av total snusförsäljning. 2021-2023.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99D5881-6EC4-8271-4C54-B94CCA65E25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</a:t>
            </a:r>
            <a:r>
              <a:rPr lang="sv-SE" sz="1400" dirty="0"/>
              <a:t>Beräkningskonventionerna 2022-2024</a:t>
            </a:r>
            <a:endParaRPr lang="sv-SE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83375E92-DC71-6CA6-FDFD-044D6DA5ED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661543"/>
              </p:ext>
            </p:extLst>
          </p:nvPr>
        </p:nvGraphicFramePr>
        <p:xfrm>
          <a:off x="694267" y="17653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59D21EF8-C321-2E8F-BF79-A53FB71674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93087"/>
              </p:ext>
            </p:extLst>
          </p:nvPr>
        </p:nvGraphicFramePr>
        <p:xfrm>
          <a:off x="6697979" y="1765300"/>
          <a:ext cx="457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5914320"/>
      </p:ext>
    </p:extLst>
  </p:cSld>
  <p:clrMapOvr>
    <a:masterClrMapping/>
  </p:clrMapOvr>
</p:sld>
</file>

<file path=ppt/theme/theme1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02501B6D-8CEE-484C-B135-A0977DAB0488}"/>
    </a:ext>
  </a:extLst>
</a:theme>
</file>

<file path=ppt/theme/theme2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mall .pptx" id="{82432027-AACA-430C-AC1E-67E53FFF7EFD}" vid="{2118461E-824F-434A-A13E-EE88AF5CA4A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C998EF7586BE49A0801CD5E2410672" ma:contentTypeVersion="19" ma:contentTypeDescription="Skapa ett nytt dokument." ma:contentTypeScope="" ma:versionID="b7ed7035473163e272d1d18efb2b6efa">
  <xsd:schema xmlns:xsd="http://www.w3.org/2001/XMLSchema" xmlns:xs="http://www.w3.org/2001/XMLSchema" xmlns:p="http://schemas.microsoft.com/office/2006/metadata/properties" xmlns:ns2="f3fa8722-e8f1-4d82-8fcb-b95abf9fe7bf" xmlns:ns3="8e1d77dc-1e0a-454b-a2fb-7b9fcc64750b" targetNamespace="http://schemas.microsoft.com/office/2006/metadata/properties" ma:root="true" ma:fieldsID="f1faebaeec60630426cd24f20e6219a7" ns2:_="" ns3:_="">
    <xsd:import namespace="f3fa8722-e8f1-4d82-8fcb-b95abf9fe7bf"/>
    <xsd:import namespace="8e1d77dc-1e0a-454b-a2fb-7b9fcc647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a8722-e8f1-4d82-8fcb-b95abf9fe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e727a12c-b2f3-4741-bbe5-0c761c40f4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d77dc-1e0a-454b-a2fb-7b9fcc647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8eefc31-dc2f-48d1-bb08-590773dc4401}" ma:internalName="TaxCatchAll" ma:showField="CatchAllData" ma:web="8e1d77dc-1e0a-454b-a2fb-7b9fcc647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fa8722-e8f1-4d82-8fcb-b95abf9fe7bf">
      <Terms xmlns="http://schemas.microsoft.com/office/infopath/2007/PartnerControls"/>
    </lcf76f155ced4ddcb4097134ff3c332f>
    <TaxCatchAll xmlns="8e1d77dc-1e0a-454b-a2fb-7b9fcc64750b" xsi:nil="true"/>
  </documentManagement>
</p:properties>
</file>

<file path=customXml/itemProps1.xml><?xml version="1.0" encoding="utf-8"?>
<ds:datastoreItem xmlns:ds="http://schemas.openxmlformats.org/officeDocument/2006/customXml" ds:itemID="{C3BC24A9-1816-4C94-8943-B82FCC479C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fa8722-e8f1-4d82-8fcb-b95abf9fe7bf"/>
    <ds:schemaRef ds:uri="8e1d77dc-1e0a-454b-a2fb-7b9fcc647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FC87B9-64A9-45AE-973E-51DEB6FB97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17C415-F664-4466-B17D-820FD3078F0E}">
  <ds:schemaRefs>
    <ds:schemaRef ds:uri="http://purl.org/dc/dcmitype/"/>
    <ds:schemaRef ds:uri="f3fa8722-e8f1-4d82-8fcb-b95abf9fe7b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e1d77dc-1e0a-454b-a2fb-7b9fcc64750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MZ 2023-09-07_LUFT</Template>
  <TotalTime>7915</TotalTime>
  <Words>189</Words>
  <Application>Microsoft Office PowerPoint</Application>
  <PresentationFormat>Bredbild</PresentationFormat>
  <Paragraphs>26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3 CAN 2020 - KERAMIK</vt:lpstr>
      <vt:lpstr>4 CAN 2020 - KERAMIK</vt:lpstr>
      <vt:lpstr>Den totala konsumtionen av cigaretter och snus i Sverige 2003-2023</vt:lpstr>
      <vt:lpstr>Årskonsumtion cigaretter per invånare 15 år och äldre. 2003-2023.</vt:lpstr>
      <vt:lpstr>E-vätskor i ml per invånare 15 år och äldre. 2021-2023.</vt:lpstr>
      <vt:lpstr>Årskonsumtion av tobakssnus i kg per invånare 15 år och äldre. 2003-2023.</vt:lpstr>
      <vt:lpstr>Årskonsumtion av tobakssnus i dosor per invånare 15 år och äldre. 2003-2023.</vt:lpstr>
      <vt:lpstr>Försäljning av vitt snus och tobakssnus i kg per invånare 15 år och äldre. 2021-2023.</vt:lpstr>
      <vt:lpstr>Försäljning av vitt snus och tobakssnus i dosor per invånare 15 år och äldre. 2021-2023.</vt:lpstr>
      <vt:lpstr>Andelar vitt snus av total snusförsäljning. 2021-2023.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Användningen av tobak och nikotin i Sverige</dc:title>
  <dc:creator>Martina Zetterqvist</dc:creator>
  <cp:lastModifiedBy>Jimmie Hjärtström</cp:lastModifiedBy>
  <cp:revision>101</cp:revision>
  <dcterms:created xsi:type="dcterms:W3CDTF">2023-08-16T06:13:54Z</dcterms:created>
  <dcterms:modified xsi:type="dcterms:W3CDTF">2024-12-12T09:55:12Z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0x010100FEC998EF7586BE49A0801CD5E2410672</vt:lpwstr>
  </property>
  <property fmtid="{D5CDD505-2E9C-101B-9397-08002B2CF9AE}" pid="3" name="MediaServiceImageTags">
    <vt:lpwstr/>
  </property>
</Properties>
</file>