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  <p:sldMasterId id="2147483674" r:id="rId2"/>
    <p:sldMasterId id="2147483677" r:id="rId3"/>
    <p:sldMasterId id="2147483704" r:id="rId4"/>
  </p:sldMasterIdLst>
  <p:notesMasterIdLst>
    <p:notesMasterId r:id="rId14"/>
  </p:notesMasterIdLst>
  <p:handoutMasterIdLst>
    <p:handoutMasterId r:id="rId15"/>
  </p:handoutMasterIdLst>
  <p:sldIdLst>
    <p:sldId id="258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9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87"/>
    <a:srgbClr val="FEF7F7"/>
    <a:srgbClr val="043163"/>
    <a:srgbClr val="0D4374"/>
    <a:srgbClr val="7ABBCB"/>
    <a:srgbClr val="847A6C"/>
    <a:srgbClr val="E47623"/>
    <a:srgbClr val="9CA920"/>
    <a:srgbClr val="8D1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8" autoAdjust="0"/>
  </p:normalViewPr>
  <p:slideViewPr>
    <p:cSldViewPr snapToGrid="0" snapToObjects="1" showGuides="1">
      <p:cViewPr varScale="1">
        <p:scale>
          <a:sx n="63" d="100"/>
          <a:sy n="63" d="100"/>
        </p:scale>
        <p:origin x="1364" y="56"/>
      </p:cViewPr>
      <p:guideLst>
        <p:guide orient="horz" pos="399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27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$\bjobjo\MONITOR\RAPPORT_HT_2024\Diagram%20o%20Tabeller\Diagram_Rapport_241114B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$\bjobjo\MONITOR\RAPPORT_HT_2024\Diagram%20o%20Tabeller\Diagram_Rapport_241114B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$\bjobjo\MONITOR\RAPPORT_HT_2024\Diagram%20o%20Tabeller\Diagram_Rapport_241114B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$\bjobjo\MONITOR\RAPPORT_HT_2024\Diagram%20o%20Tabeller\Diagram_Rapport_241114B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$\bjobjo\MONITOR\RAPPORT_HT_2024\Diagram%20o%20Tabeller\Diagram_Rapport_241114B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$\bjobjo\MONITOR\RAPPORT_HT_2024\Diagram%20o%20Tabeller\Diagram_Rapport_241114B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$\bjobjo\MONITOR\RAPPORT_HT_2024\Diagram%20o%20Tabeller\Diagram_Rapport_241114B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$\bjobjo\MONITOR\RAPPORT_HT_2024\Diagram%20o%20Tabeller\Diagram_Rapport_241114B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8.8986388888888893E-2"/>
          <c:w val="0.89850459317585296"/>
          <c:h val="0.70336361111111112"/>
        </c:manualLayout>
      </c:layout>
      <c:lineChart>
        <c:grouping val="standard"/>
        <c:varyColors val="0"/>
        <c:ser>
          <c:idx val="0"/>
          <c:order val="0"/>
          <c:tx>
            <c:strRef>
              <c:f>'Fig 1B'!$D$5</c:f>
              <c:strCache>
                <c:ptCount val="1"/>
                <c:pt idx="0">
                  <c:v>Restauranger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1B'!$C$6:$C$15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'Fig 1B'!$D$6:$D$15</c:f>
              <c:numCache>
                <c:formatCode>General</c:formatCode>
                <c:ptCount val="10"/>
                <c:pt idx="0">
                  <c:v>0.97</c:v>
                </c:pt>
                <c:pt idx="1">
                  <c:v>0.95</c:v>
                </c:pt>
                <c:pt idx="2">
                  <c:v>0.97</c:v>
                </c:pt>
                <c:pt idx="3">
                  <c:v>0.92</c:v>
                </c:pt>
                <c:pt idx="4">
                  <c:v>0.97</c:v>
                </c:pt>
                <c:pt idx="5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F0-4E9A-A1FE-ADDB677BD167}"/>
            </c:ext>
          </c:extLst>
        </c:ser>
        <c:ser>
          <c:idx val="1"/>
          <c:order val="1"/>
          <c:tx>
            <c:strRef>
              <c:f>'Fig 1B'!$E$5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1B'!$C$6:$C$15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'Fig 1B'!$E$6:$E$15</c:f>
              <c:numCache>
                <c:formatCode>General</c:formatCode>
                <c:ptCount val="10"/>
                <c:pt idx="5">
                  <c:v>0.9</c:v>
                </c:pt>
                <c:pt idx="6">
                  <c:v>0.59</c:v>
                </c:pt>
                <c:pt idx="7">
                  <c:v>0.71</c:v>
                </c:pt>
                <c:pt idx="8">
                  <c:v>0.98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F0-4E9A-A1FE-ADDB677BD167}"/>
            </c:ext>
          </c:extLst>
        </c:ser>
        <c:ser>
          <c:idx val="2"/>
          <c:order val="2"/>
          <c:tx>
            <c:strRef>
              <c:f>'Fig 1B'!$F$5</c:f>
              <c:strCache>
                <c:ptCount val="1"/>
                <c:pt idx="0">
                  <c:v>Folköl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1B'!$C$6:$C$15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'Fig 1B'!$F$6:$F$15</c:f>
              <c:numCache>
                <c:formatCode>General</c:formatCode>
                <c:ptCount val="10"/>
                <c:pt idx="0">
                  <c:v>0.49</c:v>
                </c:pt>
                <c:pt idx="1">
                  <c:v>0.47</c:v>
                </c:pt>
                <c:pt idx="2">
                  <c:v>0.47</c:v>
                </c:pt>
                <c:pt idx="3">
                  <c:v>0.44</c:v>
                </c:pt>
                <c:pt idx="4">
                  <c:v>0.43</c:v>
                </c:pt>
                <c:pt idx="5">
                  <c:v>0.42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F0-4E9A-A1FE-ADDB677BD167}"/>
            </c:ext>
          </c:extLst>
        </c:ser>
        <c:ser>
          <c:idx val="3"/>
          <c:order val="3"/>
          <c:tx>
            <c:strRef>
              <c:f>'Fig 1B'!$G$5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1B'!$C$6:$C$15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'Fig 1B'!$G$6:$G$15</c:f>
              <c:numCache>
                <c:formatCode>General</c:formatCode>
                <c:ptCount val="10"/>
                <c:pt idx="5">
                  <c:v>0.42</c:v>
                </c:pt>
                <c:pt idx="6">
                  <c:v>0.41</c:v>
                </c:pt>
                <c:pt idx="7">
                  <c:v>0.4</c:v>
                </c:pt>
                <c:pt idx="8">
                  <c:v>0.38</c:v>
                </c:pt>
                <c:pt idx="9">
                  <c:v>0.35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3F0-4E9A-A1FE-ADDB677BD167}"/>
            </c:ext>
          </c:extLst>
        </c:ser>
        <c:ser>
          <c:idx val="4"/>
          <c:order val="4"/>
          <c:tx>
            <c:strRef>
              <c:f>'Fig 1B'!$H$5</c:f>
              <c:strCache>
                <c:ptCount val="1"/>
                <c:pt idx="0">
                  <c:v>Resandeinförsel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1B'!$C$6:$C$15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'Fig 1B'!$H$6:$H$15</c:f>
              <c:numCache>
                <c:formatCode>General</c:formatCode>
                <c:ptCount val="10"/>
                <c:pt idx="0">
                  <c:v>1.3</c:v>
                </c:pt>
                <c:pt idx="1">
                  <c:v>1.22</c:v>
                </c:pt>
                <c:pt idx="2">
                  <c:v>1.1299999999999999</c:v>
                </c:pt>
                <c:pt idx="3">
                  <c:v>1.22</c:v>
                </c:pt>
                <c:pt idx="4">
                  <c:v>0.91</c:v>
                </c:pt>
                <c:pt idx="5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3F0-4E9A-A1FE-ADDB677BD167}"/>
            </c:ext>
          </c:extLst>
        </c:ser>
        <c:ser>
          <c:idx val="5"/>
          <c:order val="5"/>
          <c:tx>
            <c:strRef>
              <c:f>'Fig 1B'!$I$5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1B'!$C$6:$C$15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'Fig 1B'!$I$6:$I$15</c:f>
              <c:numCache>
                <c:formatCode>General</c:formatCode>
                <c:ptCount val="10"/>
                <c:pt idx="5">
                  <c:v>1.04</c:v>
                </c:pt>
                <c:pt idx="6">
                  <c:v>0.4</c:v>
                </c:pt>
                <c:pt idx="7">
                  <c:v>0.37</c:v>
                </c:pt>
                <c:pt idx="8">
                  <c:v>0.7</c:v>
                </c:pt>
                <c:pt idx="9">
                  <c:v>0.62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3F0-4E9A-A1FE-ADDB677BD167}"/>
            </c:ext>
          </c:extLst>
        </c:ser>
        <c:ser>
          <c:idx val="6"/>
          <c:order val="6"/>
          <c:tx>
            <c:strRef>
              <c:f>'Fig 1B'!$J$5</c:f>
              <c:strCache>
                <c:ptCount val="1"/>
                <c:pt idx="0">
                  <c:v>Hemtillverkning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'Fig 1B'!$C$6:$C$15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'Fig 1B'!$J$6:$J$15</c:f>
              <c:numCache>
                <c:formatCode>General</c:formatCode>
                <c:ptCount val="10"/>
                <c:pt idx="0">
                  <c:v>0.17</c:v>
                </c:pt>
                <c:pt idx="1">
                  <c:v>0.18</c:v>
                </c:pt>
                <c:pt idx="2">
                  <c:v>0.16</c:v>
                </c:pt>
                <c:pt idx="3">
                  <c:v>0.19</c:v>
                </c:pt>
                <c:pt idx="4">
                  <c:v>0.21</c:v>
                </c:pt>
                <c:pt idx="5">
                  <c:v>0.16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3F0-4E9A-A1FE-ADDB677BD167}"/>
            </c:ext>
          </c:extLst>
        </c:ser>
        <c:ser>
          <c:idx val="7"/>
          <c:order val="7"/>
          <c:tx>
            <c:strRef>
              <c:f>'Fig 1B'!$K$5</c:f>
              <c:strCache>
                <c:ptCount val="1"/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'Fig 1B'!$C$6:$C$15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'Fig 1B'!$K$6:$K$15</c:f>
              <c:numCache>
                <c:formatCode>General</c:formatCode>
                <c:ptCount val="10"/>
                <c:pt idx="5">
                  <c:v>0.18</c:v>
                </c:pt>
                <c:pt idx="6">
                  <c:v>0.15</c:v>
                </c:pt>
                <c:pt idx="7">
                  <c:v>0.22</c:v>
                </c:pt>
                <c:pt idx="8">
                  <c:v>0.24</c:v>
                </c:pt>
                <c:pt idx="9">
                  <c:v>0.23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3F0-4E9A-A1FE-ADDB677BD167}"/>
            </c:ext>
          </c:extLst>
        </c:ser>
        <c:ser>
          <c:idx val="8"/>
          <c:order val="8"/>
          <c:tx>
            <c:strRef>
              <c:f>'Fig 1B'!$L$5</c:f>
              <c:strCache>
                <c:ptCount val="1"/>
                <c:pt idx="0">
                  <c:v>Internet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'Fig 1B'!$C$6:$C$15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'Fig 1B'!$L$6:$L$15</c:f>
              <c:numCache>
                <c:formatCode>General</c:formatCode>
                <c:ptCount val="10"/>
                <c:pt idx="0">
                  <c:v>0.13</c:v>
                </c:pt>
                <c:pt idx="1">
                  <c:v>0.1</c:v>
                </c:pt>
                <c:pt idx="2">
                  <c:v>0.12</c:v>
                </c:pt>
                <c:pt idx="3">
                  <c:v>0.12</c:v>
                </c:pt>
                <c:pt idx="4">
                  <c:v>0.11</c:v>
                </c:pt>
                <c:pt idx="5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3F0-4E9A-A1FE-ADDB677BD167}"/>
            </c:ext>
          </c:extLst>
        </c:ser>
        <c:ser>
          <c:idx val="9"/>
          <c:order val="9"/>
          <c:tx>
            <c:strRef>
              <c:f>'Fig 1B'!$M$5</c:f>
              <c:strCache>
                <c:ptCount val="1"/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'Fig 1B'!$C$6:$C$15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'Fig 1B'!$M$6:$M$15</c:f>
              <c:numCache>
                <c:formatCode>General</c:formatCode>
                <c:ptCount val="10"/>
                <c:pt idx="5">
                  <c:v>0.11</c:v>
                </c:pt>
                <c:pt idx="6">
                  <c:v>0.17</c:v>
                </c:pt>
                <c:pt idx="7">
                  <c:v>0.17</c:v>
                </c:pt>
                <c:pt idx="8">
                  <c:v>0.2</c:v>
                </c:pt>
                <c:pt idx="9">
                  <c:v>0.16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3F0-4E9A-A1FE-ADDB677BD167}"/>
            </c:ext>
          </c:extLst>
        </c:ser>
        <c:ser>
          <c:idx val="10"/>
          <c:order val="10"/>
          <c:tx>
            <c:strRef>
              <c:f>'Fig 1B'!$N$5</c:f>
              <c:strCache>
                <c:ptCount val="1"/>
                <c:pt idx="0">
                  <c:v>Köp av smugglat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'Fig 1B'!$C$6:$C$15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'Fig 1B'!$N$6:$N$15</c:f>
              <c:numCache>
                <c:formatCode>General</c:formatCode>
                <c:ptCount val="10"/>
                <c:pt idx="0">
                  <c:v>0.47</c:v>
                </c:pt>
                <c:pt idx="1">
                  <c:v>0.5</c:v>
                </c:pt>
                <c:pt idx="2">
                  <c:v>0.45</c:v>
                </c:pt>
                <c:pt idx="3">
                  <c:v>0.42</c:v>
                </c:pt>
                <c:pt idx="4">
                  <c:v>0.4</c:v>
                </c:pt>
                <c:pt idx="5">
                  <c:v>0.28000000000000003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13F0-4E9A-A1FE-ADDB677BD167}"/>
            </c:ext>
          </c:extLst>
        </c:ser>
        <c:ser>
          <c:idx val="11"/>
          <c:order val="11"/>
          <c:tx>
            <c:strRef>
              <c:f>'Fig 1B'!$O$5</c:f>
              <c:strCache>
                <c:ptCount val="1"/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'Fig 1B'!$C$6:$C$15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'Fig 1B'!$O$6:$O$15</c:f>
              <c:numCache>
                <c:formatCode>General</c:formatCode>
                <c:ptCount val="10"/>
                <c:pt idx="5">
                  <c:v>0.51</c:v>
                </c:pt>
                <c:pt idx="6">
                  <c:v>0.28999999999999998</c:v>
                </c:pt>
                <c:pt idx="7">
                  <c:v>0.31</c:v>
                </c:pt>
                <c:pt idx="8">
                  <c:v>0.18</c:v>
                </c:pt>
                <c:pt idx="9">
                  <c:v>0.19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3F0-4E9A-A1FE-ADDB677BD1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date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0"/>
        <c:lblOffset val="100"/>
        <c:baseTimeUnit val="days"/>
        <c:minorUnit val="10"/>
      </c:date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9"/>
        <c:delete val="1"/>
      </c:legendEntry>
      <c:legendEntry>
        <c:idx val="11"/>
        <c:delete val="1"/>
      </c:legendEntry>
      <c:layout>
        <c:manualLayout>
          <c:xMode val="edge"/>
          <c:yMode val="edge"/>
          <c:x val="6.7638888888888887E-2"/>
          <c:y val="0.8655572222222222"/>
          <c:w val="0.90369791666666666"/>
          <c:h val="0.13444277777777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17191601049869"/>
          <c:y val="5.0925925925925923E-2"/>
          <c:w val="0.53888888888888886"/>
          <c:h val="0.89814814814814814"/>
        </c:manualLayout>
      </c:layout>
      <c:pieChart>
        <c:varyColors val="1"/>
        <c:ser>
          <c:idx val="0"/>
          <c:order val="0"/>
          <c:spPr>
            <a:ln w="6350"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EA7-4C78-8350-1CCA22BB4F5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EA7-4C78-8350-1CCA22BB4F5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EA7-4C78-8350-1CCA22BB4F5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EA7-4C78-8350-1CCA22BB4F5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EA7-4C78-8350-1CCA22BB4F5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EA7-4C78-8350-1CCA22BB4F5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EA7-4C78-8350-1CCA22BB4F56}"/>
              </c:ext>
            </c:extLst>
          </c:dPt>
          <c:dLbls>
            <c:dLbl>
              <c:idx val="0"/>
              <c:layout>
                <c:manualLayout>
                  <c:x val="-5.005715186630405E-2"/>
                  <c:y val="5.415200938066304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EA7-4C78-8350-1CCA22BB4F5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942059832091759"/>
                      <c:h val="0.113177699605585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EA7-4C78-8350-1CCA22BB4F56}"/>
                </c:ext>
              </c:extLst>
            </c:dLbl>
            <c:dLbl>
              <c:idx val="2"/>
              <c:layout>
                <c:manualLayout>
                  <c:x val="-2.5028575933152023E-3"/>
                  <c:y val="3.3845005862914402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EA7-4C78-8350-1CCA22BB4F56}"/>
                </c:ext>
              </c:extLst>
            </c:dLbl>
            <c:dLbl>
              <c:idx val="3"/>
              <c:layout>
                <c:manualLayout>
                  <c:x val="-1.5017145559891214E-2"/>
                  <c:y val="1.353800234516576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EA7-4C78-8350-1CCA22BB4F56}"/>
                </c:ext>
              </c:extLst>
            </c:dLbl>
            <c:dLbl>
              <c:idx val="4"/>
              <c:layout>
                <c:manualLayout>
                  <c:x val="-3.7482638888888892E-2"/>
                  <c:y val="-7.055555555555559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EA7-4C78-8350-1CCA22BB4F56}"/>
                </c:ext>
              </c:extLst>
            </c:dLbl>
            <c:dLbl>
              <c:idx val="5"/>
              <c:layout>
                <c:manualLayout>
                  <c:x val="3.8138819912498477E-2"/>
                  <c:y val="-4.766949152542373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EA7-4C78-8350-1CCA22BB4F56}"/>
                </c:ext>
              </c:extLst>
            </c:dLbl>
            <c:dLbl>
              <c:idx val="6"/>
              <c:layout>
                <c:manualLayout>
                  <c:x val="0.15118284655709274"/>
                  <c:y val="-6.912376079309249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EA7-4C78-8350-1CCA22BB4F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;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'Fig 2 Cirkel'!$B$3:$B$9</c:f>
              <c:strCache>
                <c:ptCount val="7"/>
                <c:pt idx="0">
                  <c:v>Systembolaget</c:v>
                </c:pt>
                <c:pt idx="1">
                  <c:v>Restaurang</c:v>
                </c:pt>
                <c:pt idx="2">
                  <c:v>Resandeinförsel</c:v>
                </c:pt>
                <c:pt idx="3">
                  <c:v>Folköl</c:v>
                </c:pt>
                <c:pt idx="4">
                  <c:v>Hemtillverkning</c:v>
                </c:pt>
                <c:pt idx="5">
                  <c:v>Köp av Smugglat</c:v>
                </c:pt>
                <c:pt idx="6">
                  <c:v>Internet</c:v>
                </c:pt>
              </c:strCache>
            </c:strRef>
          </c:cat>
          <c:val>
            <c:numRef>
              <c:f>'Fig 2 Cirkel'!$C$3:$C$9</c:f>
              <c:numCache>
                <c:formatCode>0.0</c:formatCode>
                <c:ptCount val="7"/>
                <c:pt idx="0">
                  <c:v>70.5</c:v>
                </c:pt>
                <c:pt idx="1">
                  <c:v>11.6</c:v>
                </c:pt>
                <c:pt idx="2">
                  <c:v>7.2</c:v>
                </c:pt>
                <c:pt idx="3">
                  <c:v>4</c:v>
                </c:pt>
                <c:pt idx="4">
                  <c:v>2.7</c:v>
                </c:pt>
                <c:pt idx="5">
                  <c:v>2.1</c:v>
                </c:pt>
                <c:pt idx="6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EA7-4C78-8350-1CCA22BB4F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211232638888894"/>
          <c:y val="0.13097079134713399"/>
          <c:w val="0.21744513888888889"/>
          <c:h val="0.541939825178552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8.1930833333333328E-2"/>
          <c:w val="0.89850459317585296"/>
          <c:h val="0.71512277777777777"/>
        </c:manualLayout>
      </c:layout>
      <c:lineChart>
        <c:grouping val="standard"/>
        <c:varyColors val="0"/>
        <c:ser>
          <c:idx val="0"/>
          <c:order val="0"/>
          <c:tx>
            <c:strRef>
              <c:f>'Fig 3 Totalt'!$D$5</c:f>
              <c:strCache>
                <c:ptCount val="1"/>
                <c:pt idx="0">
                  <c:v>Totalt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3 Totalt'!$E$4:$AA$4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3 Totalt'!$E$5:$AA$5</c:f>
              <c:numCache>
                <c:formatCode>0.00</c:formatCode>
                <c:ptCount val="23"/>
                <c:pt idx="0">
                  <c:v>8.8447064967557836</c:v>
                </c:pt>
                <c:pt idx="1">
                  <c:v>9.5495045377565884</c:v>
                </c:pt>
                <c:pt idx="2">
                  <c:v>10.033652450099808</c:v>
                </c:pt>
                <c:pt idx="3">
                  <c:v>10.561482990521025</c:v>
                </c:pt>
                <c:pt idx="4">
                  <c:v>10.257470916263665</c:v>
                </c:pt>
                <c:pt idx="5">
                  <c:v>10.08509601544451</c:v>
                </c:pt>
                <c:pt idx="6">
                  <c:v>9.8532322607317973</c:v>
                </c:pt>
                <c:pt idx="7">
                  <c:v>9.8291424247451502</c:v>
                </c:pt>
                <c:pt idx="8">
                  <c:v>9.5433108223709766</c:v>
                </c:pt>
                <c:pt idx="9">
                  <c:v>9.4952509142494463</c:v>
                </c:pt>
                <c:pt idx="10">
                  <c:v>9.4748867944300557</c:v>
                </c:pt>
                <c:pt idx="11">
                  <c:v>9.1209505414565282</c:v>
                </c:pt>
                <c:pt idx="12">
                  <c:v>9.7522051836923787</c:v>
                </c:pt>
                <c:pt idx="13">
                  <c:v>9.2744340479491409</c:v>
                </c:pt>
                <c:pt idx="14">
                  <c:v>9.1306044013362886</c:v>
                </c:pt>
                <c:pt idx="15">
                  <c:v>9</c:v>
                </c:pt>
                <c:pt idx="16">
                  <c:v>8.9700000000000006</c:v>
                </c:pt>
                <c:pt idx="17" formatCode="General">
                  <c:v>8.81</c:v>
                </c:pt>
                <c:pt idx="18" formatCode="General">
                  <c:v>8.66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BCD-4797-AB8B-5B7EC663078E}"/>
            </c:ext>
          </c:extLst>
        </c:ser>
        <c:ser>
          <c:idx val="1"/>
          <c:order val="1"/>
          <c:tx>
            <c:strRef>
              <c:f>'Fig 3 Totalt'!$D$6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3 Totalt'!$E$4:$AA$4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3 Totalt'!$E$6:$AA$6</c:f>
              <c:numCache>
                <c:formatCode>0.00</c:formatCode>
                <c:ptCount val="23"/>
                <c:pt idx="18" formatCode="General">
                  <c:v>8.98</c:v>
                </c:pt>
                <c:pt idx="19" formatCode="General">
                  <c:v>8.4700000000000006</c:v>
                </c:pt>
                <c:pt idx="20" formatCode="General">
                  <c:v>8.68</c:v>
                </c:pt>
                <c:pt idx="21" formatCode="General">
                  <c:v>8.8800000000000008</c:v>
                </c:pt>
                <c:pt idx="22" formatCode="General">
                  <c:v>8.64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BCD-4797-AB8B-5B7EC663078E}"/>
            </c:ext>
          </c:extLst>
        </c:ser>
        <c:ser>
          <c:idx val="2"/>
          <c:order val="2"/>
          <c:tx>
            <c:strRef>
              <c:f>'Fig 3 Totalt'!$D$7</c:f>
              <c:strCache>
                <c:ptCount val="1"/>
                <c:pt idx="0">
                  <c:v>Registrerad alkohol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3 Totalt'!$E$4:$AA$4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3 Totalt'!$E$7:$AA$7</c:f>
              <c:numCache>
                <c:formatCode>0.00</c:formatCode>
                <c:ptCount val="23"/>
                <c:pt idx="0">
                  <c:v>6.4988371448841127</c:v>
                </c:pt>
                <c:pt idx="1">
                  <c:v>6.8798891626163581</c:v>
                </c:pt>
                <c:pt idx="2">
                  <c:v>6.8756151071027372</c:v>
                </c:pt>
                <c:pt idx="3">
                  <c:v>6.5082745273717926</c:v>
                </c:pt>
                <c:pt idx="4">
                  <c:v>6.5294608383275667</c:v>
                </c:pt>
                <c:pt idx="5">
                  <c:v>6.8077113738176109</c:v>
                </c:pt>
                <c:pt idx="6">
                  <c:v>6.9848399762099573</c:v>
                </c:pt>
                <c:pt idx="7">
                  <c:v>7.0162077665432561</c:v>
                </c:pt>
                <c:pt idx="8">
                  <c:v>7.3020184345495709</c:v>
                </c:pt>
                <c:pt idx="9">
                  <c:v>7.3797628429496029</c:v>
                </c:pt>
                <c:pt idx="10">
                  <c:v>7.31655806325805</c:v>
                </c:pt>
                <c:pt idx="11">
                  <c:v>7.2143003039021263</c:v>
                </c:pt>
                <c:pt idx="12">
                  <c:v>7.3154110718097041</c:v>
                </c:pt>
                <c:pt idx="13">
                  <c:v>7.1993955851197846</c:v>
                </c:pt>
                <c:pt idx="14">
                  <c:v>7.1225733272140292</c:v>
                </c:pt>
                <c:pt idx="15">
                  <c:v>7.15</c:v>
                </c:pt>
                <c:pt idx="16">
                  <c:v>7.03</c:v>
                </c:pt>
                <c:pt idx="17" formatCode="General">
                  <c:v>7.2</c:v>
                </c:pt>
                <c:pt idx="18" formatCode="General">
                  <c:v>7.14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BCD-4797-AB8B-5B7EC663078E}"/>
            </c:ext>
          </c:extLst>
        </c:ser>
        <c:ser>
          <c:idx val="3"/>
          <c:order val="3"/>
          <c:tx>
            <c:strRef>
              <c:f>'Fig 3 Totalt'!$D$8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3 Totalt'!$E$4:$AA$4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3 Totalt'!$E$8:$AA$8</c:f>
              <c:numCache>
                <c:formatCode>0.00</c:formatCode>
                <c:ptCount val="23"/>
                <c:pt idx="18" formatCode="General">
                  <c:v>7.14</c:v>
                </c:pt>
                <c:pt idx="19" formatCode="General">
                  <c:v>7.47</c:v>
                </c:pt>
                <c:pt idx="20" formatCode="General">
                  <c:v>7.6</c:v>
                </c:pt>
                <c:pt idx="21" formatCode="General">
                  <c:v>7.56</c:v>
                </c:pt>
                <c:pt idx="22" formatCode="General">
                  <c:v>7.44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BCD-4797-AB8B-5B7EC663078E}"/>
            </c:ext>
          </c:extLst>
        </c:ser>
        <c:ser>
          <c:idx val="4"/>
          <c:order val="4"/>
          <c:tx>
            <c:strRef>
              <c:f>'Fig 3 Totalt'!$D$9</c:f>
              <c:strCache>
                <c:ptCount val="1"/>
                <c:pt idx="0">
                  <c:v>Oregistrerad alkohol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3 Totalt'!$E$4:$AA$4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3 Totalt'!$E$9:$AA$9</c:f>
              <c:numCache>
                <c:formatCode>0.00</c:formatCode>
                <c:ptCount val="23"/>
                <c:pt idx="0">
                  <c:v>2.3458693518716713</c:v>
                </c:pt>
                <c:pt idx="1">
                  <c:v>2.6696153751402303</c:v>
                </c:pt>
                <c:pt idx="2">
                  <c:v>3.158037342997071</c:v>
                </c:pt>
                <c:pt idx="3">
                  <c:v>4.0532084631492324</c:v>
                </c:pt>
                <c:pt idx="4">
                  <c:v>3.7280100779360983</c:v>
                </c:pt>
                <c:pt idx="5">
                  <c:v>3.2773846416268979</c:v>
                </c:pt>
                <c:pt idx="6">
                  <c:v>2.868392284521839</c:v>
                </c:pt>
                <c:pt idx="7">
                  <c:v>2.8129346582018941</c:v>
                </c:pt>
                <c:pt idx="8">
                  <c:v>2.2412923878214048</c:v>
                </c:pt>
                <c:pt idx="9">
                  <c:v>2.1154880712998434</c:v>
                </c:pt>
                <c:pt idx="10">
                  <c:v>2.1583287311720061</c:v>
                </c:pt>
                <c:pt idx="11">
                  <c:v>1.9066502375544014</c:v>
                </c:pt>
                <c:pt idx="12">
                  <c:v>2.4367941118826741</c:v>
                </c:pt>
                <c:pt idx="13">
                  <c:v>2.0750384628293568</c:v>
                </c:pt>
                <c:pt idx="14">
                  <c:v>2.0080310741222593</c:v>
                </c:pt>
                <c:pt idx="15">
                  <c:v>1.850009049709588</c:v>
                </c:pt>
                <c:pt idx="16">
                  <c:v>1.94</c:v>
                </c:pt>
                <c:pt idx="17" formatCode="General">
                  <c:v>1.62</c:v>
                </c:pt>
                <c:pt idx="18" formatCode="General">
                  <c:v>1.52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BCD-4797-AB8B-5B7EC663078E}"/>
            </c:ext>
          </c:extLst>
        </c:ser>
        <c:ser>
          <c:idx val="5"/>
          <c:order val="5"/>
          <c:tx>
            <c:strRef>
              <c:f>'Fig 3 Totalt'!$D$10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3 Totalt'!$E$4:$AA$4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3 Totalt'!$E$10:$AA$10</c:f>
              <c:numCache>
                <c:formatCode>0.00</c:formatCode>
                <c:ptCount val="23"/>
                <c:pt idx="18" formatCode="General">
                  <c:v>1.84</c:v>
                </c:pt>
                <c:pt idx="19" formatCode="General">
                  <c:v>1.01</c:v>
                </c:pt>
                <c:pt idx="20" formatCode="General">
                  <c:v>1.08</c:v>
                </c:pt>
                <c:pt idx="21" formatCode="General">
                  <c:v>1.32</c:v>
                </c:pt>
                <c:pt idx="22" formatCode="General">
                  <c:v>1.1990000000000001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BCD-4797-AB8B-5B7EC66307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5.2916666666666667E-2"/>
          <c:y val="0.92592138888888875"/>
          <c:w val="0.94708333333333339"/>
          <c:h val="7.17397222222222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8.1930833333333328E-2"/>
          <c:w val="0.89850459317585296"/>
          <c:h val="0.71512277777777777"/>
        </c:manualLayout>
      </c:layout>
      <c:lineChart>
        <c:grouping val="standard"/>
        <c:varyColors val="0"/>
        <c:ser>
          <c:idx val="0"/>
          <c:order val="0"/>
          <c:tx>
            <c:strRef>
              <c:f>'Fig 4 Vin'!$B$6</c:f>
              <c:strCache>
                <c:ptCount val="1"/>
                <c:pt idx="0">
                  <c:v>Vin, totalt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Vin'!$C$5:$Y$5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4 Vin'!$C$6:$Y$6</c:f>
              <c:numCache>
                <c:formatCode>0.00</c:formatCode>
                <c:ptCount val="23"/>
                <c:pt idx="0">
                  <c:v>3.0197972411644454</c:v>
                </c:pt>
                <c:pt idx="1">
                  <c:v>3.3966114195072601</c:v>
                </c:pt>
                <c:pt idx="2">
                  <c:v>3.5355825094986502</c:v>
                </c:pt>
                <c:pt idx="3">
                  <c:v>3.5906604559473108</c:v>
                </c:pt>
                <c:pt idx="4">
                  <c:v>3.4842487951002035</c:v>
                </c:pt>
                <c:pt idx="5">
                  <c:v>3.4629816275921295</c:v>
                </c:pt>
                <c:pt idx="6">
                  <c:v>3.6064564290753287</c:v>
                </c:pt>
                <c:pt idx="7">
                  <c:v>3.6624955057672626</c:v>
                </c:pt>
                <c:pt idx="8">
                  <c:v>3.7618828727848395</c:v>
                </c:pt>
                <c:pt idx="9">
                  <c:v>3.8346612265618583</c:v>
                </c:pt>
                <c:pt idx="10">
                  <c:v>3.9435394574347451</c:v>
                </c:pt>
                <c:pt idx="11">
                  <c:v>3.7995174338559319</c:v>
                </c:pt>
                <c:pt idx="12">
                  <c:v>3.9989370992318261</c:v>
                </c:pt>
                <c:pt idx="13">
                  <c:v>3.89</c:v>
                </c:pt>
                <c:pt idx="14">
                  <c:v>3.7429303348741869</c:v>
                </c:pt>
                <c:pt idx="15">
                  <c:v>3.762035137201968</c:v>
                </c:pt>
                <c:pt idx="16">
                  <c:v>3.7613806443028124</c:v>
                </c:pt>
                <c:pt idx="17">
                  <c:v>3.76</c:v>
                </c:pt>
                <c:pt idx="18">
                  <c:v>3.71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A45-42DC-8F20-79E4BDE01AAE}"/>
            </c:ext>
          </c:extLst>
        </c:ser>
        <c:ser>
          <c:idx val="1"/>
          <c:order val="1"/>
          <c:tx>
            <c:strRef>
              <c:f>'Fig 4 Vin'!$B$7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Vin'!$C$5:$Y$5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4 Vin'!$C$7:$Y$7</c:f>
              <c:numCache>
                <c:formatCode>0.00</c:formatCode>
                <c:ptCount val="23"/>
                <c:pt idx="18" formatCode="General">
                  <c:v>3.8</c:v>
                </c:pt>
                <c:pt idx="19" formatCode="General">
                  <c:v>3.82</c:v>
                </c:pt>
                <c:pt idx="20" formatCode="General">
                  <c:v>3.86</c:v>
                </c:pt>
                <c:pt idx="21" formatCode="General">
                  <c:v>3.88</c:v>
                </c:pt>
                <c:pt idx="22" formatCode="General">
                  <c:v>3.77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45-42DC-8F20-79E4BDE01AAE}"/>
            </c:ext>
          </c:extLst>
        </c:ser>
        <c:ser>
          <c:idx val="2"/>
          <c:order val="2"/>
          <c:tx>
            <c:strRef>
              <c:f>'Fig 4 Vin'!$B$8</c:f>
              <c:strCache>
                <c:ptCount val="1"/>
                <c:pt idx="0">
                  <c:v>Vin, registrerad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Vin'!$C$5:$Y$5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4 Vin'!$C$8:$Y$8</c:f>
              <c:numCache>
                <c:formatCode>0.00</c:formatCode>
                <c:ptCount val="23"/>
                <c:pt idx="0">
                  <c:v>2.4038017504263016</c:v>
                </c:pt>
                <c:pt idx="1">
                  <c:v>2.6203030030715544</c:v>
                </c:pt>
                <c:pt idx="2">
                  <c:v>2.7080268630332345</c:v>
                </c:pt>
                <c:pt idx="3">
                  <c:v>2.6798271038398802</c:v>
                </c:pt>
                <c:pt idx="4">
                  <c:v>2.7116428982809619</c:v>
                </c:pt>
                <c:pt idx="5">
                  <c:v>2.8633109699391959</c:v>
                </c:pt>
                <c:pt idx="6">
                  <c:v>3.0362742812183541</c:v>
                </c:pt>
                <c:pt idx="7">
                  <c:v>3.0915946736311972</c:v>
                </c:pt>
                <c:pt idx="8">
                  <c:v>3.3050804842361421</c:v>
                </c:pt>
                <c:pt idx="9">
                  <c:v>3.403486747341717</c:v>
                </c:pt>
                <c:pt idx="10">
                  <c:v>3.4726763863043817</c:v>
                </c:pt>
                <c:pt idx="11">
                  <c:v>3.427284173388772</c:v>
                </c:pt>
                <c:pt idx="12">
                  <c:v>3.4970743412680325</c:v>
                </c:pt>
                <c:pt idx="13">
                  <c:v>3.4603967932250725</c:v>
                </c:pt>
                <c:pt idx="14">
                  <c:v>3.3952139090520665</c:v>
                </c:pt>
                <c:pt idx="15">
                  <c:v>3.3948879244749159</c:v>
                </c:pt>
                <c:pt idx="16">
                  <c:v>3.3573040834087235</c:v>
                </c:pt>
                <c:pt idx="17">
                  <c:v>3.38</c:v>
                </c:pt>
                <c:pt idx="18">
                  <c:v>3.34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A45-42DC-8F20-79E4BDE01AAE}"/>
            </c:ext>
          </c:extLst>
        </c:ser>
        <c:ser>
          <c:idx val="3"/>
          <c:order val="3"/>
          <c:tx>
            <c:strRef>
              <c:f>'Fig 4 Vin'!$B$9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Vin'!$C$5:$Y$5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4 Vin'!$C$9:$Y$9</c:f>
              <c:numCache>
                <c:formatCode>0.00</c:formatCode>
                <c:ptCount val="23"/>
                <c:pt idx="18" formatCode="General">
                  <c:v>3.34</c:v>
                </c:pt>
                <c:pt idx="19" formatCode="General">
                  <c:v>3.51</c:v>
                </c:pt>
                <c:pt idx="20" formatCode="General">
                  <c:v>3.51</c:v>
                </c:pt>
                <c:pt idx="21" formatCode="General">
                  <c:v>3.44</c:v>
                </c:pt>
                <c:pt idx="22" formatCode="General">
                  <c:v>3.38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A45-42DC-8F20-79E4BDE01AAE}"/>
            </c:ext>
          </c:extLst>
        </c:ser>
        <c:ser>
          <c:idx val="4"/>
          <c:order val="4"/>
          <c:tx>
            <c:strRef>
              <c:f>'Fig 4 Vin'!$B$10</c:f>
              <c:strCache>
                <c:ptCount val="1"/>
                <c:pt idx="0">
                  <c:v>Vin, oregistrerad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Vin'!$C$5:$Y$5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4 Vin'!$C$10:$Y$10</c:f>
              <c:numCache>
                <c:formatCode>0.00</c:formatCode>
                <c:ptCount val="23"/>
                <c:pt idx="0">
                  <c:v>0.61599549073814353</c:v>
                </c:pt>
                <c:pt idx="1">
                  <c:v>0.77630841643570592</c:v>
                </c:pt>
                <c:pt idx="2">
                  <c:v>0.82755564646541557</c:v>
                </c:pt>
                <c:pt idx="3">
                  <c:v>0.91083335210743066</c:v>
                </c:pt>
                <c:pt idx="4">
                  <c:v>0.77260589681924163</c:v>
                </c:pt>
                <c:pt idx="5">
                  <c:v>0.59967065765293348</c:v>
                </c:pt>
                <c:pt idx="6">
                  <c:v>0.57018214785697441</c:v>
                </c:pt>
                <c:pt idx="7">
                  <c:v>0.57090083213606546</c:v>
                </c:pt>
                <c:pt idx="8">
                  <c:v>0.4568023885486972</c:v>
                </c:pt>
                <c:pt idx="9">
                  <c:v>0.4311744792201414</c:v>
                </c:pt>
                <c:pt idx="10">
                  <c:v>0.47086307113036352</c:v>
                </c:pt>
                <c:pt idx="11">
                  <c:v>0.37223326046715982</c:v>
                </c:pt>
                <c:pt idx="12">
                  <c:v>0.51</c:v>
                </c:pt>
                <c:pt idx="13">
                  <c:v>0.43</c:v>
                </c:pt>
                <c:pt idx="14">
                  <c:v>0.34771642582212026</c:v>
                </c:pt>
                <c:pt idx="15">
                  <c:v>0.3671472127270522</c:v>
                </c:pt>
                <c:pt idx="16">
                  <c:v>0.41</c:v>
                </c:pt>
                <c:pt idx="17">
                  <c:v>0.38</c:v>
                </c:pt>
                <c:pt idx="18">
                  <c:v>0.37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A45-42DC-8F20-79E4BDE01AAE}"/>
            </c:ext>
          </c:extLst>
        </c:ser>
        <c:ser>
          <c:idx val="5"/>
          <c:order val="5"/>
          <c:tx>
            <c:strRef>
              <c:f>'Fig 4 Vin'!$B$11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Vin'!$C$5:$Y$5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4 Vin'!$C$11:$Y$11</c:f>
              <c:numCache>
                <c:formatCode>0.00</c:formatCode>
                <c:ptCount val="23"/>
                <c:pt idx="18" formatCode="General">
                  <c:v>0.46</c:v>
                </c:pt>
                <c:pt idx="19" formatCode="General">
                  <c:v>0.31</c:v>
                </c:pt>
                <c:pt idx="20" formatCode="General">
                  <c:v>0.35</c:v>
                </c:pt>
                <c:pt idx="21" formatCode="General">
                  <c:v>0.44</c:v>
                </c:pt>
                <c:pt idx="22" formatCode="General">
                  <c:v>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A45-42DC-8F20-79E4BDE01A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5.2916666666666667E-2"/>
          <c:y val="0.91181027777777779"/>
          <c:w val="0.91401041666666671"/>
          <c:h val="8.58508333333333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8.1930833333333328E-2"/>
          <c:w val="0.89850459317585296"/>
          <c:h val="0.71512277777777777"/>
        </c:manualLayout>
      </c:layout>
      <c:lineChart>
        <c:grouping val="standard"/>
        <c:varyColors val="0"/>
        <c:ser>
          <c:idx val="0"/>
          <c:order val="0"/>
          <c:tx>
            <c:strRef>
              <c:f>'Fig 5 Starköl'!$B$5</c:f>
              <c:strCache>
                <c:ptCount val="1"/>
                <c:pt idx="0">
                  <c:v>Starköl, totalt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Starköl'!$C$4:$Y$4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5 Starköl'!$C$5:$Y$5</c:f>
              <c:numCache>
                <c:formatCode>0.00</c:formatCode>
                <c:ptCount val="23"/>
                <c:pt idx="0">
                  <c:v>2.4575671691930978</c:v>
                </c:pt>
                <c:pt idx="1">
                  <c:v>2.7082136707422233</c:v>
                </c:pt>
                <c:pt idx="2">
                  <c:v>2.9486630790947439</c:v>
                </c:pt>
                <c:pt idx="3">
                  <c:v>3.1934508122677228</c:v>
                </c:pt>
                <c:pt idx="4">
                  <c:v>3.090169470677536</c:v>
                </c:pt>
                <c:pt idx="5">
                  <c:v>3.0383152538077911</c:v>
                </c:pt>
                <c:pt idx="6">
                  <c:v>2.9574443234171959</c:v>
                </c:pt>
                <c:pt idx="7">
                  <c:v>2.9193082217978654</c:v>
                </c:pt>
                <c:pt idx="8">
                  <c:v>2.7748570850331697</c:v>
                </c:pt>
                <c:pt idx="9">
                  <c:v>2.636498156112884</c:v>
                </c:pt>
                <c:pt idx="10">
                  <c:v>2.7044704924962044</c:v>
                </c:pt>
                <c:pt idx="11">
                  <c:v>2.6207067923366059</c:v>
                </c:pt>
                <c:pt idx="12">
                  <c:v>2.791102783627041</c:v>
                </c:pt>
                <c:pt idx="13">
                  <c:v>2.7569636674976286</c:v>
                </c:pt>
                <c:pt idx="14">
                  <c:v>2.7503022732799467</c:v>
                </c:pt>
                <c:pt idx="15">
                  <c:v>2.7739423389672382</c:v>
                </c:pt>
                <c:pt idx="16">
                  <c:v>2.79</c:v>
                </c:pt>
                <c:pt idx="17">
                  <c:v>2.81</c:v>
                </c:pt>
                <c:pt idx="18">
                  <c:v>2.76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952-43D6-8BF5-910F8EA43CE5}"/>
            </c:ext>
          </c:extLst>
        </c:ser>
        <c:ser>
          <c:idx val="1"/>
          <c:order val="1"/>
          <c:tx>
            <c:strRef>
              <c:f>'Fig 5 Starköl'!$B$6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Starköl'!$C$4:$Y$4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5 Starköl'!$C$6:$Y$6</c:f>
              <c:numCache>
                <c:formatCode>0.00</c:formatCode>
                <c:ptCount val="23"/>
                <c:pt idx="18">
                  <c:v>2.92</c:v>
                </c:pt>
                <c:pt idx="19" formatCode="General">
                  <c:v>2.63</c:v>
                </c:pt>
                <c:pt idx="20" formatCode="General">
                  <c:v>2.7</c:v>
                </c:pt>
                <c:pt idx="21">
                  <c:v>2.82</c:v>
                </c:pt>
                <c:pt idx="22">
                  <c:v>2.73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952-43D6-8BF5-910F8EA43CE5}"/>
            </c:ext>
          </c:extLst>
        </c:ser>
        <c:ser>
          <c:idx val="2"/>
          <c:order val="2"/>
          <c:tx>
            <c:strRef>
              <c:f>'Fig 5 Starköl'!$B$7</c:f>
              <c:strCache>
                <c:ptCount val="1"/>
                <c:pt idx="0">
                  <c:v>Starköl, registrerad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Starköl'!$C$4:$Y$4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5 Starköl'!$C$7:$Y$7</c:f>
              <c:numCache>
                <c:formatCode>0.00</c:formatCode>
                <c:ptCount val="23"/>
                <c:pt idx="0">
                  <c:v>1.7660644438843809</c:v>
                </c:pt>
                <c:pt idx="1">
                  <c:v>1.9208803739406779</c:v>
                </c:pt>
                <c:pt idx="2">
                  <c:v>1.9625261450764588</c:v>
                </c:pt>
                <c:pt idx="3">
                  <c:v>1.8755484873581194</c:v>
                </c:pt>
                <c:pt idx="4">
                  <c:v>1.9000640965722835</c:v>
                </c:pt>
                <c:pt idx="5">
                  <c:v>1.985690626614204</c:v>
                </c:pt>
                <c:pt idx="6">
                  <c:v>2.0522684139645802</c:v>
                </c:pt>
                <c:pt idx="7">
                  <c:v>2.0664511537639321</c:v>
                </c:pt>
                <c:pt idx="8">
                  <c:v>2.1242975839532603</c:v>
                </c:pt>
                <c:pt idx="9">
                  <c:v>2.1000904339802342</c:v>
                </c:pt>
                <c:pt idx="10">
                  <c:v>2.1021554067130808</c:v>
                </c:pt>
                <c:pt idx="11">
                  <c:v>2.0993714041023637</c:v>
                </c:pt>
                <c:pt idx="12">
                  <c:v>2.1421034158320476</c:v>
                </c:pt>
                <c:pt idx="13">
                  <c:v>2.1507929303216446</c:v>
                </c:pt>
                <c:pt idx="14">
                  <c:v>2.1503630214037606</c:v>
                </c:pt>
                <c:pt idx="15">
                  <c:v>2.1783939969927753</c:v>
                </c:pt>
                <c:pt idx="16">
                  <c:v>2.1255023925265197</c:v>
                </c:pt>
                <c:pt idx="17">
                  <c:v>2.25</c:v>
                </c:pt>
                <c:pt idx="18">
                  <c:v>2.2400000000000002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952-43D6-8BF5-910F8EA43CE5}"/>
            </c:ext>
          </c:extLst>
        </c:ser>
        <c:ser>
          <c:idx val="3"/>
          <c:order val="3"/>
          <c:tx>
            <c:strRef>
              <c:f>'Fig 5 Starköl'!$B$8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Starköl'!$C$4:$Y$4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5 Starköl'!$C$8:$Y$8</c:f>
              <c:numCache>
                <c:formatCode>0.00</c:formatCode>
                <c:ptCount val="23"/>
                <c:pt idx="18">
                  <c:v>2.2400000000000002</c:v>
                </c:pt>
                <c:pt idx="19" formatCode="General">
                  <c:v>2.27</c:v>
                </c:pt>
                <c:pt idx="20" formatCode="General">
                  <c:v>2.33</c:v>
                </c:pt>
                <c:pt idx="21">
                  <c:v>2.37</c:v>
                </c:pt>
                <c:pt idx="22">
                  <c:v>2.39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952-43D6-8BF5-910F8EA43CE5}"/>
            </c:ext>
          </c:extLst>
        </c:ser>
        <c:ser>
          <c:idx val="4"/>
          <c:order val="4"/>
          <c:tx>
            <c:strRef>
              <c:f>'Fig 5 Starköl'!$B$9</c:f>
              <c:strCache>
                <c:ptCount val="1"/>
                <c:pt idx="0">
                  <c:v>Starköl, oregistrerad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Starköl'!$C$4:$Y$4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5 Starköl'!$C$9:$Y$9</c:f>
              <c:numCache>
                <c:formatCode>0.00</c:formatCode>
                <c:ptCount val="23"/>
                <c:pt idx="0">
                  <c:v>0.69150272530871704</c:v>
                </c:pt>
                <c:pt idx="1">
                  <c:v>0.78733329680154551</c:v>
                </c:pt>
                <c:pt idx="2">
                  <c:v>0.98613693401828506</c:v>
                </c:pt>
                <c:pt idx="3">
                  <c:v>1.3179023249096034</c:v>
                </c:pt>
                <c:pt idx="4">
                  <c:v>1.1901053741052525</c:v>
                </c:pt>
                <c:pt idx="5">
                  <c:v>1.0526246271935871</c:v>
                </c:pt>
                <c:pt idx="6">
                  <c:v>0.90517590945261572</c:v>
                </c:pt>
                <c:pt idx="7">
                  <c:v>0.85285706803393346</c:v>
                </c:pt>
                <c:pt idx="8">
                  <c:v>0.65055950107990956</c:v>
                </c:pt>
                <c:pt idx="9">
                  <c:v>0.53640772213264953</c:v>
                </c:pt>
                <c:pt idx="10">
                  <c:v>0.60231508578312376</c:v>
                </c:pt>
                <c:pt idx="11">
                  <c:v>0.52133538823424219</c:v>
                </c:pt>
                <c:pt idx="12">
                  <c:v>0.64899936779499368</c:v>
                </c:pt>
                <c:pt idx="13">
                  <c:v>0.60617073717598369</c:v>
                </c:pt>
                <c:pt idx="14">
                  <c:v>0.59993925187618635</c:v>
                </c:pt>
                <c:pt idx="15">
                  <c:v>0.59554834197446271</c:v>
                </c:pt>
                <c:pt idx="16">
                  <c:v>0.65995902016423658</c:v>
                </c:pt>
                <c:pt idx="17">
                  <c:v>0.56000000000000005</c:v>
                </c:pt>
                <c:pt idx="18">
                  <c:v>0.52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952-43D6-8BF5-910F8EA43CE5}"/>
            </c:ext>
          </c:extLst>
        </c:ser>
        <c:ser>
          <c:idx val="5"/>
          <c:order val="5"/>
          <c:tx>
            <c:strRef>
              <c:f>'Fig 5 Starköl'!$B$10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Starköl'!$C$4:$Y$4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5 Starköl'!$C$10:$Y$10</c:f>
              <c:numCache>
                <c:formatCode>General</c:formatCode>
                <c:ptCount val="23"/>
                <c:pt idx="18" formatCode="0.00">
                  <c:v>0.67</c:v>
                </c:pt>
                <c:pt idx="19">
                  <c:v>0.36</c:v>
                </c:pt>
                <c:pt idx="20">
                  <c:v>0.37</c:v>
                </c:pt>
                <c:pt idx="21">
                  <c:v>0.45</c:v>
                </c:pt>
                <c:pt idx="22">
                  <c:v>0.34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952-43D6-8BF5-910F8EA43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1337192"/>
        <c:scaling>
          <c:orientation val="minMax"/>
          <c:max val="4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5.2916666666666667E-2"/>
          <c:y val="0.91181027777777779"/>
          <c:w val="0.91401041666666671"/>
          <c:h val="8.58508333333333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8.1930833333333328E-2"/>
          <c:w val="0.89850459317585296"/>
          <c:h val="0.71512277777777777"/>
        </c:manualLayout>
      </c:layout>
      <c:lineChart>
        <c:grouping val="standard"/>
        <c:varyColors val="0"/>
        <c:ser>
          <c:idx val="0"/>
          <c:order val="0"/>
          <c:tx>
            <c:strRef>
              <c:f>'Fig 6 Sprit'!$A$5</c:f>
              <c:strCache>
                <c:ptCount val="1"/>
                <c:pt idx="0">
                  <c:v>Sprit, totalt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Sprit'!$B$4:$X$4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6 Sprit'!$B$5:$X$5</c:f>
              <c:numCache>
                <c:formatCode>0.00</c:formatCode>
                <c:ptCount val="23"/>
                <c:pt idx="0">
                  <c:v>2.4401756309902369</c:v>
                </c:pt>
                <c:pt idx="1">
                  <c:v>2.4969816531834819</c:v>
                </c:pt>
                <c:pt idx="2">
                  <c:v>2.6099795310542317</c:v>
                </c:pt>
                <c:pt idx="3">
                  <c:v>2.9351297751158976</c:v>
                </c:pt>
                <c:pt idx="4">
                  <c:v>2.8576408420334878</c:v>
                </c:pt>
                <c:pt idx="5">
                  <c:v>2.7086825722612171</c:v>
                </c:pt>
                <c:pt idx="6">
                  <c:v>2.4715088342221661</c:v>
                </c:pt>
                <c:pt idx="7">
                  <c:v>2.4634297569832349</c:v>
                </c:pt>
                <c:pt idx="8">
                  <c:v>2.2457840564155314</c:v>
                </c:pt>
                <c:pt idx="9">
                  <c:v>2.2471638672977825</c:v>
                </c:pt>
                <c:pt idx="10">
                  <c:v>2.0944977311807715</c:v>
                </c:pt>
                <c:pt idx="11">
                  <c:v>2.0238752646736664</c:v>
                </c:pt>
                <c:pt idx="12">
                  <c:v>2.2877270397271432</c:v>
                </c:pt>
                <c:pt idx="13">
                  <c:v>2.0109727088333575</c:v>
                </c:pt>
                <c:pt idx="14">
                  <c:v>2.0233558337532784</c:v>
                </c:pt>
                <c:pt idx="15">
                  <c:v>1.8683224743112081</c:v>
                </c:pt>
                <c:pt idx="16">
                  <c:v>1.83</c:v>
                </c:pt>
                <c:pt idx="17">
                  <c:v>1.65</c:v>
                </c:pt>
                <c:pt idx="18">
                  <c:v>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6D8-4E09-814F-5276C1A4FDF3}"/>
            </c:ext>
          </c:extLst>
        </c:ser>
        <c:ser>
          <c:idx val="1"/>
          <c:order val="1"/>
          <c:tx>
            <c:strRef>
              <c:f>'Fig 6 Sprit'!$A$6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Sprit'!$B$4:$X$4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6 Sprit'!$B$6:$X$6</c:f>
              <c:numCache>
                <c:formatCode>0.00</c:formatCode>
                <c:ptCount val="23"/>
                <c:pt idx="18">
                  <c:v>1.67</c:v>
                </c:pt>
                <c:pt idx="19" formatCode="General">
                  <c:v>1.44</c:v>
                </c:pt>
                <c:pt idx="20" formatCode="General">
                  <c:v>1.54</c:v>
                </c:pt>
                <c:pt idx="21">
                  <c:v>1.61</c:v>
                </c:pt>
                <c:pt idx="22">
                  <c:v>1.59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6D8-4E09-814F-5276C1A4FDF3}"/>
            </c:ext>
          </c:extLst>
        </c:ser>
        <c:ser>
          <c:idx val="2"/>
          <c:order val="2"/>
          <c:tx>
            <c:strRef>
              <c:f>'Fig 6 Sprit'!$A$7</c:f>
              <c:strCache>
                <c:ptCount val="1"/>
                <c:pt idx="0">
                  <c:v>Sprit, registrerad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Sprit'!$B$4:$X$4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6 Sprit'!$B$7:$X$7</c:f>
              <c:numCache>
                <c:formatCode>0.00</c:formatCode>
                <c:ptCount val="23"/>
                <c:pt idx="0">
                  <c:v>1.4018044951654258</c:v>
                </c:pt>
                <c:pt idx="1">
                  <c:v>1.3910079912805029</c:v>
                </c:pt>
                <c:pt idx="2">
                  <c:v>1.2656347685408613</c:v>
                </c:pt>
                <c:pt idx="3">
                  <c:v>1.1106569889836992</c:v>
                </c:pt>
                <c:pt idx="4">
                  <c:v>1.0923420350218833</c:v>
                </c:pt>
                <c:pt idx="5">
                  <c:v>1.1011454070576849</c:v>
                </c:pt>
                <c:pt idx="6">
                  <c:v>1.0917854992295706</c:v>
                </c:pt>
                <c:pt idx="7">
                  <c:v>1.1067442663490599</c:v>
                </c:pt>
                <c:pt idx="8">
                  <c:v>1.1271206339427358</c:v>
                </c:pt>
                <c:pt idx="9">
                  <c:v>1.1109974616264029</c:v>
                </c:pt>
                <c:pt idx="10">
                  <c:v>1.0497027719731888</c:v>
                </c:pt>
                <c:pt idx="11">
                  <c:v>1.0450421837644202</c:v>
                </c:pt>
                <c:pt idx="12">
                  <c:v>1.0550995226137669</c:v>
                </c:pt>
                <c:pt idx="13">
                  <c:v>0.98654875719955359</c:v>
                </c:pt>
                <c:pt idx="14">
                  <c:v>1.0000451119407587</c:v>
                </c:pt>
                <c:pt idx="15">
                  <c:v>1.0018213362139405</c:v>
                </c:pt>
                <c:pt idx="16">
                  <c:v>0.99</c:v>
                </c:pt>
                <c:pt idx="17">
                  <c:v>1</c:v>
                </c:pt>
                <c:pt idx="18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6D8-4E09-814F-5276C1A4FDF3}"/>
            </c:ext>
          </c:extLst>
        </c:ser>
        <c:ser>
          <c:idx val="3"/>
          <c:order val="3"/>
          <c:tx>
            <c:strRef>
              <c:f>'Fig 6 Sprit'!$A$8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Sprit'!$B$4:$X$4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6 Sprit'!$B$8:$X$8</c:f>
              <c:numCache>
                <c:formatCode>0.00</c:formatCode>
                <c:ptCount val="23"/>
                <c:pt idx="18">
                  <c:v>1.01</c:v>
                </c:pt>
                <c:pt idx="19" formatCode="General">
                  <c:v>1.1299999999999999</c:v>
                </c:pt>
                <c:pt idx="20" formatCode="General">
                  <c:v>1.21</c:v>
                </c:pt>
                <c:pt idx="21">
                  <c:v>1.22</c:v>
                </c:pt>
                <c:pt idx="22">
                  <c:v>1.1599999999999999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6D8-4E09-814F-5276C1A4FDF3}"/>
            </c:ext>
          </c:extLst>
        </c:ser>
        <c:ser>
          <c:idx val="4"/>
          <c:order val="4"/>
          <c:tx>
            <c:strRef>
              <c:f>'Fig 6 Sprit'!$A$9</c:f>
              <c:strCache>
                <c:ptCount val="1"/>
                <c:pt idx="0">
                  <c:v>Sprit, oregistrerad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Sprit'!$B$4:$X$4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6 Sprit'!$B$9:$X$9</c:f>
              <c:numCache>
                <c:formatCode>0.00</c:formatCode>
                <c:ptCount val="23"/>
                <c:pt idx="0">
                  <c:v>1.0383711358248109</c:v>
                </c:pt>
                <c:pt idx="1">
                  <c:v>1.105973661902979</c:v>
                </c:pt>
                <c:pt idx="2">
                  <c:v>1.3443447625133702</c:v>
                </c:pt>
                <c:pt idx="3">
                  <c:v>1.8244727861321981</c:v>
                </c:pt>
                <c:pt idx="4">
                  <c:v>1.7652988070116045</c:v>
                </c:pt>
                <c:pt idx="5">
                  <c:v>1.6075371652035322</c:v>
                </c:pt>
                <c:pt idx="6">
                  <c:v>1.3797233349925955</c:v>
                </c:pt>
                <c:pt idx="7">
                  <c:v>1.3566854906341752</c:v>
                </c:pt>
                <c:pt idx="8">
                  <c:v>1.1186634224727956</c:v>
                </c:pt>
                <c:pt idx="9">
                  <c:v>1.1361664056713794</c:v>
                </c:pt>
                <c:pt idx="10">
                  <c:v>1.0447949592075827</c:v>
                </c:pt>
                <c:pt idx="11">
                  <c:v>0.97883308090924637</c:v>
                </c:pt>
                <c:pt idx="12">
                  <c:v>1.2326275171133763</c:v>
                </c:pt>
                <c:pt idx="13">
                  <c:v>1.0244239516338038</c:v>
                </c:pt>
                <c:pt idx="14">
                  <c:v>1.0233107218125199</c:v>
                </c:pt>
                <c:pt idx="15">
                  <c:v>0.8665011380972677</c:v>
                </c:pt>
                <c:pt idx="16">
                  <c:v>0.84</c:v>
                </c:pt>
                <c:pt idx="17">
                  <c:v>0.66</c:v>
                </c:pt>
                <c:pt idx="18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6D8-4E09-814F-5276C1A4FDF3}"/>
            </c:ext>
          </c:extLst>
        </c:ser>
        <c:ser>
          <c:idx val="5"/>
          <c:order val="5"/>
          <c:tx>
            <c:strRef>
              <c:f>'Fig 6 Sprit'!$A$10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Sprit'!$B$4:$X$4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6 Sprit'!$B$10:$X$10</c:f>
              <c:numCache>
                <c:formatCode>0.00</c:formatCode>
                <c:ptCount val="23"/>
                <c:pt idx="18">
                  <c:v>0.67</c:v>
                </c:pt>
                <c:pt idx="19" formatCode="General">
                  <c:v>0.31</c:v>
                </c:pt>
                <c:pt idx="20" formatCode="General">
                  <c:v>0.33</c:v>
                </c:pt>
                <c:pt idx="21" formatCode="General">
                  <c:v>0.39</c:v>
                </c:pt>
                <c:pt idx="22" formatCode="General">
                  <c:v>0.44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6D8-4E09-814F-5276C1A4FD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1337192"/>
        <c:scaling>
          <c:orientation val="minMax"/>
          <c:max val="4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5.2916666666666667E-2"/>
          <c:y val="0.91181027777777779"/>
          <c:w val="0.91401041666666671"/>
          <c:h val="8.58508333333333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8.1930833333333328E-2"/>
          <c:w val="0.89850459317585296"/>
          <c:h val="0.71512277777777777"/>
        </c:manualLayout>
      </c:layout>
      <c:lineChart>
        <c:grouping val="standard"/>
        <c:varyColors val="0"/>
        <c:ser>
          <c:idx val="0"/>
          <c:order val="0"/>
          <c:tx>
            <c:strRef>
              <c:f>'Fig 7 Dryckesandelar'!$B$5</c:f>
              <c:strCache>
                <c:ptCount val="1"/>
                <c:pt idx="0">
                  <c:v>Vin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Dryckesandelar'!$C$4:$Y$4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7 Dryckesandelar'!$C$5:$Y$5</c:f>
              <c:numCache>
                <c:formatCode>0.0</c:formatCode>
                <c:ptCount val="23"/>
                <c:pt idx="0">
                  <c:v>34.1424245368922</c:v>
                </c:pt>
                <c:pt idx="1">
                  <c:v>35.568457044842738</c:v>
                </c:pt>
                <c:pt idx="2">
                  <c:v>35.23724313834969</c:v>
                </c:pt>
                <c:pt idx="3">
                  <c:v>33.997691982934057</c:v>
                </c:pt>
                <c:pt idx="4">
                  <c:v>33.967912983070477</c:v>
                </c:pt>
                <c:pt idx="5">
                  <c:v>34.337616838638453</c:v>
                </c:pt>
                <c:pt idx="6">
                  <c:v>36.601760048305998</c:v>
                </c:pt>
                <c:pt idx="7">
                  <c:v>37.261597680656493</c:v>
                </c:pt>
                <c:pt idx="8">
                  <c:v>39.419054275864227</c:v>
                </c:pt>
                <c:pt idx="9">
                  <c:v>40.385043651739764</c:v>
                </c:pt>
                <c:pt idx="10">
                  <c:v>41.620966487462518</c:v>
                </c:pt>
                <c:pt idx="11">
                  <c:v>41.657033623703718</c:v>
                </c:pt>
                <c:pt idx="12">
                  <c:v>41.005465163087848</c:v>
                </c:pt>
                <c:pt idx="13" formatCode="0.00">
                  <c:v>41.95331201916904</c:v>
                </c:pt>
                <c:pt idx="14" formatCode="0.00">
                  <c:v>40.993237362538657</c:v>
                </c:pt>
                <c:pt idx="15" formatCode="0.00">
                  <c:v>41.761171888695472</c:v>
                </c:pt>
                <c:pt idx="16" formatCode="0.00">
                  <c:v>41.95331201916904</c:v>
                </c:pt>
                <c:pt idx="17" formatCode="0.00">
                  <c:v>42.708851940233842</c:v>
                </c:pt>
                <c:pt idx="18" formatCode="0.00">
                  <c:v>42.792704380689003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00-4953-88D3-6F3A8A371BE6}"/>
            </c:ext>
          </c:extLst>
        </c:ser>
        <c:ser>
          <c:idx val="1"/>
          <c:order val="1"/>
          <c:tx>
            <c:strRef>
              <c:f>'Fig 7 Dryckesandelar'!$B$6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Dryckesandelar'!$C$4:$Y$4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7 Dryckesandelar'!$C$6:$Y$6</c:f>
              <c:numCache>
                <c:formatCode>0.0</c:formatCode>
                <c:ptCount val="23"/>
                <c:pt idx="18" formatCode="0.00">
                  <c:v>42.32</c:v>
                </c:pt>
                <c:pt idx="19" formatCode="0.00">
                  <c:v>45.1</c:v>
                </c:pt>
                <c:pt idx="20" formatCode="General">
                  <c:v>44.49</c:v>
                </c:pt>
                <c:pt idx="21" formatCode="0.00">
                  <c:v>43.732046785601646</c:v>
                </c:pt>
                <c:pt idx="22" formatCode="0.00">
                  <c:v>43.702709984381997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E00-4953-88D3-6F3A8A371BE6}"/>
            </c:ext>
          </c:extLst>
        </c:ser>
        <c:ser>
          <c:idx val="2"/>
          <c:order val="2"/>
          <c:tx>
            <c:strRef>
              <c:f>'Fig 7 Dryckesandelar'!$B$7</c:f>
              <c:strCache>
                <c:ptCount val="1"/>
                <c:pt idx="0">
                  <c:v>Starköl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Dryckesandelar'!$C$4:$Y$4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7 Dryckesandelar'!$C$7:$Y$7</c:f>
              <c:numCache>
                <c:formatCode>0.0</c:formatCode>
                <c:ptCount val="23"/>
                <c:pt idx="0">
                  <c:v>27.785740206241183</c:v>
                </c:pt>
                <c:pt idx="1">
                  <c:v>28.359729659633722</c:v>
                </c:pt>
                <c:pt idx="2">
                  <c:v>29.387733866199568</c:v>
                </c:pt>
                <c:pt idx="3">
                  <c:v>30.236765188504855</c:v>
                </c:pt>
                <c:pt idx="4">
                  <c:v>30.12603687501505</c:v>
                </c:pt>
                <c:pt idx="5">
                  <c:v>30.126785596833749</c:v>
                </c:pt>
                <c:pt idx="6">
                  <c:v>30.014966106132846</c:v>
                </c:pt>
                <c:pt idx="7">
                  <c:v>29.700538415726101</c:v>
                </c:pt>
                <c:pt idx="8">
                  <c:v>29.076461373640701</c:v>
                </c:pt>
                <c:pt idx="9">
                  <c:v>27.766492743823257</c:v>
                </c:pt>
                <c:pt idx="10">
                  <c:v>28.543565228516133</c:v>
                </c:pt>
                <c:pt idx="11">
                  <c:v>28.732825382891551</c:v>
                </c:pt>
                <c:pt idx="12">
                  <c:v>28.620222104168995</c:v>
                </c:pt>
                <c:pt idx="13">
                  <c:v>29.72648954366414</c:v>
                </c:pt>
                <c:pt idx="14">
                  <c:v>30.121798649796201</c:v>
                </c:pt>
                <c:pt idx="15" formatCode="0.00">
                  <c:v>30.804032911236757</c:v>
                </c:pt>
                <c:pt idx="16" formatCode="0.00">
                  <c:v>31.054916047501287</c:v>
                </c:pt>
                <c:pt idx="17" formatCode="0.00">
                  <c:v>31.894943693749735</c:v>
                </c:pt>
                <c:pt idx="18" formatCode="0.00">
                  <c:v>31.902093831666306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E00-4953-88D3-6F3A8A371BE6}"/>
            </c:ext>
          </c:extLst>
        </c:ser>
        <c:ser>
          <c:idx val="3"/>
          <c:order val="3"/>
          <c:tx>
            <c:strRef>
              <c:f>'Fig 7 Dryckesandelar'!$B$8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Dryckesandelar'!$C$4:$Y$4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7 Dryckesandelar'!$C$8:$Y$8</c:f>
              <c:numCache>
                <c:formatCode>0.0</c:formatCode>
                <c:ptCount val="23"/>
                <c:pt idx="18" formatCode="0.00">
                  <c:v>32.47</c:v>
                </c:pt>
                <c:pt idx="19" formatCode="0.00">
                  <c:v>31.07</c:v>
                </c:pt>
                <c:pt idx="20" formatCode="General">
                  <c:v>31.09</c:v>
                </c:pt>
                <c:pt idx="21" formatCode="0.00">
                  <c:v>31.768918646962213</c:v>
                </c:pt>
                <c:pt idx="22" formatCode="0.00">
                  <c:v>31.634288166561152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E00-4953-88D3-6F3A8A371BE6}"/>
            </c:ext>
          </c:extLst>
        </c:ser>
        <c:ser>
          <c:idx val="4"/>
          <c:order val="4"/>
          <c:tx>
            <c:strRef>
              <c:f>'Fig 7 Dryckesandelar'!$B$9</c:f>
              <c:strCache>
                <c:ptCount val="1"/>
                <c:pt idx="0">
                  <c:v>Sprit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Dryckesandelar'!$C$4:$Y$4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7 Dryckesandelar'!$C$9:$Y$9</c:f>
              <c:numCache>
                <c:formatCode>0.0</c:formatCode>
                <c:ptCount val="23"/>
                <c:pt idx="0">
                  <c:v>27.589108037505678</c:v>
                </c:pt>
                <c:pt idx="1">
                  <c:v>26.147761313804075</c:v>
                </c:pt>
                <c:pt idx="2">
                  <c:v>26.012257690152197</c:v>
                </c:pt>
                <c:pt idx="3">
                  <c:v>27.790886732007131</c:v>
                </c:pt>
                <c:pt idx="4">
                  <c:v>27.859117177730177</c:v>
                </c:pt>
                <c:pt idx="5">
                  <c:v>26.858272525250023</c:v>
                </c:pt>
                <c:pt idx="6">
                  <c:v>25.08322922694007</c:v>
                </c:pt>
                <c:pt idx="7">
                  <c:v>25.062509530653248</c:v>
                </c:pt>
                <c:pt idx="8">
                  <c:v>23.532546494776955</c:v>
                </c:pt>
                <c:pt idx="9">
                  <c:v>23.666187313970628</c:v>
                </c:pt>
                <c:pt idx="10">
                  <c:v>22.105781067611819</c:v>
                </c:pt>
                <c:pt idx="11">
                  <c:v>22.189302041215463</c:v>
                </c:pt>
                <c:pt idx="12">
                  <c:v>23.45856138827633</c:v>
                </c:pt>
                <c:pt idx="13">
                  <c:v>21.682969531472864</c:v>
                </c:pt>
                <c:pt idx="14">
                  <c:v>22.160152217931543</c:v>
                </c:pt>
                <c:pt idx="15">
                  <c:v>20.749193207876775</c:v>
                </c:pt>
                <c:pt idx="16">
                  <c:v>20.402497912423133</c:v>
                </c:pt>
                <c:pt idx="17" formatCode="0.00">
                  <c:v>18.763539727960865</c:v>
                </c:pt>
                <c:pt idx="18" formatCode="0.00">
                  <c:v>18.531754304350216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E00-4953-88D3-6F3A8A371BE6}"/>
            </c:ext>
          </c:extLst>
        </c:ser>
        <c:ser>
          <c:idx val="5"/>
          <c:order val="5"/>
          <c:tx>
            <c:strRef>
              <c:f>'Fig 7 Dryckesandelar'!$B$10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Dryckesandelar'!$C$4:$Y$4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7 Dryckesandelar'!$C$10:$Y$10</c:f>
              <c:numCache>
                <c:formatCode>0.0</c:formatCode>
                <c:ptCount val="23"/>
                <c:pt idx="18" formatCode="0.00">
                  <c:v>18.649999999999999</c:v>
                </c:pt>
                <c:pt idx="19" formatCode="0.00">
                  <c:v>16.940000000000001</c:v>
                </c:pt>
                <c:pt idx="20" formatCode="General">
                  <c:v>17.73</c:v>
                </c:pt>
                <c:pt idx="21" formatCode="0.00">
                  <c:v>18.110829872450655</c:v>
                </c:pt>
                <c:pt idx="22" formatCode="0.00">
                  <c:v>18.414429896445814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E00-4953-88D3-6F3A8A371BE6}"/>
            </c:ext>
          </c:extLst>
        </c:ser>
        <c:ser>
          <c:idx val="6"/>
          <c:order val="6"/>
          <c:tx>
            <c:strRef>
              <c:f>'Fig 7 Dryckesandelar'!$B$11</c:f>
              <c:strCache>
                <c:ptCount val="1"/>
                <c:pt idx="0">
                  <c:v>Folköl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Dryckesandelar'!$C$4:$Y$4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7 Dryckesandelar'!$C$11:$Y$11</c:f>
              <c:numCache>
                <c:formatCode>0.0</c:formatCode>
                <c:ptCount val="23"/>
                <c:pt idx="0">
                  <c:v>9.440997302140353</c:v>
                </c:pt>
                <c:pt idx="1">
                  <c:v>8.6968635446513805</c:v>
                </c:pt>
                <c:pt idx="2">
                  <c:v>8.0639985189554508</c:v>
                </c:pt>
                <c:pt idx="3">
                  <c:v>6.8627192445865512</c:v>
                </c:pt>
                <c:pt idx="4">
                  <c:v>6.8848832700689293</c:v>
                </c:pt>
                <c:pt idx="5">
                  <c:v>7.2615134282597555</c:v>
                </c:pt>
                <c:pt idx="6">
                  <c:v>6.917816484554014</c:v>
                </c:pt>
                <c:pt idx="7">
                  <c:v>6.3831581991937485</c:v>
                </c:pt>
                <c:pt idx="8">
                  <c:v>6.4684891803308515</c:v>
                </c:pt>
                <c:pt idx="9">
                  <c:v>6.7420909477136277</c:v>
                </c:pt>
                <c:pt idx="10">
                  <c:v>5.994852999220539</c:v>
                </c:pt>
                <c:pt idx="11">
                  <c:v>5.7752779503971485</c:v>
                </c:pt>
                <c:pt idx="12">
                  <c:v>5.2020849078643829</c:v>
                </c:pt>
                <c:pt idx="13">
                  <c:v>5.2790464340150045</c:v>
                </c:pt>
                <c:pt idx="14">
                  <c:v>5.1508577599398748</c:v>
                </c:pt>
                <c:pt idx="15" formatCode="0.00">
                  <c:v>5.2402953241820711</c:v>
                </c:pt>
                <c:pt idx="16" formatCode="0.00">
                  <c:v>4.9296936050889615</c:v>
                </c:pt>
                <c:pt idx="17" formatCode="0.00">
                  <c:v>4.9321776732500835</c:v>
                </c:pt>
                <c:pt idx="18" formatCode="0.00">
                  <c:v>4.8379664768331114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E00-4953-88D3-6F3A8A371BE6}"/>
            </c:ext>
          </c:extLst>
        </c:ser>
        <c:ser>
          <c:idx val="7"/>
          <c:order val="7"/>
          <c:tx>
            <c:strRef>
              <c:f>'Fig 7 Dryckesandelar'!$B$12</c:f>
              <c:strCache>
                <c:ptCount val="1"/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Dryckesandelar'!$C$4:$Y$4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7 Dryckesandelar'!$C$12:$Y$12</c:f>
              <c:numCache>
                <c:formatCode>General</c:formatCode>
                <c:ptCount val="23"/>
                <c:pt idx="18" formatCode="0.00">
                  <c:v>4.6641533733454112</c:v>
                </c:pt>
                <c:pt idx="19" formatCode="0.00">
                  <c:v>4.84</c:v>
                </c:pt>
                <c:pt idx="20" formatCode="0.00">
                  <c:v>4.58</c:v>
                </c:pt>
                <c:pt idx="21" formatCode="0.00">
                  <c:v>4.2660913417725332</c:v>
                </c:pt>
                <c:pt idx="22" formatCode="0.00">
                  <c:v>4.0382139516769424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AE00-4953-88D3-6F3A8A371BE6}"/>
            </c:ext>
          </c:extLst>
        </c:ser>
        <c:ser>
          <c:idx val="8"/>
          <c:order val="8"/>
          <c:tx>
            <c:strRef>
              <c:f>'Fig 7 Dryckesandelar'!$B$13</c:f>
              <c:strCache>
                <c:ptCount val="1"/>
                <c:pt idx="0">
                  <c:v>Cider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Dryckesandelar'!$C$4:$Y$4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7 Dryckesandelar'!$C$13:$Y$13</c:f>
              <c:numCache>
                <c:formatCode>0.0</c:formatCode>
                <c:ptCount val="23"/>
                <c:pt idx="0">
                  <c:v>1.0417299172205901</c:v>
                </c:pt>
                <c:pt idx="1">
                  <c:v>1.2271884370680677</c:v>
                </c:pt>
                <c:pt idx="2">
                  <c:v>1.2987667863430898</c:v>
                </c:pt>
                <c:pt idx="3">
                  <c:v>1.1119368519674055</c:v>
                </c:pt>
                <c:pt idx="4">
                  <c:v>1.1620496941153662</c:v>
                </c:pt>
                <c:pt idx="5">
                  <c:v>1.4113339535357463</c:v>
                </c:pt>
                <c:pt idx="6">
                  <c:v>1.3822281340670699</c:v>
                </c:pt>
                <c:pt idx="7">
                  <c:v>1.5866835050438721</c:v>
                </c:pt>
                <c:pt idx="8">
                  <c:v>1.4996710033394232</c:v>
                </c:pt>
                <c:pt idx="9">
                  <c:v>1.4401853427527205</c:v>
                </c:pt>
                <c:pt idx="10">
                  <c:v>1.7348342171889921</c:v>
                </c:pt>
                <c:pt idx="11">
                  <c:v>1.6417357861253912</c:v>
                </c:pt>
                <c:pt idx="12">
                  <c:v>1.6792099865200349</c:v>
                </c:pt>
                <c:pt idx="13">
                  <c:v>1.4149188407004012</c:v>
                </c:pt>
                <c:pt idx="14">
                  <c:v>1.5739540097937192</c:v>
                </c:pt>
                <c:pt idx="15" formatCode="0.00">
                  <c:v>1.4453066680089186</c:v>
                </c:pt>
                <c:pt idx="16" formatCode="0.00">
                  <c:v>1.6595804158175658</c:v>
                </c:pt>
                <c:pt idx="17" formatCode="0.00">
                  <c:v>1.7004869648054619</c:v>
                </c:pt>
                <c:pt idx="18" formatCode="0.00">
                  <c:v>1.935481006461355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AE00-4953-88D3-6F3A8A371BE6}"/>
            </c:ext>
          </c:extLst>
        </c:ser>
        <c:ser>
          <c:idx val="9"/>
          <c:order val="9"/>
          <c:tx>
            <c:strRef>
              <c:f>'Fig 7 Dryckesandelar'!$B$14</c:f>
              <c:strCache>
                <c:ptCount val="1"/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Dryckesandelar'!$C$4:$Y$4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'Fig 7 Dryckesandelar'!$C$14:$Y$14</c:f>
              <c:numCache>
                <c:formatCode>0.0</c:formatCode>
                <c:ptCount val="23"/>
                <c:pt idx="18" formatCode="0.00">
                  <c:v>1.8924583646003457</c:v>
                </c:pt>
                <c:pt idx="19" formatCode="0.00">
                  <c:v>2.0477304419322038</c:v>
                </c:pt>
                <c:pt idx="20" formatCode="General">
                  <c:v>2.11</c:v>
                </c:pt>
                <c:pt idx="21" formatCode="0.00">
                  <c:v>2.1221133532129568</c:v>
                </c:pt>
                <c:pt idx="22" formatCode="0.00">
                  <c:v>2.2103580009340926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AE00-4953-88D3-6F3A8A371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9"/>
        <c:delete val="1"/>
      </c:legendEntry>
      <c:layout>
        <c:manualLayout>
          <c:xMode val="edge"/>
          <c:yMode val="edge"/>
          <c:x val="5.2916666666666667E-2"/>
          <c:y val="0.91181027777777779"/>
          <c:w val="0.94708333333333339"/>
          <c:h val="5.7628611111111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7.1347500000000022E-2"/>
          <c:w val="0.89850459317585296"/>
          <c:h val="0.625645277777777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'Fig 8 Kategorier'!$C$3:$C$21</c:f>
              <c:strCache>
                <c:ptCount val="19"/>
                <c:pt idx="0">
                  <c:v>Vin, Systembolaget</c:v>
                </c:pt>
                <c:pt idx="1">
                  <c:v>Starköl, Systembolaget</c:v>
                </c:pt>
                <c:pt idx="2">
                  <c:v>Sprit, Systembolaget</c:v>
                </c:pt>
                <c:pt idx="3">
                  <c:v>Starköl, restauranger</c:v>
                </c:pt>
                <c:pt idx="4">
                  <c:v>Folköl</c:v>
                </c:pt>
                <c:pt idx="5">
                  <c:v>Vin, restauranger</c:v>
                </c:pt>
                <c:pt idx="6">
                  <c:v>Sprit, resandeinförsel</c:v>
                </c:pt>
                <c:pt idx="7">
                  <c:v>Starköl, resandeinförsel</c:v>
                </c:pt>
                <c:pt idx="8">
                  <c:v>Vin, resandeinförsel</c:v>
                </c:pt>
                <c:pt idx="9">
                  <c:v>Cider, Systembolaget</c:v>
                </c:pt>
                <c:pt idx="10">
                  <c:v>Sprit, restauranger</c:v>
                </c:pt>
                <c:pt idx="11">
                  <c:v>Vin, hemtillverkning</c:v>
                </c:pt>
                <c:pt idx="12">
                  <c:v>Starköl, köpt smugglat</c:v>
                </c:pt>
                <c:pt idx="13">
                  <c:v>Vin, internet</c:v>
                </c:pt>
                <c:pt idx="14">
                  <c:v>Sprit, hemtillverkat</c:v>
                </c:pt>
                <c:pt idx="15">
                  <c:v>Starköl, hemtillverkning</c:v>
                </c:pt>
                <c:pt idx="16">
                  <c:v>Vin, köpt smugglat</c:v>
                </c:pt>
                <c:pt idx="17">
                  <c:v>Sprit, internet</c:v>
                </c:pt>
                <c:pt idx="18">
                  <c:v>Sprit, köpt smugglat</c:v>
                </c:pt>
              </c:strCache>
            </c:strRef>
          </c:cat>
          <c:val>
            <c:numRef>
              <c:f>'Fig 8 Kategorier'!$D$3:$D$21</c:f>
              <c:numCache>
                <c:formatCode>General</c:formatCode>
                <c:ptCount val="19"/>
                <c:pt idx="0">
                  <c:v>35.659999999999997</c:v>
                </c:pt>
                <c:pt idx="1">
                  <c:v>21.14</c:v>
                </c:pt>
                <c:pt idx="2">
                  <c:v>11.83</c:v>
                </c:pt>
                <c:pt idx="3">
                  <c:v>6.58</c:v>
                </c:pt>
                <c:pt idx="4">
                  <c:v>4.0358873094082908</c:v>
                </c:pt>
                <c:pt idx="5">
                  <c:v>3.45</c:v>
                </c:pt>
                <c:pt idx="6">
                  <c:v>2.9763299585879124</c:v>
                </c:pt>
                <c:pt idx="7">
                  <c:v>2.0851263863613538</c:v>
                </c:pt>
                <c:pt idx="8">
                  <c:v>1.8863823819038692</c:v>
                </c:pt>
                <c:pt idx="9">
                  <c:v>1.87</c:v>
                </c:pt>
                <c:pt idx="10">
                  <c:v>1.54</c:v>
                </c:pt>
                <c:pt idx="11">
                  <c:v>1.19</c:v>
                </c:pt>
                <c:pt idx="12">
                  <c:v>0.93</c:v>
                </c:pt>
                <c:pt idx="13">
                  <c:v>0.89</c:v>
                </c:pt>
                <c:pt idx="14">
                  <c:v>0.87</c:v>
                </c:pt>
                <c:pt idx="15">
                  <c:v>0.62</c:v>
                </c:pt>
                <c:pt idx="16">
                  <c:v>0.62</c:v>
                </c:pt>
                <c:pt idx="17">
                  <c:v>0.62</c:v>
                </c:pt>
                <c:pt idx="18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93-4552-8972-5A52E873B1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1338504"/>
        <c:axId val="841337192"/>
      </c:bar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73A09-DB74-1E43-9B5F-388BF50E7B1F}" type="datetimeFigureOut">
              <a:rPr lang="sv-SE" smtClean="0"/>
              <a:pPr/>
              <a:t>2024-12-05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BA54-4B51-974D-A49F-0C20EF2A604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8927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9564E-F558-428F-8B84-52AE3DF622DF}" type="datetimeFigureOut">
              <a:rPr lang="sv-SE" smtClean="0"/>
              <a:t>2024-12-05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6C36-F22B-44E1-8921-860B4391A8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42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1" name="Bildobjekt 10" descr="Formelement rgb1.png"/>
          <p:cNvPicPr>
            <a:picLocks noChangeAspect="1"/>
          </p:cNvPicPr>
          <p:nvPr/>
        </p:nvPicPr>
        <p:blipFill>
          <a:blip r:embed="rId2"/>
          <a:srcRect r="58190"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3" name="Bildobjekt 12" descr="Formelement rgb1.png"/>
          <p:cNvPicPr>
            <a:picLocks noChangeAspect="1"/>
          </p:cNvPicPr>
          <p:nvPr userDrawn="1"/>
        </p:nvPicPr>
        <p:blipFill>
          <a:blip r:embed="rId2"/>
          <a:srcRect r="58190"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Bild 2" descr="::Form:Loggor 2011 feb 10:c.a.n loggor med text:c.a.n cmyk m text office.png"/>
          <p:cNvPicPr/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391885" y="5618671"/>
            <a:ext cx="2980673" cy="37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6332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50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2409685"/>
            <a:ext cx="1731216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3895" y="2647165"/>
            <a:ext cx="3086100" cy="3086100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216" y="2647165"/>
            <a:ext cx="4794583" cy="4095684"/>
          </a:xfrm>
        </p:spPr>
        <p:txBody>
          <a:bodyPr/>
          <a:lstStyle>
            <a:lvl1pPr algn="l">
              <a:buNone/>
              <a:defRPr lang="sv-SE" dirty="0"/>
            </a:lvl1pPr>
            <a:lvl2pPr>
              <a:buNone/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43639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6203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73580" y="823306"/>
            <a:ext cx="1731216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8492" y="1060786"/>
            <a:ext cx="8007015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34217"/>
            <a:ext cx="8271208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940801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3834"/>
            <a:ext cx="82296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22553038-286A-4B22-BEDF-A692599BE14B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E6AB768-F41C-4AE5-A570-768957A1C2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01563364-27B0-4B19-924E-4EFB6DE0E137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ACD3C05-C6EC-4067-9FF8-8231ACDFE821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8271"/>
            <a:ext cx="82296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362321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En bild som visar ritning&#10;&#10;Automatiskt genererad beskrivning">
            <a:extLst>
              <a:ext uri="{FF2B5EF4-FFF2-40B4-BE49-F238E27FC236}">
                <a16:creationId xmlns:a16="http://schemas.microsoft.com/office/drawing/2014/main" id="{E446F643-06AD-4BF5-B7C5-2BA173D658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0" y="3383122"/>
            <a:ext cx="3908121" cy="3024027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409D8AC5-4591-4760-B769-931F6DB2DB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11" y="5021067"/>
            <a:ext cx="1352810" cy="353812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EE824CE-6F53-41AD-9592-585794035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820" y="450851"/>
            <a:ext cx="7484302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9102749-0719-4018-94FB-ACA0C4306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37389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659EE961-A612-4417-BE68-50FCF2E64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819" y="2498725"/>
            <a:ext cx="7484605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409088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8536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F270FFF-D112-4D59-99C5-91D5764572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1741381"/>
            <a:ext cx="1731216" cy="2665376"/>
          </a:xfrm>
          <a:prstGeom prst="rect">
            <a:avLst/>
          </a:prstGeom>
        </p:spPr>
      </p:pic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2013034F-5751-4A90-B9CF-E1734AD56F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3895" y="1978861"/>
            <a:ext cx="3086100" cy="3086100"/>
          </a:xfrm>
        </p:spPr>
        <p:txBody>
          <a:bodyPr/>
          <a:lstStyle/>
          <a:p>
            <a:endParaRPr lang="sv-SE"/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22DD7FD9-31F9-4F6F-AD44-97C63080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216" y="1978861"/>
            <a:ext cx="4794583" cy="40956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059057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DB92E61-8878-496B-B35F-6809C2559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808" y="3105637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D6068719-70FA-43A1-8D49-84FE78875B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15188" y="312740"/>
            <a:ext cx="1731216" cy="2665376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E874E477-175D-41FF-BBD1-1DC79BAEC5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0100" y="550220"/>
            <a:ext cx="8007015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32C576DB-50F8-49CE-BB72-9730206F6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808" y="4284902"/>
            <a:ext cx="8271208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506119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iagram 2">
            <a:extLst>
              <a:ext uri="{FF2B5EF4-FFF2-40B4-BE49-F238E27FC236}">
                <a16:creationId xmlns:a16="http://schemas.microsoft.com/office/drawing/2014/main" id="{CA344B8E-E51B-4A7B-A42E-C13DB7656F1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40701"/>
            <a:ext cx="8242300" cy="4528312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93AC51D-853F-49F9-B01C-EDDDDABD26D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41148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60077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3C690D6D-9304-4DA5-90E5-E315BD6EDC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01700" cy="235829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40705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0" name="Bild 2" descr="::Form:Loggor 2011 feb 10:c.a.n loggor med text:c.a.n cmyk m text office.png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94602" y="6447715"/>
            <a:ext cx="1536700" cy="1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Bildobjekt 10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59" b="-489"/>
          <a:stretch/>
        </p:blipFill>
        <p:spPr bwMode="auto">
          <a:xfrm>
            <a:off x="7723596" y="6416639"/>
            <a:ext cx="1430655" cy="2247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6527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bg>
      <p:bgPr>
        <a:solidFill>
          <a:srgbClr val="0431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61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Bildobjekt 5" descr="En bild som visar ritning, tecken&#10;&#10;Automatiskt genererad beskrivning">
            <a:extLst>
              <a:ext uri="{FF2B5EF4-FFF2-40B4-BE49-F238E27FC236}">
                <a16:creationId xmlns:a16="http://schemas.microsoft.com/office/drawing/2014/main" id="{358579B5-A917-4B2F-8A03-5EF6C76F6E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5763" y="5611923"/>
            <a:ext cx="2986795" cy="3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52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Clr>
                <a:schemeClr val="bg1"/>
              </a:buCl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59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_Diagram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04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En bild som visar ritning&#10;&#10;Automatiskt genererad beskrivning">
            <a:extLst>
              <a:ext uri="{FF2B5EF4-FFF2-40B4-BE49-F238E27FC236}">
                <a16:creationId xmlns:a16="http://schemas.microsoft.com/office/drawing/2014/main" id="{F33DC898-5EEA-40B8-B236-6ED73CD0E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0" y="3383122"/>
            <a:ext cx="3908121" cy="3024027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40C69B82-D222-400A-AA09-87F0D0F591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11" y="5021067"/>
            <a:ext cx="1352810" cy="353812"/>
          </a:xfrm>
          <a:prstGeom prst="rect">
            <a:avLst/>
          </a:prstGeom>
        </p:spPr>
      </p:pic>
      <p:sp>
        <p:nvSpPr>
          <p:cNvPr id="17" name="Rubrik 1">
            <a:extLst>
              <a:ext uri="{FF2B5EF4-FFF2-40B4-BE49-F238E27FC236}">
                <a16:creationId xmlns:a16="http://schemas.microsoft.com/office/drawing/2014/main" id="{20E6C120-B389-413C-A35E-A31404431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820" y="450851"/>
            <a:ext cx="7484302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01283EA5-F039-43AE-94FE-DB99E8390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37389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9" name="Platshållare för text 17">
            <a:extLst>
              <a:ext uri="{FF2B5EF4-FFF2-40B4-BE49-F238E27FC236}">
                <a16:creationId xmlns:a16="http://schemas.microsoft.com/office/drawing/2014/main" id="{3FE79210-8A99-4FB3-A295-6699493326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819" y="2498725"/>
            <a:ext cx="7484605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8181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50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19349"/>
            <a:ext cx="8229600" cy="365519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715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CB78A856-EEB3-4379-AC76-4A4079590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9316"/>
            <a:ext cx="8229600" cy="1010487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3" name="Platshållare för diagram 2">
            <a:extLst>
              <a:ext uri="{FF2B5EF4-FFF2-40B4-BE49-F238E27FC236}">
                <a16:creationId xmlns:a16="http://schemas.microsoft.com/office/drawing/2014/main" id="{1FE4BF68-D681-4877-A588-3006F34D7CC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853851"/>
            <a:ext cx="8242300" cy="4215161"/>
          </a:xfrm>
        </p:spPr>
        <p:txBody>
          <a:bodyPr/>
          <a:lstStyle/>
          <a:p>
            <a:endParaRPr lang="sv-SE"/>
          </a:p>
        </p:txBody>
      </p:sp>
      <p:sp>
        <p:nvSpPr>
          <p:cNvPr id="14" name="Platshållare för innehåll 4">
            <a:extLst>
              <a:ext uri="{FF2B5EF4-FFF2-40B4-BE49-F238E27FC236}">
                <a16:creationId xmlns:a16="http://schemas.microsoft.com/office/drawing/2014/main" id="{FDD2EE4A-C33C-48C5-9AA8-D80DE472FD0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41148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7624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6820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tx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24765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65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bg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2024-12-05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698" r:id="rId2"/>
    <p:sldLayoutId id="2147483715" r:id="rId3"/>
    <p:sldLayoutId id="2147483696" r:id="rId4"/>
    <p:sldLayoutId id="2147483697" r:id="rId5"/>
    <p:sldLayoutId id="214748369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2024-12-05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6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14" r:id="rId5"/>
    <p:sldLayoutId id="214748371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544DB10-6888-48C9-97A7-245C982EAA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Alkoholkonsumtionen i Sverige 2001–2023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81B059A-AAE2-4BF4-9D9D-1A9BF966D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81839"/>
            <a:ext cx="3101176" cy="1266511"/>
          </a:xfrm>
        </p:spPr>
        <p:txBody>
          <a:bodyPr anchor="b">
            <a:normAutofit/>
          </a:bodyPr>
          <a:lstStyle/>
          <a:p>
            <a:pPr marL="0" indent="0" algn="l">
              <a:buNone/>
            </a:pPr>
            <a:r>
              <a:rPr lang="sv-SE" sz="1200" dirty="0"/>
              <a:t>Det är </a:t>
            </a:r>
            <a:r>
              <a:rPr lang="sv-SE" sz="1200" u="sng" dirty="0"/>
              <a:t>tillåtet</a:t>
            </a:r>
            <a:r>
              <a:rPr lang="sv-SE" sz="1200" dirty="0"/>
              <a:t> att spara en kopia av bilderna och använda valfritt antal i egna presentationer.</a:t>
            </a:r>
          </a:p>
          <a:p>
            <a:pPr marL="0" indent="0" algn="l">
              <a:buNone/>
            </a:pPr>
            <a:r>
              <a:rPr lang="sv-SE" sz="1200" dirty="0"/>
              <a:t>Det är </a:t>
            </a:r>
            <a:r>
              <a:rPr lang="sv-SE" sz="1200" u="sng" dirty="0"/>
              <a:t>inte tillåtet</a:t>
            </a:r>
            <a:r>
              <a:rPr lang="sv-SE" sz="1200" dirty="0"/>
              <a:t> att på något sätt förändra bilderna om CAN:s logotyp finns med och därmed uppfattas som avsändare.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FCEF0DB-5B61-4F7F-819C-5DA85F20CD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CAN Rapport 231</a:t>
            </a:r>
          </a:p>
        </p:txBody>
      </p:sp>
    </p:spTree>
    <p:extLst>
      <p:ext uri="{BB962C8B-B14F-4D97-AF65-F5344CB8AC3E}">
        <p14:creationId xmlns:p14="http://schemas.microsoft.com/office/powerpoint/2010/main" val="180773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F73787-0A2E-4553-BC42-841D717AA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200" dirty="0"/>
              <a:t>Sex av de sju olika anskaffningskällornas utveckling under perioden 2014-2019a, 2019b-2023, i liter ren alkohol per invånare 15 år och äldre. </a:t>
            </a:r>
            <a:r>
              <a:rPr lang="sv-SE" sz="1100" dirty="0"/>
              <a:t>(Systembolagets utveckling visas inte i denna figur, se tabell)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508E3F9-2972-47DC-9694-8B25A6C9C9B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000" dirty="0"/>
              <a:t>Källa: Alkoholkonsumtionen i Sverige 2001–2023 (Figur 1)</a:t>
            </a:r>
          </a:p>
        </p:txBody>
      </p:sp>
      <p:graphicFrame>
        <p:nvGraphicFramePr>
          <p:cNvPr id="9" name="Chart 2">
            <a:extLst>
              <a:ext uri="{FF2B5EF4-FFF2-40B4-BE49-F238E27FC236}">
                <a16:creationId xmlns:a16="http://schemas.microsoft.com/office/drawing/2014/main" id="{107D44F0-43B5-454B-8F2B-65BB6609285B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6330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C1B2E7-54E3-4DD7-A887-A81146446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Den totala alkoholkonsumtionen i liter ren alkohol per invånare 15 år och äldre, fördelad på olika ursprungskällor i procent, 2023.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3DA7500-708F-4083-AA1D-2650E68E1A2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000" dirty="0"/>
              <a:t>Källa: Alkoholkonsumtionen i Sverige 2001–2023 (Figur 2)</a:t>
            </a:r>
          </a:p>
        </p:txBody>
      </p:sp>
      <p:sp>
        <p:nvSpPr>
          <p:cNvPr id="5" name="Platshållare för diagram 4">
            <a:extLst>
              <a:ext uri="{FF2B5EF4-FFF2-40B4-BE49-F238E27FC236}">
                <a16:creationId xmlns:a16="http://schemas.microsoft.com/office/drawing/2014/main" id="{6E3DFB53-B7C5-4DEB-AF4D-066D7DF2EEA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/>
        <p:txBody>
          <a:bodyPr/>
          <a:lstStyle/>
          <a:p>
            <a:endParaRPr lang="sv-SE"/>
          </a:p>
        </p:txBody>
      </p:sp>
      <p:graphicFrame>
        <p:nvGraphicFramePr>
          <p:cNvPr id="6" name="Chart 2">
            <a:extLst>
              <a:ext uri="{FF2B5EF4-FFF2-40B4-BE49-F238E27FC236}">
                <a16:creationId xmlns:a16="http://schemas.microsoft.com/office/drawing/2014/main" id="{1733F453-1D29-4307-93C8-83DCBCF66D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8190192"/>
              </p:ext>
            </p:extLst>
          </p:nvPr>
        </p:nvGraphicFramePr>
        <p:xfrm>
          <a:off x="457200" y="1540701"/>
          <a:ext cx="8242300" cy="452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4067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59D17C-58CB-43F7-85E1-3BECF2FCF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effectLst/>
                <a:latin typeface="Gill Sans MT" panose="020B0502020104020203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Total samt registrerad och oregistrerad alkoholanskaffning, i liter ren alkohol per invånare 15 år och äldre, 2001-2019a, 2019b-2023.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0B67E5C-29A2-4F5A-B086-B9643BF7F973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sv-SE" sz="1000" dirty="0"/>
              <a:t>Källa: Alkoholkonsumtionen i Sverige 2001–2023 (Figur 3)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4C4F889-AE7C-4E44-84D7-2E9DA07C6692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9047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9AB033-6949-4180-8599-12A2244F8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Vinanskaffning (inklusive starkvin): Totalt samt registrerad och oregistrerad, i liter ren alkohol per invånare 15 år och äldre, 2001-2019a, 2019b-2023.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18DFB14-5466-4569-B6C6-7F97E920544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000" dirty="0"/>
              <a:t>Källa: Alkoholkonsumtionen i Sverige 2001–2023 (Figur 4)</a:t>
            </a:r>
          </a:p>
        </p:txBody>
      </p:sp>
      <p:graphicFrame>
        <p:nvGraphicFramePr>
          <p:cNvPr id="7" name="Chart 5">
            <a:extLst>
              <a:ext uri="{FF2B5EF4-FFF2-40B4-BE49-F238E27FC236}">
                <a16:creationId xmlns:a16="http://schemas.microsoft.com/office/drawing/2014/main" id="{09173333-5EF8-43EF-8374-7F7F0FC5920E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4380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23B08B-8283-41CC-BE5B-CC05453CB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Starkölsanskaffning: Totalt samt registrerad och oregistrerad, i liter ren alkohol per invånare 15 år och äldre, 2001–2019a, 2019b-2023.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3A94870-3CEC-4C55-80A5-5856B4133715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000" dirty="0"/>
              <a:t>Källa: Alkoholkonsumtionen i Sverige 2001–2023 (Figur 5)</a:t>
            </a:r>
          </a:p>
        </p:txBody>
      </p:sp>
      <p:graphicFrame>
        <p:nvGraphicFramePr>
          <p:cNvPr id="7" name="Chart 3">
            <a:extLst>
              <a:ext uri="{FF2B5EF4-FFF2-40B4-BE49-F238E27FC236}">
                <a16:creationId xmlns:a16="http://schemas.microsoft.com/office/drawing/2014/main" id="{C68E8276-F4AC-4D24-816F-2E673A4E84AE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4587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18A5E7-903E-4685-9EC2-29413531B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Spritanskaffning: Totalt samt registrerad och oregistrerad, i liter ren alkohol per invånare 15 år och äldre, 2001–2019a, 2019b-2023.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DACF711-1029-4F19-8B71-DD4ADB15360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Källa: Alkoholkonsumtionen i Sverige 2001–2023 (Figur 6)</a:t>
            </a:r>
          </a:p>
        </p:txBody>
      </p:sp>
      <p:graphicFrame>
        <p:nvGraphicFramePr>
          <p:cNvPr id="9" name="Chart 4">
            <a:extLst>
              <a:ext uri="{FF2B5EF4-FFF2-40B4-BE49-F238E27FC236}">
                <a16:creationId xmlns:a16="http://schemas.microsoft.com/office/drawing/2014/main" id="{C0C8D47A-0D71-482F-9870-8CF003D1198B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7929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16F393-C31F-45F0-BAFF-5677B1185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 olika dryckernas andelar av den totala anskaffningen, i liter ren alkohol per invånare 15 år och äldre, 2001–2019a, 2019b-2023.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E7E5E09-4F14-4D6F-B497-8A0A0994588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Källa: Alkoholkonsumtionen i Sverige 2001–2023 (Figur 7)</a:t>
            </a:r>
          </a:p>
        </p:txBody>
      </p:sp>
      <p:graphicFrame>
        <p:nvGraphicFramePr>
          <p:cNvPr id="9" name="Chart 4">
            <a:extLst>
              <a:ext uri="{FF2B5EF4-FFF2-40B4-BE49-F238E27FC236}">
                <a16:creationId xmlns:a16="http://schemas.microsoft.com/office/drawing/2014/main" id="{FE9D1FC0-6C7B-404F-96B3-F9DC76DB59B6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6214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5F4DCA-5198-4753-90A6-11AE1186F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Anskaffningen utifrån typ av dryck och dess källa, i liter ren alkohol per invånare 15 år och äldre. Procentuella andelar av den totala anskaffningen, rangordnade efter fördelningen 2023.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10197DE-DEA3-4B03-A17D-5CA73833366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Källa: Alkoholkonsumtionen i Sverige 2001–2023 (Figur 8)</a:t>
            </a:r>
          </a:p>
        </p:txBody>
      </p:sp>
      <p:sp>
        <p:nvSpPr>
          <p:cNvPr id="5" name="Platshållare för diagram 4">
            <a:extLst>
              <a:ext uri="{FF2B5EF4-FFF2-40B4-BE49-F238E27FC236}">
                <a16:creationId xmlns:a16="http://schemas.microsoft.com/office/drawing/2014/main" id="{023B3481-5A7A-F643-C7AF-C22D9CE7CCF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/>
        <p:txBody>
          <a:bodyPr/>
          <a:lstStyle/>
          <a:p>
            <a:endParaRPr lang="sv-SE"/>
          </a:p>
        </p:txBody>
      </p:sp>
      <p:graphicFrame>
        <p:nvGraphicFramePr>
          <p:cNvPr id="7" name="Chart 2">
            <a:extLst>
              <a:ext uri="{FF2B5EF4-FFF2-40B4-BE49-F238E27FC236}">
                <a16:creationId xmlns:a16="http://schemas.microsoft.com/office/drawing/2014/main" id="{1FDED3DE-CECE-40EE-B68D-EC779F17E5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9911416"/>
              </p:ext>
            </p:extLst>
          </p:nvPr>
        </p:nvGraphicFramePr>
        <p:xfrm>
          <a:off x="457200" y="1540701"/>
          <a:ext cx="8229600" cy="452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6370874"/>
      </p:ext>
    </p:extLst>
  </p:cSld>
  <p:clrMapOvr>
    <a:masterClrMapping/>
  </p:clrMapOvr>
</p:sld>
</file>

<file path=ppt/theme/theme1.xml><?xml version="1.0" encoding="utf-8"?>
<a:theme xmlns:a="http://schemas.openxmlformats.org/drawingml/2006/main" name="1 CAN 2012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90DD12E1-DF70-4DDC-BE49-B5C11E369E97}" vid="{5C7B3F13-8AB7-48F0-AF55-2A980DAFEB51}"/>
    </a:ext>
  </a:extLst>
</a:theme>
</file>

<file path=ppt/theme/theme2.xml><?xml version="1.0" encoding="utf-8"?>
<a:theme xmlns:a="http://schemas.openxmlformats.org/drawingml/2006/main" name="2 CAN 2012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90DD12E1-DF70-4DDC-BE49-B5C11E369E97}" vid="{4A5099E5-B9DD-4C97-8537-3834D982E2D9}"/>
    </a:ext>
  </a:extLst>
</a:theme>
</file>

<file path=ppt/theme/theme3.xml><?xml version="1.0" encoding="utf-8"?>
<a:theme xmlns:a="http://schemas.openxmlformats.org/drawingml/2006/main" name="3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0DD12E1-DF70-4DDC-BE49-B5C11E369E97}" vid="{5F6FC917-5895-4AB6-9821-4ABA7F182885}"/>
    </a:ext>
  </a:extLst>
</a:theme>
</file>

<file path=ppt/theme/theme4.xml><?xml version="1.0" encoding="utf-8"?>
<a:theme xmlns:a="http://schemas.openxmlformats.org/drawingml/2006/main" name="4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0DD12E1-DF70-4DDC-BE49-B5C11E369E97}" vid="{6DA3AFCF-07E7-44B1-8E7D-C808C364603F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CAN presentationsmall_2020_standard</Template>
  <TotalTime>383</TotalTime>
  <Words>358</Words>
  <Application>Microsoft Office PowerPoint</Application>
  <PresentationFormat>Bildspel på skärmen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9</vt:i4>
      </vt:variant>
    </vt:vector>
  </HeadingPairs>
  <TitlesOfParts>
    <vt:vector size="16" baseType="lpstr">
      <vt:lpstr>Arial</vt:lpstr>
      <vt:lpstr>Calibri</vt:lpstr>
      <vt:lpstr>Gill Sans MT</vt:lpstr>
      <vt:lpstr>1 CAN 2012</vt:lpstr>
      <vt:lpstr>2 CAN 2012</vt:lpstr>
      <vt:lpstr>3 CAN 2020 - KERAMIK</vt:lpstr>
      <vt:lpstr>4 CAN 2020 - KERAMIK</vt:lpstr>
      <vt:lpstr>Alkoholkonsumtionen i Sverige 2001–2023</vt:lpstr>
      <vt:lpstr>Sex av de sju olika anskaffningskällornas utveckling under perioden 2014-2019a, 2019b-2023, i liter ren alkohol per invånare 15 år och äldre. (Systembolagets utveckling visas inte i denna figur, se tabell) </vt:lpstr>
      <vt:lpstr>Den totala alkoholkonsumtionen i liter ren alkohol per invånare 15 år och äldre, fördelad på olika ursprungskällor i procent, 2023.</vt:lpstr>
      <vt:lpstr>Total samt registrerad och oregistrerad alkoholanskaffning, i liter ren alkohol per invånare 15 år och äldre, 2001-2019a, 2019b-2023.</vt:lpstr>
      <vt:lpstr>Vinanskaffning (inklusive starkvin): Totalt samt registrerad och oregistrerad, i liter ren alkohol per invånare 15 år och äldre, 2001-2019a, 2019b-2023.</vt:lpstr>
      <vt:lpstr>Starkölsanskaffning: Totalt samt registrerad och oregistrerad, i liter ren alkohol per invånare 15 år och äldre, 2001–2019a, 2019b-2023.</vt:lpstr>
      <vt:lpstr>Spritanskaffning: Totalt samt registrerad och oregistrerad, i liter ren alkohol per invånare 15 år och äldre, 2001–2019a, 2019b-2023.</vt:lpstr>
      <vt:lpstr>De olika dryckernas andelar av den totala anskaffningen, i liter ren alkohol per invånare 15 år och äldre, 2001–2019a, 2019b-2023.</vt:lpstr>
      <vt:lpstr>Anskaffningen utifrån typ av dryck och dess källa, i liter ren alkohol per invånare 15 år och äldre. Procentuella andelar av den totala anskaffningen, rangordnade efter fördelningen 2023.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Alkoholkonsumtionen i Sverige 2001–2020</dc:title>
  <dc:creator>Jimmie Hjärtström</dc:creator>
  <cp:lastModifiedBy>Björn Trolldal</cp:lastModifiedBy>
  <cp:revision>24</cp:revision>
  <dcterms:created xsi:type="dcterms:W3CDTF">2021-09-24T06:32:22Z</dcterms:created>
  <dcterms:modified xsi:type="dcterms:W3CDTF">2024-12-05T10:35:42Z</dcterms:modified>
</cp:coreProperties>
</file>