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704" r:id="rId2"/>
  </p:sldMasterIdLst>
  <p:notesMasterIdLst>
    <p:notesMasterId r:id="rId10"/>
  </p:notesMasterIdLst>
  <p:handoutMasterIdLst>
    <p:handoutMasterId r:id="rId11"/>
  </p:handoutMasterIdLst>
  <p:sldIdLst>
    <p:sldId id="267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3"/>
    <a:srgbClr val="004687"/>
    <a:srgbClr val="FEF7F7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6052" autoAdjust="0"/>
  </p:normalViewPr>
  <p:slideViewPr>
    <p:cSldViewPr snapToGrid="0" snapToObjects="1" showGuides="1">
      <p:cViewPr varScale="1">
        <p:scale>
          <a:sx n="78" d="100"/>
          <a:sy n="78" d="100"/>
        </p:scale>
        <p:origin x="739" y="72"/>
      </p:cViewPr>
      <p:guideLst>
        <p:guide orient="horz" pos="3997"/>
        <p:guide pos="3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84490740740739E-2"/>
          <c:y val="0.15580486111111114"/>
          <c:w val="0.85764019318486717"/>
          <c:h val="0.76695104166666672"/>
        </c:manualLayout>
      </c:layout>
      <c:lineChart>
        <c:grouping val="standard"/>
        <c:varyColors val="0"/>
        <c:ser>
          <c:idx val="0"/>
          <c:order val="0"/>
          <c:tx>
            <c:strRef>
              <c:f>'1'!$B$3</c:f>
              <c:strCache>
                <c:ptCount val="1"/>
                <c:pt idx="0">
                  <c:v>Beslag</c:v>
                </c:pt>
              </c:strCache>
            </c:strRef>
          </c:tx>
          <c:spPr>
            <a:ln w="254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'1'!$A$4:$A$34</c:f>
              <c:strCach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strCache>
            </c:strRef>
          </c:cat>
          <c:val>
            <c:numRef>
              <c:f>'1'!$B$4:$B$34</c:f>
              <c:numCache>
                <c:formatCode>#,##0</c:formatCode>
                <c:ptCount val="31"/>
                <c:pt idx="0">
                  <c:v>4.2309364011357662</c:v>
                </c:pt>
                <c:pt idx="1">
                  <c:v>3.8564576553576804</c:v>
                </c:pt>
                <c:pt idx="2">
                  <c:v>2.4554466559305941</c:v>
                </c:pt>
                <c:pt idx="3">
                  <c:v>3.3014871729874127</c:v>
                </c:pt>
                <c:pt idx="4">
                  <c:v>4.1254008844181351</c:v>
                </c:pt>
                <c:pt idx="5">
                  <c:v>5.0145002632612634</c:v>
                </c:pt>
                <c:pt idx="6">
                  <c:v>4.9540559273417166</c:v>
                </c:pt>
                <c:pt idx="7">
                  <c:v>6.6758289510775439</c:v>
                </c:pt>
                <c:pt idx="8">
                  <c:v>8.1489456656139634</c:v>
                </c:pt>
                <c:pt idx="9">
                  <c:v>10.010303342389955</c:v>
                </c:pt>
                <c:pt idx="10">
                  <c:v>10.940687436146829</c:v>
                </c:pt>
                <c:pt idx="11">
                  <c:v>11.973732803988552</c:v>
                </c:pt>
                <c:pt idx="12">
                  <c:v>13.450854974804791</c:v>
                </c:pt>
                <c:pt idx="13">
                  <c:v>14.627042779546324</c:v>
                </c:pt>
                <c:pt idx="14">
                  <c:v>16.726692916103985</c:v>
                </c:pt>
                <c:pt idx="15">
                  <c:v>14.573783804777415</c:v>
                </c:pt>
                <c:pt idx="16">
                  <c:v>16.63690081730649</c:v>
                </c:pt>
                <c:pt idx="17">
                  <c:v>14.858367576259324</c:v>
                </c:pt>
                <c:pt idx="18">
                  <c:v>16.598376754679894</c:v>
                </c:pt>
                <c:pt idx="19">
                  <c:v>16.29361065470281</c:v>
                </c:pt>
                <c:pt idx="20">
                  <c:v>15.47974134212779</c:v>
                </c:pt>
                <c:pt idx="21">
                  <c:v>18.569140038502752</c:v>
                </c:pt>
                <c:pt idx="22">
                  <c:v>17.927083061576283</c:v>
                </c:pt>
                <c:pt idx="23">
                  <c:v>15.707613480253878</c:v>
                </c:pt>
                <c:pt idx="24">
                  <c:v>17.124096439591067</c:v>
                </c:pt>
                <c:pt idx="25">
                  <c:v>17.428814825929344</c:v>
                </c:pt>
                <c:pt idx="26">
                  <c:v>19.656088173144767</c:v>
                </c:pt>
                <c:pt idx="27">
                  <c:v>21.070795270777062</c:v>
                </c:pt>
                <c:pt idx="28">
                  <c:v>20.703525703274085</c:v>
                </c:pt>
                <c:pt idx="29">
                  <c:v>16.499460726151153</c:v>
                </c:pt>
                <c:pt idx="30">
                  <c:v>16.575517117751659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F4-4150-AF2B-25CC222E7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097568"/>
        <c:axId val="240097960"/>
      </c:lineChart>
      <c:lineChart>
        <c:grouping val="standard"/>
        <c:varyColors val="0"/>
        <c:ser>
          <c:idx val="2"/>
          <c:order val="1"/>
          <c:tx>
            <c:strRef>
              <c:f>'1'!$C$3</c:f>
              <c:strCache>
                <c:ptCount val="1"/>
                <c:pt idx="0">
                  <c:v>Lagföringsbeslut</c:v>
                </c:pt>
              </c:strCache>
            </c:strRef>
          </c:tx>
          <c:spPr>
            <a:ln w="254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'1'!$A$4:$A$34</c:f>
              <c:strCach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strCache>
            </c:strRef>
          </c:cat>
          <c:val>
            <c:numRef>
              <c:f>'1'!$C$4:$C$34</c:f>
              <c:numCache>
                <c:formatCode>0</c:formatCode>
                <c:ptCount val="31"/>
                <c:pt idx="0">
                  <c:v>1.3607606263112331</c:v>
                </c:pt>
                <c:pt idx="1">
                  <c:v>1.0548545939654832</c:v>
                </c:pt>
                <c:pt idx="2">
                  <c:v>1.1428576601335945</c:v>
                </c:pt>
                <c:pt idx="3">
                  <c:v>1.0741139775130282</c:v>
                </c:pt>
                <c:pt idx="4">
                  <c:v>0.77987030417767489</c:v>
                </c:pt>
                <c:pt idx="5">
                  <c:v>0.97127707801907359</c:v>
                </c:pt>
                <c:pt idx="6">
                  <c:v>0.88021950417461026</c:v>
                </c:pt>
                <c:pt idx="7">
                  <c:v>1.1595453321433171</c:v>
                </c:pt>
                <c:pt idx="8">
                  <c:v>1.1673420788207332</c:v>
                </c:pt>
                <c:pt idx="9">
                  <c:v>1.3645329695771782</c:v>
                </c:pt>
                <c:pt idx="10">
                  <c:v>1.4037949256155808</c:v>
                </c:pt>
                <c:pt idx="11">
                  <c:v>1.4870066688919981</c:v>
                </c:pt>
                <c:pt idx="12">
                  <c:v>2.1552314873351968</c:v>
                </c:pt>
                <c:pt idx="13">
                  <c:v>2.0080636374020835</c:v>
                </c:pt>
                <c:pt idx="14">
                  <c:v>2.3739707393949665</c:v>
                </c:pt>
                <c:pt idx="15">
                  <c:v>2.9493276343248587</c:v>
                </c:pt>
                <c:pt idx="16">
                  <c:v>3.30810962197407</c:v>
                </c:pt>
                <c:pt idx="17">
                  <c:v>3.2286945984151783</c:v>
                </c:pt>
                <c:pt idx="18">
                  <c:v>4.8508597885341489</c:v>
                </c:pt>
                <c:pt idx="19">
                  <c:v>4.7091360273707545</c:v>
                </c:pt>
                <c:pt idx="20">
                  <c:v>3.659979031326932</c:v>
                </c:pt>
                <c:pt idx="21">
                  <c:v>3.5907176870032944</c:v>
                </c:pt>
                <c:pt idx="22">
                  <c:v>2.8118924167931088</c:v>
                </c:pt>
                <c:pt idx="23">
                  <c:v>2.3711492960638019</c:v>
                </c:pt>
                <c:pt idx="24">
                  <c:v>2.4604154722782319</c:v>
                </c:pt>
                <c:pt idx="25">
                  <c:v>2.5317235221063941</c:v>
                </c:pt>
                <c:pt idx="26">
                  <c:v>2.3722865036554031</c:v>
                </c:pt>
                <c:pt idx="27">
                  <c:v>2.7265821040831768</c:v>
                </c:pt>
                <c:pt idx="28">
                  <c:v>3.482478445467545</c:v>
                </c:pt>
                <c:pt idx="29">
                  <c:v>3.2504697974330035</c:v>
                </c:pt>
                <c:pt idx="30">
                  <c:v>2.5967362437186701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F4-4150-AF2B-25CC222E7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098352"/>
        <c:axId val="240098744"/>
      </c:lineChart>
      <c:catAx>
        <c:axId val="2400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/>
        </c:spPr>
        <c:crossAx val="24009796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0097960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/>
                </a:pPr>
                <a:r>
                  <a:rPr lang="sv-SE"/>
                  <a:t>Antal beslag</a:t>
                </a:r>
              </a:p>
            </c:rich>
          </c:tx>
          <c:layout>
            <c:manualLayout>
              <c:xMode val="edge"/>
              <c:yMode val="edge"/>
              <c:x val="1.7556085782478546E-2"/>
              <c:y val="5.0501706220803737E-2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240097568"/>
        <c:crosses val="autoZero"/>
        <c:crossBetween val="midCat"/>
        <c:majorUnit val="5"/>
      </c:valAx>
      <c:catAx>
        <c:axId val="240098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40098744"/>
        <c:crosses val="autoZero"/>
        <c:auto val="1"/>
        <c:lblAlgn val="ctr"/>
        <c:lblOffset val="100"/>
        <c:noMultiLvlLbl val="0"/>
      </c:catAx>
      <c:valAx>
        <c:axId val="240098744"/>
        <c:scaling>
          <c:orientation val="minMax"/>
          <c:max val="5"/>
          <c:min val="0"/>
        </c:scaling>
        <c:delete val="0"/>
        <c:axPos val="r"/>
        <c:title>
          <c:tx>
            <c:rich>
              <a:bodyPr rot="0" vert="horz"/>
              <a:lstStyle/>
              <a:p>
                <a:pPr algn="r">
                  <a:defRPr/>
                </a:pPr>
                <a:r>
                  <a:rPr lang="sv-SE"/>
                  <a:t>Antal lagföringsbeslut</a:t>
                </a:r>
              </a:p>
            </c:rich>
          </c:tx>
          <c:layout>
            <c:manualLayout>
              <c:xMode val="edge"/>
              <c:yMode val="edge"/>
              <c:x val="0.87544802158055723"/>
              <c:y val="5.5433070866141736E-2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txPr>
          <a:bodyPr rot="0" vert="horz"/>
          <a:lstStyle/>
          <a:p>
            <a:pPr algn="ctr">
              <a:defRPr/>
            </a:pPr>
            <a:endParaRPr lang="sv-SE"/>
          </a:p>
        </c:txPr>
        <c:crossAx val="240098352"/>
        <c:crosses val="max"/>
        <c:crossBetween val="midCat"/>
        <c:majorUnit val="1"/>
        <c:minorUnit val="1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overlay val="1"/>
      <c:spPr>
        <a:noFill/>
        <a:ln>
          <a:noFill/>
        </a:ln>
        <a:effectLst/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806327810540116E-2"/>
          <c:y val="0.14919027777777777"/>
          <c:w val="0.89309652777777782"/>
          <c:h val="0.77356562500000003"/>
        </c:manualLayout>
      </c:layout>
      <c:lineChart>
        <c:grouping val="standard"/>
        <c:varyColors val="0"/>
        <c:ser>
          <c:idx val="0"/>
          <c:order val="0"/>
          <c:tx>
            <c:strRef>
              <c:f>'2'!$B$3</c:f>
              <c:strCache>
                <c:ptCount val="1"/>
                <c:pt idx="0">
                  <c:v>Åk 9</c:v>
                </c:pt>
              </c:strCache>
            </c:strRef>
          </c:tx>
          <c:spPr>
            <a:ln w="25400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54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65-49E4-B872-2BEA10B3F1FA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540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065-49E4-B872-2BEA10B3F1FA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540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065-49E4-B872-2BEA10B3F1FA}"/>
              </c:ext>
            </c:extLst>
          </c:dPt>
          <c:cat>
            <c:numRef>
              <c:f>'2'!$A$4:$A$34</c:f>
              <c:numCache>
                <c:formatCode>0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'2'!$B$4:$B$34</c:f>
              <c:numCache>
                <c:formatCode>0.0</c:formatCode>
                <c:ptCount val="31"/>
                <c:pt idx="0">
                  <c:v>0.55000000000000004</c:v>
                </c:pt>
                <c:pt idx="1">
                  <c:v>0.36</c:v>
                </c:pt>
                <c:pt idx="2">
                  <c:v>0.26</c:v>
                </c:pt>
                <c:pt idx="3">
                  <c:v>0.41</c:v>
                </c:pt>
                <c:pt idx="4">
                  <c:v>0.53</c:v>
                </c:pt>
                <c:pt idx="5">
                  <c:v>0.5</c:v>
                </c:pt>
                <c:pt idx="6">
                  <c:v>0.67</c:v>
                </c:pt>
                <c:pt idx="7">
                  <c:v>0.62</c:v>
                </c:pt>
                <c:pt idx="8">
                  <c:v>0.89</c:v>
                </c:pt>
                <c:pt idx="9">
                  <c:v>0.66</c:v>
                </c:pt>
                <c:pt idx="10">
                  <c:v>0.6</c:v>
                </c:pt>
                <c:pt idx="11">
                  <c:v>1.1399999999999999</c:v>
                </c:pt>
                <c:pt idx="12">
                  <c:v>1.39</c:v>
                </c:pt>
                <c:pt idx="13">
                  <c:v>1.19</c:v>
                </c:pt>
                <c:pt idx="14">
                  <c:v>1.77</c:v>
                </c:pt>
                <c:pt idx="15">
                  <c:v>1.29</c:v>
                </c:pt>
                <c:pt idx="16">
                  <c:v>1.38</c:v>
                </c:pt>
                <c:pt idx="17">
                  <c:v>1.52</c:v>
                </c:pt>
                <c:pt idx="18">
                  <c:v>1.42</c:v>
                </c:pt>
                <c:pt idx="19">
                  <c:v>1.29</c:v>
                </c:pt>
                <c:pt idx="20">
                  <c:v>1.1200000000000001</c:v>
                </c:pt>
                <c:pt idx="21">
                  <c:v>1.22</c:v>
                </c:pt>
                <c:pt idx="22">
                  <c:v>0.88</c:v>
                </c:pt>
                <c:pt idx="23">
                  <c:v>1.03</c:v>
                </c:pt>
                <c:pt idx="24">
                  <c:v>0.93</c:v>
                </c:pt>
                <c:pt idx="25">
                  <c:v>0.71</c:v>
                </c:pt>
                <c:pt idx="26">
                  <c:v>0.93</c:v>
                </c:pt>
                <c:pt idx="27">
                  <c:v>0.86</c:v>
                </c:pt>
                <c:pt idx="28">
                  <c:v>0.81</c:v>
                </c:pt>
                <c:pt idx="29">
                  <c:v>1.01</c:v>
                </c:pt>
                <c:pt idx="30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65-49E4-B872-2BEA10B3F1FA}"/>
            </c:ext>
          </c:extLst>
        </c:ser>
        <c:ser>
          <c:idx val="1"/>
          <c:order val="1"/>
          <c:tx>
            <c:strRef>
              <c:f>'2'!$C$3</c:f>
              <c:strCache>
                <c:ptCount val="1"/>
                <c:pt idx="0">
                  <c:v>Gy 2</c:v>
                </c:pt>
              </c:strCache>
            </c:strRef>
          </c:tx>
          <c:spPr>
            <a:ln w="254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spPr>
              <a:ln w="25400" cap="rnd">
                <a:solidFill>
                  <a:srgbClr val="BEBC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E065-49E4-B872-2BEA10B3F1FA}"/>
              </c:ext>
            </c:extLst>
          </c:dPt>
          <c:dPt>
            <c:idx val="14"/>
            <c:marker>
              <c:symbol val="circle"/>
              <c:size val="6"/>
              <c:spPr>
                <a:noFill/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BEBC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E065-49E4-B872-2BEA10B3F1FA}"/>
              </c:ext>
            </c:extLst>
          </c:dPt>
          <c:cat>
            <c:numRef>
              <c:f>'2'!$A$4:$A$34</c:f>
              <c:numCache>
                <c:formatCode>0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'2'!$C$4:$C$34</c:f>
              <c:numCache>
                <c:formatCode>General</c:formatCode>
                <c:ptCount val="31"/>
                <c:pt idx="11" formatCode="0.0">
                  <c:v>0.79</c:v>
                </c:pt>
                <c:pt idx="12" formatCode="0.0">
                  <c:v>0.87</c:v>
                </c:pt>
                <c:pt idx="13" formatCode="0.0">
                  <c:v>0.86</c:v>
                </c:pt>
                <c:pt idx="14" formatCode="0.0">
                  <c:v>1.32</c:v>
                </c:pt>
                <c:pt idx="15" formatCode="0.0">
                  <c:v>0.78</c:v>
                </c:pt>
                <c:pt idx="16" formatCode="0.0">
                  <c:v>1.18</c:v>
                </c:pt>
                <c:pt idx="17" formatCode="0.0">
                  <c:v>1</c:v>
                </c:pt>
                <c:pt idx="18" formatCode="0.0">
                  <c:v>1.0900000000000001</c:v>
                </c:pt>
                <c:pt idx="19" formatCode="0.0">
                  <c:v>0.83</c:v>
                </c:pt>
                <c:pt idx="20" formatCode="0.0">
                  <c:v>0.68</c:v>
                </c:pt>
                <c:pt idx="21" formatCode="0.0">
                  <c:v>0.71</c:v>
                </c:pt>
                <c:pt idx="22" formatCode="0.0">
                  <c:v>0.6</c:v>
                </c:pt>
                <c:pt idx="23" formatCode="0.0">
                  <c:v>0.7</c:v>
                </c:pt>
                <c:pt idx="24" formatCode="0.0">
                  <c:v>0.56000000000000005</c:v>
                </c:pt>
                <c:pt idx="25" formatCode="0.0">
                  <c:v>0.65</c:v>
                </c:pt>
                <c:pt idx="26" formatCode="0.0">
                  <c:v>0.57999999999999985</c:v>
                </c:pt>
                <c:pt idx="27" formatCode="0.0">
                  <c:v>0.39499999999999991</c:v>
                </c:pt>
                <c:pt idx="28" formatCode="0.0">
                  <c:v>0.20999999999999996</c:v>
                </c:pt>
                <c:pt idx="29" formatCode="0.0">
                  <c:v>0.68</c:v>
                </c:pt>
                <c:pt idx="30" formatCode="0.0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065-49E4-B872-2BEA10B3F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8833248"/>
        <c:axId val="238833640"/>
      </c:lineChart>
      <c:catAx>
        <c:axId val="2388332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7F7F7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38833640"/>
        <c:crosses val="autoZero"/>
        <c:auto val="1"/>
        <c:lblAlgn val="ctr"/>
        <c:lblOffset val="100"/>
        <c:tickLblSkip val="3"/>
        <c:noMultiLvlLbl val="0"/>
      </c:catAx>
      <c:valAx>
        <c:axId val="23883364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Procent</a:t>
                </a:r>
              </a:p>
            </c:rich>
          </c:tx>
          <c:layout>
            <c:manualLayout>
              <c:xMode val="edge"/>
              <c:yMode val="edge"/>
              <c:x val="1.7551445311181361E-2"/>
              <c:y val="4.733597641108326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38833248"/>
        <c:crossesAt val="1"/>
        <c:crossBetween val="midCat"/>
        <c:majorUnit val="1"/>
      </c:valAx>
      <c:spPr>
        <a:solidFill>
          <a:schemeClr val="bg1"/>
        </a:solidFill>
        <a:ln w="3175">
          <a:solidFill>
            <a:srgbClr val="7F7F7F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06543594972518E-2"/>
          <c:y val="0.12271517108012409"/>
          <c:w val="0.86081097425170128"/>
          <c:h val="0.783338944759517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Någon gång (Vok)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cat>
            <c:numRef>
              <c:f>'3'!$A$4:$A$13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'3'!$B$4:$B$13</c:f>
              <c:numCache>
                <c:formatCode>General</c:formatCode>
                <c:ptCount val="10"/>
                <c:pt idx="0" formatCode="#\ ##0.0">
                  <c:v>0.5</c:v>
                </c:pt>
                <c:pt idx="4" formatCode="#\ ##0.0">
                  <c:v>0.6</c:v>
                </c:pt>
                <c:pt idx="8" formatCode="#\ ##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B-436B-A11D-1ABE2F7F6578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  <c:pt idx="0">
                  <c:v>Senaste året (VoK)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cat>
            <c:numRef>
              <c:f>'3'!$A$4:$A$13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'3'!$C$4:$C$13</c:f>
              <c:numCache>
                <c:formatCode>General</c:formatCode>
                <c:ptCount val="10"/>
                <c:pt idx="0" formatCode="#\ ##0.0">
                  <c:v>0.1</c:v>
                </c:pt>
                <c:pt idx="4" formatCode="#\ ##0.0">
                  <c:v>0.1</c:v>
                </c:pt>
                <c:pt idx="8" formatCode="#\ ##0.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7B-436B-A11D-1ABE2F7F6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axId val="537320760"/>
        <c:axId val="537319680"/>
      </c:barChart>
      <c:lineChart>
        <c:grouping val="standard"/>
        <c:varyColors val="0"/>
        <c:ser>
          <c:idx val="2"/>
          <c:order val="2"/>
          <c:tx>
            <c:strRef>
              <c:f>'3'!$D$3</c:f>
              <c:strCache>
                <c:ptCount val="1"/>
                <c:pt idx="0">
                  <c:v>Någon gång (HLV)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'3'!$A$4:$A$13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'3'!$D$4:$D$13</c:f>
              <c:numCache>
                <c:formatCode>General</c:formatCode>
                <c:ptCount val="10"/>
                <c:pt idx="3" formatCode="0.0">
                  <c:v>0.4</c:v>
                </c:pt>
                <c:pt idx="4" formatCode="0.0">
                  <c:v>0.45</c:v>
                </c:pt>
                <c:pt idx="5" formatCode="0.0">
                  <c:v>0.5</c:v>
                </c:pt>
                <c:pt idx="6" formatCode="0.0">
                  <c:v>0.5</c:v>
                </c:pt>
                <c:pt idx="7" formatCode="0.0">
                  <c:v>0.5</c:v>
                </c:pt>
                <c:pt idx="8" formatCode="0.0">
                  <c:v>0.5</c:v>
                </c:pt>
                <c:pt idx="9" formatCode="0.0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7B-436B-A11D-1ABE2F7F6578}"/>
            </c:ext>
          </c:extLst>
        </c:ser>
        <c:ser>
          <c:idx val="3"/>
          <c:order val="3"/>
          <c:tx>
            <c:strRef>
              <c:f>'3'!$E$3</c:f>
              <c:strCache>
                <c:ptCount val="1"/>
                <c:pt idx="0">
                  <c:v>Senaste året (HLV)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'3'!$A$4:$A$13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'3'!$E$4:$E$13</c:f>
              <c:numCache>
                <c:formatCode>General</c:formatCode>
                <c:ptCount val="10"/>
                <c:pt idx="3" formatCode="0.0">
                  <c:v>0.1</c:v>
                </c:pt>
                <c:pt idx="4" formatCode="0.0">
                  <c:v>0.1</c:v>
                </c:pt>
                <c:pt idx="5" formatCode="0.0">
                  <c:v>0.1</c:v>
                </c:pt>
                <c:pt idx="6" formatCode="0.0">
                  <c:v>0.1</c:v>
                </c:pt>
                <c:pt idx="7" formatCode="0.0">
                  <c:v>0.1</c:v>
                </c:pt>
                <c:pt idx="8" formatCode="0.0">
                  <c:v>0</c:v>
                </c:pt>
                <c:pt idx="9" formatCode="0.0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7B-436B-A11D-1ABE2F7F6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7320760"/>
        <c:axId val="537319680"/>
      </c:lineChart>
      <c:catAx>
        <c:axId val="537320760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731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319680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37320760"/>
        <c:crosses val="autoZero"/>
        <c:crossBetween val="between"/>
        <c:majorUnit val="0.5"/>
        <c:minorUnit val="0.5"/>
      </c:valAx>
      <c:spPr>
        <a:solidFill>
          <a:schemeClr val="bg1"/>
        </a:solidFill>
        <a:ln w="3175"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 algn="ctr">
        <a:defRPr lang="en-US" sz="1200" b="0" i="0" u="none" strike="noStrike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sv-S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243419229703517E-2"/>
          <c:y val="0.12962962962962962"/>
          <c:w val="0.88820102521474098"/>
          <c:h val="0.658099934922940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'4'!$A$5</c:f>
              <c:strCache>
                <c:ptCount val="1"/>
                <c:pt idx="0">
                  <c:v>Narkotika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invertIfNegative val="0"/>
          <c:cat>
            <c:multiLvlStrRef>
              <c:f>'4'!$B$3:$E$4</c:f>
              <c:multiLvlStrCache>
                <c:ptCount val="4"/>
                <c:lvl>
                  <c:pt idx="0">
                    <c:v>Ej använt AAS
(n=55 384)</c:v>
                  </c:pt>
                  <c:pt idx="1">
                    <c:v>Använt AAS
(n=423)</c:v>
                  </c:pt>
                  <c:pt idx="2">
                    <c:v>Ej använt AAS
(n=44 572)</c:v>
                  </c:pt>
                  <c:pt idx="3">
                    <c:v>Använt AAS
(n=182)</c:v>
                  </c:pt>
                </c:lvl>
                <c:lvl>
                  <c:pt idx="0">
                    <c:v>Årskurs 9</c:v>
                  </c:pt>
                  <c:pt idx="2">
                    <c:v>Gymnasiet år 2</c:v>
                  </c:pt>
                </c:lvl>
              </c:multiLvlStrCache>
            </c:multiLvlStrRef>
          </c:cat>
          <c:val>
            <c:numRef>
              <c:f>'4'!$B$5:$E$5</c:f>
              <c:numCache>
                <c:formatCode>0</c:formatCode>
                <c:ptCount val="4"/>
                <c:pt idx="0">
                  <c:v>4.9701107077712203</c:v>
                </c:pt>
                <c:pt idx="1">
                  <c:v>47.306791569086698</c:v>
                </c:pt>
                <c:pt idx="2">
                  <c:v>11.2322987499719</c:v>
                </c:pt>
                <c:pt idx="3">
                  <c:v>56.6137566137566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E-47E6-BEA4-5C57F1F47EA4}"/>
            </c:ext>
          </c:extLst>
        </c:ser>
        <c:ser>
          <c:idx val="4"/>
          <c:order val="1"/>
          <c:tx>
            <c:strRef>
              <c:f>'4'!$A$6</c:f>
              <c:strCache>
                <c:ptCount val="1"/>
                <c:pt idx="0">
                  <c:v>Spel om pengar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cat>
            <c:multiLvlStrRef>
              <c:f>'4'!$B$3:$E$4</c:f>
              <c:multiLvlStrCache>
                <c:ptCount val="4"/>
                <c:lvl>
                  <c:pt idx="0">
                    <c:v>Ej använt AAS
(n=55 384)</c:v>
                  </c:pt>
                  <c:pt idx="1">
                    <c:v>Använt AAS
(n=423)</c:v>
                  </c:pt>
                  <c:pt idx="2">
                    <c:v>Ej använt AAS
(n=44 572)</c:v>
                  </c:pt>
                  <c:pt idx="3">
                    <c:v>Använt AAS
(n=182)</c:v>
                  </c:pt>
                </c:lvl>
                <c:lvl>
                  <c:pt idx="0">
                    <c:v>Årskurs 9</c:v>
                  </c:pt>
                  <c:pt idx="2">
                    <c:v>Gymnasiet år 2</c:v>
                  </c:pt>
                </c:lvl>
              </c:multiLvlStrCache>
            </c:multiLvlStrRef>
          </c:cat>
          <c:val>
            <c:numRef>
              <c:f>'4'!$B$6:$E$6</c:f>
              <c:numCache>
                <c:formatCode>0</c:formatCode>
                <c:ptCount val="4"/>
                <c:pt idx="0">
                  <c:v>15.099689373690699</c:v>
                </c:pt>
                <c:pt idx="1">
                  <c:v>45.774647887323901</c:v>
                </c:pt>
                <c:pt idx="2">
                  <c:v>21.304338068628098</c:v>
                </c:pt>
                <c:pt idx="3">
                  <c:v>54.210526315789501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5E-47E6-BEA4-5C57F1F47EA4}"/>
            </c:ext>
          </c:extLst>
        </c:ser>
        <c:ser>
          <c:idx val="3"/>
          <c:order val="2"/>
          <c:tx>
            <c:strRef>
              <c:f>'4'!$A$7</c:f>
              <c:strCache>
                <c:ptCount val="1"/>
                <c:pt idx="0">
                  <c:v>Snus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cat>
            <c:multiLvlStrRef>
              <c:f>'4'!$B$3:$E$4</c:f>
              <c:multiLvlStrCache>
                <c:ptCount val="4"/>
                <c:lvl>
                  <c:pt idx="0">
                    <c:v>Ej använt AAS
(n=55 384)</c:v>
                  </c:pt>
                  <c:pt idx="1">
                    <c:v>Använt AAS
(n=423)</c:v>
                  </c:pt>
                  <c:pt idx="2">
                    <c:v>Ej använt AAS
(n=44 572)</c:v>
                  </c:pt>
                  <c:pt idx="3">
                    <c:v>Använt AAS
(n=182)</c:v>
                  </c:pt>
                </c:lvl>
                <c:lvl>
                  <c:pt idx="0">
                    <c:v>Årskurs 9</c:v>
                  </c:pt>
                  <c:pt idx="2">
                    <c:v>Gymnasiet år 2</c:v>
                  </c:pt>
                </c:lvl>
              </c:multiLvlStrCache>
            </c:multiLvlStrRef>
          </c:cat>
          <c:val>
            <c:numRef>
              <c:f>'4'!$B$7:$E$7</c:f>
              <c:numCache>
                <c:formatCode>0</c:formatCode>
                <c:ptCount val="4"/>
                <c:pt idx="0">
                  <c:v>18.383269220350002</c:v>
                </c:pt>
                <c:pt idx="1">
                  <c:v>56.440281030445</c:v>
                </c:pt>
                <c:pt idx="2">
                  <c:v>32.5725442671514</c:v>
                </c:pt>
                <c:pt idx="3">
                  <c:v>58.201058201058203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5E-47E6-BEA4-5C57F1F47EA4}"/>
            </c:ext>
          </c:extLst>
        </c:ser>
        <c:ser>
          <c:idx val="2"/>
          <c:order val="3"/>
          <c:tx>
            <c:strRef>
              <c:f>'4'!$A$8</c:f>
              <c:strCache>
                <c:ptCount val="1"/>
                <c:pt idx="0">
                  <c:v>Cigaretter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cat>
            <c:multiLvlStrRef>
              <c:f>'4'!$B$3:$E$4</c:f>
              <c:multiLvlStrCache>
                <c:ptCount val="4"/>
                <c:lvl>
                  <c:pt idx="0">
                    <c:v>Ej använt AAS
(n=55 384)</c:v>
                  </c:pt>
                  <c:pt idx="1">
                    <c:v>Använt AAS
(n=423)</c:v>
                  </c:pt>
                  <c:pt idx="2">
                    <c:v>Ej använt AAS
(n=44 572)</c:v>
                  </c:pt>
                  <c:pt idx="3">
                    <c:v>Använt AAS
(n=182)</c:v>
                  </c:pt>
                </c:lvl>
                <c:lvl>
                  <c:pt idx="0">
                    <c:v>Årskurs 9</c:v>
                  </c:pt>
                  <c:pt idx="2">
                    <c:v>Gymnasiet år 2</c:v>
                  </c:pt>
                </c:lvl>
              </c:multiLvlStrCache>
            </c:multiLvlStrRef>
          </c:cat>
          <c:val>
            <c:numRef>
              <c:f>'4'!$B$8:$E$8</c:f>
              <c:numCache>
                <c:formatCode>0</c:formatCode>
                <c:ptCount val="4"/>
                <c:pt idx="0">
                  <c:v>20.656649570179901</c:v>
                </c:pt>
                <c:pt idx="1">
                  <c:v>52.224824355971897</c:v>
                </c:pt>
                <c:pt idx="2">
                  <c:v>38.481563769384401</c:v>
                </c:pt>
                <c:pt idx="3">
                  <c:v>61.052631578947398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5E-47E6-BEA4-5C57F1F47EA4}"/>
            </c:ext>
          </c:extLst>
        </c:ser>
        <c:ser>
          <c:idx val="0"/>
          <c:order val="4"/>
          <c:tx>
            <c:strRef>
              <c:f>'4'!$A$9</c:f>
              <c:strCache>
                <c:ptCount val="1"/>
                <c:pt idx="0">
                  <c:v>Alkohol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invertIfNegative val="0"/>
          <c:cat>
            <c:multiLvlStrRef>
              <c:f>'4'!$B$3:$E$4</c:f>
              <c:multiLvlStrCache>
                <c:ptCount val="4"/>
                <c:lvl>
                  <c:pt idx="0">
                    <c:v>Ej använt AAS
(n=55 384)</c:v>
                  </c:pt>
                  <c:pt idx="1">
                    <c:v>Använt AAS
(n=423)</c:v>
                  </c:pt>
                  <c:pt idx="2">
                    <c:v>Ej använt AAS
(n=44 572)</c:v>
                  </c:pt>
                  <c:pt idx="3">
                    <c:v>Använt AAS
(n=182)</c:v>
                  </c:pt>
                </c:lvl>
                <c:lvl>
                  <c:pt idx="0">
                    <c:v>Årskurs 9</c:v>
                  </c:pt>
                  <c:pt idx="2">
                    <c:v>Gymnasiet år 2</c:v>
                  </c:pt>
                </c:lvl>
              </c:multiLvlStrCache>
            </c:multiLvlStrRef>
          </c:cat>
          <c:val>
            <c:numRef>
              <c:f>'4'!$B$9:$E$9</c:f>
              <c:numCache>
                <c:formatCode>0</c:formatCode>
                <c:ptCount val="4"/>
                <c:pt idx="0">
                  <c:v>40.627031712779001</c:v>
                </c:pt>
                <c:pt idx="1">
                  <c:v>72.131147540983605</c:v>
                </c:pt>
                <c:pt idx="2">
                  <c:v>72.245786485334094</c:v>
                </c:pt>
                <c:pt idx="3">
                  <c:v>74.074074074074105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5E-47E6-BEA4-5C57F1F47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2474192"/>
        <c:axId val="957077824"/>
      </c:barChart>
      <c:catAx>
        <c:axId val="45247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57077824"/>
        <c:crosses val="autoZero"/>
        <c:auto val="1"/>
        <c:lblAlgn val="ctr"/>
        <c:lblOffset val="100"/>
        <c:noMultiLvlLbl val="0"/>
      </c:catAx>
      <c:valAx>
        <c:axId val="957077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52474192"/>
        <c:crosses val="autoZero"/>
        <c:crossBetween val="between"/>
        <c:majorUnit val="2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828237799384558E-2"/>
          <c:y val="0.11185069444444444"/>
          <c:w val="0.88572876080826501"/>
          <c:h val="0.81842881944444446"/>
        </c:manualLayout>
      </c:layout>
      <c:lineChart>
        <c:grouping val="standard"/>
        <c:varyColors val="0"/>
        <c:ser>
          <c:idx val="0"/>
          <c:order val="0"/>
          <c:tx>
            <c:strRef>
              <c:f>'5'!$B$3</c:f>
              <c:strCache>
                <c:ptCount val="1"/>
                <c:pt idx="0">
                  <c:v>15–19 år</c:v>
                </c:pt>
              </c:strCache>
            </c:strRef>
          </c:tx>
          <c:spPr>
            <a:ln w="254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'5'!$A$4:$A$34</c:f>
              <c:numCache>
                <c:formatCode>@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  <c:pt idx="25" formatCode="General">
                  <c:v>2018</c:v>
                </c:pt>
                <c:pt idx="26" formatCode="General">
                  <c:v>2019</c:v>
                </c:pt>
                <c:pt idx="27" formatCode="General">
                  <c:v>2020</c:v>
                </c:pt>
                <c:pt idx="28" formatCode="General">
                  <c:v>2021</c:v>
                </c:pt>
                <c:pt idx="29" formatCode="General">
                  <c:v>2022</c:v>
                </c:pt>
                <c:pt idx="30" formatCode="General">
                  <c:v>2023</c:v>
                </c:pt>
              </c:numCache>
            </c:numRef>
          </c:cat>
          <c:val>
            <c:numRef>
              <c:f>'5'!$B$4:$B$34</c:f>
              <c:numCache>
                <c:formatCode>0</c:formatCode>
                <c:ptCount val="31"/>
                <c:pt idx="0">
                  <c:v>23.144104803493452</c:v>
                </c:pt>
                <c:pt idx="1">
                  <c:v>17.766497461928935</c:v>
                </c:pt>
                <c:pt idx="2">
                  <c:v>21.348314606741571</c:v>
                </c:pt>
                <c:pt idx="3">
                  <c:v>17.679558011049721</c:v>
                </c:pt>
                <c:pt idx="4">
                  <c:v>19.886363636363637</c:v>
                </c:pt>
                <c:pt idx="5">
                  <c:v>16.402116402116402</c:v>
                </c:pt>
                <c:pt idx="6">
                  <c:v>9.8837209302325579</c:v>
                </c:pt>
                <c:pt idx="7">
                  <c:v>15.530303030303031</c:v>
                </c:pt>
                <c:pt idx="8">
                  <c:v>15.408805031446541</c:v>
                </c:pt>
                <c:pt idx="9">
                  <c:v>16.030534351145036</c:v>
                </c:pt>
                <c:pt idx="10">
                  <c:v>11.294117647058824</c:v>
                </c:pt>
                <c:pt idx="11">
                  <c:v>15.625</c:v>
                </c:pt>
                <c:pt idx="12">
                  <c:v>11.503067484662576</c:v>
                </c:pt>
                <c:pt idx="13">
                  <c:v>11.561561561561561</c:v>
                </c:pt>
                <c:pt idx="14">
                  <c:v>11.374876360039565</c:v>
                </c:pt>
                <c:pt idx="15" formatCode="#,##0">
                  <c:v>12.335526315789473</c:v>
                </c:pt>
                <c:pt idx="16" formatCode="#,##0">
                  <c:v>11.394196744515215</c:v>
                </c:pt>
                <c:pt idx="17">
                  <c:v>12.747875354107649</c:v>
                </c:pt>
                <c:pt idx="18">
                  <c:v>11.422295442064799</c:v>
                </c:pt>
                <c:pt idx="19">
                  <c:v>10.828402366863905</c:v>
                </c:pt>
                <c:pt idx="20">
                  <c:v>10.126582278481013</c:v>
                </c:pt>
                <c:pt idx="21">
                  <c:v>8.2028804007514076</c:v>
                </c:pt>
                <c:pt idx="22">
                  <c:v>7.424749163879599</c:v>
                </c:pt>
                <c:pt idx="23">
                  <c:v>7.1748878923766819</c:v>
                </c:pt>
                <c:pt idx="24">
                  <c:v>5.4310930074677533</c:v>
                </c:pt>
                <c:pt idx="25">
                  <c:v>5.8937823834196896</c:v>
                </c:pt>
                <c:pt idx="26">
                  <c:v>4.7358834244080148</c:v>
                </c:pt>
                <c:pt idx="27">
                  <c:v>5.2270327349524814</c:v>
                </c:pt>
                <c:pt idx="28">
                  <c:v>6.8240123140071827</c:v>
                </c:pt>
                <c:pt idx="29">
                  <c:v>4.7569262937794035</c:v>
                </c:pt>
                <c:pt idx="30">
                  <c:v>4.6341463414634143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5A-4D35-938A-4F53701BC8E2}"/>
            </c:ext>
          </c:extLst>
        </c:ser>
        <c:ser>
          <c:idx val="1"/>
          <c:order val="1"/>
          <c:tx>
            <c:strRef>
              <c:f>'5'!$C$3</c:f>
              <c:strCache>
                <c:ptCount val="1"/>
                <c:pt idx="0">
                  <c:v>20–29 år</c:v>
                </c:pt>
              </c:strCache>
            </c:strRef>
          </c:tx>
          <c:spPr>
            <a:ln w="254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'5'!$A$4:$A$34</c:f>
              <c:numCache>
                <c:formatCode>@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  <c:pt idx="25" formatCode="General">
                  <c:v>2018</c:v>
                </c:pt>
                <c:pt idx="26" formatCode="General">
                  <c:v>2019</c:v>
                </c:pt>
                <c:pt idx="27" formatCode="General">
                  <c:v>2020</c:v>
                </c:pt>
                <c:pt idx="28" formatCode="General">
                  <c:v>2021</c:v>
                </c:pt>
                <c:pt idx="29" formatCode="General">
                  <c:v>2022</c:v>
                </c:pt>
                <c:pt idx="30" formatCode="General">
                  <c:v>2023</c:v>
                </c:pt>
              </c:numCache>
            </c:numRef>
          </c:cat>
          <c:val>
            <c:numRef>
              <c:f>'5'!$C$4:$C$34</c:f>
              <c:numCache>
                <c:formatCode>0</c:formatCode>
                <c:ptCount val="31"/>
                <c:pt idx="0">
                  <c:v>55.458515283842793</c:v>
                </c:pt>
                <c:pt idx="1">
                  <c:v>56.852791878172596</c:v>
                </c:pt>
                <c:pt idx="2">
                  <c:v>52.247191011235962</c:v>
                </c:pt>
                <c:pt idx="3">
                  <c:v>55.80110497237569</c:v>
                </c:pt>
                <c:pt idx="4">
                  <c:v>53.977272727272727</c:v>
                </c:pt>
                <c:pt idx="5">
                  <c:v>57.671957671957671</c:v>
                </c:pt>
                <c:pt idx="6">
                  <c:v>70.348837209302332</c:v>
                </c:pt>
                <c:pt idx="7">
                  <c:v>62.5</c:v>
                </c:pt>
                <c:pt idx="8">
                  <c:v>63.836477987421382</c:v>
                </c:pt>
                <c:pt idx="9">
                  <c:v>62.086513994910945</c:v>
                </c:pt>
                <c:pt idx="10">
                  <c:v>69.647058823529406</c:v>
                </c:pt>
                <c:pt idx="11">
                  <c:v>62.708333333333336</c:v>
                </c:pt>
                <c:pt idx="12">
                  <c:v>62.116564417177912</c:v>
                </c:pt>
                <c:pt idx="13">
                  <c:v>59.609609609609613</c:v>
                </c:pt>
                <c:pt idx="14">
                  <c:v>60.534124629080125</c:v>
                </c:pt>
                <c:pt idx="15" formatCode="#,##0">
                  <c:v>56.743421052631582</c:v>
                </c:pt>
                <c:pt idx="16" formatCode="#,##0">
                  <c:v>58.174097664543524</c:v>
                </c:pt>
                <c:pt idx="17" formatCode="#,##0">
                  <c:v>55.949008498583574</c:v>
                </c:pt>
                <c:pt idx="18">
                  <c:v>57.495881383855028</c:v>
                </c:pt>
                <c:pt idx="19">
                  <c:v>54.674556213017752</c:v>
                </c:pt>
                <c:pt idx="20">
                  <c:v>55.696202531645568</c:v>
                </c:pt>
                <c:pt idx="21">
                  <c:v>56.480901690670002</c:v>
                </c:pt>
                <c:pt idx="22">
                  <c:v>54.581939799331103</c:v>
                </c:pt>
                <c:pt idx="23">
                  <c:v>48.654708520179376</c:v>
                </c:pt>
                <c:pt idx="24">
                  <c:v>53.29260013577732</c:v>
                </c:pt>
                <c:pt idx="25">
                  <c:v>50.064766839378237</c:v>
                </c:pt>
                <c:pt idx="26">
                  <c:v>48.633879781420767</c:v>
                </c:pt>
                <c:pt idx="27">
                  <c:v>46.726504751847941</c:v>
                </c:pt>
                <c:pt idx="28">
                  <c:v>42.380708055413031</c:v>
                </c:pt>
                <c:pt idx="29">
                  <c:v>42.550967067433348</c:v>
                </c:pt>
                <c:pt idx="30">
                  <c:v>39.573170731707322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5A-4D35-938A-4F53701BC8E2}"/>
            </c:ext>
          </c:extLst>
        </c:ser>
        <c:ser>
          <c:idx val="2"/>
          <c:order val="2"/>
          <c:tx>
            <c:strRef>
              <c:f>'5'!$D$3</c:f>
              <c:strCache>
                <c:ptCount val="1"/>
                <c:pt idx="0">
                  <c:v>30–39 år</c:v>
                </c:pt>
              </c:strCache>
            </c:strRef>
          </c:tx>
          <c:spPr>
            <a:ln w="254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'5'!$A$4:$A$34</c:f>
              <c:numCache>
                <c:formatCode>@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  <c:pt idx="25" formatCode="General">
                  <c:v>2018</c:v>
                </c:pt>
                <c:pt idx="26" formatCode="General">
                  <c:v>2019</c:v>
                </c:pt>
                <c:pt idx="27" formatCode="General">
                  <c:v>2020</c:v>
                </c:pt>
                <c:pt idx="28" formatCode="General">
                  <c:v>2021</c:v>
                </c:pt>
                <c:pt idx="29" formatCode="General">
                  <c:v>2022</c:v>
                </c:pt>
                <c:pt idx="30" formatCode="General">
                  <c:v>2023</c:v>
                </c:pt>
              </c:numCache>
            </c:numRef>
          </c:cat>
          <c:val>
            <c:numRef>
              <c:f>'5'!$D$4:$D$34</c:f>
              <c:numCache>
                <c:formatCode>0</c:formatCode>
                <c:ptCount val="31"/>
                <c:pt idx="0">
                  <c:v>14.847161572052403</c:v>
                </c:pt>
                <c:pt idx="1">
                  <c:v>19.796954314720814</c:v>
                </c:pt>
                <c:pt idx="2">
                  <c:v>20.786516853932586</c:v>
                </c:pt>
                <c:pt idx="3">
                  <c:v>19.88950276243094</c:v>
                </c:pt>
                <c:pt idx="4">
                  <c:v>18.181818181818183</c:v>
                </c:pt>
                <c:pt idx="5">
                  <c:v>20.634920634920633</c:v>
                </c:pt>
                <c:pt idx="6">
                  <c:v>15.697674418604651</c:v>
                </c:pt>
                <c:pt idx="7">
                  <c:v>17.424242424242426</c:v>
                </c:pt>
                <c:pt idx="8">
                  <c:v>17.924528301886792</c:v>
                </c:pt>
                <c:pt idx="9">
                  <c:v>16.030534351145036</c:v>
                </c:pt>
                <c:pt idx="10">
                  <c:v>13.647058823529413</c:v>
                </c:pt>
                <c:pt idx="11">
                  <c:v>17.291666666666668</c:v>
                </c:pt>
                <c:pt idx="12">
                  <c:v>20.398773006134967</c:v>
                </c:pt>
                <c:pt idx="13">
                  <c:v>21.921921921921921</c:v>
                </c:pt>
                <c:pt idx="14">
                  <c:v>21.66172106824926</c:v>
                </c:pt>
                <c:pt idx="15" formatCode="#,##0">
                  <c:v>21.957236842105264</c:v>
                </c:pt>
                <c:pt idx="16" formatCode="#,##0">
                  <c:v>22.717622080679405</c:v>
                </c:pt>
                <c:pt idx="17" formatCode="#,##0">
                  <c:v>23.371104815864022</c:v>
                </c:pt>
                <c:pt idx="18">
                  <c:v>23.283909939593631</c:v>
                </c:pt>
                <c:pt idx="19">
                  <c:v>25.443786982248522</c:v>
                </c:pt>
                <c:pt idx="20">
                  <c:v>26.46720368239356</c:v>
                </c:pt>
                <c:pt idx="21">
                  <c:v>26.549780839073261</c:v>
                </c:pt>
                <c:pt idx="22">
                  <c:v>27.023411371237462</c:v>
                </c:pt>
                <c:pt idx="23">
                  <c:v>31.31539611360239</c:v>
                </c:pt>
                <c:pt idx="24">
                  <c:v>27.902240325865581</c:v>
                </c:pt>
                <c:pt idx="25">
                  <c:v>30.051813471502591</c:v>
                </c:pt>
                <c:pt idx="26">
                  <c:v>29.326047358834245</c:v>
                </c:pt>
                <c:pt idx="27">
                  <c:v>32.946145723336855</c:v>
                </c:pt>
                <c:pt idx="28">
                  <c:v>32.991277578245253</c:v>
                </c:pt>
                <c:pt idx="29">
                  <c:v>34.134866701515939</c:v>
                </c:pt>
                <c:pt idx="30">
                  <c:v>35.548780487804876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5A-4D35-938A-4F53701BC8E2}"/>
            </c:ext>
          </c:extLst>
        </c:ser>
        <c:ser>
          <c:idx val="3"/>
          <c:order val="3"/>
          <c:tx>
            <c:strRef>
              <c:f>'5'!$E$3</c:f>
              <c:strCache>
                <c:ptCount val="1"/>
                <c:pt idx="0">
                  <c:v>&gt;39 år</c:v>
                </c:pt>
              </c:strCache>
            </c:strRef>
          </c:tx>
          <c:spPr>
            <a:ln w="254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'5'!$A$4:$A$34</c:f>
              <c:numCache>
                <c:formatCode>@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 formatCode="General">
                  <c:v>2006</c:v>
                </c:pt>
                <c:pt idx="14" formatCode="General">
                  <c:v>2007</c:v>
                </c:pt>
                <c:pt idx="15" formatCode="General">
                  <c:v>2008</c:v>
                </c:pt>
                <c:pt idx="16" formatCode="General">
                  <c:v>2009</c:v>
                </c:pt>
                <c:pt idx="17" formatCode="General">
                  <c:v>2010</c:v>
                </c:pt>
                <c:pt idx="18" formatCode="General">
                  <c:v>2011</c:v>
                </c:pt>
                <c:pt idx="19" formatCode="General">
                  <c:v>2012</c:v>
                </c:pt>
                <c:pt idx="20" formatCode="General">
                  <c:v>2013</c:v>
                </c:pt>
                <c:pt idx="21" formatCode="General">
                  <c:v>2014</c:v>
                </c:pt>
                <c:pt idx="22" formatCode="General">
                  <c:v>2015</c:v>
                </c:pt>
                <c:pt idx="23" formatCode="General">
                  <c:v>2016</c:v>
                </c:pt>
                <c:pt idx="24" formatCode="General">
                  <c:v>2017</c:v>
                </c:pt>
                <c:pt idx="25" formatCode="General">
                  <c:v>2018</c:v>
                </c:pt>
                <c:pt idx="26" formatCode="General">
                  <c:v>2019</c:v>
                </c:pt>
                <c:pt idx="27" formatCode="General">
                  <c:v>2020</c:v>
                </c:pt>
                <c:pt idx="28" formatCode="General">
                  <c:v>2021</c:v>
                </c:pt>
                <c:pt idx="29" formatCode="General">
                  <c:v>2022</c:v>
                </c:pt>
                <c:pt idx="30" formatCode="General">
                  <c:v>2023</c:v>
                </c:pt>
              </c:numCache>
            </c:numRef>
          </c:cat>
          <c:val>
            <c:numRef>
              <c:f>'5'!$E$4:$E$34</c:f>
              <c:numCache>
                <c:formatCode>0</c:formatCode>
                <c:ptCount val="31"/>
                <c:pt idx="0">
                  <c:v>6.5502183406113534</c:v>
                </c:pt>
                <c:pt idx="1">
                  <c:v>5.5837563451776653</c:v>
                </c:pt>
                <c:pt idx="2">
                  <c:v>5.6179775280898872</c:v>
                </c:pt>
                <c:pt idx="3">
                  <c:v>6.6298342541436464</c:v>
                </c:pt>
                <c:pt idx="4">
                  <c:v>7.9545454545454541</c:v>
                </c:pt>
                <c:pt idx="5">
                  <c:v>5.2910052910052912</c:v>
                </c:pt>
                <c:pt idx="6">
                  <c:v>4.0697674418604652</c:v>
                </c:pt>
                <c:pt idx="7">
                  <c:v>4.5454545454545459</c:v>
                </c:pt>
                <c:pt idx="8">
                  <c:v>2.8301886792452833</c:v>
                </c:pt>
                <c:pt idx="9">
                  <c:v>5.8524173027989823</c:v>
                </c:pt>
                <c:pt idx="10">
                  <c:v>5.4117647058823524</c:v>
                </c:pt>
                <c:pt idx="11">
                  <c:v>4.375</c:v>
                </c:pt>
                <c:pt idx="12">
                  <c:v>5.9815950920245404</c:v>
                </c:pt>
                <c:pt idx="13">
                  <c:v>6.9069069069069062</c:v>
                </c:pt>
                <c:pt idx="14">
                  <c:v>6.3303659742828877</c:v>
                </c:pt>
                <c:pt idx="15" formatCode="#,##0">
                  <c:v>8.9638157894736832</c:v>
                </c:pt>
                <c:pt idx="16" formatCode="#,##0">
                  <c:v>7.7140835102618546</c:v>
                </c:pt>
                <c:pt idx="17" formatCode="#,##0">
                  <c:v>7.9320113314447589</c:v>
                </c:pt>
                <c:pt idx="18">
                  <c:v>7.6331685886875347</c:v>
                </c:pt>
                <c:pt idx="19">
                  <c:v>9.0532544378698212</c:v>
                </c:pt>
                <c:pt idx="20">
                  <c:v>7.7100115074798623</c:v>
                </c:pt>
                <c:pt idx="21">
                  <c:v>8.7038196618659978</c:v>
                </c:pt>
                <c:pt idx="22">
                  <c:v>10.903010033444815</c:v>
                </c:pt>
                <c:pt idx="23">
                  <c:v>12.855007473841553</c:v>
                </c:pt>
                <c:pt idx="24">
                  <c:v>13.306177868295995</c:v>
                </c:pt>
                <c:pt idx="25">
                  <c:v>13.860103626943005</c:v>
                </c:pt>
                <c:pt idx="26">
                  <c:v>17.304189435336976</c:v>
                </c:pt>
                <c:pt idx="27">
                  <c:v>15.047518479408659</c:v>
                </c:pt>
                <c:pt idx="28">
                  <c:v>17.701385325808104</c:v>
                </c:pt>
                <c:pt idx="29">
                  <c:v>18.557239937271301</c:v>
                </c:pt>
                <c:pt idx="30">
                  <c:v>20.243902439024392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45A-4D35-938A-4F53701BC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793720"/>
        <c:axId val="240539624"/>
      </c:lineChart>
      <c:catAx>
        <c:axId val="1847937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 w="3175"/>
        </c:spPr>
        <c:txPr>
          <a:bodyPr/>
          <a:lstStyle/>
          <a:p>
            <a:pPr algn="ctr" rtl="0">
              <a:defRPr/>
            </a:pPr>
            <a:endParaRPr lang="sv-SE"/>
          </a:p>
        </c:txPr>
        <c:crossAx val="24053962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0539624"/>
        <c:scaling>
          <c:orientation val="minMax"/>
          <c:max val="75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sv-SE"/>
                  <a:t>Procent</a:t>
                </a:r>
              </a:p>
            </c:rich>
          </c:tx>
          <c:layout>
            <c:manualLayout>
              <c:xMode val="edge"/>
              <c:yMode val="edge"/>
              <c:x val="1.6177956796848265E-2"/>
              <c:y val="1.1874634184050976E-2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 algn="ctr" rtl="0">
              <a:defRPr/>
            </a:pPr>
            <a:endParaRPr lang="sv-SE"/>
          </a:p>
        </c:txPr>
        <c:crossAx val="184793720"/>
        <c:crosses val="autoZero"/>
        <c:crossBetween val="midCat"/>
        <c:minorUnit val="25"/>
      </c:valAx>
      <c:spPr>
        <a:solidFill>
          <a:srgbClr val="FFFFFF"/>
        </a:solidFill>
        <a:ln w="3175">
          <a:solidFill>
            <a:srgbClr val="7F7F7F"/>
          </a:solidFill>
        </a:ln>
      </c:spPr>
    </c:plotArea>
    <c:legend>
      <c:legendPos val="t"/>
      <c:overlay val="1"/>
      <c:spPr>
        <a:noFill/>
        <a:ln>
          <a:noFill/>
        </a:ln>
        <a:effectLst/>
      </c:spPr>
      <c:txPr>
        <a:bodyPr/>
        <a:lstStyle/>
        <a:p>
          <a:pPr algn="ctr" rtl="0">
            <a:defRPr>
              <a:solidFill>
                <a:schemeClr val="tx1"/>
              </a:solidFill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806327810540116E-2"/>
          <c:y val="0.14919027777777777"/>
          <c:w val="0.89309652777777782"/>
          <c:h val="0.77356562500000003"/>
        </c:manualLayout>
      </c:layout>
      <c:lineChart>
        <c:grouping val="standard"/>
        <c:varyColors val="0"/>
        <c:ser>
          <c:idx val="0"/>
          <c:order val="0"/>
          <c:tx>
            <c:strRef>
              <c:f>'6'!$B$3</c:f>
              <c:strCache>
                <c:ptCount val="1"/>
                <c:pt idx="0">
                  <c:v>10th grade</c:v>
                </c:pt>
              </c:strCache>
            </c:strRef>
          </c:tx>
          <c:spPr>
            <a:ln w="25400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5400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52-4262-A5C3-94794E3D8F7E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540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52-4262-A5C3-94794E3D8F7E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540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52-4262-A5C3-94794E3D8F7E}"/>
              </c:ext>
            </c:extLst>
          </c:dPt>
          <c:cat>
            <c:numRef>
              <c:f>'6'!$A$4:$A$36</c:f>
              <c:numCache>
                <c:formatCode>0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'6'!$B$4:$B$36</c:f>
              <c:numCache>
                <c:formatCode>0.0</c:formatCode>
                <c:ptCount val="33"/>
                <c:pt idx="0">
                  <c:v>1.8</c:v>
                </c:pt>
                <c:pt idx="1">
                  <c:v>1.7</c:v>
                </c:pt>
                <c:pt idx="2">
                  <c:v>1.7</c:v>
                </c:pt>
                <c:pt idx="3">
                  <c:v>1.8</c:v>
                </c:pt>
                <c:pt idx="4">
                  <c:v>2</c:v>
                </c:pt>
                <c:pt idx="5">
                  <c:v>1.8</c:v>
                </c:pt>
                <c:pt idx="6">
                  <c:v>2</c:v>
                </c:pt>
                <c:pt idx="7">
                  <c:v>2</c:v>
                </c:pt>
                <c:pt idx="8">
                  <c:v>2.7</c:v>
                </c:pt>
                <c:pt idx="9">
                  <c:v>3.5</c:v>
                </c:pt>
                <c:pt idx="10">
                  <c:v>3.5</c:v>
                </c:pt>
                <c:pt idx="11">
                  <c:v>3.5</c:v>
                </c:pt>
                <c:pt idx="12">
                  <c:v>3</c:v>
                </c:pt>
                <c:pt idx="13">
                  <c:v>2.4</c:v>
                </c:pt>
                <c:pt idx="14">
                  <c:v>2</c:v>
                </c:pt>
                <c:pt idx="15">
                  <c:v>1.8</c:v>
                </c:pt>
                <c:pt idx="16">
                  <c:v>1.8</c:v>
                </c:pt>
                <c:pt idx="17">
                  <c:v>1.4</c:v>
                </c:pt>
                <c:pt idx="18">
                  <c:v>1.3</c:v>
                </c:pt>
                <c:pt idx="19">
                  <c:v>1.6</c:v>
                </c:pt>
                <c:pt idx="20">
                  <c:v>1.4</c:v>
                </c:pt>
                <c:pt idx="21">
                  <c:v>1.3</c:v>
                </c:pt>
                <c:pt idx="22">
                  <c:v>1.3</c:v>
                </c:pt>
                <c:pt idx="23">
                  <c:v>1.4</c:v>
                </c:pt>
                <c:pt idx="24">
                  <c:v>1.2</c:v>
                </c:pt>
                <c:pt idx="25">
                  <c:v>1.3</c:v>
                </c:pt>
                <c:pt idx="26">
                  <c:v>1.1000000000000001</c:v>
                </c:pt>
                <c:pt idx="27">
                  <c:v>1.2</c:v>
                </c:pt>
                <c:pt idx="28">
                  <c:v>1.6</c:v>
                </c:pt>
                <c:pt idx="29">
                  <c:v>1.7</c:v>
                </c:pt>
                <c:pt idx="30">
                  <c:v>0.7</c:v>
                </c:pt>
                <c:pt idx="31">
                  <c:v>0.9</c:v>
                </c:pt>
                <c:pt idx="3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52-4262-A5C3-94794E3D8F7E}"/>
            </c:ext>
          </c:extLst>
        </c:ser>
        <c:ser>
          <c:idx val="1"/>
          <c:order val="1"/>
          <c:tx>
            <c:strRef>
              <c:f>'6'!$C$3</c:f>
              <c:strCache>
                <c:ptCount val="1"/>
                <c:pt idx="0">
                  <c:v>12th grade</c:v>
                </c:pt>
              </c:strCache>
            </c:strRef>
          </c:tx>
          <c:spPr>
            <a:ln w="254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spPr>
              <a:ln w="25400" cap="rnd">
                <a:solidFill>
                  <a:srgbClr val="BEBC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8152-4262-A5C3-94794E3D8F7E}"/>
              </c:ext>
            </c:extLst>
          </c:dPt>
          <c:dPt>
            <c:idx val="14"/>
            <c:marker>
              <c:symbol val="circle"/>
              <c:size val="6"/>
              <c:spPr>
                <a:noFill/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BEBC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8152-4262-A5C3-94794E3D8F7E}"/>
              </c:ext>
            </c:extLst>
          </c:dPt>
          <c:cat>
            <c:numRef>
              <c:f>'6'!$A$4:$A$36</c:f>
              <c:numCache>
                <c:formatCode>0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'6'!$C$4:$C$36</c:f>
              <c:numCache>
                <c:formatCode>0.0</c:formatCode>
                <c:ptCount val="33"/>
                <c:pt idx="0">
                  <c:v>2.1</c:v>
                </c:pt>
                <c:pt idx="1">
                  <c:v>2.1</c:v>
                </c:pt>
                <c:pt idx="2">
                  <c:v>2</c:v>
                </c:pt>
                <c:pt idx="3">
                  <c:v>2.4</c:v>
                </c:pt>
                <c:pt idx="4">
                  <c:v>2.2999999999999998</c:v>
                </c:pt>
                <c:pt idx="5">
                  <c:v>1.9</c:v>
                </c:pt>
                <c:pt idx="6">
                  <c:v>2.4</c:v>
                </c:pt>
                <c:pt idx="7">
                  <c:v>2.7</c:v>
                </c:pt>
                <c:pt idx="8">
                  <c:v>2.9</c:v>
                </c:pt>
                <c:pt idx="9">
                  <c:v>2.5</c:v>
                </c:pt>
                <c:pt idx="10">
                  <c:v>3.7</c:v>
                </c:pt>
                <c:pt idx="11">
                  <c:v>4</c:v>
                </c:pt>
                <c:pt idx="12">
                  <c:v>3.5</c:v>
                </c:pt>
                <c:pt idx="13">
                  <c:v>3.4</c:v>
                </c:pt>
                <c:pt idx="14">
                  <c:v>2.6</c:v>
                </c:pt>
                <c:pt idx="15">
                  <c:v>2.7</c:v>
                </c:pt>
                <c:pt idx="16">
                  <c:v>2.2000000000000002</c:v>
                </c:pt>
                <c:pt idx="17">
                  <c:v>2.2000000000000002</c:v>
                </c:pt>
                <c:pt idx="18">
                  <c:v>2.2000000000000002</c:v>
                </c:pt>
                <c:pt idx="19">
                  <c:v>2</c:v>
                </c:pt>
                <c:pt idx="20">
                  <c:v>1.8</c:v>
                </c:pt>
                <c:pt idx="21">
                  <c:v>1.8</c:v>
                </c:pt>
                <c:pt idx="22">
                  <c:v>2.1</c:v>
                </c:pt>
                <c:pt idx="23">
                  <c:v>1.9</c:v>
                </c:pt>
                <c:pt idx="24">
                  <c:v>2.2999999999999998</c:v>
                </c:pt>
                <c:pt idx="25">
                  <c:v>1.6</c:v>
                </c:pt>
                <c:pt idx="26">
                  <c:v>1.6</c:v>
                </c:pt>
                <c:pt idx="27">
                  <c:v>1.6</c:v>
                </c:pt>
                <c:pt idx="28">
                  <c:v>1.6</c:v>
                </c:pt>
                <c:pt idx="29">
                  <c:v>2</c:v>
                </c:pt>
                <c:pt idx="30">
                  <c:v>0.8</c:v>
                </c:pt>
                <c:pt idx="31">
                  <c:v>1.5</c:v>
                </c:pt>
                <c:pt idx="32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152-4262-A5C3-94794E3D8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8833248"/>
        <c:axId val="238833640"/>
      </c:lineChart>
      <c:catAx>
        <c:axId val="2388332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7F7F7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38833640"/>
        <c:crosses val="autoZero"/>
        <c:auto val="1"/>
        <c:lblAlgn val="ctr"/>
        <c:lblOffset val="100"/>
        <c:tickLblSkip val="3"/>
        <c:noMultiLvlLbl val="0"/>
      </c:catAx>
      <c:valAx>
        <c:axId val="23883364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Procent</a:t>
                </a:r>
              </a:p>
            </c:rich>
          </c:tx>
          <c:layout>
            <c:manualLayout>
              <c:xMode val="edge"/>
              <c:yMode val="edge"/>
              <c:x val="1.6395876968549345E-2"/>
              <c:y val="3.33107309692880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38833248"/>
        <c:crossesAt val="1"/>
        <c:crossBetween val="midCat"/>
        <c:majorUnit val="1"/>
      </c:valAx>
      <c:spPr>
        <a:solidFill>
          <a:schemeClr val="bg1"/>
        </a:solidFill>
        <a:ln w="3175">
          <a:solidFill>
            <a:srgbClr val="7F7F7F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0.03062</cdr:x>
      <cdr:y>0.01122</cdr:y>
    </cdr:from>
    <cdr:to>
      <cdr:x>0.09591</cdr:x>
      <cdr:y>0.06487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9C3D3499-38EF-41C6-EC9E-B1F9A2C2C734}"/>
            </a:ext>
          </a:extLst>
        </cdr:cNvPr>
        <cdr:cNvSpPr txBox="1"/>
      </cdr:nvSpPr>
      <cdr:spPr>
        <a:xfrm xmlns:a="http://schemas.openxmlformats.org/drawingml/2006/main">
          <a:off x="336550" y="50803"/>
          <a:ext cx="717550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0" i="0" u="none" strike="noStrike" kern="1200" baseline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Procent</a:t>
          </a:r>
          <a:endParaRPr lang="en-US" sz="1200" b="0" i="0" u="none" strike="noStrike" kern="1200" baseline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0.03236</cdr:x>
      <cdr:y>0.01122</cdr:y>
    </cdr:from>
    <cdr:to>
      <cdr:x>0.16894</cdr:x>
      <cdr:y>0.08337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C76845B3-0306-6D78-F451-B486E7CFABC5}"/>
            </a:ext>
          </a:extLst>
        </cdr:cNvPr>
        <cdr:cNvSpPr txBox="1"/>
      </cdr:nvSpPr>
      <cdr:spPr>
        <a:xfrm xmlns:a="http://schemas.openxmlformats.org/drawingml/2006/main">
          <a:off x="355600" y="50803"/>
          <a:ext cx="1501050" cy="326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0" i="0" u="none" strike="noStrike" kern="1200" baseline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Procent</a:t>
          </a:r>
          <a:endParaRPr lang="en-US" sz="1200" b="0" i="0" u="none" strike="noStrike" kern="1200" baseline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2024-06-13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2024-06-13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2024-06-13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5FD8C3-189A-04E8-DF56-A6E2FF67F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D87D80-5085-A21C-B782-A81E12F9C0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CAN Rapport 227 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6714C8-01A8-21DC-36FC-28020534C12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392609"/>
            <a:ext cx="4057649" cy="1562246"/>
          </a:xfrm>
        </p:spPr>
        <p:txBody>
          <a:bodyPr/>
          <a:lstStyle/>
          <a:p>
            <a:pPr algn="l"/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</a:p>
          <a:p>
            <a:pPr algn="l"/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2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beslag av dopningspreparat av tull och polis samt antal lagföringsbeslut (huvudbrott) för dopningsbrott, per 100 000 invånare. 1993–2023. (Tabellerna 1–2)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4" name="Platshållare för diagram 3">
            <a:extLst>
              <a:ext uri="{FF2B5EF4-FFF2-40B4-BE49-F238E27FC236}">
                <a16:creationId xmlns:a16="http://schemas.microsoft.com/office/drawing/2014/main" id="{BB2295E5-F4DB-48FE-B80F-8C0F413BA22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416840875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841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och gymnasiets år 2 som någon gång använt anabola androgena steroider (AAS). 1993–2023. (Tabellerna 5 och 6)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6" name="Platshållare för diagram 5">
            <a:extLst>
              <a:ext uri="{FF2B5EF4-FFF2-40B4-BE49-F238E27FC236}">
                <a16:creationId xmlns:a16="http://schemas.microsoft.com/office/drawing/2014/main" id="{12562929-064E-4FDD-9586-C24B58D0BB3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31388888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778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i den vuxna befolkningen som någon gång respektive senaste 12 månaderna använt AAS och/eller tillväxthormon utan läkarförskrivning. 2013–2022. (Tabellerna 7-9)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4" name="Platshållare för diagram 3">
            <a:extLst>
              <a:ext uri="{FF2B5EF4-FFF2-40B4-BE49-F238E27FC236}">
                <a16:creationId xmlns:a16="http://schemas.microsoft.com/office/drawing/2014/main" id="{98F1F30D-999B-4FA5-8A6E-55C7265BC86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9949406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086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Årsaktuell erfarenhet av ANTS hos elever med avseende på årsaktuell erfarenhet av AAS. Årskurs 9 och gymnasiets år 2. Perioden 2013–2023 sammanslagen.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6" name="Platshållare för diagram 5">
            <a:extLst>
              <a:ext uri="{FF2B5EF4-FFF2-40B4-BE49-F238E27FC236}">
                <a16:creationId xmlns:a16="http://schemas.microsoft.com/office/drawing/2014/main" id="{50BBB684-2A37-4CC7-87AC-D275835AC22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618331466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7241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personer misstänkta för brott mot lagen om förbud av vissa dopningsmedel, efter ålder. 1993–2023. (Tabell 3)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4" name="Platshållare för diagram 3">
            <a:extLst>
              <a:ext uri="{FF2B5EF4-FFF2-40B4-BE49-F238E27FC236}">
                <a16:creationId xmlns:a16="http://schemas.microsoft.com/office/drawing/2014/main" id="{62CF392C-37BC-47AB-8B55-7E3D0F67663F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96547611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2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10th och 12th </a:t>
            </a:r>
            <a:r>
              <a:rPr lang="sv-SE" dirty="0" err="1"/>
              <a:t>grade</a:t>
            </a:r>
            <a:r>
              <a:rPr lang="sv-SE" dirty="0"/>
              <a:t> i USA som någon gång använt anabola androgena steroider (AAS). 1991–2023. (Tabellerna 5 och 6)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Dopningsutvecklingen i Sverige 2024 - CAN Rapport 227 </a:t>
            </a:r>
            <a:endParaRPr lang="sv-SE" dirty="0"/>
          </a:p>
        </p:txBody>
      </p:sp>
      <p:graphicFrame>
        <p:nvGraphicFramePr>
          <p:cNvPr id="6" name="Platshållare för diagram 5">
            <a:extLst>
              <a:ext uri="{FF2B5EF4-FFF2-40B4-BE49-F238E27FC236}">
                <a16:creationId xmlns:a16="http://schemas.microsoft.com/office/drawing/2014/main" id="{8B818EA5-71E8-4222-8284-94220368A7C7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52643866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499149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presentationsmall_2020_bred</Template>
  <TotalTime>202</TotalTime>
  <Words>260</Words>
  <Application>Microsoft Office PowerPoint</Application>
  <PresentationFormat>Bredbild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SimSun</vt:lpstr>
      <vt:lpstr>Arial</vt:lpstr>
      <vt:lpstr>Calibri</vt:lpstr>
      <vt:lpstr>Gill Sans MT</vt:lpstr>
      <vt:lpstr>3 CAN 2020 - KERAMIK</vt:lpstr>
      <vt:lpstr>4 CAN 2020 - KERAMIK</vt:lpstr>
      <vt:lpstr>Dopningsutvecklingen i Sverige 2024</vt:lpstr>
      <vt:lpstr>Antal beslag av dopningspreparat av tull och polis samt antal lagföringsbeslut (huvudbrott) för dopningsbrott, per 100 000 invånare. 1993–2023. (Tabellerna 1–2)</vt:lpstr>
      <vt:lpstr>Andelen elever i årskurs 9 och gymnasiets år 2 som någon gång använt anabola androgena steroider (AAS). 1993–2023. (Tabellerna 5 och 6)</vt:lpstr>
      <vt:lpstr>Andelen i den vuxna befolkningen som någon gång respektive senaste 12 månaderna använt AAS och/eller tillväxthormon utan läkarförskrivning. 2013–2022. (Tabellerna 7-9)</vt:lpstr>
      <vt:lpstr>Årsaktuell erfarenhet av ANTS hos elever med avseende på årsaktuell erfarenhet av AAS. Årskurs 9 och gymnasiets år 2. Perioden 2013–2023 sammanslagen.</vt:lpstr>
      <vt:lpstr>Andelen personer misstänkta för brott mot lagen om förbud av vissa dopningsmedel, efter ålder. 1993–2023. (Tabell 3)</vt:lpstr>
      <vt:lpstr>Andelen elever i 10th och 12th grade i USA som någon gång använt anabola androgena steroider (AAS). 1991–2023. (Tabellerna 5 och 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Rapport 227 </dc:title>
  <dc:creator>Jimmie Hjärtström</dc:creator>
  <cp:lastModifiedBy>Sara</cp:lastModifiedBy>
  <cp:revision>4</cp:revision>
  <dcterms:created xsi:type="dcterms:W3CDTF">2024-06-10T08:56:52Z</dcterms:created>
  <dcterms:modified xsi:type="dcterms:W3CDTF">2024-06-13T07:44:57Z</dcterms:modified>
</cp:coreProperties>
</file>