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ppt/charts/chart2.xml" ContentType="application/vnd.openxmlformats-officedocument.drawingml.chart+xml"/>
  <Override PartName="/ppt/drawings/drawing2.xml" ContentType="application/vnd.openxmlformats-officedocument.drawingml.chartshapes+xml"/>
  <Override PartName="/ppt/charts/chart3.xml" ContentType="application/vnd.openxmlformats-officedocument.drawingml.chart+xml"/>
  <Override PartName="/ppt/theme/themeOverride1.xml" ContentType="application/vnd.openxmlformats-officedocument.themeOverride+xml"/>
  <Override PartName="/ppt/charts/chart4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2.xml" ContentType="application/vnd.openxmlformats-officedocument.themeOverride+xml"/>
  <Override PartName="/ppt/charts/chart5.xml" ContentType="application/vnd.openxmlformats-officedocument.drawingml.chart+xml"/>
  <Override PartName="/ppt/theme/themeOverride3.xml" ContentType="application/vnd.openxmlformats-officedocument.themeOverride+xml"/>
  <Override PartName="/ppt/charts/chart6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theme/themeOverride4.xml" ContentType="application/vnd.openxmlformats-officedocument.themeOverride+xml"/>
  <Override PartName="/ppt/charts/chart7.xml" ContentType="application/vnd.openxmlformats-officedocument.drawingml.chart+xml"/>
  <Override PartName="/ppt/theme/themeOverride5.xml" ContentType="application/vnd.openxmlformats-officedocument.themeOverride+xml"/>
  <Override PartName="/ppt/drawings/drawing3.xml" ContentType="application/vnd.openxmlformats-officedocument.drawingml.chartshapes+xml"/>
  <Override PartName="/ppt/charts/chart8.xml" ContentType="application/vnd.openxmlformats-officedocument.drawingml.chart+xml"/>
  <Override PartName="/ppt/theme/themeOverride6.xml" ContentType="application/vnd.openxmlformats-officedocument.themeOverride+xml"/>
  <Override PartName="/ppt/drawings/drawing4.xml" ContentType="application/vnd.openxmlformats-officedocument.drawingml.chartshapes+xml"/>
  <Override PartName="/ppt/charts/chart9.xml" ContentType="application/vnd.openxmlformats-officedocument.drawingml.chart+xml"/>
  <Override PartName="/ppt/theme/themeOverride7.xml" ContentType="application/vnd.openxmlformats-officedocument.themeOverride+xml"/>
  <Override PartName="/ppt/charts/chart10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theme/themeOverride8.xml" ContentType="application/vnd.openxmlformats-officedocument.themeOverride+xml"/>
  <Override PartName="/ppt/charts/chart11.xml" ContentType="application/vnd.openxmlformats-officedocument.drawingml.chart+xml"/>
  <Override PartName="/ppt/theme/themeOverride9.xml" ContentType="application/vnd.openxmlformats-officedocument.themeOverride+xml"/>
  <Override PartName="/ppt/charts/chart12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theme/themeOverride10.xml" ContentType="application/vnd.openxmlformats-officedocument.themeOverride+xml"/>
  <Override PartName="/ppt/charts/chart13.xml" ContentType="application/vnd.openxmlformats-officedocument.drawingml.chart+xml"/>
  <Override PartName="/ppt/theme/themeOverride11.xml" ContentType="application/vnd.openxmlformats-officedocument.themeOverride+xml"/>
  <Override PartName="/ppt/drawings/drawing5.xml" ContentType="application/vnd.openxmlformats-officedocument.drawingml.chartshapes+xml"/>
  <Override PartName="/ppt/charts/chart14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theme/themeOverride12.xml" ContentType="application/vnd.openxmlformats-officedocument.themeOverride+xml"/>
  <Override PartName="/ppt/charts/chart15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theme/themeOverride13.xml" ContentType="application/vnd.openxmlformats-officedocument.themeOverride+xml"/>
  <Override PartName="/ppt/charts/chart16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theme/themeOverride14.xml" ContentType="application/vnd.openxmlformats-officedocument.themeOverride+xml"/>
  <Override PartName="/ppt/charts/chart17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theme/themeOverride15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7" r:id="rId1"/>
    <p:sldMasterId id="2147483704" r:id="rId2"/>
  </p:sldMasterIdLst>
  <p:notesMasterIdLst>
    <p:notesMasterId r:id="rId19"/>
  </p:notesMasterIdLst>
  <p:handoutMasterIdLst>
    <p:handoutMasterId r:id="rId20"/>
  </p:handoutMasterIdLst>
  <p:sldIdLst>
    <p:sldId id="260" r:id="rId3"/>
    <p:sldId id="273" r:id="rId4"/>
    <p:sldId id="332" r:id="rId5"/>
    <p:sldId id="333" r:id="rId6"/>
    <p:sldId id="334" r:id="rId7"/>
    <p:sldId id="335" r:id="rId8"/>
    <p:sldId id="336" r:id="rId9"/>
    <p:sldId id="337" r:id="rId10"/>
    <p:sldId id="338" r:id="rId11"/>
    <p:sldId id="339" r:id="rId12"/>
    <p:sldId id="340" r:id="rId13"/>
    <p:sldId id="341" r:id="rId14"/>
    <p:sldId id="342" r:id="rId15"/>
    <p:sldId id="343" r:id="rId16"/>
    <p:sldId id="344" r:id="rId17"/>
    <p:sldId id="345" r:id="rId18"/>
  </p:sldIdLst>
  <p:sldSz cx="12192000" cy="6858000"/>
  <p:notesSz cx="6858000" cy="9144000"/>
  <p:defaultTextStyle>
    <a:defPPr>
      <a:defRPr lang="sv-SE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997" userDrawn="1">
          <p15:clr>
            <a:srgbClr val="A4A3A4"/>
          </p15:clr>
        </p15:guide>
        <p15:guide id="2" pos="3137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2" scaleToFitPaper="1" frameSlides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47623"/>
    <a:srgbClr val="004687"/>
    <a:srgbClr val="8D1C27"/>
    <a:srgbClr val="9CA920"/>
    <a:srgbClr val="043163"/>
    <a:srgbClr val="FEF7F7"/>
    <a:srgbClr val="0D4374"/>
    <a:srgbClr val="7ABBCB"/>
    <a:srgbClr val="847A6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6" autoAdjust="0"/>
    <p:restoredTop sz="96052" autoAdjust="0"/>
  </p:normalViewPr>
  <p:slideViewPr>
    <p:cSldViewPr snapToGrid="0" snapToObjects="1" showGuides="1">
      <p:cViewPr varScale="1">
        <p:scale>
          <a:sx n="59" d="100"/>
          <a:sy n="59" d="100"/>
        </p:scale>
        <p:origin x="964" y="52"/>
      </p:cViewPr>
      <p:guideLst>
        <p:guide orient="horz" pos="3997"/>
        <p:guide pos="3137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 snapToGrid="0" snapToObjects="1">
      <p:cViewPr varScale="1">
        <p:scale>
          <a:sx n="79" d="100"/>
          <a:sy n="79" d="100"/>
        </p:scale>
        <p:origin x="2764" y="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oleObject" Target="file:///\\canvfiler01.ad.can.se\T0062Common$\Material\Publikationer\CANs%20rapportserie\226%20-%20Sj&#228;lvrapporterade%20r&#246;k-%20och%20snusvanor\arbetsfiler\Sj&#228;lvrapporterade%20r&#246;k-%20och%20snusvanor%202003-2023%20figurer.xlsx" TargetMode="Externa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8.xml"/><Relationship Id="rId2" Type="http://schemas.microsoft.com/office/2011/relationships/chartColorStyle" Target="colors3.xml"/><Relationship Id="rId1" Type="http://schemas.microsoft.com/office/2011/relationships/chartStyle" Target="style3.xml"/><Relationship Id="rId4" Type="http://schemas.openxmlformats.org/officeDocument/2006/relationships/package" Target="../embeddings/Microsoft_Excel_Worksheet5.xlsx"/></Relationships>
</file>

<file path=ppt/charts/_rels/chart1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6.xlsx"/><Relationship Id="rId1" Type="http://schemas.openxmlformats.org/officeDocument/2006/relationships/themeOverride" Target="../theme/themeOverride9.xml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0.xml"/><Relationship Id="rId2" Type="http://schemas.microsoft.com/office/2011/relationships/chartColorStyle" Target="colors4.xml"/><Relationship Id="rId1" Type="http://schemas.microsoft.com/office/2011/relationships/chartStyle" Target="style4.xml"/><Relationship Id="rId4" Type="http://schemas.openxmlformats.org/officeDocument/2006/relationships/package" Target="../embeddings/Microsoft_Excel_Worksheet7.xlsx"/></Relationships>
</file>

<file path=ppt/charts/_rels/chart13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5.xml"/><Relationship Id="rId2" Type="http://schemas.openxmlformats.org/officeDocument/2006/relationships/package" Target="../embeddings/Microsoft_Excel_Worksheet8.xlsx"/><Relationship Id="rId1" Type="http://schemas.openxmlformats.org/officeDocument/2006/relationships/themeOverride" Target="../theme/themeOverride11.xml"/></Relationships>
</file>

<file path=ppt/charts/_rels/chart14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2.xml"/><Relationship Id="rId2" Type="http://schemas.microsoft.com/office/2011/relationships/chartColorStyle" Target="colors5.xml"/><Relationship Id="rId1" Type="http://schemas.microsoft.com/office/2011/relationships/chartStyle" Target="style5.xml"/><Relationship Id="rId4" Type="http://schemas.openxmlformats.org/officeDocument/2006/relationships/package" Target="../embeddings/Microsoft_Excel_Worksheet9.xlsx"/></Relationships>
</file>

<file path=ppt/charts/_rels/chart15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3.xml"/><Relationship Id="rId2" Type="http://schemas.microsoft.com/office/2011/relationships/chartColorStyle" Target="colors6.xml"/><Relationship Id="rId1" Type="http://schemas.microsoft.com/office/2011/relationships/chartStyle" Target="style6.xml"/><Relationship Id="rId4" Type="http://schemas.openxmlformats.org/officeDocument/2006/relationships/package" Target="../embeddings/Microsoft_Excel_Worksheet10.xlsx"/></Relationships>
</file>

<file path=ppt/charts/_rels/chart16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4.xml"/><Relationship Id="rId2" Type="http://schemas.microsoft.com/office/2011/relationships/chartColorStyle" Target="colors7.xml"/><Relationship Id="rId1" Type="http://schemas.microsoft.com/office/2011/relationships/chartStyle" Target="style7.xml"/><Relationship Id="rId4" Type="http://schemas.openxmlformats.org/officeDocument/2006/relationships/package" Target="../embeddings/Microsoft_Excel_Worksheet11.xlsx"/></Relationships>
</file>

<file path=ppt/charts/_rels/chart17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5.xml"/><Relationship Id="rId2" Type="http://schemas.microsoft.com/office/2011/relationships/chartColorStyle" Target="colors8.xml"/><Relationship Id="rId1" Type="http://schemas.microsoft.com/office/2011/relationships/chartStyle" Target="style8.xml"/><Relationship Id="rId4" Type="http://schemas.openxmlformats.org/officeDocument/2006/relationships/package" Target="../embeddings/Microsoft_Excel_Worksheet12.xlsx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oleObject" Target="file:///\\canvfiler01.ad.can.se\T0062Common$\Material\Publikationer\CANs%20rapportserie\226%20-%20Sj&#228;lvrapporterade%20r&#246;k-%20och%20snusvanor\arbetsfiler\Sj&#228;lvrapporterade%20r&#246;k-%20och%20snusvanor%202003-2023%20figurer.xlsx" TargetMode="Externa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.xlsx"/><Relationship Id="rId1" Type="http://schemas.openxmlformats.org/officeDocument/2006/relationships/themeOverride" Target="../theme/themeOverride1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.xm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package" Target="../embeddings/Microsoft_Excel_Worksheet1.xlsx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2.xlsx"/><Relationship Id="rId1" Type="http://schemas.openxmlformats.org/officeDocument/2006/relationships/themeOverride" Target="../theme/themeOverride3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4.xml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package" Target="../embeddings/Microsoft_Excel_Worksheet3.xlsx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3.xml"/><Relationship Id="rId2" Type="http://schemas.openxmlformats.org/officeDocument/2006/relationships/oleObject" Target="file:///\\canvfiler01.ad.can.se\T0062Common$\Material\Publikationer\CANs%20rapportserie\226%20-%20Sj&#228;lvrapporterade%20r&#246;k-%20och%20snusvanor\arbetsfiler\Sj&#228;lvrapporterade%20r&#246;k-%20och%20snusvanor%202003-2023%20figurer.xlsx" TargetMode="External"/><Relationship Id="rId1" Type="http://schemas.openxmlformats.org/officeDocument/2006/relationships/themeOverride" Target="../theme/themeOverride5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4.xml"/><Relationship Id="rId2" Type="http://schemas.openxmlformats.org/officeDocument/2006/relationships/oleObject" Target="file:///\\canvfiler01.ad.can.se\T0062Common$\Material\Publikationer\CANs%20rapportserie\226%20-%20Sj&#228;lvrapporterade%20r&#246;k-%20och%20snusvanor\arbetsfiler\Sj&#228;lvrapporterade%20r&#246;k-%20och%20snusvanor%202003-2023%20figurer.xlsx" TargetMode="External"/><Relationship Id="rId1" Type="http://schemas.openxmlformats.org/officeDocument/2006/relationships/themeOverride" Target="../theme/themeOverride6.xml"/></Relationships>
</file>

<file path=ppt/charts/_rels/chart9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4.xlsx"/><Relationship Id="rId1" Type="http://schemas.openxmlformats.org/officeDocument/2006/relationships/themeOverride" Target="../theme/themeOverride7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5.5481506046633489E-2"/>
          <c:y val="0.1125956105375464"/>
          <c:w val="0.41330153556597637"/>
          <c:h val="0.70857146734039167"/>
        </c:manualLayout>
      </c:layout>
      <c:lineChart>
        <c:grouping val="standard"/>
        <c:varyColors val="0"/>
        <c:ser>
          <c:idx val="4"/>
          <c:order val="0"/>
          <c:tx>
            <c:strRef>
              <c:f>'1'!$B$4</c:f>
              <c:strCache>
                <c:ptCount val="1"/>
                <c:pt idx="0">
                  <c:v>Röker totalt</c:v>
                </c:pt>
              </c:strCache>
            </c:strRef>
          </c:tx>
          <c:spPr>
            <a:ln w="28575">
              <a:solidFill>
                <a:srgbClr val="004687"/>
              </a:solidFill>
              <a:prstDash val="solid"/>
            </a:ln>
          </c:spPr>
          <c:marker>
            <c:symbol val="none"/>
          </c:marker>
          <c:dPt>
            <c:idx val="15"/>
            <c:bubble3D val="0"/>
            <c:spPr>
              <a:ln w="28575">
                <a:noFill/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1-D354-407A-BF0A-9B2A9FCF2724}"/>
              </c:ext>
            </c:extLst>
          </c:dPt>
          <c:cat>
            <c:numRef>
              <c:f>'1'!$A$6:$A$26</c:f>
              <c:numCache>
                <c:formatCode>General</c:formatCode>
                <c:ptCount val="21"/>
                <c:pt idx="0">
                  <c:v>2003</c:v>
                </c:pt>
                <c:pt idx="1">
                  <c:v>2004</c:v>
                </c:pt>
                <c:pt idx="2">
                  <c:v>2005</c:v>
                </c:pt>
                <c:pt idx="3">
                  <c:v>2006</c:v>
                </c:pt>
                <c:pt idx="4">
                  <c:v>2007</c:v>
                </c:pt>
                <c:pt idx="5">
                  <c:v>2008</c:v>
                </c:pt>
                <c:pt idx="6">
                  <c:v>2009</c:v>
                </c:pt>
                <c:pt idx="7">
                  <c:v>2010</c:v>
                </c:pt>
                <c:pt idx="8">
                  <c:v>2011</c:v>
                </c:pt>
                <c:pt idx="9">
                  <c:v>2012</c:v>
                </c:pt>
                <c:pt idx="10">
                  <c:v>2013</c:v>
                </c:pt>
                <c:pt idx="11">
                  <c:v>2014</c:v>
                </c:pt>
                <c:pt idx="12">
                  <c:v>2015</c:v>
                </c:pt>
                <c:pt idx="13">
                  <c:v>2016</c:v>
                </c:pt>
                <c:pt idx="14">
                  <c:v>2017</c:v>
                </c:pt>
                <c:pt idx="15">
                  <c:v>2018</c:v>
                </c:pt>
                <c:pt idx="16">
                  <c:v>2019</c:v>
                </c:pt>
                <c:pt idx="17">
                  <c:v>2020</c:v>
                </c:pt>
                <c:pt idx="18">
                  <c:v>2021</c:v>
                </c:pt>
                <c:pt idx="19">
                  <c:v>2022</c:v>
                </c:pt>
                <c:pt idx="20">
                  <c:v>2023</c:v>
                </c:pt>
              </c:numCache>
            </c:numRef>
          </c:cat>
          <c:val>
            <c:numRef>
              <c:f>'1'!$B$6:$B$26</c:f>
              <c:numCache>
                <c:formatCode>0</c:formatCode>
                <c:ptCount val="21"/>
                <c:pt idx="0">
                  <c:v>19.492478407167507</c:v>
                </c:pt>
                <c:pt idx="1">
                  <c:v>18.230146784065248</c:v>
                </c:pt>
                <c:pt idx="2">
                  <c:v>17.222953472703136</c:v>
                </c:pt>
                <c:pt idx="3">
                  <c:v>17.868740323884502</c:v>
                </c:pt>
                <c:pt idx="4">
                  <c:v>15.893515622691764</c:v>
                </c:pt>
                <c:pt idx="5">
                  <c:v>14.372982842513329</c:v>
                </c:pt>
                <c:pt idx="6">
                  <c:v>14.593921451114182</c:v>
                </c:pt>
                <c:pt idx="7">
                  <c:v>13.558139950971801</c:v>
                </c:pt>
                <c:pt idx="8">
                  <c:v>12.689368982663629</c:v>
                </c:pt>
                <c:pt idx="9">
                  <c:v>13.327384148378671</c:v>
                </c:pt>
                <c:pt idx="10">
                  <c:v>13.702072072799096</c:v>
                </c:pt>
                <c:pt idx="11">
                  <c:v>13.64091976771012</c:v>
                </c:pt>
                <c:pt idx="12">
                  <c:v>13.02464191731954</c:v>
                </c:pt>
                <c:pt idx="13">
                  <c:v>14.244019637747666</c:v>
                </c:pt>
                <c:pt idx="14">
                  <c:v>13.135056935573397</c:v>
                </c:pt>
                <c:pt idx="15">
                  <c:v>15.724698449724835</c:v>
                </c:pt>
                <c:pt idx="16">
                  <c:v>15.102398597788588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D354-407A-BF0A-9B2A9FCF2724}"/>
            </c:ext>
          </c:extLst>
        </c:ser>
        <c:ser>
          <c:idx val="2"/>
          <c:order val="1"/>
          <c:tx>
            <c:strRef>
              <c:f>'1'!$C$4</c:f>
              <c:strCache>
                <c:ptCount val="1"/>
              </c:strCache>
            </c:strRef>
          </c:tx>
          <c:spPr>
            <a:ln w="28575">
              <a:solidFill>
                <a:srgbClr val="004687"/>
              </a:solidFill>
              <a:prstDash val="solid"/>
            </a:ln>
          </c:spPr>
          <c:marker>
            <c:symbol val="none"/>
          </c:marker>
          <c:cat>
            <c:numRef>
              <c:f>'1'!$A$6:$A$26</c:f>
              <c:numCache>
                <c:formatCode>General</c:formatCode>
                <c:ptCount val="21"/>
                <c:pt idx="0">
                  <c:v>2003</c:v>
                </c:pt>
                <c:pt idx="1">
                  <c:v>2004</c:v>
                </c:pt>
                <c:pt idx="2">
                  <c:v>2005</c:v>
                </c:pt>
                <c:pt idx="3">
                  <c:v>2006</c:v>
                </c:pt>
                <c:pt idx="4">
                  <c:v>2007</c:v>
                </c:pt>
                <c:pt idx="5">
                  <c:v>2008</c:v>
                </c:pt>
                <c:pt idx="6">
                  <c:v>2009</c:v>
                </c:pt>
                <c:pt idx="7">
                  <c:v>2010</c:v>
                </c:pt>
                <c:pt idx="8">
                  <c:v>2011</c:v>
                </c:pt>
                <c:pt idx="9">
                  <c:v>2012</c:v>
                </c:pt>
                <c:pt idx="10">
                  <c:v>2013</c:v>
                </c:pt>
                <c:pt idx="11">
                  <c:v>2014</c:v>
                </c:pt>
                <c:pt idx="12">
                  <c:v>2015</c:v>
                </c:pt>
                <c:pt idx="13">
                  <c:v>2016</c:v>
                </c:pt>
                <c:pt idx="14">
                  <c:v>2017</c:v>
                </c:pt>
                <c:pt idx="15">
                  <c:v>2018</c:v>
                </c:pt>
                <c:pt idx="16">
                  <c:v>2019</c:v>
                </c:pt>
                <c:pt idx="17">
                  <c:v>2020</c:v>
                </c:pt>
                <c:pt idx="18">
                  <c:v>2021</c:v>
                </c:pt>
                <c:pt idx="19">
                  <c:v>2022</c:v>
                </c:pt>
                <c:pt idx="20">
                  <c:v>2023</c:v>
                </c:pt>
              </c:numCache>
            </c:numRef>
          </c:cat>
          <c:val>
            <c:numRef>
              <c:f>'1'!$C$6:$C$26</c:f>
              <c:numCache>
                <c:formatCode>0.0</c:formatCode>
                <c:ptCount val="21"/>
                <c:pt idx="16" formatCode="0">
                  <c:v>16.16</c:v>
                </c:pt>
                <c:pt idx="17" formatCode="0">
                  <c:v>14.27</c:v>
                </c:pt>
                <c:pt idx="18" formatCode="0">
                  <c:v>13.44</c:v>
                </c:pt>
                <c:pt idx="19" formatCode="0">
                  <c:v>12.6</c:v>
                </c:pt>
                <c:pt idx="20" formatCode="0">
                  <c:v>12.76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D354-407A-BF0A-9B2A9FCF2724}"/>
            </c:ext>
          </c:extLst>
        </c:ser>
        <c:ser>
          <c:idx val="0"/>
          <c:order val="2"/>
          <c:tx>
            <c:strRef>
              <c:f>'1'!$D$4</c:f>
              <c:strCache>
                <c:ptCount val="1"/>
                <c:pt idx="0">
                  <c:v>Röker dagligen</c:v>
                </c:pt>
              </c:strCache>
            </c:strRef>
          </c:tx>
          <c:spPr>
            <a:ln w="28575">
              <a:solidFill>
                <a:srgbClr val="B32B31"/>
              </a:solidFill>
              <a:prstDash val="solid"/>
            </a:ln>
          </c:spPr>
          <c:marker>
            <c:symbol val="none"/>
          </c:marker>
          <c:dPt>
            <c:idx val="15"/>
            <c:bubble3D val="0"/>
            <c:spPr>
              <a:ln w="28575">
                <a:noFill/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5-D354-407A-BF0A-9B2A9FCF2724}"/>
              </c:ext>
            </c:extLst>
          </c:dPt>
          <c:cat>
            <c:numRef>
              <c:f>'1'!$A$6:$A$26</c:f>
              <c:numCache>
                <c:formatCode>General</c:formatCode>
                <c:ptCount val="21"/>
                <c:pt idx="0">
                  <c:v>2003</c:v>
                </c:pt>
                <c:pt idx="1">
                  <c:v>2004</c:v>
                </c:pt>
                <c:pt idx="2">
                  <c:v>2005</c:v>
                </c:pt>
                <c:pt idx="3">
                  <c:v>2006</c:v>
                </c:pt>
                <c:pt idx="4">
                  <c:v>2007</c:v>
                </c:pt>
                <c:pt idx="5">
                  <c:v>2008</c:v>
                </c:pt>
                <c:pt idx="6">
                  <c:v>2009</c:v>
                </c:pt>
                <c:pt idx="7">
                  <c:v>2010</c:v>
                </c:pt>
                <c:pt idx="8">
                  <c:v>2011</c:v>
                </c:pt>
                <c:pt idx="9">
                  <c:v>2012</c:v>
                </c:pt>
                <c:pt idx="10">
                  <c:v>2013</c:v>
                </c:pt>
                <c:pt idx="11">
                  <c:v>2014</c:v>
                </c:pt>
                <c:pt idx="12">
                  <c:v>2015</c:v>
                </c:pt>
                <c:pt idx="13">
                  <c:v>2016</c:v>
                </c:pt>
                <c:pt idx="14">
                  <c:v>2017</c:v>
                </c:pt>
                <c:pt idx="15">
                  <c:v>2018</c:v>
                </c:pt>
                <c:pt idx="16">
                  <c:v>2019</c:v>
                </c:pt>
                <c:pt idx="17">
                  <c:v>2020</c:v>
                </c:pt>
                <c:pt idx="18">
                  <c:v>2021</c:v>
                </c:pt>
                <c:pt idx="19">
                  <c:v>2022</c:v>
                </c:pt>
                <c:pt idx="20">
                  <c:v>2023</c:v>
                </c:pt>
              </c:numCache>
            </c:numRef>
          </c:cat>
          <c:val>
            <c:numRef>
              <c:f>'1'!$D$6:$D$26</c:f>
              <c:numCache>
                <c:formatCode>0</c:formatCode>
                <c:ptCount val="21"/>
                <c:pt idx="0">
                  <c:v>13.162890361510538</c:v>
                </c:pt>
                <c:pt idx="1">
                  <c:v>11.990447374633998</c:v>
                </c:pt>
                <c:pt idx="2">
                  <c:v>10.966793369884838</c:v>
                </c:pt>
                <c:pt idx="3">
                  <c:v>11.264478539943177</c:v>
                </c:pt>
                <c:pt idx="4">
                  <c:v>10.040742203208087</c:v>
                </c:pt>
                <c:pt idx="5">
                  <c:v>8.7950689365412345</c:v>
                </c:pt>
                <c:pt idx="6">
                  <c:v>8.8176915119258865</c:v>
                </c:pt>
                <c:pt idx="7">
                  <c:v>8.5474256167131273</c:v>
                </c:pt>
                <c:pt idx="8">
                  <c:v>7.9620860702874232</c:v>
                </c:pt>
                <c:pt idx="9">
                  <c:v>7.1887089299155731</c:v>
                </c:pt>
                <c:pt idx="10">
                  <c:v>7.7545638900940368</c:v>
                </c:pt>
                <c:pt idx="11">
                  <c:v>8.2186978943103952</c:v>
                </c:pt>
                <c:pt idx="12">
                  <c:v>6.8216728661280497</c:v>
                </c:pt>
                <c:pt idx="13">
                  <c:v>7.7377572309161051</c:v>
                </c:pt>
                <c:pt idx="14">
                  <c:v>6.9722766804702143</c:v>
                </c:pt>
                <c:pt idx="15">
                  <c:v>7.9691468984582663</c:v>
                </c:pt>
                <c:pt idx="16">
                  <c:v>7.3173886879138097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6-D354-407A-BF0A-9B2A9FCF2724}"/>
            </c:ext>
          </c:extLst>
        </c:ser>
        <c:ser>
          <c:idx val="1"/>
          <c:order val="3"/>
          <c:tx>
            <c:strRef>
              <c:f>'1'!$E$4</c:f>
              <c:strCache>
                <c:ptCount val="1"/>
              </c:strCache>
            </c:strRef>
          </c:tx>
          <c:spPr>
            <a:ln w="28575">
              <a:solidFill>
                <a:srgbClr val="B32B31"/>
              </a:solidFill>
              <a:prstDash val="solid"/>
            </a:ln>
          </c:spPr>
          <c:marker>
            <c:symbol val="none"/>
          </c:marker>
          <c:cat>
            <c:numRef>
              <c:f>'1'!$A$6:$A$26</c:f>
              <c:numCache>
                <c:formatCode>General</c:formatCode>
                <c:ptCount val="21"/>
                <c:pt idx="0">
                  <c:v>2003</c:v>
                </c:pt>
                <c:pt idx="1">
                  <c:v>2004</c:v>
                </c:pt>
                <c:pt idx="2">
                  <c:v>2005</c:v>
                </c:pt>
                <c:pt idx="3">
                  <c:v>2006</c:v>
                </c:pt>
                <c:pt idx="4">
                  <c:v>2007</c:v>
                </c:pt>
                <c:pt idx="5">
                  <c:v>2008</c:v>
                </c:pt>
                <c:pt idx="6">
                  <c:v>2009</c:v>
                </c:pt>
                <c:pt idx="7">
                  <c:v>2010</c:v>
                </c:pt>
                <c:pt idx="8">
                  <c:v>2011</c:v>
                </c:pt>
                <c:pt idx="9">
                  <c:v>2012</c:v>
                </c:pt>
                <c:pt idx="10">
                  <c:v>2013</c:v>
                </c:pt>
                <c:pt idx="11">
                  <c:v>2014</c:v>
                </c:pt>
                <c:pt idx="12">
                  <c:v>2015</c:v>
                </c:pt>
                <c:pt idx="13">
                  <c:v>2016</c:v>
                </c:pt>
                <c:pt idx="14">
                  <c:v>2017</c:v>
                </c:pt>
                <c:pt idx="15">
                  <c:v>2018</c:v>
                </c:pt>
                <c:pt idx="16">
                  <c:v>2019</c:v>
                </c:pt>
                <c:pt idx="17">
                  <c:v>2020</c:v>
                </c:pt>
                <c:pt idx="18">
                  <c:v>2021</c:v>
                </c:pt>
                <c:pt idx="19">
                  <c:v>2022</c:v>
                </c:pt>
                <c:pt idx="20">
                  <c:v>2023</c:v>
                </c:pt>
              </c:numCache>
            </c:numRef>
          </c:cat>
          <c:val>
            <c:numRef>
              <c:f>'1'!$E$6:$E$26</c:f>
              <c:numCache>
                <c:formatCode>0.0</c:formatCode>
                <c:ptCount val="21"/>
                <c:pt idx="16" formatCode="0">
                  <c:v>8.02</c:v>
                </c:pt>
                <c:pt idx="17" formatCode="0">
                  <c:v>7.23</c:v>
                </c:pt>
                <c:pt idx="18" formatCode="0">
                  <c:v>6.93</c:v>
                </c:pt>
                <c:pt idx="19" formatCode="0">
                  <c:v>6.21</c:v>
                </c:pt>
                <c:pt idx="20" formatCode="0">
                  <c:v>5.92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7-D354-407A-BF0A-9B2A9FCF2724}"/>
            </c:ext>
          </c:extLst>
        </c:ser>
        <c:ser>
          <c:idx val="3"/>
          <c:order val="4"/>
          <c:tx>
            <c:strRef>
              <c:f>'1'!$F$4</c:f>
              <c:strCache>
                <c:ptCount val="1"/>
                <c:pt idx="0">
                  <c:v>Röker sporadiskt</c:v>
                </c:pt>
              </c:strCache>
            </c:strRef>
          </c:tx>
          <c:spPr>
            <a:ln w="28575">
              <a:solidFill>
                <a:srgbClr val="BEBC00"/>
              </a:solidFill>
              <a:prstDash val="solid"/>
            </a:ln>
          </c:spPr>
          <c:marker>
            <c:symbol val="none"/>
          </c:marker>
          <c:dPt>
            <c:idx val="15"/>
            <c:bubble3D val="0"/>
            <c:spPr>
              <a:ln w="28575">
                <a:noFill/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9-D354-407A-BF0A-9B2A9FCF2724}"/>
              </c:ext>
            </c:extLst>
          </c:dPt>
          <c:cat>
            <c:numRef>
              <c:f>'1'!$A$6:$A$26</c:f>
              <c:numCache>
                <c:formatCode>General</c:formatCode>
                <c:ptCount val="21"/>
                <c:pt idx="0">
                  <c:v>2003</c:v>
                </c:pt>
                <c:pt idx="1">
                  <c:v>2004</c:v>
                </c:pt>
                <c:pt idx="2">
                  <c:v>2005</c:v>
                </c:pt>
                <c:pt idx="3">
                  <c:v>2006</c:v>
                </c:pt>
                <c:pt idx="4">
                  <c:v>2007</c:v>
                </c:pt>
                <c:pt idx="5">
                  <c:v>2008</c:v>
                </c:pt>
                <c:pt idx="6">
                  <c:v>2009</c:v>
                </c:pt>
                <c:pt idx="7">
                  <c:v>2010</c:v>
                </c:pt>
                <c:pt idx="8">
                  <c:v>2011</c:v>
                </c:pt>
                <c:pt idx="9">
                  <c:v>2012</c:v>
                </c:pt>
                <c:pt idx="10">
                  <c:v>2013</c:v>
                </c:pt>
                <c:pt idx="11">
                  <c:v>2014</c:v>
                </c:pt>
                <c:pt idx="12">
                  <c:v>2015</c:v>
                </c:pt>
                <c:pt idx="13">
                  <c:v>2016</c:v>
                </c:pt>
                <c:pt idx="14">
                  <c:v>2017</c:v>
                </c:pt>
                <c:pt idx="15">
                  <c:v>2018</c:v>
                </c:pt>
                <c:pt idx="16">
                  <c:v>2019</c:v>
                </c:pt>
                <c:pt idx="17">
                  <c:v>2020</c:v>
                </c:pt>
                <c:pt idx="18">
                  <c:v>2021</c:v>
                </c:pt>
                <c:pt idx="19">
                  <c:v>2022</c:v>
                </c:pt>
                <c:pt idx="20">
                  <c:v>2023</c:v>
                </c:pt>
              </c:numCache>
            </c:numRef>
          </c:cat>
          <c:val>
            <c:numRef>
              <c:f>'1'!$F$6:$F$26</c:f>
              <c:numCache>
                <c:formatCode>0</c:formatCode>
                <c:ptCount val="21"/>
                <c:pt idx="0">
                  <c:v>6.3373892433369035</c:v>
                </c:pt>
                <c:pt idx="1">
                  <c:v>6.2530522750772439</c:v>
                </c:pt>
                <c:pt idx="2">
                  <c:v>6.2561601028182672</c:v>
                </c:pt>
                <c:pt idx="3">
                  <c:v>6.6042617839413147</c:v>
                </c:pt>
                <c:pt idx="4">
                  <c:v>5.8527734194836558</c:v>
                </c:pt>
                <c:pt idx="5">
                  <c:v>5.5779139059720961</c:v>
                </c:pt>
                <c:pt idx="6">
                  <c:v>5.7901987719639019</c:v>
                </c:pt>
                <c:pt idx="7">
                  <c:v>5.0178139906812893</c:v>
                </c:pt>
                <c:pt idx="8">
                  <c:v>4.7272829123761833</c:v>
                </c:pt>
                <c:pt idx="9">
                  <c:v>6.13867521846307</c:v>
                </c:pt>
                <c:pt idx="10">
                  <c:v>5.9530419011134841</c:v>
                </c:pt>
                <c:pt idx="11">
                  <c:v>5.422221873399689</c:v>
                </c:pt>
                <c:pt idx="12">
                  <c:v>6.2029690511914861</c:v>
                </c:pt>
                <c:pt idx="13">
                  <c:v>6.5062624068316106</c:v>
                </c:pt>
                <c:pt idx="14">
                  <c:v>6.1627802551031694</c:v>
                </c:pt>
                <c:pt idx="15">
                  <c:v>7.7105170597774206</c:v>
                </c:pt>
                <c:pt idx="16">
                  <c:v>7.7542537416484096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A-D354-407A-BF0A-9B2A9FCF2724}"/>
            </c:ext>
          </c:extLst>
        </c:ser>
        <c:ser>
          <c:idx val="5"/>
          <c:order val="5"/>
          <c:tx>
            <c:strRef>
              <c:f>'1'!$G$4</c:f>
              <c:strCache>
                <c:ptCount val="1"/>
              </c:strCache>
            </c:strRef>
          </c:tx>
          <c:spPr>
            <a:ln w="28575">
              <a:solidFill>
                <a:srgbClr val="BEBC00"/>
              </a:solidFill>
              <a:prstDash val="solid"/>
            </a:ln>
          </c:spPr>
          <c:marker>
            <c:symbol val="none"/>
          </c:marker>
          <c:cat>
            <c:numRef>
              <c:f>'1'!$A$6:$A$26</c:f>
              <c:numCache>
                <c:formatCode>General</c:formatCode>
                <c:ptCount val="21"/>
                <c:pt idx="0">
                  <c:v>2003</c:v>
                </c:pt>
                <c:pt idx="1">
                  <c:v>2004</c:v>
                </c:pt>
                <c:pt idx="2">
                  <c:v>2005</c:v>
                </c:pt>
                <c:pt idx="3">
                  <c:v>2006</c:v>
                </c:pt>
                <c:pt idx="4">
                  <c:v>2007</c:v>
                </c:pt>
                <c:pt idx="5">
                  <c:v>2008</c:v>
                </c:pt>
                <c:pt idx="6">
                  <c:v>2009</c:v>
                </c:pt>
                <c:pt idx="7">
                  <c:v>2010</c:v>
                </c:pt>
                <c:pt idx="8">
                  <c:v>2011</c:v>
                </c:pt>
                <c:pt idx="9">
                  <c:v>2012</c:v>
                </c:pt>
                <c:pt idx="10">
                  <c:v>2013</c:v>
                </c:pt>
                <c:pt idx="11">
                  <c:v>2014</c:v>
                </c:pt>
                <c:pt idx="12">
                  <c:v>2015</c:v>
                </c:pt>
                <c:pt idx="13">
                  <c:v>2016</c:v>
                </c:pt>
                <c:pt idx="14">
                  <c:v>2017</c:v>
                </c:pt>
                <c:pt idx="15">
                  <c:v>2018</c:v>
                </c:pt>
                <c:pt idx="16">
                  <c:v>2019</c:v>
                </c:pt>
                <c:pt idx="17">
                  <c:v>2020</c:v>
                </c:pt>
                <c:pt idx="18">
                  <c:v>2021</c:v>
                </c:pt>
                <c:pt idx="19">
                  <c:v>2022</c:v>
                </c:pt>
                <c:pt idx="20">
                  <c:v>2023</c:v>
                </c:pt>
              </c:numCache>
            </c:numRef>
          </c:cat>
          <c:val>
            <c:numRef>
              <c:f>'1'!$G$6:$G$26</c:f>
              <c:numCache>
                <c:formatCode>0.0</c:formatCode>
                <c:ptCount val="21"/>
                <c:pt idx="16" formatCode="0">
                  <c:v>8.0399999999999991</c:v>
                </c:pt>
                <c:pt idx="17" formatCode="0">
                  <c:v>7.02</c:v>
                </c:pt>
                <c:pt idx="18" formatCode="0">
                  <c:v>6.51</c:v>
                </c:pt>
                <c:pt idx="19" formatCode="0">
                  <c:v>6.39</c:v>
                </c:pt>
                <c:pt idx="20" formatCode="0">
                  <c:v>6.85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B-D354-407A-BF0A-9B2A9FCF272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232700792"/>
        <c:axId val="232701184"/>
      </c:lineChart>
      <c:catAx>
        <c:axId val="23270079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175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/>
            </a:pPr>
            <a:endParaRPr lang="sv-SE"/>
          </a:p>
        </c:txPr>
        <c:crossAx val="232701184"/>
        <c:crosses val="autoZero"/>
        <c:auto val="1"/>
        <c:lblAlgn val="ctr"/>
        <c:lblOffset val="100"/>
        <c:tickLblSkip val="4"/>
        <c:tickMarkSkip val="1"/>
        <c:noMultiLvlLbl val="0"/>
      </c:catAx>
      <c:valAx>
        <c:axId val="232701184"/>
        <c:scaling>
          <c:orientation val="minMax"/>
          <c:max val="40"/>
          <c:min val="0"/>
        </c:scaling>
        <c:delete val="0"/>
        <c:axPos val="l"/>
        <c:majorGridlines>
          <c:spPr>
            <a:ln w="9525">
              <a:solidFill>
                <a:schemeClr val="bg2"/>
              </a:solidFill>
              <a:prstDash val="solid"/>
            </a:ln>
          </c:spPr>
        </c:majorGridlines>
        <c:title>
          <c:tx>
            <c:rich>
              <a:bodyPr rot="0" vert="horz"/>
              <a:lstStyle/>
              <a:p>
                <a:pPr>
                  <a:defRPr/>
                </a:pPr>
                <a:r>
                  <a:rPr lang="sv-SE"/>
                  <a:t>Procent</a:t>
                </a:r>
              </a:p>
            </c:rich>
          </c:tx>
          <c:layout>
            <c:manualLayout>
              <c:xMode val="edge"/>
              <c:yMode val="edge"/>
              <c:x val="2.2569692363432919E-3"/>
              <c:y val="1.6302468266065503E-3"/>
            </c:manualLayout>
          </c:layout>
          <c:overlay val="0"/>
        </c:title>
        <c:numFmt formatCode="#,##0" sourceLinked="0"/>
        <c:majorTickMark val="none"/>
        <c:minorTickMark val="none"/>
        <c:tickLblPos val="nextTo"/>
        <c:spPr>
          <a:ln w="3175">
            <a:solidFill>
              <a:srgbClr val="7F7F7F"/>
            </a:solidFill>
            <a:prstDash val="solid"/>
          </a:ln>
        </c:spPr>
        <c:txPr>
          <a:bodyPr rot="0" vert="horz"/>
          <a:lstStyle/>
          <a:p>
            <a:pPr>
              <a:defRPr/>
            </a:pPr>
            <a:endParaRPr lang="sv-SE"/>
          </a:p>
        </c:txPr>
        <c:crossAx val="232700792"/>
        <c:crossesAt val="1"/>
        <c:crossBetween val="midCat"/>
        <c:majorUnit val="10"/>
      </c:valAx>
      <c:spPr>
        <a:solidFill>
          <a:schemeClr val="bg1"/>
        </a:solidFill>
        <a:ln w="9525">
          <a:solidFill>
            <a:schemeClr val="tx1"/>
          </a:solidFill>
          <a:prstDash val="solid"/>
        </a:ln>
      </c:spPr>
    </c:plotArea>
    <c:legend>
      <c:legendPos val="t"/>
      <c:legendEntry>
        <c:idx val="1"/>
        <c:delete val="1"/>
      </c:legendEntry>
      <c:legendEntry>
        <c:idx val="3"/>
        <c:delete val="1"/>
      </c:legendEntry>
      <c:legendEntry>
        <c:idx val="5"/>
        <c:delete val="1"/>
      </c:legendEntry>
      <c:layout>
        <c:manualLayout>
          <c:xMode val="edge"/>
          <c:yMode val="edge"/>
          <c:x val="8.2901433691756288E-2"/>
          <c:y val="0.93123422261630706"/>
          <c:w val="0.77046953405017926"/>
          <c:h val="5.2856746966384552E-2"/>
        </c:manualLayout>
      </c:layout>
      <c:overlay val="0"/>
    </c:legend>
    <c:plotVisOnly val="1"/>
    <c:dispBlanksAs val="gap"/>
    <c:showDLblsOverMax val="0"/>
  </c:chart>
  <c:spPr>
    <a:noFill/>
    <a:ln w="9525">
      <a:noFill/>
    </a:ln>
  </c:spPr>
  <c:txPr>
    <a:bodyPr/>
    <a:lstStyle/>
    <a:p>
      <a:pPr algn="ctr">
        <a:defRPr lang="en-US" sz="1200" b="0" i="0" u="none" strike="noStrike" kern="1200" baseline="0">
          <a:solidFill>
            <a:srgbClr val="000000"/>
          </a:solidFill>
          <a:latin typeface="Arial"/>
          <a:ea typeface="Arial"/>
          <a:cs typeface="Arial"/>
        </a:defRPr>
      </a:pPr>
      <a:endParaRPr lang="sv-SE"/>
    </a:p>
  </c:txPr>
  <c:externalData r:id="rId1">
    <c:autoUpdate val="0"/>
  </c:externalData>
  <c:userShapes r:id="rId2"/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5.8999233716475093E-2"/>
          <c:y val="0.12361828635390032"/>
          <c:w val="0.86054982078853048"/>
          <c:h val="0.74468486481338048"/>
        </c:manualLayout>
      </c:layout>
      <c:lineChart>
        <c:grouping val="standard"/>
        <c:varyColors val="0"/>
        <c:ser>
          <c:idx val="2"/>
          <c:order val="0"/>
          <c:tx>
            <c:strRef>
              <c:f>'8'!$B$3</c:f>
              <c:strCache>
                <c:ptCount val="1"/>
                <c:pt idx="0">
                  <c:v>17–29 år</c:v>
                </c:pt>
              </c:strCache>
            </c:strRef>
          </c:tx>
          <c:spPr>
            <a:ln w="28575" cap="rnd">
              <a:solidFill>
                <a:srgbClr val="B32B31"/>
              </a:solidFill>
              <a:round/>
            </a:ln>
            <a:effectLst/>
          </c:spPr>
          <c:marker>
            <c:symbol val="none"/>
          </c:marker>
          <c:cat>
            <c:strRef>
              <c:f>'8'!$A$4:$A$20</c:f>
              <c:strCache>
                <c:ptCount val="17"/>
                <c:pt idx="0">
                  <c:v>2007</c:v>
                </c:pt>
                <c:pt idx="1">
                  <c:v>2008</c:v>
                </c:pt>
                <c:pt idx="2">
                  <c:v>2009</c:v>
                </c:pt>
                <c:pt idx="3">
                  <c:v>2010</c:v>
                </c:pt>
                <c:pt idx="4">
                  <c:v>2011</c:v>
                </c:pt>
                <c:pt idx="5">
                  <c:v>2012</c:v>
                </c:pt>
                <c:pt idx="6">
                  <c:v>2013</c:v>
                </c:pt>
                <c:pt idx="7">
                  <c:v>2014</c:v>
                </c:pt>
                <c:pt idx="8">
                  <c:v>2015</c:v>
                </c:pt>
                <c:pt idx="9">
                  <c:v>2016</c:v>
                </c:pt>
                <c:pt idx="10">
                  <c:v>2017</c:v>
                </c:pt>
                <c:pt idx="11">
                  <c:v>2018b)</c:v>
                </c:pt>
                <c:pt idx="12">
                  <c:v>2019</c:v>
                </c:pt>
                <c:pt idx="13">
                  <c:v>2020</c:v>
                </c:pt>
                <c:pt idx="14">
                  <c:v>2021</c:v>
                </c:pt>
                <c:pt idx="15">
                  <c:v>2022</c:v>
                </c:pt>
                <c:pt idx="16">
                  <c:v>2023</c:v>
                </c:pt>
              </c:strCache>
            </c:strRef>
          </c:cat>
          <c:val>
            <c:numRef>
              <c:f>'8'!$B$4:$B$20</c:f>
              <c:numCache>
                <c:formatCode>0</c:formatCode>
                <c:ptCount val="17"/>
                <c:pt idx="0">
                  <c:v>15.29787443303495</c:v>
                </c:pt>
                <c:pt idx="1">
                  <c:v>13.736256466806681</c:v>
                </c:pt>
                <c:pt idx="2">
                  <c:v>14.274780198632179</c:v>
                </c:pt>
                <c:pt idx="3">
                  <c:v>13.266932096182623</c:v>
                </c:pt>
                <c:pt idx="4">
                  <c:v>11.896527822147359</c:v>
                </c:pt>
                <c:pt idx="5">
                  <c:v>12.086189399617824</c:v>
                </c:pt>
                <c:pt idx="6">
                  <c:v>12.783027373485002</c:v>
                </c:pt>
                <c:pt idx="7">
                  <c:v>14.873957070409972</c:v>
                </c:pt>
                <c:pt idx="8">
                  <c:v>16.083707778182283</c:v>
                </c:pt>
                <c:pt idx="9">
                  <c:v>17.112223262695284</c:v>
                </c:pt>
                <c:pt idx="10">
                  <c:v>14.849856366096509</c:v>
                </c:pt>
                <c:pt idx="11">
                  <c:v>18.24681712958731</c:v>
                </c:pt>
                <c:pt idx="12">
                  <c:v>18.1531495707438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2F39-4B61-AFE9-239B8C392C8B}"/>
            </c:ext>
          </c:extLst>
        </c:ser>
        <c:ser>
          <c:idx val="3"/>
          <c:order val="1"/>
          <c:tx>
            <c:strRef>
              <c:f>'8'!$C$3</c:f>
              <c:strCache>
                <c:ptCount val="1"/>
                <c:pt idx="0">
                  <c:v>17–29 år</c:v>
                </c:pt>
              </c:strCache>
            </c:strRef>
          </c:tx>
          <c:spPr>
            <a:ln w="28575" cap="rnd">
              <a:solidFill>
                <a:srgbClr val="B32B31"/>
              </a:solidFill>
              <a:round/>
            </a:ln>
            <a:effectLst/>
          </c:spPr>
          <c:marker>
            <c:symbol val="none"/>
          </c:marker>
          <c:dPt>
            <c:idx val="0"/>
            <c:marker>
              <c:symbol val="none"/>
            </c:marker>
            <c:bubble3D val="0"/>
            <c:spPr>
              <a:ln w="28575" cap="rnd">
                <a:solidFill>
                  <a:srgbClr val="B32B31"/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2-2F39-4B61-AFE9-239B8C392C8B}"/>
              </c:ext>
            </c:extLst>
          </c:dPt>
          <c:dPt>
            <c:idx val="1"/>
            <c:marker>
              <c:symbol val="none"/>
            </c:marker>
            <c:bubble3D val="0"/>
            <c:spPr>
              <a:ln w="28575" cap="rnd">
                <a:solidFill>
                  <a:srgbClr val="B32B31"/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4-2F39-4B61-AFE9-239B8C392C8B}"/>
              </c:ext>
            </c:extLst>
          </c:dPt>
          <c:cat>
            <c:strRef>
              <c:f>'8'!$A$4:$A$20</c:f>
              <c:strCache>
                <c:ptCount val="17"/>
                <c:pt idx="0">
                  <c:v>2007</c:v>
                </c:pt>
                <c:pt idx="1">
                  <c:v>2008</c:v>
                </c:pt>
                <c:pt idx="2">
                  <c:v>2009</c:v>
                </c:pt>
                <c:pt idx="3">
                  <c:v>2010</c:v>
                </c:pt>
                <c:pt idx="4">
                  <c:v>2011</c:v>
                </c:pt>
                <c:pt idx="5">
                  <c:v>2012</c:v>
                </c:pt>
                <c:pt idx="6">
                  <c:v>2013</c:v>
                </c:pt>
                <c:pt idx="7">
                  <c:v>2014</c:v>
                </c:pt>
                <c:pt idx="8">
                  <c:v>2015</c:v>
                </c:pt>
                <c:pt idx="9">
                  <c:v>2016</c:v>
                </c:pt>
                <c:pt idx="10">
                  <c:v>2017</c:v>
                </c:pt>
                <c:pt idx="11">
                  <c:v>2018b)</c:v>
                </c:pt>
                <c:pt idx="12">
                  <c:v>2019</c:v>
                </c:pt>
                <c:pt idx="13">
                  <c:v>2020</c:v>
                </c:pt>
                <c:pt idx="14">
                  <c:v>2021</c:v>
                </c:pt>
                <c:pt idx="15">
                  <c:v>2022</c:v>
                </c:pt>
                <c:pt idx="16">
                  <c:v>2023</c:v>
                </c:pt>
              </c:strCache>
            </c:strRef>
          </c:cat>
          <c:val>
            <c:numRef>
              <c:f>'8'!$C$4:$C$20</c:f>
              <c:numCache>
                <c:formatCode>0</c:formatCode>
                <c:ptCount val="17"/>
                <c:pt idx="12">
                  <c:v>16.7</c:v>
                </c:pt>
                <c:pt idx="13">
                  <c:v>18.7</c:v>
                </c:pt>
                <c:pt idx="14">
                  <c:v>21.08</c:v>
                </c:pt>
                <c:pt idx="15">
                  <c:v>21.5</c:v>
                </c:pt>
                <c:pt idx="16">
                  <c:v>22.33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5-2F39-4B61-AFE9-239B8C392C8B}"/>
            </c:ext>
          </c:extLst>
        </c:ser>
        <c:ser>
          <c:idx val="4"/>
          <c:order val="2"/>
          <c:tx>
            <c:strRef>
              <c:f>'8'!$D$3</c:f>
              <c:strCache>
                <c:ptCount val="1"/>
                <c:pt idx="0">
                  <c:v>30–49 år</c:v>
                </c:pt>
              </c:strCache>
            </c:strRef>
          </c:tx>
          <c:spPr>
            <a:ln w="28575" cap="rnd">
              <a:solidFill>
                <a:srgbClr val="F29200"/>
              </a:solidFill>
              <a:round/>
            </a:ln>
            <a:effectLst/>
          </c:spPr>
          <c:marker>
            <c:symbol val="none"/>
          </c:marker>
          <c:cat>
            <c:strRef>
              <c:f>'8'!$A$4:$A$20</c:f>
              <c:strCache>
                <c:ptCount val="17"/>
                <c:pt idx="0">
                  <c:v>2007</c:v>
                </c:pt>
                <c:pt idx="1">
                  <c:v>2008</c:v>
                </c:pt>
                <c:pt idx="2">
                  <c:v>2009</c:v>
                </c:pt>
                <c:pt idx="3">
                  <c:v>2010</c:v>
                </c:pt>
                <c:pt idx="4">
                  <c:v>2011</c:v>
                </c:pt>
                <c:pt idx="5">
                  <c:v>2012</c:v>
                </c:pt>
                <c:pt idx="6">
                  <c:v>2013</c:v>
                </c:pt>
                <c:pt idx="7">
                  <c:v>2014</c:v>
                </c:pt>
                <c:pt idx="8">
                  <c:v>2015</c:v>
                </c:pt>
                <c:pt idx="9">
                  <c:v>2016</c:v>
                </c:pt>
                <c:pt idx="10">
                  <c:v>2017</c:v>
                </c:pt>
                <c:pt idx="11">
                  <c:v>2018b)</c:v>
                </c:pt>
                <c:pt idx="12">
                  <c:v>2019</c:v>
                </c:pt>
                <c:pt idx="13">
                  <c:v>2020</c:v>
                </c:pt>
                <c:pt idx="14">
                  <c:v>2021</c:v>
                </c:pt>
                <c:pt idx="15">
                  <c:v>2022</c:v>
                </c:pt>
                <c:pt idx="16">
                  <c:v>2023</c:v>
                </c:pt>
              </c:strCache>
            </c:strRef>
          </c:cat>
          <c:val>
            <c:numRef>
              <c:f>'8'!$D$4:$D$20</c:f>
              <c:numCache>
                <c:formatCode>0</c:formatCode>
                <c:ptCount val="17"/>
                <c:pt idx="0">
                  <c:v>15.463390856305342</c:v>
                </c:pt>
                <c:pt idx="1">
                  <c:v>13.92560641901952</c:v>
                </c:pt>
                <c:pt idx="2">
                  <c:v>13.776128959567385</c:v>
                </c:pt>
                <c:pt idx="3">
                  <c:v>13.435610501744863</c:v>
                </c:pt>
                <c:pt idx="4">
                  <c:v>12.982436766660616</c:v>
                </c:pt>
                <c:pt idx="5">
                  <c:v>12.836647884305824</c:v>
                </c:pt>
                <c:pt idx="6">
                  <c:v>13.713058565524177</c:v>
                </c:pt>
                <c:pt idx="7">
                  <c:v>14.566810705288901</c:v>
                </c:pt>
                <c:pt idx="8">
                  <c:v>14.037830245995691</c:v>
                </c:pt>
                <c:pt idx="9">
                  <c:v>15.425474787199922</c:v>
                </c:pt>
                <c:pt idx="10">
                  <c:v>15.924230194324576</c:v>
                </c:pt>
                <c:pt idx="11">
                  <c:v>14.919334452305058</c:v>
                </c:pt>
                <c:pt idx="12">
                  <c:v>16.408449209654201</c:v>
                </c:pt>
              </c:numCache>
            </c:numRef>
          </c:val>
          <c:smooth val="0"/>
          <c:extLst xmlns:c15="http://schemas.microsoft.com/office/drawing/2012/chart">
            <c:ext xmlns:c16="http://schemas.microsoft.com/office/drawing/2014/chart" uri="{C3380CC4-5D6E-409C-BE32-E72D297353CC}">
              <c16:uniqueId val="{00000006-2F39-4B61-AFE9-239B8C392C8B}"/>
            </c:ext>
          </c:extLst>
        </c:ser>
        <c:ser>
          <c:idx val="5"/>
          <c:order val="3"/>
          <c:tx>
            <c:strRef>
              <c:f>'8'!$E$3</c:f>
              <c:strCache>
                <c:ptCount val="1"/>
                <c:pt idx="0">
                  <c:v>30–49 år</c:v>
                </c:pt>
              </c:strCache>
            </c:strRef>
          </c:tx>
          <c:spPr>
            <a:ln w="28575" cap="rnd">
              <a:solidFill>
                <a:srgbClr val="F29200"/>
              </a:solidFill>
              <a:round/>
            </a:ln>
            <a:effectLst/>
          </c:spPr>
          <c:marker>
            <c:symbol val="none"/>
          </c:marker>
          <c:dPt>
            <c:idx val="0"/>
            <c:marker>
              <c:symbol val="none"/>
            </c:marker>
            <c:bubble3D val="0"/>
            <c:spPr>
              <a:ln w="28575" cap="rnd">
                <a:solidFill>
                  <a:srgbClr val="F29200"/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8-2F39-4B61-AFE9-239B8C392C8B}"/>
              </c:ext>
            </c:extLst>
          </c:dPt>
          <c:dPt>
            <c:idx val="1"/>
            <c:marker>
              <c:symbol val="none"/>
            </c:marker>
            <c:bubble3D val="0"/>
            <c:spPr>
              <a:ln w="28575" cap="rnd">
                <a:solidFill>
                  <a:srgbClr val="F29200"/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A-2F39-4B61-AFE9-239B8C392C8B}"/>
              </c:ext>
            </c:extLst>
          </c:dPt>
          <c:cat>
            <c:strRef>
              <c:f>'8'!$A$4:$A$20</c:f>
              <c:strCache>
                <c:ptCount val="17"/>
                <c:pt idx="0">
                  <c:v>2007</c:v>
                </c:pt>
                <c:pt idx="1">
                  <c:v>2008</c:v>
                </c:pt>
                <c:pt idx="2">
                  <c:v>2009</c:v>
                </c:pt>
                <c:pt idx="3">
                  <c:v>2010</c:v>
                </c:pt>
                <c:pt idx="4">
                  <c:v>2011</c:v>
                </c:pt>
                <c:pt idx="5">
                  <c:v>2012</c:v>
                </c:pt>
                <c:pt idx="6">
                  <c:v>2013</c:v>
                </c:pt>
                <c:pt idx="7">
                  <c:v>2014</c:v>
                </c:pt>
                <c:pt idx="8">
                  <c:v>2015</c:v>
                </c:pt>
                <c:pt idx="9">
                  <c:v>2016</c:v>
                </c:pt>
                <c:pt idx="10">
                  <c:v>2017</c:v>
                </c:pt>
                <c:pt idx="11">
                  <c:v>2018b)</c:v>
                </c:pt>
                <c:pt idx="12">
                  <c:v>2019</c:v>
                </c:pt>
                <c:pt idx="13">
                  <c:v>2020</c:v>
                </c:pt>
                <c:pt idx="14">
                  <c:v>2021</c:v>
                </c:pt>
                <c:pt idx="15">
                  <c:v>2022</c:v>
                </c:pt>
                <c:pt idx="16">
                  <c:v>2023</c:v>
                </c:pt>
              </c:strCache>
            </c:strRef>
          </c:cat>
          <c:val>
            <c:numRef>
              <c:f>'8'!$E$4:$E$20</c:f>
              <c:numCache>
                <c:formatCode>0</c:formatCode>
                <c:ptCount val="17"/>
                <c:pt idx="12">
                  <c:v>17.93</c:v>
                </c:pt>
                <c:pt idx="13">
                  <c:v>19.760000000000002</c:v>
                </c:pt>
                <c:pt idx="14">
                  <c:v>19.100000000000001</c:v>
                </c:pt>
                <c:pt idx="15">
                  <c:v>19.649999999999999</c:v>
                </c:pt>
                <c:pt idx="16">
                  <c:v>21.42</c:v>
                </c:pt>
              </c:numCache>
            </c:numRef>
          </c:val>
          <c:smooth val="0"/>
          <c:extLst xmlns:c15="http://schemas.microsoft.com/office/drawing/2012/chart">
            <c:ext xmlns:c16="http://schemas.microsoft.com/office/drawing/2014/chart" uri="{C3380CC4-5D6E-409C-BE32-E72D297353CC}">
              <c16:uniqueId val="{0000000B-2F39-4B61-AFE9-239B8C392C8B}"/>
            </c:ext>
          </c:extLst>
        </c:ser>
        <c:ser>
          <c:idx val="6"/>
          <c:order val="4"/>
          <c:tx>
            <c:strRef>
              <c:f>'8'!$F$3</c:f>
              <c:strCache>
                <c:ptCount val="1"/>
                <c:pt idx="0">
                  <c:v>50–64 år</c:v>
                </c:pt>
              </c:strCache>
            </c:strRef>
          </c:tx>
          <c:spPr>
            <a:ln w="28575" cap="rnd">
              <a:solidFill>
                <a:srgbClr val="004687"/>
              </a:solidFill>
              <a:round/>
            </a:ln>
            <a:effectLst/>
          </c:spPr>
          <c:marker>
            <c:symbol val="none"/>
          </c:marker>
          <c:cat>
            <c:strRef>
              <c:f>'8'!$A$4:$A$20</c:f>
              <c:strCache>
                <c:ptCount val="17"/>
                <c:pt idx="0">
                  <c:v>2007</c:v>
                </c:pt>
                <c:pt idx="1">
                  <c:v>2008</c:v>
                </c:pt>
                <c:pt idx="2">
                  <c:v>2009</c:v>
                </c:pt>
                <c:pt idx="3">
                  <c:v>2010</c:v>
                </c:pt>
                <c:pt idx="4">
                  <c:v>2011</c:v>
                </c:pt>
                <c:pt idx="5">
                  <c:v>2012</c:v>
                </c:pt>
                <c:pt idx="6">
                  <c:v>2013</c:v>
                </c:pt>
                <c:pt idx="7">
                  <c:v>2014</c:v>
                </c:pt>
                <c:pt idx="8">
                  <c:v>2015</c:v>
                </c:pt>
                <c:pt idx="9">
                  <c:v>2016</c:v>
                </c:pt>
                <c:pt idx="10">
                  <c:v>2017</c:v>
                </c:pt>
                <c:pt idx="11">
                  <c:v>2018b)</c:v>
                </c:pt>
                <c:pt idx="12">
                  <c:v>2019</c:v>
                </c:pt>
                <c:pt idx="13">
                  <c:v>2020</c:v>
                </c:pt>
                <c:pt idx="14">
                  <c:v>2021</c:v>
                </c:pt>
                <c:pt idx="15">
                  <c:v>2022</c:v>
                </c:pt>
                <c:pt idx="16">
                  <c:v>2023</c:v>
                </c:pt>
              </c:strCache>
            </c:strRef>
          </c:cat>
          <c:val>
            <c:numRef>
              <c:f>'8'!$F$4:$F$20</c:f>
              <c:numCache>
                <c:formatCode>0</c:formatCode>
                <c:ptCount val="17"/>
                <c:pt idx="0">
                  <c:v>9.4866213624401095</c:v>
                </c:pt>
                <c:pt idx="1">
                  <c:v>10.13042933759621</c:v>
                </c:pt>
                <c:pt idx="2">
                  <c:v>9.923220559968291</c:v>
                </c:pt>
                <c:pt idx="3">
                  <c:v>10.046844303264663</c:v>
                </c:pt>
                <c:pt idx="4">
                  <c:v>9.2393776380413684</c:v>
                </c:pt>
                <c:pt idx="5">
                  <c:v>10.515161980241921</c:v>
                </c:pt>
                <c:pt idx="6">
                  <c:v>10.719488999432537</c:v>
                </c:pt>
                <c:pt idx="7">
                  <c:v>10.791527959022655</c:v>
                </c:pt>
                <c:pt idx="8">
                  <c:v>11.029734210575807</c:v>
                </c:pt>
                <c:pt idx="9">
                  <c:v>10.783611235091794</c:v>
                </c:pt>
                <c:pt idx="10">
                  <c:v>12.26073948398621</c:v>
                </c:pt>
                <c:pt idx="11">
                  <c:v>10.274155367156501</c:v>
                </c:pt>
                <c:pt idx="12">
                  <c:v>13.5029325161595</c:v>
                </c:pt>
              </c:numCache>
            </c:numRef>
          </c:val>
          <c:smooth val="0"/>
          <c:extLst xmlns:c15="http://schemas.microsoft.com/office/drawing/2012/chart">
            <c:ext xmlns:c16="http://schemas.microsoft.com/office/drawing/2014/chart" uri="{C3380CC4-5D6E-409C-BE32-E72D297353CC}">
              <c16:uniqueId val="{0000000C-2F39-4B61-AFE9-239B8C392C8B}"/>
            </c:ext>
          </c:extLst>
        </c:ser>
        <c:ser>
          <c:idx val="7"/>
          <c:order val="5"/>
          <c:tx>
            <c:strRef>
              <c:f>'8'!$G$3</c:f>
              <c:strCache>
                <c:ptCount val="1"/>
                <c:pt idx="0">
                  <c:v>50–64 år</c:v>
                </c:pt>
              </c:strCache>
            </c:strRef>
          </c:tx>
          <c:spPr>
            <a:ln w="28575" cap="rnd">
              <a:solidFill>
                <a:srgbClr val="004687"/>
              </a:solidFill>
              <a:round/>
            </a:ln>
            <a:effectLst/>
          </c:spPr>
          <c:marker>
            <c:symbol val="none"/>
          </c:marker>
          <c:dPt>
            <c:idx val="0"/>
            <c:marker>
              <c:symbol val="none"/>
            </c:marker>
            <c:bubble3D val="0"/>
            <c:spPr>
              <a:ln w="28575" cap="rnd">
                <a:solidFill>
                  <a:srgbClr val="004687"/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E-2F39-4B61-AFE9-239B8C392C8B}"/>
              </c:ext>
            </c:extLst>
          </c:dPt>
          <c:dPt>
            <c:idx val="1"/>
            <c:marker>
              <c:symbol val="none"/>
            </c:marker>
            <c:bubble3D val="0"/>
            <c:spPr>
              <a:ln w="28575" cap="rnd">
                <a:solidFill>
                  <a:srgbClr val="004687"/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10-2F39-4B61-AFE9-239B8C392C8B}"/>
              </c:ext>
            </c:extLst>
          </c:dPt>
          <c:cat>
            <c:strRef>
              <c:f>'8'!$A$4:$A$20</c:f>
              <c:strCache>
                <c:ptCount val="17"/>
                <c:pt idx="0">
                  <c:v>2007</c:v>
                </c:pt>
                <c:pt idx="1">
                  <c:v>2008</c:v>
                </c:pt>
                <c:pt idx="2">
                  <c:v>2009</c:v>
                </c:pt>
                <c:pt idx="3">
                  <c:v>2010</c:v>
                </c:pt>
                <c:pt idx="4">
                  <c:v>2011</c:v>
                </c:pt>
                <c:pt idx="5">
                  <c:v>2012</c:v>
                </c:pt>
                <c:pt idx="6">
                  <c:v>2013</c:v>
                </c:pt>
                <c:pt idx="7">
                  <c:v>2014</c:v>
                </c:pt>
                <c:pt idx="8">
                  <c:v>2015</c:v>
                </c:pt>
                <c:pt idx="9">
                  <c:v>2016</c:v>
                </c:pt>
                <c:pt idx="10">
                  <c:v>2017</c:v>
                </c:pt>
                <c:pt idx="11">
                  <c:v>2018b)</c:v>
                </c:pt>
                <c:pt idx="12">
                  <c:v>2019</c:v>
                </c:pt>
                <c:pt idx="13">
                  <c:v>2020</c:v>
                </c:pt>
                <c:pt idx="14">
                  <c:v>2021</c:v>
                </c:pt>
                <c:pt idx="15">
                  <c:v>2022</c:v>
                </c:pt>
                <c:pt idx="16">
                  <c:v>2023</c:v>
                </c:pt>
              </c:strCache>
            </c:strRef>
          </c:cat>
          <c:val>
            <c:numRef>
              <c:f>'8'!$G$4:$G$20</c:f>
              <c:numCache>
                <c:formatCode>0</c:formatCode>
                <c:ptCount val="17"/>
                <c:pt idx="12">
                  <c:v>13.38</c:v>
                </c:pt>
                <c:pt idx="13">
                  <c:v>16.37</c:v>
                </c:pt>
                <c:pt idx="14">
                  <c:v>15.1</c:v>
                </c:pt>
                <c:pt idx="15">
                  <c:v>16.239999999999998</c:v>
                </c:pt>
                <c:pt idx="16">
                  <c:v>16.77</c:v>
                </c:pt>
              </c:numCache>
            </c:numRef>
          </c:val>
          <c:smooth val="0"/>
          <c:extLst xmlns:c15="http://schemas.microsoft.com/office/drawing/2012/chart">
            <c:ext xmlns:c16="http://schemas.microsoft.com/office/drawing/2014/chart" uri="{C3380CC4-5D6E-409C-BE32-E72D297353CC}">
              <c16:uniqueId val="{00000011-2F39-4B61-AFE9-239B8C392C8B}"/>
            </c:ext>
          </c:extLst>
        </c:ser>
        <c:ser>
          <c:idx val="8"/>
          <c:order val="6"/>
          <c:tx>
            <c:strRef>
              <c:f>'8'!$H$3</c:f>
              <c:strCache>
                <c:ptCount val="1"/>
                <c:pt idx="0">
                  <c:v>65–84 år</c:v>
                </c:pt>
              </c:strCache>
            </c:strRef>
          </c:tx>
          <c:spPr>
            <a:ln w="28575" cap="rnd">
              <a:solidFill>
                <a:srgbClr val="BEBC00"/>
              </a:solidFill>
              <a:round/>
            </a:ln>
            <a:effectLst/>
          </c:spPr>
          <c:marker>
            <c:symbol val="none"/>
          </c:marker>
          <c:cat>
            <c:strRef>
              <c:f>'8'!$A$4:$A$20</c:f>
              <c:strCache>
                <c:ptCount val="17"/>
                <c:pt idx="0">
                  <c:v>2007</c:v>
                </c:pt>
                <c:pt idx="1">
                  <c:v>2008</c:v>
                </c:pt>
                <c:pt idx="2">
                  <c:v>2009</c:v>
                </c:pt>
                <c:pt idx="3">
                  <c:v>2010</c:v>
                </c:pt>
                <c:pt idx="4">
                  <c:v>2011</c:v>
                </c:pt>
                <c:pt idx="5">
                  <c:v>2012</c:v>
                </c:pt>
                <c:pt idx="6">
                  <c:v>2013</c:v>
                </c:pt>
                <c:pt idx="7">
                  <c:v>2014</c:v>
                </c:pt>
                <c:pt idx="8">
                  <c:v>2015</c:v>
                </c:pt>
                <c:pt idx="9">
                  <c:v>2016</c:v>
                </c:pt>
                <c:pt idx="10">
                  <c:v>2017</c:v>
                </c:pt>
                <c:pt idx="11">
                  <c:v>2018b)</c:v>
                </c:pt>
                <c:pt idx="12">
                  <c:v>2019</c:v>
                </c:pt>
                <c:pt idx="13">
                  <c:v>2020</c:v>
                </c:pt>
                <c:pt idx="14">
                  <c:v>2021</c:v>
                </c:pt>
                <c:pt idx="15">
                  <c:v>2022</c:v>
                </c:pt>
                <c:pt idx="16">
                  <c:v>2023</c:v>
                </c:pt>
              </c:strCache>
            </c:strRef>
          </c:cat>
          <c:val>
            <c:numRef>
              <c:f>'8'!$H$4:$H$20</c:f>
              <c:numCache>
                <c:formatCode>0</c:formatCode>
                <c:ptCount val="17"/>
                <c:pt idx="0">
                  <c:v>4.131360848967879</c:v>
                </c:pt>
                <c:pt idx="1">
                  <c:v>3.6684069618415638</c:v>
                </c:pt>
                <c:pt idx="2">
                  <c:v>4.225049525774299</c:v>
                </c:pt>
                <c:pt idx="3">
                  <c:v>4.6273771934875647</c:v>
                </c:pt>
                <c:pt idx="4">
                  <c:v>4.8398807836731272</c:v>
                </c:pt>
                <c:pt idx="5">
                  <c:v>4.8087445661045249</c:v>
                </c:pt>
                <c:pt idx="6">
                  <c:v>4.8781194948701447</c:v>
                </c:pt>
                <c:pt idx="7">
                  <c:v>4.6971453254340716</c:v>
                </c:pt>
                <c:pt idx="8">
                  <c:v>5.7027719586657959</c:v>
                </c:pt>
                <c:pt idx="9">
                  <c:v>6.5924853551243574</c:v>
                </c:pt>
                <c:pt idx="10">
                  <c:v>5.8408861742600271</c:v>
                </c:pt>
                <c:pt idx="11">
                  <c:v>5.7884631818906369</c:v>
                </c:pt>
                <c:pt idx="12">
                  <c:v>6.6631977146260297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12-2F39-4B61-AFE9-239B8C392C8B}"/>
            </c:ext>
          </c:extLst>
        </c:ser>
        <c:ser>
          <c:idx val="0"/>
          <c:order val="7"/>
          <c:tx>
            <c:strRef>
              <c:f>'8'!$I$3</c:f>
              <c:strCache>
                <c:ptCount val="1"/>
                <c:pt idx="0">
                  <c:v>65–84 år</c:v>
                </c:pt>
              </c:strCache>
            </c:strRef>
          </c:tx>
          <c:spPr>
            <a:ln w="28575" cap="rnd">
              <a:solidFill>
                <a:srgbClr val="BEBC00"/>
              </a:solidFill>
              <a:round/>
            </a:ln>
            <a:effectLst/>
          </c:spPr>
          <c:marker>
            <c:symbol val="none"/>
          </c:marker>
          <c:dPt>
            <c:idx val="0"/>
            <c:marker>
              <c:symbol val="none"/>
            </c:marker>
            <c:bubble3D val="0"/>
            <c:spPr>
              <a:ln w="28575" cap="rnd">
                <a:solidFill>
                  <a:srgbClr val="BEBC00"/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14-2F39-4B61-AFE9-239B8C392C8B}"/>
              </c:ext>
            </c:extLst>
          </c:dPt>
          <c:dPt>
            <c:idx val="1"/>
            <c:marker>
              <c:symbol val="none"/>
            </c:marker>
            <c:bubble3D val="0"/>
            <c:spPr>
              <a:ln w="28575" cap="rnd">
                <a:solidFill>
                  <a:srgbClr val="BEBC00"/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16-2F39-4B61-AFE9-239B8C392C8B}"/>
              </c:ext>
            </c:extLst>
          </c:dPt>
          <c:cat>
            <c:strRef>
              <c:f>'8'!$A$4:$A$20</c:f>
              <c:strCache>
                <c:ptCount val="17"/>
                <c:pt idx="0">
                  <c:v>2007</c:v>
                </c:pt>
                <c:pt idx="1">
                  <c:v>2008</c:v>
                </c:pt>
                <c:pt idx="2">
                  <c:v>2009</c:v>
                </c:pt>
                <c:pt idx="3">
                  <c:v>2010</c:v>
                </c:pt>
                <c:pt idx="4">
                  <c:v>2011</c:v>
                </c:pt>
                <c:pt idx="5">
                  <c:v>2012</c:v>
                </c:pt>
                <c:pt idx="6">
                  <c:v>2013</c:v>
                </c:pt>
                <c:pt idx="7">
                  <c:v>2014</c:v>
                </c:pt>
                <c:pt idx="8">
                  <c:v>2015</c:v>
                </c:pt>
                <c:pt idx="9">
                  <c:v>2016</c:v>
                </c:pt>
                <c:pt idx="10">
                  <c:v>2017</c:v>
                </c:pt>
                <c:pt idx="11">
                  <c:v>2018b)</c:v>
                </c:pt>
                <c:pt idx="12">
                  <c:v>2019</c:v>
                </c:pt>
                <c:pt idx="13">
                  <c:v>2020</c:v>
                </c:pt>
                <c:pt idx="14">
                  <c:v>2021</c:v>
                </c:pt>
                <c:pt idx="15">
                  <c:v>2022</c:v>
                </c:pt>
                <c:pt idx="16">
                  <c:v>2023</c:v>
                </c:pt>
              </c:strCache>
            </c:strRef>
          </c:cat>
          <c:val>
            <c:numRef>
              <c:f>'8'!$I$4:$I$20</c:f>
              <c:numCache>
                <c:formatCode>0</c:formatCode>
                <c:ptCount val="17"/>
                <c:pt idx="12">
                  <c:v>6.04</c:v>
                </c:pt>
                <c:pt idx="13">
                  <c:v>7.97</c:v>
                </c:pt>
                <c:pt idx="14">
                  <c:v>7.61</c:v>
                </c:pt>
                <c:pt idx="15">
                  <c:v>7.3</c:v>
                </c:pt>
                <c:pt idx="16">
                  <c:v>8.16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17-2F39-4B61-AFE9-239B8C392C8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17247040"/>
        <c:axId val="232247984"/>
        <c:extLst/>
      </c:lineChart>
      <c:catAx>
        <c:axId val="11724704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lang="en-US" sz="1200" b="0" i="0" u="none" strike="noStrike" kern="1200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sv-SE"/>
          </a:p>
        </c:txPr>
        <c:crossAx val="232247984"/>
        <c:crosses val="autoZero"/>
        <c:auto val="1"/>
        <c:lblAlgn val="ctr"/>
        <c:lblOffset val="100"/>
        <c:tickLblSkip val="2"/>
        <c:tickMarkSkip val="1"/>
        <c:noMultiLvlLbl val="0"/>
      </c:catAx>
      <c:valAx>
        <c:axId val="232247984"/>
        <c:scaling>
          <c:orientation val="minMax"/>
          <c:max val="30"/>
          <c:min val="0"/>
        </c:scaling>
        <c:delete val="0"/>
        <c:axPos val="l"/>
        <c:majorGridlines>
          <c:spPr>
            <a:ln w="9525" cap="flat" cmpd="sng" algn="ctr">
              <a:solidFill>
                <a:schemeClr val="bg2"/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wrap="square" anchor="ctr" anchorCtr="1"/>
              <a:lstStyle/>
              <a:p>
                <a:pPr>
                  <a:defRPr lang="en-US" sz="1200" b="0" i="0" u="none" strike="noStrike" kern="1200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sv-SE"/>
                  <a:t>Procent</a:t>
                </a:r>
              </a:p>
              <a:p>
                <a:pPr>
                  <a:defRPr/>
                </a:pPr>
                <a:endParaRPr lang="sv-SE"/>
              </a:p>
            </c:rich>
          </c:tx>
          <c:layout>
            <c:manualLayout>
              <c:xMode val="edge"/>
              <c:yMode val="edge"/>
              <c:x val="0"/>
              <c:y val="1.3519505161644256E-2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wrap="square" anchor="ctr" anchorCtr="1"/>
            <a:lstStyle/>
            <a:p>
              <a:pPr>
                <a:defRPr lang="en-US" sz="1200" b="0" i="0" u="none" strike="noStrike" kern="1200" baseline="0">
                  <a:solidFill>
                    <a:srgbClr val="000000"/>
                  </a:solidFill>
                  <a:latin typeface="Arial"/>
                  <a:ea typeface="Arial"/>
                  <a:cs typeface="Arial"/>
                </a:defRPr>
              </a:pPr>
              <a:endParaRPr lang="sv-SE"/>
            </a:p>
          </c:txPr>
        </c:title>
        <c:numFmt formatCode="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en-US" sz="1200" b="0" i="0" u="none" strike="noStrike" kern="1200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sv-SE"/>
          </a:p>
        </c:txPr>
        <c:crossAx val="117247040"/>
        <c:crosses val="autoZero"/>
        <c:crossBetween val="midCat"/>
        <c:majorUnit val="5"/>
      </c:valAx>
      <c:spPr>
        <a:solidFill>
          <a:sysClr val="window" lastClr="FFFFFF"/>
        </a:solidFill>
        <a:ln>
          <a:solidFill>
            <a:schemeClr val="tx1"/>
          </a:solidFill>
        </a:ln>
        <a:effectLst/>
      </c:spPr>
    </c:plotArea>
    <c:legend>
      <c:legendPos val="b"/>
      <c:legendEntry>
        <c:idx val="1"/>
        <c:delete val="1"/>
      </c:legendEntry>
      <c:legendEntry>
        <c:idx val="3"/>
        <c:delete val="1"/>
      </c:legendEntry>
      <c:legendEntry>
        <c:idx val="5"/>
        <c:delete val="1"/>
      </c:legendEntry>
      <c:legendEntry>
        <c:idx val="7"/>
        <c:delete val="1"/>
      </c:legendEntry>
      <c:layout>
        <c:manualLayout>
          <c:xMode val="edge"/>
          <c:yMode val="edge"/>
          <c:x val="8.0775243494636037E-2"/>
          <c:y val="0.14725025649769666"/>
          <c:w val="0.71897024695680067"/>
          <c:h val="6.4312611125222255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lang="en-US" sz="1200" b="0" i="0" u="none" strike="noStrike" kern="1200" baseline="0">
              <a:solidFill>
                <a:srgbClr val="000000"/>
              </a:solidFill>
              <a:latin typeface="Arial"/>
              <a:ea typeface="Arial"/>
              <a:cs typeface="Arial"/>
            </a:defRPr>
          </a:pPr>
          <a:endParaRPr lang="sv-SE"/>
        </a:p>
      </c:txPr>
    </c:legend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 algn="ctr">
        <a:defRPr lang="en-US" sz="1200" b="0" i="0" u="none" strike="noStrike" kern="1200" baseline="0">
          <a:solidFill>
            <a:srgbClr val="000000"/>
          </a:solidFill>
          <a:latin typeface="Arial"/>
          <a:ea typeface="Arial"/>
          <a:cs typeface="Arial"/>
        </a:defRPr>
      </a:pPr>
      <a:endParaRPr lang="sv-SE"/>
    </a:p>
  </c:txPr>
  <c:externalData r:id="rId4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8.1151932367149765E-2"/>
          <c:y val="0.11722650421986713"/>
          <c:w val="0.87201415770609314"/>
          <c:h val="0.74561290108724476"/>
        </c:manualLayout>
      </c:layout>
      <c:lineChart>
        <c:grouping val="standard"/>
        <c:varyColors val="0"/>
        <c:ser>
          <c:idx val="2"/>
          <c:order val="0"/>
          <c:tx>
            <c:strRef>
              <c:f>'9'!$B$3</c:f>
              <c:strCache>
                <c:ptCount val="1"/>
                <c:pt idx="0">
                  <c:v>Årskonsumtion bland dagligsnusare</c:v>
                </c:pt>
              </c:strCache>
            </c:strRef>
          </c:tx>
          <c:spPr>
            <a:ln w="28575">
              <a:solidFill>
                <a:srgbClr val="BEBC00"/>
              </a:solidFill>
              <a:prstDash val="solid"/>
            </a:ln>
          </c:spPr>
          <c:marker>
            <c:symbol val="none"/>
          </c:marker>
          <c:cat>
            <c:strRef>
              <c:f>'9'!$A$4:$A$20</c:f>
              <c:strCache>
                <c:ptCount val="17"/>
                <c:pt idx="0">
                  <c:v>2007</c:v>
                </c:pt>
                <c:pt idx="1">
                  <c:v>2008</c:v>
                </c:pt>
                <c:pt idx="2">
                  <c:v>2009</c:v>
                </c:pt>
                <c:pt idx="3">
                  <c:v>2010</c:v>
                </c:pt>
                <c:pt idx="4">
                  <c:v>2011</c:v>
                </c:pt>
                <c:pt idx="5">
                  <c:v>2012</c:v>
                </c:pt>
                <c:pt idx="6">
                  <c:v>2013</c:v>
                </c:pt>
                <c:pt idx="7">
                  <c:v>2014</c:v>
                </c:pt>
                <c:pt idx="8">
                  <c:v>2015</c:v>
                </c:pt>
                <c:pt idx="9">
                  <c:v>2016</c:v>
                </c:pt>
                <c:pt idx="10">
                  <c:v>2017</c:v>
                </c:pt>
                <c:pt idx="11">
                  <c:v>2018</c:v>
                </c:pt>
                <c:pt idx="12">
                  <c:v>2019</c:v>
                </c:pt>
                <c:pt idx="13">
                  <c:v>2020</c:v>
                </c:pt>
                <c:pt idx="14">
                  <c:v>2021</c:v>
                </c:pt>
                <c:pt idx="15">
                  <c:v>2022</c:v>
                </c:pt>
                <c:pt idx="16">
                  <c:v>2023</c:v>
                </c:pt>
              </c:strCache>
            </c:strRef>
          </c:cat>
          <c:val>
            <c:numRef>
              <c:f>'9'!$B$4:$B$20</c:f>
              <c:numCache>
                <c:formatCode>0</c:formatCode>
                <c:ptCount val="17"/>
                <c:pt idx="0">
                  <c:v>195.74908458238369</c:v>
                </c:pt>
                <c:pt idx="1">
                  <c:v>202.22336135900375</c:v>
                </c:pt>
                <c:pt idx="2">
                  <c:v>205.04403307352712</c:v>
                </c:pt>
                <c:pt idx="3">
                  <c:v>198.8255684820318</c:v>
                </c:pt>
                <c:pt idx="4">
                  <c:v>205.06906742052061</c:v>
                </c:pt>
                <c:pt idx="5">
                  <c:v>202.9091443576778</c:v>
                </c:pt>
                <c:pt idx="6">
                  <c:v>208.83970491003703</c:v>
                </c:pt>
                <c:pt idx="7">
                  <c:v>202.5556</c:v>
                </c:pt>
                <c:pt idx="8">
                  <c:v>204.28523277164425</c:v>
                </c:pt>
                <c:pt idx="9">
                  <c:v>208.5046451688776</c:v>
                </c:pt>
                <c:pt idx="10">
                  <c:v>210.41898056539964</c:v>
                </c:pt>
                <c:pt idx="11">
                  <c:v>199.25360000000001</c:v>
                </c:pt>
                <c:pt idx="12">
                  <c:v>217.44794928372585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EAAB-4099-A3E8-E92A3F2E1646}"/>
            </c:ext>
          </c:extLst>
        </c:ser>
        <c:ser>
          <c:idx val="0"/>
          <c:order val="1"/>
          <c:tx>
            <c:strRef>
              <c:f>'9'!$C$3</c:f>
              <c:strCache>
                <c:ptCount val="1"/>
              </c:strCache>
            </c:strRef>
          </c:tx>
          <c:spPr>
            <a:ln w="28575">
              <a:solidFill>
                <a:srgbClr val="BEBC00"/>
              </a:solidFill>
              <a:prstDash val="solid"/>
            </a:ln>
          </c:spPr>
          <c:marker>
            <c:symbol val="none"/>
          </c:marker>
          <c:cat>
            <c:strRef>
              <c:f>'9'!$A$4:$A$20</c:f>
              <c:strCache>
                <c:ptCount val="17"/>
                <c:pt idx="0">
                  <c:v>2007</c:v>
                </c:pt>
                <c:pt idx="1">
                  <c:v>2008</c:v>
                </c:pt>
                <c:pt idx="2">
                  <c:v>2009</c:v>
                </c:pt>
                <c:pt idx="3">
                  <c:v>2010</c:v>
                </c:pt>
                <c:pt idx="4">
                  <c:v>2011</c:v>
                </c:pt>
                <c:pt idx="5">
                  <c:v>2012</c:v>
                </c:pt>
                <c:pt idx="6">
                  <c:v>2013</c:v>
                </c:pt>
                <c:pt idx="7">
                  <c:v>2014</c:v>
                </c:pt>
                <c:pt idx="8">
                  <c:v>2015</c:v>
                </c:pt>
                <c:pt idx="9">
                  <c:v>2016</c:v>
                </c:pt>
                <c:pt idx="10">
                  <c:v>2017</c:v>
                </c:pt>
                <c:pt idx="11">
                  <c:v>2018</c:v>
                </c:pt>
                <c:pt idx="12">
                  <c:v>2019</c:v>
                </c:pt>
                <c:pt idx="13">
                  <c:v>2020</c:v>
                </c:pt>
                <c:pt idx="14">
                  <c:v>2021</c:v>
                </c:pt>
                <c:pt idx="15">
                  <c:v>2022</c:v>
                </c:pt>
                <c:pt idx="16">
                  <c:v>2023</c:v>
                </c:pt>
              </c:strCache>
            </c:strRef>
          </c:cat>
          <c:val>
            <c:numRef>
              <c:f>'9'!$C$4:$C$20</c:f>
              <c:numCache>
                <c:formatCode>###0</c:formatCode>
                <c:ptCount val="17"/>
                <c:pt idx="12" formatCode="0">
                  <c:v>231.0952825771447</c:v>
                </c:pt>
                <c:pt idx="13" formatCode="0">
                  <c:v>224.28699588423092</c:v>
                </c:pt>
                <c:pt idx="14" formatCode="0">
                  <c:v>235.56</c:v>
                </c:pt>
                <c:pt idx="15" formatCode="0">
                  <c:v>241.8</c:v>
                </c:pt>
                <c:pt idx="16" formatCode="0">
                  <c:v>236.08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EAAB-4099-A3E8-E92A3F2E1646}"/>
            </c:ext>
          </c:extLst>
        </c:ser>
        <c:ser>
          <c:idx val="1"/>
          <c:order val="2"/>
          <c:tx>
            <c:strRef>
              <c:f>'9'!$D$3</c:f>
              <c:strCache>
                <c:ptCount val="1"/>
                <c:pt idx="0">
                  <c:v>Årskonsumtion bland sporadiska snusare</c:v>
                </c:pt>
              </c:strCache>
            </c:strRef>
          </c:tx>
          <c:spPr>
            <a:ln w="28575">
              <a:solidFill>
                <a:srgbClr val="F29200"/>
              </a:solidFill>
              <a:prstDash val="solid"/>
            </a:ln>
          </c:spPr>
          <c:marker>
            <c:symbol val="none"/>
          </c:marker>
          <c:cat>
            <c:strRef>
              <c:f>'9'!$A$4:$A$20</c:f>
              <c:strCache>
                <c:ptCount val="17"/>
                <c:pt idx="0">
                  <c:v>2007</c:v>
                </c:pt>
                <c:pt idx="1">
                  <c:v>2008</c:v>
                </c:pt>
                <c:pt idx="2">
                  <c:v>2009</c:v>
                </c:pt>
                <c:pt idx="3">
                  <c:v>2010</c:v>
                </c:pt>
                <c:pt idx="4">
                  <c:v>2011</c:v>
                </c:pt>
                <c:pt idx="5">
                  <c:v>2012</c:v>
                </c:pt>
                <c:pt idx="6">
                  <c:v>2013</c:v>
                </c:pt>
                <c:pt idx="7">
                  <c:v>2014</c:v>
                </c:pt>
                <c:pt idx="8">
                  <c:v>2015</c:v>
                </c:pt>
                <c:pt idx="9">
                  <c:v>2016</c:v>
                </c:pt>
                <c:pt idx="10">
                  <c:v>2017</c:v>
                </c:pt>
                <c:pt idx="11">
                  <c:v>2018</c:v>
                </c:pt>
                <c:pt idx="12">
                  <c:v>2019</c:v>
                </c:pt>
                <c:pt idx="13">
                  <c:v>2020</c:v>
                </c:pt>
                <c:pt idx="14">
                  <c:v>2021</c:v>
                </c:pt>
                <c:pt idx="15">
                  <c:v>2022</c:v>
                </c:pt>
                <c:pt idx="16">
                  <c:v>2023</c:v>
                </c:pt>
              </c:strCache>
            </c:strRef>
          </c:cat>
          <c:val>
            <c:numRef>
              <c:f>'9'!$D$4:$D$20</c:f>
              <c:numCache>
                <c:formatCode>0.0</c:formatCode>
                <c:ptCount val="17"/>
                <c:pt idx="8" formatCode="0">
                  <c:v>25.773679705182452</c:v>
                </c:pt>
                <c:pt idx="9" formatCode="0">
                  <c:v>29.493286277240855</c:v>
                </c:pt>
                <c:pt idx="10" formatCode="0">
                  <c:v>34.352037398301491</c:v>
                </c:pt>
                <c:pt idx="11" formatCode="0">
                  <c:v>27.617036836562999</c:v>
                </c:pt>
                <c:pt idx="12" formatCode="0">
                  <c:v>29.799301899666506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EAAB-4099-A3E8-E92A3F2E1646}"/>
            </c:ext>
          </c:extLst>
        </c:ser>
        <c:ser>
          <c:idx val="3"/>
          <c:order val="3"/>
          <c:tx>
            <c:strRef>
              <c:f>'9'!$E$3</c:f>
              <c:strCache>
                <c:ptCount val="1"/>
              </c:strCache>
            </c:strRef>
          </c:tx>
          <c:spPr>
            <a:ln w="28575">
              <a:solidFill>
                <a:srgbClr val="F29200"/>
              </a:solidFill>
              <a:prstDash val="solid"/>
            </a:ln>
          </c:spPr>
          <c:marker>
            <c:symbol val="none"/>
          </c:marker>
          <c:cat>
            <c:strRef>
              <c:f>'9'!$A$4:$A$20</c:f>
              <c:strCache>
                <c:ptCount val="17"/>
                <c:pt idx="0">
                  <c:v>2007</c:v>
                </c:pt>
                <c:pt idx="1">
                  <c:v>2008</c:v>
                </c:pt>
                <c:pt idx="2">
                  <c:v>2009</c:v>
                </c:pt>
                <c:pt idx="3">
                  <c:v>2010</c:v>
                </c:pt>
                <c:pt idx="4">
                  <c:v>2011</c:v>
                </c:pt>
                <c:pt idx="5">
                  <c:v>2012</c:v>
                </c:pt>
                <c:pt idx="6">
                  <c:v>2013</c:v>
                </c:pt>
                <c:pt idx="7">
                  <c:v>2014</c:v>
                </c:pt>
                <c:pt idx="8">
                  <c:v>2015</c:v>
                </c:pt>
                <c:pt idx="9">
                  <c:v>2016</c:v>
                </c:pt>
                <c:pt idx="10">
                  <c:v>2017</c:v>
                </c:pt>
                <c:pt idx="11">
                  <c:v>2018</c:v>
                </c:pt>
                <c:pt idx="12">
                  <c:v>2019</c:v>
                </c:pt>
                <c:pt idx="13">
                  <c:v>2020</c:v>
                </c:pt>
                <c:pt idx="14">
                  <c:v>2021</c:v>
                </c:pt>
                <c:pt idx="15">
                  <c:v>2022</c:v>
                </c:pt>
                <c:pt idx="16">
                  <c:v>2023</c:v>
                </c:pt>
              </c:strCache>
            </c:strRef>
          </c:cat>
          <c:val>
            <c:numRef>
              <c:f>'9'!$E$4:$E$20</c:f>
              <c:numCache>
                <c:formatCode>###0</c:formatCode>
                <c:ptCount val="17"/>
                <c:pt idx="12" formatCode="0">
                  <c:v>43.020967394026883</c:v>
                </c:pt>
                <c:pt idx="13" formatCode="0">
                  <c:v>38.201196261459316</c:v>
                </c:pt>
                <c:pt idx="14" formatCode="0">
                  <c:v>45.76</c:v>
                </c:pt>
                <c:pt idx="15" formatCode="0">
                  <c:v>43.16</c:v>
                </c:pt>
                <c:pt idx="16" formatCode="0">
                  <c:v>40.04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EAAB-4099-A3E8-E92A3F2E1646}"/>
            </c:ext>
          </c:extLst>
        </c:ser>
        <c:ser>
          <c:idx val="4"/>
          <c:order val="4"/>
          <c:tx>
            <c:strRef>
              <c:f>'9'!$F$3</c:f>
              <c:strCache>
                <c:ptCount val="1"/>
                <c:pt idx="0">
                  <c:v>Årskonsumtion bland snusare totalt</c:v>
                </c:pt>
              </c:strCache>
            </c:strRef>
          </c:tx>
          <c:spPr>
            <a:ln w="28575">
              <a:solidFill>
                <a:srgbClr val="004687"/>
              </a:solidFill>
            </a:ln>
          </c:spPr>
          <c:marker>
            <c:symbol val="none"/>
          </c:marker>
          <c:cat>
            <c:strRef>
              <c:f>'9'!$A$4:$A$20</c:f>
              <c:strCache>
                <c:ptCount val="17"/>
                <c:pt idx="0">
                  <c:v>2007</c:v>
                </c:pt>
                <c:pt idx="1">
                  <c:v>2008</c:v>
                </c:pt>
                <c:pt idx="2">
                  <c:v>2009</c:v>
                </c:pt>
                <c:pt idx="3">
                  <c:v>2010</c:v>
                </c:pt>
                <c:pt idx="4">
                  <c:v>2011</c:v>
                </c:pt>
                <c:pt idx="5">
                  <c:v>2012</c:v>
                </c:pt>
                <c:pt idx="6">
                  <c:v>2013</c:v>
                </c:pt>
                <c:pt idx="7">
                  <c:v>2014</c:v>
                </c:pt>
                <c:pt idx="8">
                  <c:v>2015</c:v>
                </c:pt>
                <c:pt idx="9">
                  <c:v>2016</c:v>
                </c:pt>
                <c:pt idx="10">
                  <c:v>2017</c:v>
                </c:pt>
                <c:pt idx="11">
                  <c:v>2018</c:v>
                </c:pt>
                <c:pt idx="12">
                  <c:v>2019</c:v>
                </c:pt>
                <c:pt idx="13">
                  <c:v>2020</c:v>
                </c:pt>
                <c:pt idx="14">
                  <c:v>2021</c:v>
                </c:pt>
                <c:pt idx="15">
                  <c:v>2022</c:v>
                </c:pt>
                <c:pt idx="16">
                  <c:v>2023</c:v>
                </c:pt>
              </c:strCache>
            </c:strRef>
          </c:cat>
          <c:val>
            <c:numRef>
              <c:f>'9'!$F$4:$F$20</c:f>
              <c:numCache>
                <c:formatCode>0.0</c:formatCode>
                <c:ptCount val="17"/>
                <c:pt idx="8" formatCode="0">
                  <c:v>176.34144460716678</c:v>
                </c:pt>
                <c:pt idx="9" formatCode="0">
                  <c:v>174.80123212709546</c:v>
                </c:pt>
                <c:pt idx="10" formatCode="0">
                  <c:v>174.52318702784748</c:v>
                </c:pt>
                <c:pt idx="11" formatCode="0">
                  <c:v>164.89573431243065</c:v>
                </c:pt>
                <c:pt idx="12" formatCode="0">
                  <c:v>187.78303127360076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EAAB-4099-A3E8-E92A3F2E1646}"/>
            </c:ext>
          </c:extLst>
        </c:ser>
        <c:ser>
          <c:idx val="5"/>
          <c:order val="5"/>
          <c:tx>
            <c:strRef>
              <c:f>'9'!$G$3</c:f>
              <c:strCache>
                <c:ptCount val="1"/>
              </c:strCache>
            </c:strRef>
          </c:tx>
          <c:spPr>
            <a:ln w="28575">
              <a:solidFill>
                <a:srgbClr val="004687"/>
              </a:solidFill>
            </a:ln>
          </c:spPr>
          <c:marker>
            <c:symbol val="none"/>
          </c:marker>
          <c:cat>
            <c:strRef>
              <c:f>'9'!$A$4:$A$20</c:f>
              <c:strCache>
                <c:ptCount val="17"/>
                <c:pt idx="0">
                  <c:v>2007</c:v>
                </c:pt>
                <c:pt idx="1">
                  <c:v>2008</c:v>
                </c:pt>
                <c:pt idx="2">
                  <c:v>2009</c:v>
                </c:pt>
                <c:pt idx="3">
                  <c:v>2010</c:v>
                </c:pt>
                <c:pt idx="4">
                  <c:v>2011</c:v>
                </c:pt>
                <c:pt idx="5">
                  <c:v>2012</c:v>
                </c:pt>
                <c:pt idx="6">
                  <c:v>2013</c:v>
                </c:pt>
                <c:pt idx="7">
                  <c:v>2014</c:v>
                </c:pt>
                <c:pt idx="8">
                  <c:v>2015</c:v>
                </c:pt>
                <c:pt idx="9">
                  <c:v>2016</c:v>
                </c:pt>
                <c:pt idx="10">
                  <c:v>2017</c:v>
                </c:pt>
                <c:pt idx="11">
                  <c:v>2018</c:v>
                </c:pt>
                <c:pt idx="12">
                  <c:v>2019</c:v>
                </c:pt>
                <c:pt idx="13">
                  <c:v>2020</c:v>
                </c:pt>
                <c:pt idx="14">
                  <c:v>2021</c:v>
                </c:pt>
                <c:pt idx="15">
                  <c:v>2022</c:v>
                </c:pt>
                <c:pt idx="16">
                  <c:v>2023</c:v>
                </c:pt>
              </c:strCache>
            </c:strRef>
          </c:cat>
          <c:val>
            <c:numRef>
              <c:f>'9'!$G$4:$G$20</c:f>
              <c:numCache>
                <c:formatCode>###0</c:formatCode>
                <c:ptCount val="17"/>
                <c:pt idx="12" formatCode="0">
                  <c:v>195.75841538100065</c:v>
                </c:pt>
                <c:pt idx="13" formatCode="0">
                  <c:v>191.5196000953508</c:v>
                </c:pt>
                <c:pt idx="14" formatCode="0">
                  <c:v>203.84</c:v>
                </c:pt>
                <c:pt idx="15" formatCode="0">
                  <c:v>210.08</c:v>
                </c:pt>
                <c:pt idx="16" formatCode="0">
                  <c:v>204.36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5-EAAB-4099-A3E8-E92A3F2E164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232704320"/>
        <c:axId val="233327280"/>
      </c:lineChart>
      <c:catAx>
        <c:axId val="23270432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175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/>
            </a:pPr>
            <a:endParaRPr lang="sv-SE"/>
          </a:p>
        </c:txPr>
        <c:crossAx val="233327280"/>
        <c:crosses val="autoZero"/>
        <c:auto val="1"/>
        <c:lblAlgn val="ctr"/>
        <c:lblOffset val="100"/>
        <c:tickLblSkip val="2"/>
        <c:tickMarkSkip val="1"/>
        <c:noMultiLvlLbl val="0"/>
      </c:catAx>
      <c:valAx>
        <c:axId val="233327280"/>
        <c:scaling>
          <c:orientation val="minMax"/>
          <c:max val="250"/>
          <c:min val="0"/>
        </c:scaling>
        <c:delete val="0"/>
        <c:axPos val="l"/>
        <c:majorGridlines>
          <c:spPr>
            <a:ln w="9525">
              <a:solidFill>
                <a:schemeClr val="bg2"/>
              </a:solidFill>
              <a:prstDash val="solid"/>
            </a:ln>
          </c:spPr>
        </c:majorGridlines>
        <c:title>
          <c:tx>
            <c:rich>
              <a:bodyPr rot="0" vert="horz"/>
              <a:lstStyle/>
              <a:p>
                <a:pPr>
                  <a:defRPr/>
                </a:pPr>
                <a:r>
                  <a:rPr lang="sv-SE"/>
                  <a:t>Antal snusdosor</a:t>
                </a:r>
              </a:p>
            </c:rich>
          </c:tx>
          <c:layout>
            <c:manualLayout>
              <c:xMode val="edge"/>
              <c:yMode val="edge"/>
              <c:x val="5.361255037420828E-4"/>
              <c:y val="2.135375232033943E-3"/>
            </c:manualLayout>
          </c:layout>
          <c:overlay val="0"/>
        </c:title>
        <c:numFmt formatCode="#,##0" sourceLinked="0"/>
        <c:majorTickMark val="none"/>
        <c:minorTickMark val="none"/>
        <c:tickLblPos val="nextTo"/>
        <c:spPr>
          <a:ln w="3175">
            <a:solidFill>
              <a:srgbClr val="7F7F7F"/>
            </a:solidFill>
            <a:prstDash val="solid"/>
          </a:ln>
        </c:spPr>
        <c:txPr>
          <a:bodyPr rot="0" vert="horz"/>
          <a:lstStyle/>
          <a:p>
            <a:pPr>
              <a:defRPr/>
            </a:pPr>
            <a:endParaRPr lang="sv-SE"/>
          </a:p>
        </c:txPr>
        <c:crossAx val="232704320"/>
        <c:crossesAt val="1"/>
        <c:crossBetween val="midCat"/>
        <c:majorUnit val="50"/>
      </c:valAx>
      <c:spPr>
        <a:solidFill>
          <a:schemeClr val="bg1"/>
        </a:solidFill>
        <a:ln w="9525">
          <a:solidFill>
            <a:schemeClr val="tx1"/>
          </a:solidFill>
          <a:prstDash val="solid"/>
        </a:ln>
      </c:spPr>
    </c:plotArea>
    <c:legend>
      <c:legendPos val="t"/>
      <c:legendEntry>
        <c:idx val="1"/>
        <c:delete val="1"/>
      </c:legendEntry>
      <c:legendEntry>
        <c:idx val="3"/>
        <c:delete val="1"/>
      </c:legendEntry>
      <c:legendEntry>
        <c:idx val="5"/>
        <c:delete val="1"/>
      </c:legendEntry>
      <c:layout>
        <c:manualLayout>
          <c:xMode val="edge"/>
          <c:yMode val="edge"/>
          <c:x val="0.10807619956627693"/>
          <c:y val="0.44559023524517377"/>
          <c:w val="0.57333919672486344"/>
          <c:h val="0.18671251728703916"/>
        </c:manualLayout>
      </c:layout>
      <c:overlay val="0"/>
    </c:legend>
    <c:plotVisOnly val="1"/>
    <c:dispBlanksAs val="gap"/>
    <c:showDLblsOverMax val="0"/>
  </c:chart>
  <c:spPr>
    <a:noFill/>
    <a:ln w="9525">
      <a:noFill/>
    </a:ln>
  </c:spPr>
  <c:txPr>
    <a:bodyPr/>
    <a:lstStyle/>
    <a:p>
      <a:pPr algn="ctr">
        <a:defRPr lang="en-US" sz="1200" b="0" i="0" u="none" strike="noStrike" kern="1200" baseline="0">
          <a:solidFill>
            <a:srgbClr val="000000"/>
          </a:solidFill>
          <a:latin typeface="Arial"/>
          <a:ea typeface="Arial"/>
          <a:cs typeface="Arial"/>
        </a:defRPr>
      </a:pPr>
      <a:endParaRPr lang="sv-SE"/>
    </a:p>
  </c:txPr>
  <c:externalData r:id="rId2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5.8999233716475093E-2"/>
          <c:y val="0.10486444231247558"/>
          <c:w val="0.87578199961619663"/>
          <c:h val="0.73956907981967646"/>
        </c:manualLayout>
      </c:layout>
      <c:lineChart>
        <c:grouping val="standard"/>
        <c:varyColors val="0"/>
        <c:ser>
          <c:idx val="2"/>
          <c:order val="0"/>
          <c:tx>
            <c:strRef>
              <c:f>'10'!$B$3</c:f>
              <c:strCache>
                <c:ptCount val="1"/>
                <c:pt idx="0">
                  <c:v>17–29 år</c:v>
                </c:pt>
              </c:strCache>
            </c:strRef>
          </c:tx>
          <c:spPr>
            <a:ln w="28575" cap="rnd">
              <a:solidFill>
                <a:srgbClr val="B32B31"/>
              </a:solidFill>
              <a:round/>
            </a:ln>
            <a:effectLst/>
          </c:spPr>
          <c:marker>
            <c:symbol val="none"/>
          </c:marker>
          <c:dPt>
            <c:idx val="11"/>
            <c:marker>
              <c:symbol val="none"/>
            </c:marker>
            <c:bubble3D val="0"/>
            <c:spPr>
              <a:ln w="28575" cap="rnd">
                <a:solidFill>
                  <a:srgbClr val="B32B31"/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1-5395-459E-BBFC-75283A8CAA4E}"/>
              </c:ext>
            </c:extLst>
          </c:dPt>
          <c:cat>
            <c:numRef>
              <c:f>'10'!$A$4:$A$20</c:f>
              <c:numCache>
                <c:formatCode>General</c:formatCode>
                <c:ptCount val="17"/>
                <c:pt idx="0">
                  <c:v>2007</c:v>
                </c:pt>
                <c:pt idx="1">
                  <c:v>2008</c:v>
                </c:pt>
                <c:pt idx="2">
                  <c:v>2009</c:v>
                </c:pt>
                <c:pt idx="3">
                  <c:v>2010</c:v>
                </c:pt>
                <c:pt idx="4">
                  <c:v>2011</c:v>
                </c:pt>
                <c:pt idx="5">
                  <c:v>2012</c:v>
                </c:pt>
                <c:pt idx="6">
                  <c:v>2013</c:v>
                </c:pt>
                <c:pt idx="7">
                  <c:v>2014</c:v>
                </c:pt>
                <c:pt idx="8">
                  <c:v>2015</c:v>
                </c:pt>
                <c:pt idx="9">
                  <c:v>2016</c:v>
                </c:pt>
                <c:pt idx="10">
                  <c:v>2017</c:v>
                </c:pt>
                <c:pt idx="11">
                  <c:v>2018</c:v>
                </c:pt>
                <c:pt idx="12">
                  <c:v>2019</c:v>
                </c:pt>
                <c:pt idx="13">
                  <c:v>2020</c:v>
                </c:pt>
                <c:pt idx="14">
                  <c:v>2021</c:v>
                </c:pt>
                <c:pt idx="15">
                  <c:v>2022</c:v>
                </c:pt>
                <c:pt idx="16">
                  <c:v>2023</c:v>
                </c:pt>
              </c:numCache>
            </c:numRef>
          </c:cat>
          <c:val>
            <c:numRef>
              <c:f>'10'!$B$4:$B$20</c:f>
              <c:numCache>
                <c:formatCode>0</c:formatCode>
                <c:ptCount val="17"/>
                <c:pt idx="0">
                  <c:v>199.55644441972746</c:v>
                </c:pt>
                <c:pt idx="1">
                  <c:v>195.23941530403351</c:v>
                </c:pt>
                <c:pt idx="2">
                  <c:v>197.01941833473228</c:v>
                </c:pt>
                <c:pt idx="3">
                  <c:v>198.07870043938701</c:v>
                </c:pt>
                <c:pt idx="4">
                  <c:v>202.45318831355826</c:v>
                </c:pt>
                <c:pt idx="5">
                  <c:v>199.71626801111898</c:v>
                </c:pt>
                <c:pt idx="6">
                  <c:v>193.62363971877045</c:v>
                </c:pt>
                <c:pt idx="7">
                  <c:v>186.04372257555215</c:v>
                </c:pt>
                <c:pt idx="8">
                  <c:v>201.89908031016631</c:v>
                </c:pt>
                <c:pt idx="9">
                  <c:v>203.1866602424397</c:v>
                </c:pt>
                <c:pt idx="10">
                  <c:v>199.7418640383741</c:v>
                </c:pt>
                <c:pt idx="11">
                  <c:v>215.59805516737055</c:v>
                </c:pt>
                <c:pt idx="12">
                  <c:v>212.46856740503696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5395-459E-BBFC-75283A8CAA4E}"/>
            </c:ext>
          </c:extLst>
        </c:ser>
        <c:ser>
          <c:idx val="3"/>
          <c:order val="1"/>
          <c:tx>
            <c:strRef>
              <c:f>'10'!$C$3</c:f>
              <c:strCache>
                <c:ptCount val="1"/>
              </c:strCache>
            </c:strRef>
          </c:tx>
          <c:spPr>
            <a:ln w="28575" cap="rnd">
              <a:solidFill>
                <a:srgbClr val="B32B31"/>
              </a:solidFill>
              <a:round/>
            </a:ln>
            <a:effectLst/>
          </c:spPr>
          <c:marker>
            <c:symbol val="none"/>
          </c:marker>
          <c:cat>
            <c:numRef>
              <c:f>'10'!$A$4:$A$20</c:f>
              <c:numCache>
                <c:formatCode>General</c:formatCode>
                <c:ptCount val="17"/>
                <c:pt idx="0">
                  <c:v>2007</c:v>
                </c:pt>
                <c:pt idx="1">
                  <c:v>2008</c:v>
                </c:pt>
                <c:pt idx="2">
                  <c:v>2009</c:v>
                </c:pt>
                <c:pt idx="3">
                  <c:v>2010</c:v>
                </c:pt>
                <c:pt idx="4">
                  <c:v>2011</c:v>
                </c:pt>
                <c:pt idx="5">
                  <c:v>2012</c:v>
                </c:pt>
                <c:pt idx="6">
                  <c:v>2013</c:v>
                </c:pt>
                <c:pt idx="7">
                  <c:v>2014</c:v>
                </c:pt>
                <c:pt idx="8">
                  <c:v>2015</c:v>
                </c:pt>
                <c:pt idx="9">
                  <c:v>2016</c:v>
                </c:pt>
                <c:pt idx="10">
                  <c:v>2017</c:v>
                </c:pt>
                <c:pt idx="11">
                  <c:v>2018</c:v>
                </c:pt>
                <c:pt idx="12">
                  <c:v>2019</c:v>
                </c:pt>
                <c:pt idx="13">
                  <c:v>2020</c:v>
                </c:pt>
                <c:pt idx="14">
                  <c:v>2021</c:v>
                </c:pt>
                <c:pt idx="15">
                  <c:v>2022</c:v>
                </c:pt>
                <c:pt idx="16">
                  <c:v>2023</c:v>
                </c:pt>
              </c:numCache>
            </c:numRef>
          </c:cat>
          <c:val>
            <c:numRef>
              <c:f>'10'!$C$4:$C$20</c:f>
              <c:numCache>
                <c:formatCode>0</c:formatCode>
                <c:ptCount val="17"/>
                <c:pt idx="12">
                  <c:v>220.30956273679166</c:v>
                </c:pt>
                <c:pt idx="13">
                  <c:v>199.16</c:v>
                </c:pt>
                <c:pt idx="14">
                  <c:v>209.90660485333473</c:v>
                </c:pt>
                <c:pt idx="15">
                  <c:v>203.57533246214618</c:v>
                </c:pt>
                <c:pt idx="16">
                  <c:v>217.66300013993816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5395-459E-BBFC-75283A8CAA4E}"/>
            </c:ext>
          </c:extLst>
        </c:ser>
        <c:ser>
          <c:idx val="4"/>
          <c:order val="2"/>
          <c:tx>
            <c:strRef>
              <c:f>'10'!$D$3</c:f>
              <c:strCache>
                <c:ptCount val="1"/>
                <c:pt idx="0">
                  <c:v>30–49 år</c:v>
                </c:pt>
              </c:strCache>
            </c:strRef>
          </c:tx>
          <c:spPr>
            <a:ln w="28575" cap="rnd">
              <a:solidFill>
                <a:srgbClr val="F29200"/>
              </a:solidFill>
              <a:round/>
            </a:ln>
            <a:effectLst/>
          </c:spPr>
          <c:marker>
            <c:symbol val="none"/>
          </c:marker>
          <c:dPt>
            <c:idx val="11"/>
            <c:marker>
              <c:symbol val="none"/>
            </c:marker>
            <c:bubble3D val="0"/>
            <c:extLst>
              <c:ext xmlns:c16="http://schemas.microsoft.com/office/drawing/2014/chart" uri="{C3380CC4-5D6E-409C-BE32-E72D297353CC}">
                <c16:uniqueId val="{00000004-5395-459E-BBFC-75283A8CAA4E}"/>
              </c:ext>
            </c:extLst>
          </c:dPt>
          <c:cat>
            <c:numRef>
              <c:f>'10'!$A$4:$A$20</c:f>
              <c:numCache>
                <c:formatCode>General</c:formatCode>
                <c:ptCount val="17"/>
                <c:pt idx="0">
                  <c:v>2007</c:v>
                </c:pt>
                <c:pt idx="1">
                  <c:v>2008</c:v>
                </c:pt>
                <c:pt idx="2">
                  <c:v>2009</c:v>
                </c:pt>
                <c:pt idx="3">
                  <c:v>2010</c:v>
                </c:pt>
                <c:pt idx="4">
                  <c:v>2011</c:v>
                </c:pt>
                <c:pt idx="5">
                  <c:v>2012</c:v>
                </c:pt>
                <c:pt idx="6">
                  <c:v>2013</c:v>
                </c:pt>
                <c:pt idx="7">
                  <c:v>2014</c:v>
                </c:pt>
                <c:pt idx="8">
                  <c:v>2015</c:v>
                </c:pt>
                <c:pt idx="9">
                  <c:v>2016</c:v>
                </c:pt>
                <c:pt idx="10">
                  <c:v>2017</c:v>
                </c:pt>
                <c:pt idx="11">
                  <c:v>2018</c:v>
                </c:pt>
                <c:pt idx="12">
                  <c:v>2019</c:v>
                </c:pt>
                <c:pt idx="13">
                  <c:v>2020</c:v>
                </c:pt>
                <c:pt idx="14">
                  <c:v>2021</c:v>
                </c:pt>
                <c:pt idx="15">
                  <c:v>2022</c:v>
                </c:pt>
                <c:pt idx="16">
                  <c:v>2023</c:v>
                </c:pt>
              </c:numCache>
            </c:numRef>
          </c:cat>
          <c:val>
            <c:numRef>
              <c:f>'10'!$D$4:$D$20</c:f>
              <c:numCache>
                <c:formatCode>0</c:formatCode>
                <c:ptCount val="17"/>
                <c:pt idx="0">
                  <c:v>209.45747346126382</c:v>
                </c:pt>
                <c:pt idx="1">
                  <c:v>218.91785437380099</c:v>
                </c:pt>
                <c:pt idx="2">
                  <c:v>223.97551885932978</c:v>
                </c:pt>
                <c:pt idx="3">
                  <c:v>211.19602583223161</c:v>
                </c:pt>
                <c:pt idx="4">
                  <c:v>228.01056976149684</c:v>
                </c:pt>
                <c:pt idx="5">
                  <c:v>216.96050443261149</c:v>
                </c:pt>
                <c:pt idx="6">
                  <c:v>232.08190455599157</c:v>
                </c:pt>
                <c:pt idx="7">
                  <c:v>223.36060962231338</c:v>
                </c:pt>
                <c:pt idx="8">
                  <c:v>221.78945766186538</c:v>
                </c:pt>
                <c:pt idx="9">
                  <c:v>232.13598107742723</c:v>
                </c:pt>
                <c:pt idx="10">
                  <c:v>233.05102050786553</c:v>
                </c:pt>
                <c:pt idx="11">
                  <c:v>204.18673739044928</c:v>
                </c:pt>
                <c:pt idx="12">
                  <c:v>236.64888341434133</c:v>
                </c:pt>
              </c:numCache>
            </c:numRef>
          </c:val>
          <c:smooth val="0"/>
          <c:extLst xmlns:c15="http://schemas.microsoft.com/office/drawing/2012/chart">
            <c:ext xmlns:c16="http://schemas.microsoft.com/office/drawing/2014/chart" uri="{C3380CC4-5D6E-409C-BE32-E72D297353CC}">
              <c16:uniqueId val="{00000005-5395-459E-BBFC-75283A8CAA4E}"/>
            </c:ext>
          </c:extLst>
        </c:ser>
        <c:ser>
          <c:idx val="5"/>
          <c:order val="3"/>
          <c:tx>
            <c:strRef>
              <c:f>'10'!$E$3</c:f>
              <c:strCache>
                <c:ptCount val="1"/>
              </c:strCache>
            </c:strRef>
          </c:tx>
          <c:spPr>
            <a:ln w="28575" cap="rnd">
              <a:solidFill>
                <a:srgbClr val="F29200"/>
              </a:solidFill>
              <a:round/>
            </a:ln>
            <a:effectLst/>
          </c:spPr>
          <c:marker>
            <c:symbol val="none"/>
          </c:marker>
          <c:cat>
            <c:numRef>
              <c:f>'10'!$A$4:$A$20</c:f>
              <c:numCache>
                <c:formatCode>General</c:formatCode>
                <c:ptCount val="17"/>
                <c:pt idx="0">
                  <c:v>2007</c:v>
                </c:pt>
                <c:pt idx="1">
                  <c:v>2008</c:v>
                </c:pt>
                <c:pt idx="2">
                  <c:v>2009</c:v>
                </c:pt>
                <c:pt idx="3">
                  <c:v>2010</c:v>
                </c:pt>
                <c:pt idx="4">
                  <c:v>2011</c:v>
                </c:pt>
                <c:pt idx="5">
                  <c:v>2012</c:v>
                </c:pt>
                <c:pt idx="6">
                  <c:v>2013</c:v>
                </c:pt>
                <c:pt idx="7">
                  <c:v>2014</c:v>
                </c:pt>
                <c:pt idx="8">
                  <c:v>2015</c:v>
                </c:pt>
                <c:pt idx="9">
                  <c:v>2016</c:v>
                </c:pt>
                <c:pt idx="10">
                  <c:v>2017</c:v>
                </c:pt>
                <c:pt idx="11">
                  <c:v>2018</c:v>
                </c:pt>
                <c:pt idx="12">
                  <c:v>2019</c:v>
                </c:pt>
                <c:pt idx="13">
                  <c:v>2020</c:v>
                </c:pt>
                <c:pt idx="14">
                  <c:v>2021</c:v>
                </c:pt>
                <c:pt idx="15">
                  <c:v>2022</c:v>
                </c:pt>
                <c:pt idx="16">
                  <c:v>2023</c:v>
                </c:pt>
              </c:numCache>
            </c:numRef>
          </c:cat>
          <c:val>
            <c:numRef>
              <c:f>'10'!$E$4:$E$20</c:f>
              <c:numCache>
                <c:formatCode>0</c:formatCode>
                <c:ptCount val="17"/>
                <c:pt idx="12">
                  <c:v>250.94971006868064</c:v>
                </c:pt>
                <c:pt idx="13">
                  <c:v>249.08</c:v>
                </c:pt>
                <c:pt idx="14">
                  <c:v>259.28888100814629</c:v>
                </c:pt>
                <c:pt idx="15">
                  <c:v>276.03477620749362</c:v>
                </c:pt>
                <c:pt idx="16">
                  <c:v>258.1103314573387</c:v>
                </c:pt>
              </c:numCache>
            </c:numRef>
          </c:val>
          <c:smooth val="0"/>
          <c:extLst xmlns:c15="http://schemas.microsoft.com/office/drawing/2012/chart">
            <c:ext xmlns:c16="http://schemas.microsoft.com/office/drawing/2014/chart" uri="{C3380CC4-5D6E-409C-BE32-E72D297353CC}">
              <c16:uniqueId val="{00000006-5395-459E-BBFC-75283A8CAA4E}"/>
            </c:ext>
          </c:extLst>
        </c:ser>
        <c:ser>
          <c:idx val="0"/>
          <c:order val="4"/>
          <c:tx>
            <c:strRef>
              <c:f>'10'!$F$3</c:f>
              <c:strCache>
                <c:ptCount val="1"/>
                <c:pt idx="0">
                  <c:v>50–64 år</c:v>
                </c:pt>
              </c:strCache>
            </c:strRef>
          </c:tx>
          <c:spPr>
            <a:ln w="28575" cap="rnd">
              <a:solidFill>
                <a:srgbClr val="004687"/>
              </a:solidFill>
              <a:round/>
            </a:ln>
            <a:effectLst/>
          </c:spPr>
          <c:marker>
            <c:symbol val="none"/>
          </c:marker>
          <c:dPt>
            <c:idx val="11"/>
            <c:marker>
              <c:symbol val="none"/>
            </c:marker>
            <c:bubble3D val="0"/>
            <c:extLst>
              <c:ext xmlns:c16="http://schemas.microsoft.com/office/drawing/2014/chart" uri="{C3380CC4-5D6E-409C-BE32-E72D297353CC}">
                <c16:uniqueId val="{00000007-5395-459E-BBFC-75283A8CAA4E}"/>
              </c:ext>
            </c:extLst>
          </c:dPt>
          <c:cat>
            <c:numRef>
              <c:f>'10'!$A$4:$A$20</c:f>
              <c:numCache>
                <c:formatCode>General</c:formatCode>
                <c:ptCount val="17"/>
                <c:pt idx="0">
                  <c:v>2007</c:v>
                </c:pt>
                <c:pt idx="1">
                  <c:v>2008</c:v>
                </c:pt>
                <c:pt idx="2">
                  <c:v>2009</c:v>
                </c:pt>
                <c:pt idx="3">
                  <c:v>2010</c:v>
                </c:pt>
                <c:pt idx="4">
                  <c:v>2011</c:v>
                </c:pt>
                <c:pt idx="5">
                  <c:v>2012</c:v>
                </c:pt>
                <c:pt idx="6">
                  <c:v>2013</c:v>
                </c:pt>
                <c:pt idx="7">
                  <c:v>2014</c:v>
                </c:pt>
                <c:pt idx="8">
                  <c:v>2015</c:v>
                </c:pt>
                <c:pt idx="9">
                  <c:v>2016</c:v>
                </c:pt>
                <c:pt idx="10">
                  <c:v>2017</c:v>
                </c:pt>
                <c:pt idx="11">
                  <c:v>2018</c:v>
                </c:pt>
                <c:pt idx="12">
                  <c:v>2019</c:v>
                </c:pt>
                <c:pt idx="13">
                  <c:v>2020</c:v>
                </c:pt>
                <c:pt idx="14">
                  <c:v>2021</c:v>
                </c:pt>
                <c:pt idx="15">
                  <c:v>2022</c:v>
                </c:pt>
                <c:pt idx="16">
                  <c:v>2023</c:v>
                </c:pt>
              </c:numCache>
            </c:numRef>
          </c:cat>
          <c:val>
            <c:numRef>
              <c:f>'10'!$F$4:$F$20</c:f>
              <c:numCache>
                <c:formatCode>0</c:formatCode>
                <c:ptCount val="17"/>
                <c:pt idx="0">
                  <c:v>178.77308210660414</c:v>
                </c:pt>
                <c:pt idx="1">
                  <c:v>190.39109868694899</c:v>
                </c:pt>
                <c:pt idx="2">
                  <c:v>198.0126699494399</c:v>
                </c:pt>
                <c:pt idx="3">
                  <c:v>196.47295401142216</c:v>
                </c:pt>
                <c:pt idx="4">
                  <c:v>188.7469594882711</c:v>
                </c:pt>
                <c:pt idx="5">
                  <c:v>198.53785081562364</c:v>
                </c:pt>
                <c:pt idx="6">
                  <c:v>203.45419832205621</c:v>
                </c:pt>
                <c:pt idx="7">
                  <c:v>200.05451362719924</c:v>
                </c:pt>
                <c:pt idx="8">
                  <c:v>196.9750213136906</c:v>
                </c:pt>
                <c:pt idx="9">
                  <c:v>200.37777629786802</c:v>
                </c:pt>
                <c:pt idx="10">
                  <c:v>201.52201442430808</c:v>
                </c:pt>
                <c:pt idx="11">
                  <c:v>190.3312560643185</c:v>
                </c:pt>
                <c:pt idx="12">
                  <c:v>218.84695891268134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8-5395-459E-BBFC-75283A8CAA4E}"/>
            </c:ext>
          </c:extLst>
        </c:ser>
        <c:ser>
          <c:idx val="1"/>
          <c:order val="5"/>
          <c:tx>
            <c:strRef>
              <c:f>'10'!$G$3</c:f>
              <c:strCache>
                <c:ptCount val="1"/>
              </c:strCache>
            </c:strRef>
          </c:tx>
          <c:spPr>
            <a:ln w="28575" cap="rnd">
              <a:solidFill>
                <a:srgbClr val="004687"/>
              </a:solidFill>
              <a:round/>
            </a:ln>
            <a:effectLst/>
          </c:spPr>
          <c:marker>
            <c:symbol val="none"/>
          </c:marker>
          <c:cat>
            <c:numRef>
              <c:f>'10'!$A$4:$A$20</c:f>
              <c:numCache>
                <c:formatCode>General</c:formatCode>
                <c:ptCount val="17"/>
                <c:pt idx="0">
                  <c:v>2007</c:v>
                </c:pt>
                <c:pt idx="1">
                  <c:v>2008</c:v>
                </c:pt>
                <c:pt idx="2">
                  <c:v>2009</c:v>
                </c:pt>
                <c:pt idx="3">
                  <c:v>2010</c:v>
                </c:pt>
                <c:pt idx="4">
                  <c:v>2011</c:v>
                </c:pt>
                <c:pt idx="5">
                  <c:v>2012</c:v>
                </c:pt>
                <c:pt idx="6">
                  <c:v>2013</c:v>
                </c:pt>
                <c:pt idx="7">
                  <c:v>2014</c:v>
                </c:pt>
                <c:pt idx="8">
                  <c:v>2015</c:v>
                </c:pt>
                <c:pt idx="9">
                  <c:v>2016</c:v>
                </c:pt>
                <c:pt idx="10">
                  <c:v>2017</c:v>
                </c:pt>
                <c:pt idx="11">
                  <c:v>2018</c:v>
                </c:pt>
                <c:pt idx="12">
                  <c:v>2019</c:v>
                </c:pt>
                <c:pt idx="13">
                  <c:v>2020</c:v>
                </c:pt>
                <c:pt idx="14">
                  <c:v>2021</c:v>
                </c:pt>
                <c:pt idx="15">
                  <c:v>2022</c:v>
                </c:pt>
                <c:pt idx="16">
                  <c:v>2023</c:v>
                </c:pt>
              </c:numCache>
            </c:numRef>
          </c:cat>
          <c:val>
            <c:numRef>
              <c:f>'10'!$G$4:$G$20</c:f>
              <c:numCache>
                <c:formatCode>0</c:formatCode>
                <c:ptCount val="17"/>
                <c:pt idx="12">
                  <c:v>239.39587371177839</c:v>
                </c:pt>
                <c:pt idx="13">
                  <c:v>227.76</c:v>
                </c:pt>
                <c:pt idx="14">
                  <c:v>241.67718197270472</c:v>
                </c:pt>
                <c:pt idx="15">
                  <c:v>245.83276318930109</c:v>
                </c:pt>
                <c:pt idx="16">
                  <c:v>236.94685353772022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9-5395-459E-BBFC-75283A8CAA4E}"/>
            </c:ext>
          </c:extLst>
        </c:ser>
        <c:ser>
          <c:idx val="6"/>
          <c:order val="6"/>
          <c:tx>
            <c:strRef>
              <c:f>'10'!$H$3</c:f>
              <c:strCache>
                <c:ptCount val="1"/>
                <c:pt idx="0">
                  <c:v>65–84 år</c:v>
                </c:pt>
              </c:strCache>
            </c:strRef>
          </c:tx>
          <c:spPr>
            <a:ln w="28575" cap="rnd">
              <a:solidFill>
                <a:srgbClr val="BEBC00"/>
              </a:solidFill>
              <a:round/>
            </a:ln>
            <a:effectLst/>
          </c:spPr>
          <c:marker>
            <c:symbol val="none"/>
          </c:marker>
          <c:dPt>
            <c:idx val="7"/>
            <c:marker>
              <c:symbol val="none"/>
            </c:marker>
            <c:bubble3D val="0"/>
            <c:extLst>
              <c:ext xmlns:c16="http://schemas.microsoft.com/office/drawing/2014/chart" uri="{C3380CC4-5D6E-409C-BE32-E72D297353CC}">
                <c16:uniqueId val="{0000000A-5395-459E-BBFC-75283A8CAA4E}"/>
              </c:ext>
            </c:extLst>
          </c:dPt>
          <c:dPt>
            <c:idx val="11"/>
            <c:marker>
              <c:symbol val="none"/>
            </c:marker>
            <c:bubble3D val="0"/>
            <c:extLst>
              <c:ext xmlns:c16="http://schemas.microsoft.com/office/drawing/2014/chart" uri="{C3380CC4-5D6E-409C-BE32-E72D297353CC}">
                <c16:uniqueId val="{0000000B-5395-459E-BBFC-75283A8CAA4E}"/>
              </c:ext>
            </c:extLst>
          </c:dPt>
          <c:cat>
            <c:numRef>
              <c:f>'10'!$A$4:$A$20</c:f>
              <c:numCache>
                <c:formatCode>General</c:formatCode>
                <c:ptCount val="17"/>
                <c:pt idx="0">
                  <c:v>2007</c:v>
                </c:pt>
                <c:pt idx="1">
                  <c:v>2008</c:v>
                </c:pt>
                <c:pt idx="2">
                  <c:v>2009</c:v>
                </c:pt>
                <c:pt idx="3">
                  <c:v>2010</c:v>
                </c:pt>
                <c:pt idx="4">
                  <c:v>2011</c:v>
                </c:pt>
                <c:pt idx="5">
                  <c:v>2012</c:v>
                </c:pt>
                <c:pt idx="6">
                  <c:v>2013</c:v>
                </c:pt>
                <c:pt idx="7">
                  <c:v>2014</c:v>
                </c:pt>
                <c:pt idx="8">
                  <c:v>2015</c:v>
                </c:pt>
                <c:pt idx="9">
                  <c:v>2016</c:v>
                </c:pt>
                <c:pt idx="10">
                  <c:v>2017</c:v>
                </c:pt>
                <c:pt idx="11">
                  <c:v>2018</c:v>
                </c:pt>
                <c:pt idx="12">
                  <c:v>2019</c:v>
                </c:pt>
                <c:pt idx="13">
                  <c:v>2020</c:v>
                </c:pt>
                <c:pt idx="14">
                  <c:v>2021</c:v>
                </c:pt>
                <c:pt idx="15">
                  <c:v>2022</c:v>
                </c:pt>
                <c:pt idx="16">
                  <c:v>2023</c:v>
                </c:pt>
              </c:numCache>
            </c:numRef>
          </c:cat>
          <c:val>
            <c:numRef>
              <c:f>'10'!$H$4:$H$20</c:f>
              <c:numCache>
                <c:formatCode>0</c:formatCode>
                <c:ptCount val="17"/>
                <c:pt idx="0">
                  <c:v>129.06479342832876</c:v>
                </c:pt>
                <c:pt idx="1">
                  <c:v>148.06752486585543</c:v>
                </c:pt>
                <c:pt idx="2">
                  <c:v>144.77039002838302</c:v>
                </c:pt>
                <c:pt idx="3">
                  <c:v>148.03337077193765</c:v>
                </c:pt>
                <c:pt idx="4">
                  <c:v>136.94712624242726</c:v>
                </c:pt>
                <c:pt idx="5">
                  <c:v>150.79356308294985</c:v>
                </c:pt>
                <c:pt idx="6">
                  <c:v>159.60789941960834</c:v>
                </c:pt>
                <c:pt idx="7">
                  <c:v>164.12277489804566</c:v>
                </c:pt>
                <c:pt idx="8">
                  <c:v>160.76613806076517</c:v>
                </c:pt>
                <c:pt idx="9">
                  <c:v>153.74001021851717</c:v>
                </c:pt>
                <c:pt idx="10">
                  <c:v>163.88485500201733</c:v>
                </c:pt>
                <c:pt idx="11">
                  <c:v>147.71829852428999</c:v>
                </c:pt>
                <c:pt idx="12">
                  <c:v>157.84703683886437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C-5395-459E-BBFC-75283A8CAA4E}"/>
            </c:ext>
          </c:extLst>
        </c:ser>
        <c:ser>
          <c:idx val="7"/>
          <c:order val="7"/>
          <c:tx>
            <c:strRef>
              <c:f>'10'!$I$3</c:f>
              <c:strCache>
                <c:ptCount val="1"/>
              </c:strCache>
            </c:strRef>
          </c:tx>
          <c:spPr>
            <a:ln w="28575" cap="rnd">
              <a:solidFill>
                <a:srgbClr val="BEBC00"/>
              </a:solidFill>
              <a:round/>
            </a:ln>
            <a:effectLst/>
          </c:spPr>
          <c:marker>
            <c:symbol val="none"/>
          </c:marker>
          <c:cat>
            <c:numRef>
              <c:f>'10'!$A$4:$A$20</c:f>
              <c:numCache>
                <c:formatCode>General</c:formatCode>
                <c:ptCount val="17"/>
                <c:pt idx="0">
                  <c:v>2007</c:v>
                </c:pt>
                <c:pt idx="1">
                  <c:v>2008</c:v>
                </c:pt>
                <c:pt idx="2">
                  <c:v>2009</c:v>
                </c:pt>
                <c:pt idx="3">
                  <c:v>2010</c:v>
                </c:pt>
                <c:pt idx="4">
                  <c:v>2011</c:v>
                </c:pt>
                <c:pt idx="5">
                  <c:v>2012</c:v>
                </c:pt>
                <c:pt idx="6">
                  <c:v>2013</c:v>
                </c:pt>
                <c:pt idx="7">
                  <c:v>2014</c:v>
                </c:pt>
                <c:pt idx="8">
                  <c:v>2015</c:v>
                </c:pt>
                <c:pt idx="9">
                  <c:v>2016</c:v>
                </c:pt>
                <c:pt idx="10">
                  <c:v>2017</c:v>
                </c:pt>
                <c:pt idx="11">
                  <c:v>2018</c:v>
                </c:pt>
                <c:pt idx="12">
                  <c:v>2019</c:v>
                </c:pt>
                <c:pt idx="13">
                  <c:v>2020</c:v>
                </c:pt>
                <c:pt idx="14">
                  <c:v>2021</c:v>
                </c:pt>
                <c:pt idx="15">
                  <c:v>2022</c:v>
                </c:pt>
                <c:pt idx="16">
                  <c:v>2023</c:v>
                </c:pt>
              </c:numCache>
            </c:numRef>
          </c:cat>
          <c:val>
            <c:numRef>
              <c:f>'10'!$I$4:$I$20</c:f>
              <c:numCache>
                <c:formatCode>0</c:formatCode>
                <c:ptCount val="17"/>
                <c:pt idx="12">
                  <c:v>152.84120824465319</c:v>
                </c:pt>
                <c:pt idx="13">
                  <c:v>177.32</c:v>
                </c:pt>
                <c:pt idx="14">
                  <c:v>191.95567030310869</c:v>
                </c:pt>
                <c:pt idx="15">
                  <c:v>189.54852313897109</c:v>
                </c:pt>
                <c:pt idx="16">
                  <c:v>188.29660659731246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D-5395-459E-BBFC-75283A8CAA4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17247040"/>
        <c:axId val="232247984"/>
        <c:extLst/>
      </c:lineChart>
      <c:catAx>
        <c:axId val="117247040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 algn="ctr">
                  <a:defRPr lang="en-US" sz="1200" b="0" i="0" u="none" strike="noStrike" kern="1200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sv-SE"/>
                  <a:t>Antal snusdosor</a:t>
                </a:r>
              </a:p>
            </c:rich>
          </c:tx>
          <c:layout>
            <c:manualLayout>
              <c:xMode val="edge"/>
              <c:yMode val="edge"/>
              <c:x val="3.1618866663963153E-4"/>
              <c:y val="8.5670611905133143E-3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 algn="ctr">
                <a:defRPr lang="en-US" sz="1200" b="0" i="0" u="none" strike="noStrike" kern="1200" baseline="0">
                  <a:solidFill>
                    <a:srgbClr val="000000"/>
                  </a:solidFill>
                  <a:latin typeface="Arial"/>
                  <a:ea typeface="Arial"/>
                  <a:cs typeface="Arial"/>
                </a:defRPr>
              </a:pPr>
              <a:endParaRPr lang="sv-SE"/>
            </a:p>
          </c:txPr>
        </c:title>
        <c:numFmt formatCode="General" sourceLinked="1"/>
        <c:majorTickMark val="out"/>
        <c:minorTickMark val="none"/>
        <c:tickLblPos val="nextTo"/>
        <c:spPr>
          <a:noFill/>
          <a:ln w="317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en-US" sz="1200" b="0" i="0" u="none" strike="noStrike" kern="1200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sv-SE"/>
          </a:p>
        </c:txPr>
        <c:crossAx val="232247984"/>
        <c:crosses val="autoZero"/>
        <c:auto val="1"/>
        <c:lblAlgn val="ctr"/>
        <c:lblOffset val="100"/>
        <c:tickLblSkip val="2"/>
        <c:tickMarkSkip val="1"/>
        <c:noMultiLvlLbl val="0"/>
      </c:catAx>
      <c:valAx>
        <c:axId val="232247984"/>
        <c:scaling>
          <c:orientation val="minMax"/>
          <c:max val="300"/>
          <c:min val="0"/>
        </c:scaling>
        <c:delete val="0"/>
        <c:axPos val="l"/>
        <c:majorGridlines>
          <c:spPr>
            <a:ln w="9525" cap="flat" cmpd="sng" algn="ctr">
              <a:solidFill>
                <a:schemeClr val="bg2"/>
              </a:solidFill>
              <a:round/>
            </a:ln>
            <a:effectLst/>
          </c:spPr>
        </c:majorGridlines>
        <c:numFmt formatCode="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en-US" sz="1200" b="0" i="0" u="none" strike="noStrike" kern="1200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sv-SE"/>
          </a:p>
        </c:txPr>
        <c:crossAx val="117247040"/>
        <c:crosses val="autoZero"/>
        <c:crossBetween val="midCat"/>
        <c:majorUnit val="50"/>
      </c:valAx>
      <c:spPr>
        <a:solidFill>
          <a:sysClr val="window" lastClr="FFFFFF"/>
        </a:solidFill>
        <a:ln>
          <a:solidFill>
            <a:schemeClr val="tx1"/>
          </a:solidFill>
        </a:ln>
        <a:effectLst/>
      </c:spPr>
    </c:plotArea>
    <c:legend>
      <c:legendPos val="t"/>
      <c:legendEntry>
        <c:idx val="1"/>
        <c:delete val="1"/>
      </c:legendEntry>
      <c:legendEntry>
        <c:idx val="3"/>
        <c:delete val="1"/>
      </c:legendEntry>
      <c:legendEntry>
        <c:idx val="5"/>
        <c:delete val="1"/>
      </c:legendEntry>
      <c:legendEntry>
        <c:idx val="7"/>
        <c:delete val="1"/>
      </c:legendEntry>
      <c:layout>
        <c:manualLayout>
          <c:xMode val="edge"/>
          <c:yMode val="edge"/>
          <c:x val="0.13003718096334677"/>
          <c:y val="0.63872613365155129"/>
          <c:w val="0.71009295317117094"/>
          <c:h val="5.5541023126852197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lang="en-US" sz="1200" b="0" i="0" u="none" strike="noStrike" kern="1200" baseline="0">
              <a:solidFill>
                <a:srgbClr val="000000"/>
              </a:solidFill>
              <a:latin typeface="Arial"/>
              <a:ea typeface="Arial"/>
              <a:cs typeface="Arial"/>
            </a:defRPr>
          </a:pPr>
          <a:endParaRPr lang="sv-SE"/>
        </a:p>
      </c:txPr>
    </c:legend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 algn="ctr">
        <a:defRPr lang="en-US" sz="1200" b="0" i="0" u="none" strike="noStrike" kern="1200" baseline="0">
          <a:solidFill>
            <a:srgbClr val="000000"/>
          </a:solidFill>
          <a:latin typeface="Arial"/>
          <a:ea typeface="Arial"/>
          <a:cs typeface="Arial"/>
        </a:defRPr>
      </a:pPr>
      <a:endParaRPr lang="sv-SE"/>
    </a:p>
  </c:txPr>
  <c:externalData r:id="rId4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5.822309437291668E-2"/>
          <c:y val="0.10968498881030396"/>
          <c:w val="0.87490404912684716"/>
          <c:h val="0.67676185717463033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'11'!$C$3</c:f>
              <c:strCache>
                <c:ptCount val="1"/>
                <c:pt idx="0">
                  <c:v>Vitt snus dagligen</c:v>
                </c:pt>
              </c:strCache>
            </c:strRef>
          </c:tx>
          <c:spPr>
            <a:solidFill>
              <a:srgbClr val="004687"/>
            </a:solidFill>
            <a:ln w="25400">
              <a:noFill/>
              <a:prstDash val="solid"/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multiLvlStrRef>
              <c:f>'11'!$A$4:$B$11</c:f>
              <c:multiLvlStrCache>
                <c:ptCount val="8"/>
                <c:lvl>
                  <c:pt idx="0">
                    <c:v>Män</c:v>
                  </c:pt>
                  <c:pt idx="1">
                    <c:v>Kvinnor</c:v>
                  </c:pt>
                  <c:pt idx="2">
                    <c:v>Män</c:v>
                  </c:pt>
                  <c:pt idx="3">
                    <c:v>Kvinnor</c:v>
                  </c:pt>
                  <c:pt idx="4">
                    <c:v>Män</c:v>
                  </c:pt>
                  <c:pt idx="5">
                    <c:v>Kvinnor</c:v>
                  </c:pt>
                  <c:pt idx="6">
                    <c:v>Män</c:v>
                  </c:pt>
                  <c:pt idx="7">
                    <c:v>Kvinnor</c:v>
                  </c:pt>
                </c:lvl>
                <c:lvl>
                  <c:pt idx="0">
                    <c:v>17-29 år</c:v>
                  </c:pt>
                  <c:pt idx="2">
                    <c:v>30-49 år</c:v>
                  </c:pt>
                  <c:pt idx="4">
                    <c:v>50-64 år</c:v>
                  </c:pt>
                  <c:pt idx="6">
                    <c:v>65-84 år</c:v>
                  </c:pt>
                </c:lvl>
              </c:multiLvlStrCache>
            </c:multiLvlStrRef>
          </c:cat>
          <c:val>
            <c:numRef>
              <c:f>'11'!$C$4:$C$11</c:f>
              <c:numCache>
                <c:formatCode>0</c:formatCode>
                <c:ptCount val="8"/>
                <c:pt idx="0">
                  <c:v>18.510000000000002</c:v>
                </c:pt>
                <c:pt idx="1">
                  <c:v>18.59</c:v>
                </c:pt>
                <c:pt idx="2">
                  <c:v>7.31</c:v>
                </c:pt>
                <c:pt idx="3">
                  <c:v>6.8</c:v>
                </c:pt>
                <c:pt idx="4">
                  <c:v>3.28</c:v>
                </c:pt>
                <c:pt idx="5">
                  <c:v>3.93</c:v>
                </c:pt>
                <c:pt idx="6">
                  <c:v>2.11</c:v>
                </c:pt>
                <c:pt idx="7">
                  <c:v>1.2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B68-4885-956A-B0490B97E33C}"/>
            </c:ext>
          </c:extLst>
        </c:ser>
        <c:ser>
          <c:idx val="1"/>
          <c:order val="1"/>
          <c:tx>
            <c:strRef>
              <c:f>'11'!$D$3</c:f>
              <c:strCache>
                <c:ptCount val="1"/>
                <c:pt idx="0">
                  <c:v>Vitt snus sporadiskt </c:v>
                </c:pt>
              </c:strCache>
            </c:strRef>
          </c:tx>
          <c:spPr>
            <a:solidFill>
              <a:srgbClr val="BEBC00"/>
            </a:solidFill>
            <a:ln w="25400">
              <a:noFill/>
              <a:prstDash val="solid"/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multiLvlStrRef>
              <c:f>'11'!$A$4:$B$11</c:f>
              <c:multiLvlStrCache>
                <c:ptCount val="8"/>
                <c:lvl>
                  <c:pt idx="0">
                    <c:v>Män</c:v>
                  </c:pt>
                  <c:pt idx="1">
                    <c:v>Kvinnor</c:v>
                  </c:pt>
                  <c:pt idx="2">
                    <c:v>Män</c:v>
                  </c:pt>
                  <c:pt idx="3">
                    <c:v>Kvinnor</c:v>
                  </c:pt>
                  <c:pt idx="4">
                    <c:v>Män</c:v>
                  </c:pt>
                  <c:pt idx="5">
                    <c:v>Kvinnor</c:v>
                  </c:pt>
                  <c:pt idx="6">
                    <c:v>Män</c:v>
                  </c:pt>
                  <c:pt idx="7">
                    <c:v>Kvinnor</c:v>
                  </c:pt>
                </c:lvl>
                <c:lvl>
                  <c:pt idx="0">
                    <c:v>17-29 år</c:v>
                  </c:pt>
                  <c:pt idx="2">
                    <c:v>30-49 år</c:v>
                  </c:pt>
                  <c:pt idx="4">
                    <c:v>50-64 år</c:v>
                  </c:pt>
                  <c:pt idx="6">
                    <c:v>65-84 år</c:v>
                  </c:pt>
                </c:lvl>
              </c:multiLvlStrCache>
            </c:multiLvlStrRef>
          </c:cat>
          <c:val>
            <c:numRef>
              <c:f>'11'!$D$4:$D$11</c:f>
              <c:numCache>
                <c:formatCode>0</c:formatCode>
                <c:ptCount val="8"/>
                <c:pt idx="0">
                  <c:v>7.46</c:v>
                </c:pt>
                <c:pt idx="1">
                  <c:v>8.31</c:v>
                </c:pt>
                <c:pt idx="2">
                  <c:v>3.36</c:v>
                </c:pt>
                <c:pt idx="3">
                  <c:v>2.29</c:v>
                </c:pt>
                <c:pt idx="4">
                  <c:v>2.19</c:v>
                </c:pt>
                <c:pt idx="5">
                  <c:v>0.72</c:v>
                </c:pt>
                <c:pt idx="6">
                  <c:v>0.98</c:v>
                </c:pt>
                <c:pt idx="7">
                  <c:v>0.65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8B68-4885-956A-B0490B97E33C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66"/>
        <c:overlap val="100"/>
        <c:axId val="232703144"/>
        <c:axId val="232703536"/>
      </c:barChart>
      <c:catAx>
        <c:axId val="23270314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ln w="3175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/>
            </a:pPr>
            <a:endParaRPr lang="sv-SE"/>
          </a:p>
        </c:txPr>
        <c:crossAx val="232703536"/>
        <c:crosses val="autoZero"/>
        <c:auto val="1"/>
        <c:lblAlgn val="ctr"/>
        <c:lblOffset val="100"/>
        <c:noMultiLvlLbl val="0"/>
      </c:catAx>
      <c:valAx>
        <c:axId val="232703536"/>
        <c:scaling>
          <c:orientation val="minMax"/>
          <c:max val="30"/>
          <c:min val="0"/>
        </c:scaling>
        <c:delete val="0"/>
        <c:axPos val="l"/>
        <c:majorGridlines>
          <c:spPr>
            <a:ln w="9525">
              <a:solidFill>
                <a:schemeClr val="bg2"/>
              </a:solidFill>
              <a:prstDash val="solid"/>
            </a:ln>
          </c:spPr>
        </c:majorGridlines>
        <c:title>
          <c:tx>
            <c:rich>
              <a:bodyPr rot="0" vert="horz"/>
              <a:lstStyle/>
              <a:p>
                <a:pPr>
                  <a:defRPr/>
                </a:pPr>
                <a:r>
                  <a:rPr lang="sv-SE"/>
                  <a:t>Procent</a:t>
                </a:r>
              </a:p>
            </c:rich>
          </c:tx>
          <c:layout>
            <c:manualLayout>
              <c:xMode val="edge"/>
              <c:yMode val="edge"/>
              <c:x val="1.6220495106505459E-3"/>
              <c:y val="3.578481184746869E-3"/>
            </c:manualLayout>
          </c:layout>
          <c:overlay val="0"/>
        </c:title>
        <c:numFmt formatCode="#,##0" sourceLinked="0"/>
        <c:majorTickMark val="none"/>
        <c:minorTickMark val="none"/>
        <c:tickLblPos val="nextTo"/>
        <c:spPr>
          <a:ln w="3175">
            <a:solidFill>
              <a:srgbClr val="7F7F7F"/>
            </a:solidFill>
            <a:prstDash val="solid"/>
          </a:ln>
        </c:spPr>
        <c:txPr>
          <a:bodyPr rot="0" vert="horz"/>
          <a:lstStyle/>
          <a:p>
            <a:pPr>
              <a:defRPr/>
            </a:pPr>
            <a:endParaRPr lang="sv-SE"/>
          </a:p>
        </c:txPr>
        <c:crossAx val="232703144"/>
        <c:crossesAt val="1"/>
        <c:crossBetween val="between"/>
        <c:majorUnit val="5"/>
      </c:valAx>
      <c:spPr>
        <a:solidFill>
          <a:schemeClr val="bg1"/>
        </a:solidFill>
        <a:ln w="9525">
          <a:solidFill>
            <a:schemeClr val="tx1"/>
          </a:solidFill>
          <a:prstDash val="solid"/>
        </a:ln>
      </c:spPr>
    </c:plotArea>
    <c:legend>
      <c:legendPos val="r"/>
      <c:layout>
        <c:manualLayout>
          <c:xMode val="edge"/>
          <c:yMode val="edge"/>
          <c:x val="0.61224257414325911"/>
          <c:y val="0.14645780320359666"/>
          <c:w val="0.3067893547345602"/>
          <c:h val="0.15759342641540505"/>
        </c:manualLayout>
      </c:layout>
      <c:overlay val="0"/>
    </c:legend>
    <c:plotVisOnly val="1"/>
    <c:dispBlanksAs val="gap"/>
    <c:showDLblsOverMax val="0"/>
  </c:chart>
  <c:spPr>
    <a:noFill/>
    <a:ln w="9525">
      <a:noFill/>
    </a:ln>
  </c:spPr>
  <c:txPr>
    <a:bodyPr/>
    <a:lstStyle/>
    <a:p>
      <a:pPr algn="ctr">
        <a:defRPr lang="en-US" sz="1200" b="0" i="0" u="none" strike="noStrike" kern="1200" baseline="0">
          <a:solidFill>
            <a:srgbClr val="000000"/>
          </a:solidFill>
          <a:latin typeface="Arial"/>
          <a:ea typeface="Arial"/>
          <a:cs typeface="Arial"/>
        </a:defRPr>
      </a:pPr>
      <a:endParaRPr lang="sv-SE"/>
    </a:p>
  </c:txPr>
  <c:externalData r:id="rId2">
    <c:autoUpdate val="0"/>
  </c:externalData>
  <c:userShapes r:id="rId3"/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5.8999233716475093E-2"/>
          <c:y val="0.12745075372648307"/>
          <c:w val="0.86054982078853048"/>
          <c:h val="0.7408522563776242"/>
        </c:manualLayout>
      </c:layout>
      <c:lineChart>
        <c:grouping val="standard"/>
        <c:varyColors val="0"/>
        <c:ser>
          <c:idx val="2"/>
          <c:order val="0"/>
          <c:tx>
            <c:strRef>
              <c:f>'12'!$B$3</c:f>
              <c:strCache>
                <c:ptCount val="1"/>
                <c:pt idx="0">
                  <c:v>17–29 år</c:v>
                </c:pt>
              </c:strCache>
            </c:strRef>
          </c:tx>
          <c:spPr>
            <a:ln w="28575" cap="rnd">
              <a:solidFill>
                <a:srgbClr val="B32B31"/>
              </a:solidFill>
              <a:round/>
            </a:ln>
            <a:effectLst/>
          </c:spPr>
          <c:marker>
            <c:symbol val="none"/>
          </c:marker>
          <c:dPt>
            <c:idx val="1"/>
            <c:marker>
              <c:symbol val="none"/>
            </c:marker>
            <c:bubble3D val="0"/>
            <c:spPr>
              <a:ln w="28575" cap="rnd">
                <a:solidFill>
                  <a:srgbClr val="B32B31"/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1-009F-45C0-A21F-21E3FF3CE039}"/>
              </c:ext>
            </c:extLst>
          </c:dPt>
          <c:cat>
            <c:numRef>
              <c:f>'12'!$A$4:$A$10</c:f>
              <c:numCache>
                <c:formatCode>General</c:formatCode>
                <c:ptCount val="7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  <c:pt idx="3">
                  <c:v>2020</c:v>
                </c:pt>
                <c:pt idx="4">
                  <c:v>2021</c:v>
                </c:pt>
                <c:pt idx="5">
                  <c:v>2022</c:v>
                </c:pt>
                <c:pt idx="6">
                  <c:v>2023</c:v>
                </c:pt>
              </c:numCache>
            </c:numRef>
          </c:cat>
          <c:val>
            <c:numRef>
              <c:f>'12'!$B$4:$B$10</c:f>
              <c:numCache>
                <c:formatCode>#,##0</c:formatCode>
                <c:ptCount val="7"/>
                <c:pt idx="0">
                  <c:v>5.89743135748523</c:v>
                </c:pt>
                <c:pt idx="1">
                  <c:v>4.5280498923305323</c:v>
                </c:pt>
                <c:pt idx="2">
                  <c:v>5.0268369768516701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009F-45C0-A21F-21E3FF3CE039}"/>
            </c:ext>
          </c:extLst>
        </c:ser>
        <c:ser>
          <c:idx val="3"/>
          <c:order val="1"/>
          <c:tx>
            <c:strRef>
              <c:f>'12'!$C$3</c:f>
              <c:strCache>
                <c:ptCount val="1"/>
                <c:pt idx="0">
                  <c:v>17–29 år</c:v>
                </c:pt>
              </c:strCache>
            </c:strRef>
          </c:tx>
          <c:spPr>
            <a:ln w="28575" cap="rnd">
              <a:solidFill>
                <a:schemeClr val="accent4"/>
              </a:solidFill>
              <a:round/>
            </a:ln>
            <a:effectLst/>
          </c:spPr>
          <c:marker>
            <c:symbol val="none"/>
          </c:marker>
          <c:dPt>
            <c:idx val="3"/>
            <c:marker>
              <c:symbol val="none"/>
            </c:marker>
            <c:bubble3D val="0"/>
            <c:spPr>
              <a:ln w="28575" cap="rnd">
                <a:solidFill>
                  <a:srgbClr val="B32B31"/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4-009F-45C0-A21F-21E3FF3CE039}"/>
              </c:ext>
            </c:extLst>
          </c:dPt>
          <c:dPt>
            <c:idx val="4"/>
            <c:marker>
              <c:symbol val="none"/>
            </c:marker>
            <c:bubble3D val="0"/>
            <c:spPr>
              <a:ln w="28575" cap="rnd">
                <a:solidFill>
                  <a:srgbClr val="C00000"/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6-009F-45C0-A21F-21E3FF3CE039}"/>
              </c:ext>
            </c:extLst>
          </c:dPt>
          <c:dPt>
            <c:idx val="5"/>
            <c:marker>
              <c:symbol val="none"/>
            </c:marker>
            <c:bubble3D val="0"/>
            <c:spPr>
              <a:ln w="28575" cap="rnd">
                <a:solidFill>
                  <a:srgbClr val="B32B31"/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8-009F-45C0-A21F-21E3FF3CE039}"/>
              </c:ext>
            </c:extLst>
          </c:dPt>
          <c:dPt>
            <c:idx val="6"/>
            <c:marker>
              <c:symbol val="none"/>
            </c:marker>
            <c:bubble3D val="0"/>
            <c:spPr>
              <a:ln w="28575" cap="rnd">
                <a:solidFill>
                  <a:srgbClr val="B32B31"/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A-009F-45C0-A21F-21E3FF3CE039}"/>
              </c:ext>
            </c:extLst>
          </c:dPt>
          <c:cat>
            <c:numRef>
              <c:f>'12'!$A$4:$A$10</c:f>
              <c:numCache>
                <c:formatCode>General</c:formatCode>
                <c:ptCount val="7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  <c:pt idx="3">
                  <c:v>2020</c:v>
                </c:pt>
                <c:pt idx="4">
                  <c:v>2021</c:v>
                </c:pt>
                <c:pt idx="5">
                  <c:v>2022</c:v>
                </c:pt>
                <c:pt idx="6">
                  <c:v>2023</c:v>
                </c:pt>
              </c:numCache>
            </c:numRef>
          </c:cat>
          <c:val>
            <c:numRef>
              <c:f>'12'!$C$4:$C$10</c:f>
              <c:numCache>
                <c:formatCode>0</c:formatCode>
                <c:ptCount val="7"/>
                <c:pt idx="2">
                  <c:v>5.13</c:v>
                </c:pt>
                <c:pt idx="3">
                  <c:v>1.88</c:v>
                </c:pt>
                <c:pt idx="4">
                  <c:v>4.17</c:v>
                </c:pt>
                <c:pt idx="5">
                  <c:v>11.66</c:v>
                </c:pt>
                <c:pt idx="6">
                  <c:v>15.69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B-009F-45C0-A21F-21E3FF3CE039}"/>
            </c:ext>
          </c:extLst>
        </c:ser>
        <c:ser>
          <c:idx val="4"/>
          <c:order val="2"/>
          <c:tx>
            <c:strRef>
              <c:f>'12'!$D$3</c:f>
              <c:strCache>
                <c:ptCount val="1"/>
                <c:pt idx="0">
                  <c:v>30–49 år</c:v>
                </c:pt>
              </c:strCache>
            </c:strRef>
          </c:tx>
          <c:spPr>
            <a:ln w="28575" cap="rnd">
              <a:solidFill>
                <a:srgbClr val="F29200"/>
              </a:solidFill>
              <a:round/>
            </a:ln>
            <a:effectLst/>
          </c:spPr>
          <c:marker>
            <c:symbol val="none"/>
          </c:marker>
          <c:dPt>
            <c:idx val="1"/>
            <c:marker>
              <c:symbol val="none"/>
            </c:marker>
            <c:bubble3D val="0"/>
            <c:extLst>
              <c:ext xmlns:c16="http://schemas.microsoft.com/office/drawing/2014/chart" uri="{C3380CC4-5D6E-409C-BE32-E72D297353CC}">
                <c16:uniqueId val="{0000000C-009F-45C0-A21F-21E3FF3CE039}"/>
              </c:ext>
            </c:extLst>
          </c:dPt>
          <c:cat>
            <c:numRef>
              <c:f>'12'!$A$4:$A$10</c:f>
              <c:numCache>
                <c:formatCode>General</c:formatCode>
                <c:ptCount val="7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  <c:pt idx="3">
                  <c:v>2020</c:v>
                </c:pt>
                <c:pt idx="4">
                  <c:v>2021</c:v>
                </c:pt>
                <c:pt idx="5">
                  <c:v>2022</c:v>
                </c:pt>
                <c:pt idx="6">
                  <c:v>2023</c:v>
                </c:pt>
              </c:numCache>
            </c:numRef>
          </c:cat>
          <c:val>
            <c:numRef>
              <c:f>'12'!$D$4:$D$10</c:f>
              <c:numCache>
                <c:formatCode>#,##0</c:formatCode>
                <c:ptCount val="7"/>
                <c:pt idx="0">
                  <c:v>1.4823899439791426</c:v>
                </c:pt>
                <c:pt idx="1">
                  <c:v>1.1461306207241004</c:v>
                </c:pt>
                <c:pt idx="2">
                  <c:v>1.2450900265778599</c:v>
                </c:pt>
              </c:numCache>
            </c:numRef>
          </c:val>
          <c:smooth val="0"/>
          <c:extLst xmlns:c15="http://schemas.microsoft.com/office/drawing/2012/chart">
            <c:ext xmlns:c16="http://schemas.microsoft.com/office/drawing/2014/chart" uri="{C3380CC4-5D6E-409C-BE32-E72D297353CC}">
              <c16:uniqueId val="{0000000D-009F-45C0-A21F-21E3FF3CE039}"/>
            </c:ext>
          </c:extLst>
        </c:ser>
        <c:ser>
          <c:idx val="5"/>
          <c:order val="3"/>
          <c:tx>
            <c:strRef>
              <c:f>'12'!$E$3</c:f>
              <c:strCache>
                <c:ptCount val="1"/>
                <c:pt idx="0">
                  <c:v>30–49 år</c:v>
                </c:pt>
              </c:strCache>
            </c:strRef>
          </c:tx>
          <c:spPr>
            <a:ln w="28575" cap="rnd">
              <a:solidFill>
                <a:schemeClr val="accent6"/>
              </a:solidFill>
              <a:round/>
            </a:ln>
            <a:effectLst/>
          </c:spPr>
          <c:marker>
            <c:symbol val="none"/>
          </c:marker>
          <c:dPt>
            <c:idx val="3"/>
            <c:marker>
              <c:symbol val="none"/>
            </c:marker>
            <c:bubble3D val="0"/>
            <c:spPr>
              <a:ln w="28575" cap="rnd">
                <a:solidFill>
                  <a:srgbClr val="F29200"/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F-009F-45C0-A21F-21E3FF3CE039}"/>
              </c:ext>
            </c:extLst>
          </c:dPt>
          <c:dPt>
            <c:idx val="4"/>
            <c:marker>
              <c:symbol val="none"/>
            </c:marker>
            <c:bubble3D val="0"/>
            <c:spPr>
              <a:ln w="28575" cap="rnd">
                <a:solidFill>
                  <a:srgbClr val="F29200"/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11-009F-45C0-A21F-21E3FF3CE039}"/>
              </c:ext>
            </c:extLst>
          </c:dPt>
          <c:dPt>
            <c:idx val="5"/>
            <c:marker>
              <c:symbol val="none"/>
            </c:marker>
            <c:bubble3D val="0"/>
            <c:spPr>
              <a:ln w="28575" cap="rnd">
                <a:solidFill>
                  <a:srgbClr val="F29200"/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13-009F-45C0-A21F-21E3FF3CE039}"/>
              </c:ext>
            </c:extLst>
          </c:dPt>
          <c:dPt>
            <c:idx val="6"/>
            <c:marker>
              <c:symbol val="none"/>
            </c:marker>
            <c:bubble3D val="0"/>
            <c:spPr>
              <a:ln w="28575" cap="rnd">
                <a:solidFill>
                  <a:srgbClr val="F29200"/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15-009F-45C0-A21F-21E3FF3CE039}"/>
              </c:ext>
            </c:extLst>
          </c:dPt>
          <c:cat>
            <c:numRef>
              <c:f>'12'!$A$4:$A$10</c:f>
              <c:numCache>
                <c:formatCode>General</c:formatCode>
                <c:ptCount val="7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  <c:pt idx="3">
                  <c:v>2020</c:v>
                </c:pt>
                <c:pt idx="4">
                  <c:v>2021</c:v>
                </c:pt>
                <c:pt idx="5">
                  <c:v>2022</c:v>
                </c:pt>
                <c:pt idx="6">
                  <c:v>2023</c:v>
                </c:pt>
              </c:numCache>
            </c:numRef>
          </c:cat>
          <c:val>
            <c:numRef>
              <c:f>'12'!$E$4:$E$10</c:f>
              <c:numCache>
                <c:formatCode>0</c:formatCode>
                <c:ptCount val="7"/>
                <c:pt idx="2">
                  <c:v>1.94</c:v>
                </c:pt>
                <c:pt idx="3">
                  <c:v>1.31</c:v>
                </c:pt>
                <c:pt idx="4">
                  <c:v>1.1100000000000001</c:v>
                </c:pt>
                <c:pt idx="5">
                  <c:v>2.63</c:v>
                </c:pt>
                <c:pt idx="6">
                  <c:v>4.43</c:v>
                </c:pt>
              </c:numCache>
            </c:numRef>
          </c:val>
          <c:smooth val="0"/>
          <c:extLst xmlns:c15="http://schemas.microsoft.com/office/drawing/2012/chart">
            <c:ext xmlns:c16="http://schemas.microsoft.com/office/drawing/2014/chart" uri="{C3380CC4-5D6E-409C-BE32-E72D297353CC}">
              <c16:uniqueId val="{00000016-009F-45C0-A21F-21E3FF3CE039}"/>
            </c:ext>
          </c:extLst>
        </c:ser>
        <c:ser>
          <c:idx val="6"/>
          <c:order val="4"/>
          <c:tx>
            <c:strRef>
              <c:f>'12'!$F$3</c:f>
              <c:strCache>
                <c:ptCount val="1"/>
                <c:pt idx="0">
                  <c:v>50–64 år</c:v>
                </c:pt>
              </c:strCache>
            </c:strRef>
          </c:tx>
          <c:spPr>
            <a:ln w="28575" cap="rnd">
              <a:solidFill>
                <a:srgbClr val="004687"/>
              </a:solidFill>
              <a:round/>
            </a:ln>
            <a:effectLst/>
          </c:spPr>
          <c:marker>
            <c:symbol val="none"/>
          </c:marker>
          <c:dPt>
            <c:idx val="1"/>
            <c:marker>
              <c:symbol val="none"/>
            </c:marker>
            <c:bubble3D val="0"/>
            <c:extLst>
              <c:ext xmlns:c16="http://schemas.microsoft.com/office/drawing/2014/chart" uri="{C3380CC4-5D6E-409C-BE32-E72D297353CC}">
                <c16:uniqueId val="{00000017-009F-45C0-A21F-21E3FF3CE039}"/>
              </c:ext>
            </c:extLst>
          </c:dPt>
          <c:cat>
            <c:numRef>
              <c:f>'12'!$A$4:$A$10</c:f>
              <c:numCache>
                <c:formatCode>General</c:formatCode>
                <c:ptCount val="7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  <c:pt idx="3">
                  <c:v>2020</c:v>
                </c:pt>
                <c:pt idx="4">
                  <c:v>2021</c:v>
                </c:pt>
                <c:pt idx="5">
                  <c:v>2022</c:v>
                </c:pt>
                <c:pt idx="6">
                  <c:v>2023</c:v>
                </c:pt>
              </c:numCache>
            </c:numRef>
          </c:cat>
          <c:val>
            <c:numRef>
              <c:f>'12'!$F$4:$F$10</c:f>
              <c:numCache>
                <c:formatCode>#,##0</c:formatCode>
                <c:ptCount val="7"/>
                <c:pt idx="0">
                  <c:v>0.96376316100159343</c:v>
                </c:pt>
                <c:pt idx="1">
                  <c:v>0.60435038983177336</c:v>
                </c:pt>
                <c:pt idx="2">
                  <c:v>0.73087591279805897</c:v>
                </c:pt>
              </c:numCache>
            </c:numRef>
          </c:val>
          <c:smooth val="0"/>
          <c:extLst xmlns:c15="http://schemas.microsoft.com/office/drawing/2012/chart">
            <c:ext xmlns:c16="http://schemas.microsoft.com/office/drawing/2014/chart" uri="{C3380CC4-5D6E-409C-BE32-E72D297353CC}">
              <c16:uniqueId val="{00000018-009F-45C0-A21F-21E3FF3CE039}"/>
            </c:ext>
          </c:extLst>
        </c:ser>
        <c:ser>
          <c:idx val="7"/>
          <c:order val="5"/>
          <c:tx>
            <c:strRef>
              <c:f>'12'!$G$3</c:f>
              <c:strCache>
                <c:ptCount val="1"/>
                <c:pt idx="0">
                  <c:v>50–64 år</c:v>
                </c:pt>
              </c:strCache>
            </c:strRef>
          </c:tx>
          <c:spPr>
            <a:ln w="28575" cap="rnd">
              <a:solidFill>
                <a:schemeClr val="accent2">
                  <a:lumMod val="60000"/>
                </a:schemeClr>
              </a:solidFill>
              <a:round/>
            </a:ln>
            <a:effectLst/>
          </c:spPr>
          <c:marker>
            <c:symbol val="none"/>
          </c:marker>
          <c:dPt>
            <c:idx val="3"/>
            <c:marker>
              <c:symbol val="none"/>
            </c:marker>
            <c:bubble3D val="0"/>
            <c:spPr>
              <a:ln w="28575" cap="rnd">
                <a:solidFill>
                  <a:srgbClr val="004687"/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1A-009F-45C0-A21F-21E3FF3CE039}"/>
              </c:ext>
            </c:extLst>
          </c:dPt>
          <c:dPt>
            <c:idx val="4"/>
            <c:marker>
              <c:symbol val="none"/>
            </c:marker>
            <c:bubble3D val="0"/>
            <c:spPr>
              <a:ln w="28575" cap="rnd">
                <a:solidFill>
                  <a:srgbClr val="004687"/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1C-009F-45C0-A21F-21E3FF3CE039}"/>
              </c:ext>
            </c:extLst>
          </c:dPt>
          <c:dPt>
            <c:idx val="5"/>
            <c:marker>
              <c:symbol val="none"/>
            </c:marker>
            <c:bubble3D val="0"/>
            <c:spPr>
              <a:ln w="28575" cap="rnd">
                <a:solidFill>
                  <a:srgbClr val="004687"/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1E-009F-45C0-A21F-21E3FF3CE039}"/>
              </c:ext>
            </c:extLst>
          </c:dPt>
          <c:dPt>
            <c:idx val="6"/>
            <c:marker>
              <c:symbol val="none"/>
            </c:marker>
            <c:bubble3D val="0"/>
            <c:spPr>
              <a:ln w="28575" cap="rnd">
                <a:solidFill>
                  <a:srgbClr val="004687"/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20-009F-45C0-A21F-21E3FF3CE039}"/>
              </c:ext>
            </c:extLst>
          </c:dPt>
          <c:cat>
            <c:numRef>
              <c:f>'12'!$A$4:$A$10</c:f>
              <c:numCache>
                <c:formatCode>General</c:formatCode>
                <c:ptCount val="7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  <c:pt idx="3">
                  <c:v>2020</c:v>
                </c:pt>
                <c:pt idx="4">
                  <c:v>2021</c:v>
                </c:pt>
                <c:pt idx="5">
                  <c:v>2022</c:v>
                </c:pt>
                <c:pt idx="6">
                  <c:v>2023</c:v>
                </c:pt>
              </c:numCache>
            </c:numRef>
          </c:cat>
          <c:val>
            <c:numRef>
              <c:f>'12'!$G$4:$G$10</c:f>
              <c:numCache>
                <c:formatCode>0</c:formatCode>
                <c:ptCount val="7"/>
                <c:pt idx="2">
                  <c:v>1.07</c:v>
                </c:pt>
                <c:pt idx="3">
                  <c:v>0.28999999999999998</c:v>
                </c:pt>
                <c:pt idx="4">
                  <c:v>0.56999999999999995</c:v>
                </c:pt>
                <c:pt idx="5">
                  <c:v>1</c:v>
                </c:pt>
                <c:pt idx="6">
                  <c:v>1.72</c:v>
                </c:pt>
              </c:numCache>
            </c:numRef>
          </c:val>
          <c:smooth val="0"/>
          <c:extLst xmlns:c15="http://schemas.microsoft.com/office/drawing/2012/chart">
            <c:ext xmlns:c16="http://schemas.microsoft.com/office/drawing/2014/chart" uri="{C3380CC4-5D6E-409C-BE32-E72D297353CC}">
              <c16:uniqueId val="{00000021-009F-45C0-A21F-21E3FF3CE039}"/>
            </c:ext>
          </c:extLst>
        </c:ser>
        <c:ser>
          <c:idx val="8"/>
          <c:order val="6"/>
          <c:tx>
            <c:strRef>
              <c:f>'12'!$H$3</c:f>
              <c:strCache>
                <c:ptCount val="1"/>
                <c:pt idx="0">
                  <c:v>65–84 år</c:v>
                </c:pt>
              </c:strCache>
            </c:strRef>
          </c:tx>
          <c:spPr>
            <a:ln w="28575" cap="rnd">
              <a:solidFill>
                <a:srgbClr val="BEBC00"/>
              </a:solidFill>
              <a:round/>
            </a:ln>
            <a:effectLst/>
          </c:spPr>
          <c:marker>
            <c:symbol val="none"/>
          </c:marker>
          <c:dPt>
            <c:idx val="1"/>
            <c:marker>
              <c:symbol val="none"/>
            </c:marker>
            <c:bubble3D val="0"/>
            <c:extLst>
              <c:ext xmlns:c16="http://schemas.microsoft.com/office/drawing/2014/chart" uri="{C3380CC4-5D6E-409C-BE32-E72D297353CC}">
                <c16:uniqueId val="{00000022-009F-45C0-A21F-21E3FF3CE039}"/>
              </c:ext>
            </c:extLst>
          </c:dPt>
          <c:cat>
            <c:numRef>
              <c:f>'12'!$A$4:$A$10</c:f>
              <c:numCache>
                <c:formatCode>General</c:formatCode>
                <c:ptCount val="7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  <c:pt idx="3">
                  <c:v>2020</c:v>
                </c:pt>
                <c:pt idx="4">
                  <c:v>2021</c:v>
                </c:pt>
                <c:pt idx="5">
                  <c:v>2022</c:v>
                </c:pt>
                <c:pt idx="6">
                  <c:v>2023</c:v>
                </c:pt>
              </c:numCache>
            </c:numRef>
          </c:cat>
          <c:val>
            <c:numRef>
              <c:f>'12'!$H$4:$H$10</c:f>
              <c:numCache>
                <c:formatCode>#,##0</c:formatCode>
                <c:ptCount val="7"/>
                <c:pt idx="0">
                  <c:v>0.22674914401258456</c:v>
                </c:pt>
                <c:pt idx="1">
                  <c:v>0.14357411757651514</c:v>
                </c:pt>
                <c:pt idx="2">
                  <c:v>0.31090892739369702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23-009F-45C0-A21F-21E3FF3CE039}"/>
            </c:ext>
          </c:extLst>
        </c:ser>
        <c:ser>
          <c:idx val="0"/>
          <c:order val="7"/>
          <c:tx>
            <c:strRef>
              <c:f>'12'!$I$3</c:f>
              <c:strCache>
                <c:ptCount val="1"/>
                <c:pt idx="0">
                  <c:v>65–84 år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dPt>
            <c:idx val="3"/>
            <c:marker>
              <c:symbol val="none"/>
            </c:marker>
            <c:bubble3D val="0"/>
            <c:spPr>
              <a:ln w="28575" cap="rnd">
                <a:solidFill>
                  <a:srgbClr val="BEBC00"/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25-009F-45C0-A21F-21E3FF3CE039}"/>
              </c:ext>
            </c:extLst>
          </c:dPt>
          <c:dPt>
            <c:idx val="4"/>
            <c:marker>
              <c:symbol val="none"/>
            </c:marker>
            <c:bubble3D val="0"/>
            <c:spPr>
              <a:ln w="28575" cap="rnd">
                <a:solidFill>
                  <a:srgbClr val="BEBC00"/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27-009F-45C0-A21F-21E3FF3CE039}"/>
              </c:ext>
            </c:extLst>
          </c:dPt>
          <c:dPt>
            <c:idx val="5"/>
            <c:marker>
              <c:symbol val="none"/>
            </c:marker>
            <c:bubble3D val="0"/>
            <c:spPr>
              <a:ln w="28575" cap="rnd">
                <a:solidFill>
                  <a:srgbClr val="BEBC00"/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29-009F-45C0-A21F-21E3FF3CE039}"/>
              </c:ext>
            </c:extLst>
          </c:dPt>
          <c:dPt>
            <c:idx val="6"/>
            <c:marker>
              <c:symbol val="none"/>
            </c:marker>
            <c:bubble3D val="0"/>
            <c:spPr>
              <a:ln w="28575" cap="rnd">
                <a:solidFill>
                  <a:srgbClr val="BEBC00"/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2B-009F-45C0-A21F-21E3FF3CE039}"/>
              </c:ext>
            </c:extLst>
          </c:dPt>
          <c:cat>
            <c:numRef>
              <c:f>'12'!$A$4:$A$10</c:f>
              <c:numCache>
                <c:formatCode>General</c:formatCode>
                <c:ptCount val="7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  <c:pt idx="3">
                  <c:v>2020</c:v>
                </c:pt>
                <c:pt idx="4">
                  <c:v>2021</c:v>
                </c:pt>
                <c:pt idx="5">
                  <c:v>2022</c:v>
                </c:pt>
                <c:pt idx="6">
                  <c:v>2023</c:v>
                </c:pt>
              </c:numCache>
            </c:numRef>
          </c:cat>
          <c:val>
            <c:numRef>
              <c:f>'12'!$I$4:$I$10</c:f>
              <c:numCache>
                <c:formatCode>0</c:formatCode>
                <c:ptCount val="7"/>
                <c:pt idx="2">
                  <c:v>0.67</c:v>
                </c:pt>
                <c:pt idx="3">
                  <c:v>0.39</c:v>
                </c:pt>
                <c:pt idx="4">
                  <c:v>0.17</c:v>
                </c:pt>
                <c:pt idx="5">
                  <c:v>0.27</c:v>
                </c:pt>
                <c:pt idx="6">
                  <c:v>0.49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2C-009F-45C0-A21F-21E3FF3CE03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17247040"/>
        <c:axId val="232247984"/>
        <c:extLst/>
      </c:lineChart>
      <c:catAx>
        <c:axId val="11724704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lang="en-US" sz="1200" b="0" i="0" u="none" strike="noStrike" kern="1200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sv-SE"/>
          </a:p>
        </c:txPr>
        <c:crossAx val="232247984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232247984"/>
        <c:scaling>
          <c:orientation val="minMax"/>
          <c:max val="20"/>
          <c:min val="0"/>
        </c:scaling>
        <c:delete val="0"/>
        <c:axPos val="l"/>
        <c:majorGridlines>
          <c:spPr>
            <a:ln w="9525" cap="flat" cmpd="sng" algn="ctr">
              <a:solidFill>
                <a:schemeClr val="bg2"/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wrap="square" anchor="ctr" anchorCtr="1"/>
              <a:lstStyle/>
              <a:p>
                <a:pPr>
                  <a:defRPr lang="en-US" sz="1200" b="0" i="0" u="none" strike="noStrike" kern="1200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sv-SE"/>
                  <a:t>Procent</a:t>
                </a:r>
              </a:p>
              <a:p>
                <a:pPr>
                  <a:defRPr/>
                </a:pPr>
                <a:endParaRPr lang="sv-SE"/>
              </a:p>
            </c:rich>
          </c:tx>
          <c:layout>
            <c:manualLayout>
              <c:xMode val="edge"/>
              <c:yMode val="edge"/>
              <c:x val="0"/>
              <c:y val="1.3519505161644256E-2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wrap="square" anchor="ctr" anchorCtr="1"/>
            <a:lstStyle/>
            <a:p>
              <a:pPr>
                <a:defRPr lang="en-US" sz="1200" b="0" i="0" u="none" strike="noStrike" kern="1200" baseline="0">
                  <a:solidFill>
                    <a:srgbClr val="000000"/>
                  </a:solidFill>
                  <a:latin typeface="Arial"/>
                  <a:ea typeface="Arial"/>
                  <a:cs typeface="Arial"/>
                </a:defRPr>
              </a:pPr>
              <a:endParaRPr lang="sv-SE"/>
            </a:p>
          </c:txPr>
        </c:title>
        <c:numFmt formatCode="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en-US" sz="1200" b="0" i="0" u="none" strike="noStrike" kern="1200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sv-SE"/>
          </a:p>
        </c:txPr>
        <c:crossAx val="117247040"/>
        <c:crosses val="autoZero"/>
        <c:crossBetween val="midCat"/>
        <c:majorUnit val="4"/>
      </c:valAx>
      <c:spPr>
        <a:solidFill>
          <a:sysClr val="window" lastClr="FFFFFF"/>
        </a:solidFill>
        <a:ln>
          <a:solidFill>
            <a:schemeClr val="tx1"/>
          </a:solidFill>
        </a:ln>
        <a:effectLst/>
      </c:spPr>
    </c:plotArea>
    <c:legend>
      <c:legendPos val="b"/>
      <c:legendEntry>
        <c:idx val="1"/>
        <c:delete val="1"/>
      </c:legendEntry>
      <c:legendEntry>
        <c:idx val="3"/>
        <c:delete val="1"/>
      </c:legendEntry>
      <c:legendEntry>
        <c:idx val="5"/>
        <c:delete val="1"/>
      </c:legendEntry>
      <c:legendEntry>
        <c:idx val="7"/>
        <c:delete val="1"/>
      </c:legendEntry>
      <c:layout>
        <c:manualLayout>
          <c:xMode val="edge"/>
          <c:yMode val="edge"/>
          <c:x val="0.11651069144105537"/>
          <c:y val="0.17991880267757129"/>
          <c:w val="0.74577181759794486"/>
          <c:h val="6.4312611125222255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lang="en-US" sz="1200" b="0" i="0" u="none" strike="noStrike" kern="1200" baseline="0">
              <a:solidFill>
                <a:srgbClr val="000000"/>
              </a:solidFill>
              <a:latin typeface="Arial"/>
              <a:ea typeface="Arial"/>
              <a:cs typeface="Arial"/>
            </a:defRPr>
          </a:pPr>
          <a:endParaRPr lang="sv-SE"/>
        </a:p>
      </c:txPr>
    </c:legend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 algn="ctr">
        <a:defRPr lang="en-US" sz="1200" b="0" i="0" u="none" strike="noStrike" kern="1200" baseline="0">
          <a:solidFill>
            <a:srgbClr val="000000"/>
          </a:solidFill>
          <a:latin typeface="Arial"/>
          <a:ea typeface="Arial"/>
          <a:cs typeface="Arial"/>
        </a:defRPr>
      </a:pPr>
      <a:endParaRPr lang="sv-SE"/>
    </a:p>
  </c:txPr>
  <c:externalData r:id="rId4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7.0939851268591425E-2"/>
          <c:y val="0.1165207929858034"/>
          <c:w val="0.87034225165939916"/>
          <c:h val="0.76673492622667661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rgbClr val="004687"/>
            </a:solidFill>
            <a:ln>
              <a:noFill/>
            </a:ln>
            <a:effectLst/>
          </c:spPr>
          <c:invertIfNegative val="0"/>
          <c:cat>
            <c:strRef>
              <c:f>'13'!$A$3:$A$10</c:f>
              <c:strCache>
                <c:ptCount val="8"/>
                <c:pt idx="0">
                  <c:v>17-29 år</c:v>
                </c:pt>
                <c:pt idx="1">
                  <c:v>30-49 år</c:v>
                </c:pt>
                <c:pt idx="2">
                  <c:v>50-64 år</c:v>
                </c:pt>
                <c:pt idx="3">
                  <c:v>65-84 år</c:v>
                </c:pt>
                <c:pt idx="5">
                  <c:v>Män</c:v>
                </c:pt>
                <c:pt idx="6">
                  <c:v>Kvinnor</c:v>
                </c:pt>
                <c:pt idx="7">
                  <c:v>Alla</c:v>
                </c:pt>
              </c:strCache>
            </c:strRef>
          </c:cat>
          <c:val>
            <c:numRef>
              <c:f>'13'!$B$3:$B$10</c:f>
              <c:numCache>
                <c:formatCode>0</c:formatCode>
                <c:ptCount val="8"/>
                <c:pt idx="0">
                  <c:v>44.3</c:v>
                </c:pt>
                <c:pt idx="1">
                  <c:v>33.1</c:v>
                </c:pt>
                <c:pt idx="2">
                  <c:v>27.4</c:v>
                </c:pt>
                <c:pt idx="3">
                  <c:v>16.2</c:v>
                </c:pt>
                <c:pt idx="5">
                  <c:v>36.299999999999997</c:v>
                </c:pt>
                <c:pt idx="6">
                  <c:v>23.6</c:v>
                </c:pt>
                <c:pt idx="7">
                  <c:v>30.1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440-47D7-AAEE-EC71DF9C8C3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841338504"/>
        <c:axId val="841337192"/>
      </c:barChart>
      <c:catAx>
        <c:axId val="84133850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en-US" sz="1200" b="0" i="0" u="none" strike="noStrike" kern="1200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sv-SE"/>
          </a:p>
        </c:txPr>
        <c:crossAx val="841337192"/>
        <c:crosses val="autoZero"/>
        <c:auto val="1"/>
        <c:lblAlgn val="ctr"/>
        <c:lblOffset val="100"/>
        <c:noMultiLvlLbl val="0"/>
      </c:catAx>
      <c:valAx>
        <c:axId val="84133719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wrap="square" anchor="ctr" anchorCtr="1"/>
              <a:lstStyle/>
              <a:p>
                <a:pPr>
                  <a:defRPr lang="en-US" sz="1200" b="0" i="0" u="none" strike="noStrike" kern="1200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sv-SE"/>
                  <a:t>Procent</a:t>
                </a:r>
              </a:p>
            </c:rich>
          </c:tx>
          <c:layout>
            <c:manualLayout>
              <c:xMode val="edge"/>
              <c:yMode val="edge"/>
              <c:x val="4.4096079504287013E-3"/>
              <c:y val="1.2062913731792928E-2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wrap="square" anchor="ctr" anchorCtr="1"/>
            <a:lstStyle/>
            <a:p>
              <a:pPr>
                <a:defRPr lang="en-US" sz="1200" b="0" i="0" u="none" strike="noStrike" kern="1200" baseline="0">
                  <a:solidFill>
                    <a:srgbClr val="000000"/>
                  </a:solidFill>
                  <a:latin typeface="Arial"/>
                  <a:ea typeface="Arial"/>
                  <a:cs typeface="Arial"/>
                </a:defRPr>
              </a:pPr>
              <a:endParaRPr lang="sv-SE"/>
            </a:p>
          </c:txPr>
        </c:title>
        <c:numFmt formatCode="0" sourceLinked="1"/>
        <c:majorTickMark val="none"/>
        <c:minorTickMark val="none"/>
        <c:tickLblPos val="nextTo"/>
        <c:spPr>
          <a:noFill/>
          <a:ln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en-US" sz="1200" b="0" i="0" u="none" strike="noStrike" kern="1200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sv-SE"/>
          </a:p>
        </c:txPr>
        <c:crossAx val="841338504"/>
        <c:crosses val="autoZero"/>
        <c:crossBetween val="between"/>
        <c:majorUnit val="10"/>
      </c:valAx>
      <c:spPr>
        <a:solidFill>
          <a:sysClr val="window" lastClr="FFFFFF"/>
        </a:solidFill>
        <a:ln>
          <a:solidFill>
            <a:schemeClr val="tx1"/>
          </a:solidFill>
        </a:ln>
        <a:effectLst/>
      </c:spPr>
    </c:plotArea>
    <c:plotVisOnly val="1"/>
    <c:dispBlanksAs val="gap"/>
    <c:showDLblsOverMax val="0"/>
    <c:extLst/>
  </c:chart>
  <c:spPr>
    <a:noFill/>
    <a:ln w="9525" cap="flat" cmpd="sng" algn="ctr">
      <a:noFill/>
      <a:round/>
    </a:ln>
    <a:effectLst/>
  </c:spPr>
  <c:txPr>
    <a:bodyPr/>
    <a:lstStyle/>
    <a:p>
      <a:pPr algn="ctr">
        <a:defRPr lang="en-US" sz="1200" b="0" i="0" u="none" strike="noStrike" kern="1200" baseline="0">
          <a:solidFill>
            <a:srgbClr val="000000"/>
          </a:solidFill>
          <a:latin typeface="Arial"/>
          <a:ea typeface="Arial"/>
          <a:cs typeface="Arial"/>
        </a:defRPr>
      </a:pPr>
      <a:endParaRPr lang="sv-SE"/>
    </a:p>
  </c:txPr>
  <c:externalData r:id="rId4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6.2713593184709468E-2"/>
          <c:y val="0.11764181620846245"/>
          <c:w val="0.87656764550678101"/>
          <c:h val="0.7656143052854323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'14'!$A$6</c:f>
              <c:strCache>
                <c:ptCount val="1"/>
                <c:pt idx="0">
                  <c:v>Män</c:v>
                </c:pt>
              </c:strCache>
            </c:strRef>
          </c:tx>
          <c:spPr>
            <a:solidFill>
              <a:srgbClr val="004687"/>
            </a:solidFill>
            <a:ln>
              <a:noFill/>
            </a:ln>
            <a:effectLst/>
          </c:spPr>
          <c:invertIfNegative val="0"/>
          <c:cat>
            <c:strRef>
              <c:f>'14'!$B$5:$C$5</c:f>
              <c:strCache>
                <c:ptCount val="2"/>
                <c:pt idx="0">
                  <c:v>Använder ej nikotin</c:v>
                </c:pt>
                <c:pt idx="1">
                  <c:v>Nikotinanvändare</c:v>
                </c:pt>
              </c:strCache>
            </c:strRef>
          </c:cat>
          <c:val>
            <c:numRef>
              <c:f>'14'!$B$6:$C$6</c:f>
              <c:numCache>
                <c:formatCode>0.0</c:formatCode>
                <c:ptCount val="2"/>
                <c:pt idx="0">
                  <c:v>0.49930000000000002</c:v>
                </c:pt>
                <c:pt idx="1">
                  <c:v>0.81429999999999991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504-4F83-A9ED-961EB3027E2B}"/>
            </c:ext>
          </c:extLst>
        </c:ser>
        <c:ser>
          <c:idx val="1"/>
          <c:order val="1"/>
          <c:tx>
            <c:strRef>
              <c:f>'14'!$A$7</c:f>
              <c:strCache>
                <c:ptCount val="1"/>
                <c:pt idx="0">
                  <c:v>Kvinnor</c:v>
                </c:pt>
              </c:strCache>
            </c:strRef>
          </c:tx>
          <c:spPr>
            <a:solidFill>
              <a:srgbClr val="9CA920"/>
            </a:solidFill>
            <a:ln>
              <a:noFill/>
            </a:ln>
            <a:effectLst/>
          </c:spPr>
          <c:invertIfNegative val="0"/>
          <c:cat>
            <c:strRef>
              <c:f>'14'!$B$5:$C$5</c:f>
              <c:strCache>
                <c:ptCount val="2"/>
                <c:pt idx="0">
                  <c:v>Använder ej nikotin</c:v>
                </c:pt>
                <c:pt idx="1">
                  <c:v>Nikotinanvändare</c:v>
                </c:pt>
              </c:strCache>
            </c:strRef>
          </c:cat>
          <c:val>
            <c:numRef>
              <c:f>'14'!$B$7:$C$7</c:f>
              <c:numCache>
                <c:formatCode>0.0</c:formatCode>
                <c:ptCount val="2"/>
                <c:pt idx="0">
                  <c:v>0.3049</c:v>
                </c:pt>
                <c:pt idx="1">
                  <c:v>0.53790000000000004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2504-4F83-A9ED-961EB3027E2B}"/>
            </c:ext>
          </c:extLst>
        </c:ser>
        <c:ser>
          <c:idx val="2"/>
          <c:order val="2"/>
          <c:tx>
            <c:strRef>
              <c:f>'14'!$A$8</c:f>
              <c:strCache>
                <c:ptCount val="1"/>
                <c:pt idx="0">
                  <c:v>Alla</c:v>
                </c:pt>
              </c:strCache>
            </c:strRef>
          </c:tx>
          <c:spPr>
            <a:solidFill>
              <a:srgbClr val="E47623"/>
            </a:solidFill>
            <a:ln>
              <a:noFill/>
            </a:ln>
            <a:effectLst/>
          </c:spPr>
          <c:invertIfNegative val="0"/>
          <c:cat>
            <c:strRef>
              <c:f>'14'!$B$5:$C$5</c:f>
              <c:strCache>
                <c:ptCount val="2"/>
                <c:pt idx="0">
                  <c:v>Använder ej nikotin</c:v>
                </c:pt>
                <c:pt idx="1">
                  <c:v>Nikotinanvändare</c:v>
                </c:pt>
              </c:strCache>
            </c:strRef>
          </c:cat>
          <c:val>
            <c:numRef>
              <c:f>'14'!$B$8:$C$8</c:f>
              <c:numCache>
                <c:formatCode>0.0</c:formatCode>
                <c:ptCount val="2"/>
                <c:pt idx="0">
                  <c:v>0.39760000000000001</c:v>
                </c:pt>
                <c:pt idx="1">
                  <c:v>0.71179999999999988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2504-4F83-A9ED-961EB3027E2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841338504"/>
        <c:axId val="841337192"/>
      </c:barChart>
      <c:catAx>
        <c:axId val="84133850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en-US" sz="1200" b="0" i="0" u="none" strike="noStrike" kern="1200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sv-SE"/>
          </a:p>
        </c:txPr>
        <c:crossAx val="841337192"/>
        <c:crosses val="autoZero"/>
        <c:auto val="1"/>
        <c:lblAlgn val="ctr"/>
        <c:lblOffset val="100"/>
        <c:noMultiLvlLbl val="0"/>
      </c:catAx>
      <c:valAx>
        <c:axId val="841337192"/>
        <c:scaling>
          <c:orientation val="minMax"/>
          <c:max val="1.2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wrap="square" anchor="ctr" anchorCtr="1"/>
              <a:lstStyle/>
              <a:p>
                <a:pPr>
                  <a:defRPr lang="en-US" sz="1200" b="0" i="0" u="none" strike="noStrike" kern="1200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sv-SE"/>
                  <a:t>Liter</a:t>
                </a:r>
              </a:p>
            </c:rich>
          </c:tx>
          <c:layout>
            <c:manualLayout>
              <c:xMode val="edge"/>
              <c:yMode val="edge"/>
              <c:x val="4.409616994007084E-3"/>
              <c:y val="7.8714860569544069E-3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wrap="square" anchor="ctr" anchorCtr="1"/>
            <a:lstStyle/>
            <a:p>
              <a:pPr>
                <a:defRPr lang="en-US" sz="1200" b="0" i="0" u="none" strike="noStrike" kern="1200" baseline="0">
                  <a:solidFill>
                    <a:srgbClr val="000000"/>
                  </a:solidFill>
                  <a:latin typeface="Arial"/>
                  <a:ea typeface="Arial"/>
                  <a:cs typeface="Arial"/>
                </a:defRPr>
              </a:pPr>
              <a:endParaRPr lang="sv-SE"/>
            </a:p>
          </c:txPr>
        </c:title>
        <c:numFmt formatCode="0.0" sourceLinked="0"/>
        <c:majorTickMark val="none"/>
        <c:minorTickMark val="none"/>
        <c:tickLblPos val="nextTo"/>
        <c:spPr>
          <a:noFill/>
          <a:ln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en-US" sz="1200" b="0" i="0" u="none" strike="noStrike" kern="1200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sv-SE"/>
          </a:p>
        </c:txPr>
        <c:crossAx val="841338504"/>
        <c:crosses val="autoZero"/>
        <c:crossBetween val="between"/>
        <c:majorUnit val="0.2"/>
      </c:valAx>
      <c:spPr>
        <a:solidFill>
          <a:sysClr val="window" lastClr="FFFFFF"/>
        </a:solidFill>
        <a:ln>
          <a:solidFill>
            <a:schemeClr val="tx1"/>
          </a:solidFill>
        </a:ln>
        <a:effectLst/>
      </c:spPr>
    </c:plotArea>
    <c:legend>
      <c:legendPos val="b"/>
      <c:layout>
        <c:manualLayout>
          <c:xMode val="edge"/>
          <c:yMode val="edge"/>
          <c:x val="0.13922000540649315"/>
          <c:y val="0.12875137341491449"/>
          <c:w val="0.3162137793028042"/>
          <c:h val="0.11240553028403596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lang="en-US" sz="1200" b="0" i="0" u="none" strike="noStrike" kern="1200" baseline="0">
              <a:solidFill>
                <a:srgbClr val="000000"/>
              </a:solidFill>
              <a:latin typeface="Arial"/>
              <a:ea typeface="Arial"/>
              <a:cs typeface="Arial"/>
            </a:defRPr>
          </a:pPr>
          <a:endParaRPr lang="sv-SE"/>
        </a:p>
      </c:txPr>
    </c:legend>
    <c:plotVisOnly val="1"/>
    <c:dispBlanksAs val="gap"/>
    <c:showDLblsOverMax val="0"/>
    <c:extLst/>
  </c:chart>
  <c:spPr>
    <a:noFill/>
    <a:ln w="9525" cap="flat" cmpd="sng" algn="ctr">
      <a:noFill/>
      <a:round/>
    </a:ln>
    <a:effectLst/>
  </c:spPr>
  <c:txPr>
    <a:bodyPr/>
    <a:lstStyle/>
    <a:p>
      <a:pPr algn="ctr">
        <a:defRPr lang="en-US" sz="1200" b="0" i="0" u="none" strike="noStrike" kern="1200" baseline="0">
          <a:solidFill>
            <a:srgbClr val="000000"/>
          </a:solidFill>
          <a:latin typeface="Arial"/>
          <a:ea typeface="Arial"/>
          <a:cs typeface="Arial"/>
        </a:defRPr>
      </a:pPr>
      <a:endParaRPr lang="sv-SE"/>
    </a:p>
  </c:txPr>
  <c:externalData r:id="rId4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7.0939851268591425E-2"/>
          <c:y val="8.7011818254310813E-2"/>
          <c:w val="0.87418878736677108"/>
          <c:h val="0.59896223566085727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rgbClr val="004687"/>
            </a:solidFill>
            <a:ln>
              <a:noFill/>
            </a:ln>
            <a:effectLst/>
          </c:spPr>
          <c:invertIfNegative val="0"/>
          <c:cat>
            <c:strRef>
              <c:f>'15'!$A$4:$A$7</c:f>
              <c:strCache>
                <c:ptCount val="4"/>
                <c:pt idx="0">
                  <c:v>Vejpar endast (257)</c:v>
                </c:pt>
                <c:pt idx="1">
                  <c:v>Röker endast (1535)</c:v>
                </c:pt>
                <c:pt idx="2">
                  <c:v>Snusar endast (3773)</c:v>
                </c:pt>
                <c:pt idx="3">
                  <c:v>Minst 2 nikotinprodukter (1444)</c:v>
                </c:pt>
              </c:strCache>
            </c:strRef>
          </c:cat>
          <c:val>
            <c:numRef>
              <c:f>'15'!$B$4:$B$7</c:f>
              <c:numCache>
                <c:formatCode>0.0</c:formatCode>
                <c:ptCount val="4"/>
                <c:pt idx="0">
                  <c:v>0.53910000000000002</c:v>
                </c:pt>
                <c:pt idx="1">
                  <c:v>0.57079999999999997</c:v>
                </c:pt>
                <c:pt idx="2">
                  <c:v>0.64949999999999997</c:v>
                </c:pt>
                <c:pt idx="3">
                  <c:v>1.0156000000000001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7BD-40CD-879F-CC790C99A02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841338504"/>
        <c:axId val="841337192"/>
      </c:barChart>
      <c:catAx>
        <c:axId val="84133850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2520000" spcFirstLastPara="1" vertOverflow="ellipsis" wrap="square" anchor="ctr" anchorCtr="1"/>
          <a:lstStyle/>
          <a:p>
            <a:pPr>
              <a:defRPr lang="en-US" sz="1200" b="0" i="0" u="none" strike="noStrike" kern="1200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sv-SE"/>
          </a:p>
        </c:txPr>
        <c:crossAx val="841337192"/>
        <c:crosses val="autoZero"/>
        <c:auto val="1"/>
        <c:lblAlgn val="ctr"/>
        <c:lblOffset val="100"/>
        <c:noMultiLvlLbl val="0"/>
      </c:catAx>
      <c:valAx>
        <c:axId val="84133719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wrap="square" anchor="ctr" anchorCtr="1"/>
              <a:lstStyle/>
              <a:p>
                <a:pPr>
                  <a:defRPr lang="en-US" sz="1200" b="0" i="0" u="none" strike="noStrike" kern="1200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sv-SE"/>
                  <a:t>Liter</a:t>
                </a:r>
              </a:p>
            </c:rich>
          </c:tx>
          <c:layout>
            <c:manualLayout>
              <c:xMode val="edge"/>
              <c:yMode val="edge"/>
              <c:x val="0"/>
              <c:y val="1.1700540093082833E-3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wrap="square" anchor="ctr" anchorCtr="1"/>
            <a:lstStyle/>
            <a:p>
              <a:pPr>
                <a:defRPr lang="en-US" sz="1200" b="0" i="0" u="none" strike="noStrike" kern="1200" baseline="0">
                  <a:solidFill>
                    <a:srgbClr val="000000"/>
                  </a:solidFill>
                  <a:latin typeface="Arial"/>
                  <a:ea typeface="Arial"/>
                  <a:cs typeface="Arial"/>
                </a:defRPr>
              </a:pPr>
              <a:endParaRPr lang="sv-SE"/>
            </a:p>
          </c:txPr>
        </c:title>
        <c:numFmt formatCode="0.0" sourceLinked="0"/>
        <c:majorTickMark val="none"/>
        <c:minorTickMark val="none"/>
        <c:tickLblPos val="nextTo"/>
        <c:spPr>
          <a:noFill/>
          <a:ln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en-US" sz="1200" b="0" i="0" u="none" strike="noStrike" kern="1200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sv-SE"/>
          </a:p>
        </c:txPr>
        <c:crossAx val="841338504"/>
        <c:crosses val="autoZero"/>
        <c:crossBetween val="between"/>
      </c:valAx>
      <c:spPr>
        <a:solidFill>
          <a:sysClr val="window" lastClr="FFFFFF"/>
        </a:solidFill>
        <a:ln>
          <a:solidFill>
            <a:schemeClr val="tx1"/>
          </a:solidFill>
        </a:ln>
        <a:effectLst/>
      </c:spPr>
    </c:plotArea>
    <c:plotVisOnly val="1"/>
    <c:dispBlanksAs val="gap"/>
    <c:showDLblsOverMax val="0"/>
    <c:extLst/>
  </c:chart>
  <c:spPr>
    <a:noFill/>
    <a:ln w="9525" cap="flat" cmpd="sng" algn="ctr">
      <a:noFill/>
      <a:round/>
    </a:ln>
    <a:effectLst/>
  </c:spPr>
  <c:txPr>
    <a:bodyPr/>
    <a:lstStyle/>
    <a:p>
      <a:pPr algn="ctr">
        <a:defRPr lang="en-US" sz="1200" b="0" i="0" u="none" strike="noStrike" kern="1200" baseline="0">
          <a:solidFill>
            <a:srgbClr val="000000"/>
          </a:solidFill>
          <a:latin typeface="Arial"/>
          <a:ea typeface="Arial"/>
          <a:cs typeface="Arial"/>
        </a:defRPr>
      </a:pPr>
      <a:endParaRPr lang="sv-SE"/>
    </a:p>
  </c:txPr>
  <c:externalData r:id="rId4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4451278856367747"/>
          <c:y val="4.3427527637118567E-2"/>
          <c:w val="0.74183970392272724"/>
          <c:h val="0.82825250854889521"/>
        </c:manualLayout>
      </c:layout>
      <c:lineChart>
        <c:grouping val="standard"/>
        <c:varyColors val="0"/>
        <c:ser>
          <c:idx val="4"/>
          <c:order val="0"/>
          <c:tx>
            <c:strRef>
              <c:f>'1'!$B$29</c:f>
              <c:strCache>
                <c:ptCount val="1"/>
                <c:pt idx="0">
                  <c:v>Röker totalt</c:v>
                </c:pt>
              </c:strCache>
            </c:strRef>
          </c:tx>
          <c:spPr>
            <a:ln w="28575">
              <a:solidFill>
                <a:srgbClr val="004687"/>
              </a:solidFill>
            </a:ln>
          </c:spPr>
          <c:marker>
            <c:symbol val="none"/>
          </c:marker>
          <c:dPt>
            <c:idx val="15"/>
            <c:bubble3D val="0"/>
            <c:spPr>
              <a:ln w="28575">
                <a:noFill/>
              </a:ln>
            </c:spPr>
            <c:extLst>
              <c:ext xmlns:c16="http://schemas.microsoft.com/office/drawing/2014/chart" uri="{C3380CC4-5D6E-409C-BE32-E72D297353CC}">
                <c16:uniqueId val="{00000001-40AE-4979-AD04-DDD12DE54E6B}"/>
              </c:ext>
            </c:extLst>
          </c:dPt>
          <c:cat>
            <c:numRef>
              <c:f>'1'!$A$30:$A$50</c:f>
              <c:numCache>
                <c:formatCode>General</c:formatCode>
                <c:ptCount val="21"/>
                <c:pt idx="0">
                  <c:v>2003</c:v>
                </c:pt>
                <c:pt idx="1">
                  <c:v>2004</c:v>
                </c:pt>
                <c:pt idx="2">
                  <c:v>2005</c:v>
                </c:pt>
                <c:pt idx="3">
                  <c:v>2006</c:v>
                </c:pt>
                <c:pt idx="4">
                  <c:v>2007</c:v>
                </c:pt>
                <c:pt idx="5">
                  <c:v>2008</c:v>
                </c:pt>
                <c:pt idx="6">
                  <c:v>2009</c:v>
                </c:pt>
                <c:pt idx="7">
                  <c:v>2010</c:v>
                </c:pt>
                <c:pt idx="8">
                  <c:v>2011</c:v>
                </c:pt>
                <c:pt idx="9">
                  <c:v>2012</c:v>
                </c:pt>
                <c:pt idx="10">
                  <c:v>2013</c:v>
                </c:pt>
                <c:pt idx="11">
                  <c:v>2014</c:v>
                </c:pt>
                <c:pt idx="12">
                  <c:v>2015</c:v>
                </c:pt>
                <c:pt idx="13">
                  <c:v>2016</c:v>
                </c:pt>
                <c:pt idx="14">
                  <c:v>2017</c:v>
                </c:pt>
                <c:pt idx="15">
                  <c:v>2018</c:v>
                </c:pt>
                <c:pt idx="16">
                  <c:v>2019</c:v>
                </c:pt>
                <c:pt idx="17">
                  <c:v>2020</c:v>
                </c:pt>
                <c:pt idx="18">
                  <c:v>2021</c:v>
                </c:pt>
                <c:pt idx="19">
                  <c:v>2022</c:v>
                </c:pt>
                <c:pt idx="20">
                  <c:v>2023</c:v>
                </c:pt>
              </c:numCache>
            </c:numRef>
          </c:cat>
          <c:val>
            <c:numRef>
              <c:f>'1'!$B$30:$B$50</c:f>
              <c:numCache>
                <c:formatCode>0</c:formatCode>
                <c:ptCount val="21"/>
                <c:pt idx="0">
                  <c:v>23.576502415150287</c:v>
                </c:pt>
                <c:pt idx="1">
                  <c:v>21.71681393523038</c:v>
                </c:pt>
                <c:pt idx="2">
                  <c:v>21.261492238909639</c:v>
                </c:pt>
                <c:pt idx="3">
                  <c:v>20.278561057546504</c:v>
                </c:pt>
                <c:pt idx="4">
                  <c:v>18.073849827349289</c:v>
                </c:pt>
                <c:pt idx="5">
                  <c:v>16.835380823515571</c:v>
                </c:pt>
                <c:pt idx="6">
                  <c:v>15.930601468536267</c:v>
                </c:pt>
                <c:pt idx="7">
                  <c:v>14.740487672751931</c:v>
                </c:pt>
                <c:pt idx="8">
                  <c:v>14.13414452279293</c:v>
                </c:pt>
                <c:pt idx="9">
                  <c:v>14.658668277614451</c:v>
                </c:pt>
                <c:pt idx="10">
                  <c:v>13.386311466779562</c:v>
                </c:pt>
                <c:pt idx="11">
                  <c:v>12.836975532056567</c:v>
                </c:pt>
                <c:pt idx="12">
                  <c:v>12.64851255608307</c:v>
                </c:pt>
                <c:pt idx="13">
                  <c:v>12.905719405433011</c:v>
                </c:pt>
                <c:pt idx="14">
                  <c:v>12.725357546985345</c:v>
                </c:pt>
                <c:pt idx="15">
                  <c:v>14.392468531370314</c:v>
                </c:pt>
                <c:pt idx="16">
                  <c:v>13.497125654262801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40AE-4979-AD04-DDD12DE54E6B}"/>
            </c:ext>
          </c:extLst>
        </c:ser>
        <c:ser>
          <c:idx val="2"/>
          <c:order val="1"/>
          <c:tx>
            <c:strRef>
              <c:f>'1'!$C$29</c:f>
              <c:strCache>
                <c:ptCount val="1"/>
              </c:strCache>
            </c:strRef>
          </c:tx>
          <c:spPr>
            <a:ln w="28575">
              <a:solidFill>
                <a:srgbClr val="004687"/>
              </a:solidFill>
            </a:ln>
          </c:spPr>
          <c:marker>
            <c:symbol val="none"/>
          </c:marker>
          <c:cat>
            <c:numRef>
              <c:f>'1'!$A$30:$A$50</c:f>
              <c:numCache>
                <c:formatCode>General</c:formatCode>
                <c:ptCount val="21"/>
                <c:pt idx="0">
                  <c:v>2003</c:v>
                </c:pt>
                <c:pt idx="1">
                  <c:v>2004</c:v>
                </c:pt>
                <c:pt idx="2">
                  <c:v>2005</c:v>
                </c:pt>
                <c:pt idx="3">
                  <c:v>2006</c:v>
                </c:pt>
                <c:pt idx="4">
                  <c:v>2007</c:v>
                </c:pt>
                <c:pt idx="5">
                  <c:v>2008</c:v>
                </c:pt>
                <c:pt idx="6">
                  <c:v>2009</c:v>
                </c:pt>
                <c:pt idx="7">
                  <c:v>2010</c:v>
                </c:pt>
                <c:pt idx="8">
                  <c:v>2011</c:v>
                </c:pt>
                <c:pt idx="9">
                  <c:v>2012</c:v>
                </c:pt>
                <c:pt idx="10">
                  <c:v>2013</c:v>
                </c:pt>
                <c:pt idx="11">
                  <c:v>2014</c:v>
                </c:pt>
                <c:pt idx="12">
                  <c:v>2015</c:v>
                </c:pt>
                <c:pt idx="13">
                  <c:v>2016</c:v>
                </c:pt>
                <c:pt idx="14">
                  <c:v>2017</c:v>
                </c:pt>
                <c:pt idx="15">
                  <c:v>2018</c:v>
                </c:pt>
                <c:pt idx="16">
                  <c:v>2019</c:v>
                </c:pt>
                <c:pt idx="17">
                  <c:v>2020</c:v>
                </c:pt>
                <c:pt idx="18">
                  <c:v>2021</c:v>
                </c:pt>
                <c:pt idx="19">
                  <c:v>2022</c:v>
                </c:pt>
                <c:pt idx="20">
                  <c:v>2023</c:v>
                </c:pt>
              </c:numCache>
            </c:numRef>
          </c:cat>
          <c:val>
            <c:numRef>
              <c:f>'1'!$C$30:$C$50</c:f>
              <c:numCache>
                <c:formatCode>General</c:formatCode>
                <c:ptCount val="21"/>
                <c:pt idx="16" formatCode="0">
                  <c:v>14.74</c:v>
                </c:pt>
                <c:pt idx="17" formatCode="0">
                  <c:v>13.92</c:v>
                </c:pt>
                <c:pt idx="18" formatCode="0">
                  <c:v>12.47</c:v>
                </c:pt>
                <c:pt idx="19" formatCode="0">
                  <c:v>11.85</c:v>
                </c:pt>
                <c:pt idx="20" formatCode="0">
                  <c:v>11.86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40AE-4979-AD04-DDD12DE54E6B}"/>
            </c:ext>
          </c:extLst>
        </c:ser>
        <c:ser>
          <c:idx val="0"/>
          <c:order val="2"/>
          <c:tx>
            <c:strRef>
              <c:f>'1'!$D$29</c:f>
              <c:strCache>
                <c:ptCount val="1"/>
                <c:pt idx="0">
                  <c:v>Röker dagligen</c:v>
                </c:pt>
              </c:strCache>
            </c:strRef>
          </c:tx>
          <c:spPr>
            <a:ln w="28575">
              <a:solidFill>
                <a:srgbClr val="B32B31"/>
              </a:solidFill>
              <a:prstDash val="solid"/>
            </a:ln>
          </c:spPr>
          <c:marker>
            <c:symbol val="none"/>
          </c:marker>
          <c:dPt>
            <c:idx val="15"/>
            <c:bubble3D val="0"/>
            <c:spPr>
              <a:ln w="28575">
                <a:noFill/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5-40AE-4979-AD04-DDD12DE54E6B}"/>
              </c:ext>
            </c:extLst>
          </c:dPt>
          <c:cat>
            <c:numRef>
              <c:f>'1'!$A$30:$A$50</c:f>
              <c:numCache>
                <c:formatCode>General</c:formatCode>
                <c:ptCount val="21"/>
                <c:pt idx="0">
                  <c:v>2003</c:v>
                </c:pt>
                <c:pt idx="1">
                  <c:v>2004</c:v>
                </c:pt>
                <c:pt idx="2">
                  <c:v>2005</c:v>
                </c:pt>
                <c:pt idx="3">
                  <c:v>2006</c:v>
                </c:pt>
                <c:pt idx="4">
                  <c:v>2007</c:v>
                </c:pt>
                <c:pt idx="5">
                  <c:v>2008</c:v>
                </c:pt>
                <c:pt idx="6">
                  <c:v>2009</c:v>
                </c:pt>
                <c:pt idx="7">
                  <c:v>2010</c:v>
                </c:pt>
                <c:pt idx="8">
                  <c:v>2011</c:v>
                </c:pt>
                <c:pt idx="9">
                  <c:v>2012</c:v>
                </c:pt>
                <c:pt idx="10">
                  <c:v>2013</c:v>
                </c:pt>
                <c:pt idx="11">
                  <c:v>2014</c:v>
                </c:pt>
                <c:pt idx="12">
                  <c:v>2015</c:v>
                </c:pt>
                <c:pt idx="13">
                  <c:v>2016</c:v>
                </c:pt>
                <c:pt idx="14">
                  <c:v>2017</c:v>
                </c:pt>
                <c:pt idx="15">
                  <c:v>2018</c:v>
                </c:pt>
                <c:pt idx="16">
                  <c:v>2019</c:v>
                </c:pt>
                <c:pt idx="17">
                  <c:v>2020</c:v>
                </c:pt>
                <c:pt idx="18">
                  <c:v>2021</c:v>
                </c:pt>
                <c:pt idx="19">
                  <c:v>2022</c:v>
                </c:pt>
                <c:pt idx="20">
                  <c:v>2023</c:v>
                </c:pt>
              </c:numCache>
            </c:numRef>
          </c:cat>
          <c:val>
            <c:numRef>
              <c:f>'1'!$D$30:$D$50</c:f>
              <c:numCache>
                <c:formatCode>0</c:formatCode>
                <c:ptCount val="21"/>
                <c:pt idx="0">
                  <c:v>18.06901840253018</c:v>
                </c:pt>
                <c:pt idx="1">
                  <c:v>16.535911487893763</c:v>
                </c:pt>
                <c:pt idx="2">
                  <c:v>15.722288886276301</c:v>
                </c:pt>
                <c:pt idx="3">
                  <c:v>14.687364641608935</c:v>
                </c:pt>
                <c:pt idx="4">
                  <c:v>13.40418447395483</c:v>
                </c:pt>
                <c:pt idx="5">
                  <c:v>12.665926274806081</c:v>
                </c:pt>
                <c:pt idx="6">
                  <c:v>11.816551350599619</c:v>
                </c:pt>
                <c:pt idx="7">
                  <c:v>11.024769884616887</c:v>
                </c:pt>
                <c:pt idx="8">
                  <c:v>10.266847232105011</c:v>
                </c:pt>
                <c:pt idx="9">
                  <c:v>9.7597593958773921</c:v>
                </c:pt>
                <c:pt idx="10">
                  <c:v>8.7120371798247334</c:v>
                </c:pt>
                <c:pt idx="11">
                  <c:v>8.8791515666029195</c:v>
                </c:pt>
                <c:pt idx="12">
                  <c:v>7.9654589423070101</c:v>
                </c:pt>
                <c:pt idx="13">
                  <c:v>7.6795455180758347</c:v>
                </c:pt>
                <c:pt idx="14">
                  <c:v>7.4166542424585202</c:v>
                </c:pt>
                <c:pt idx="15">
                  <c:v>8.3847449867386761</c:v>
                </c:pt>
                <c:pt idx="16">
                  <c:v>7.5571348214831904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6-40AE-4979-AD04-DDD12DE54E6B}"/>
            </c:ext>
          </c:extLst>
        </c:ser>
        <c:ser>
          <c:idx val="1"/>
          <c:order val="3"/>
          <c:tx>
            <c:strRef>
              <c:f>'1'!$E$29</c:f>
              <c:strCache>
                <c:ptCount val="1"/>
              </c:strCache>
            </c:strRef>
          </c:tx>
          <c:spPr>
            <a:ln w="28575">
              <a:solidFill>
                <a:srgbClr val="B32B31"/>
              </a:solidFill>
              <a:prstDash val="solid"/>
            </a:ln>
          </c:spPr>
          <c:marker>
            <c:symbol val="none"/>
          </c:marker>
          <c:cat>
            <c:numRef>
              <c:f>'1'!$A$30:$A$50</c:f>
              <c:numCache>
                <c:formatCode>General</c:formatCode>
                <c:ptCount val="21"/>
                <c:pt idx="0">
                  <c:v>2003</c:v>
                </c:pt>
                <c:pt idx="1">
                  <c:v>2004</c:v>
                </c:pt>
                <c:pt idx="2">
                  <c:v>2005</c:v>
                </c:pt>
                <c:pt idx="3">
                  <c:v>2006</c:v>
                </c:pt>
                <c:pt idx="4">
                  <c:v>2007</c:v>
                </c:pt>
                <c:pt idx="5">
                  <c:v>2008</c:v>
                </c:pt>
                <c:pt idx="6">
                  <c:v>2009</c:v>
                </c:pt>
                <c:pt idx="7">
                  <c:v>2010</c:v>
                </c:pt>
                <c:pt idx="8">
                  <c:v>2011</c:v>
                </c:pt>
                <c:pt idx="9">
                  <c:v>2012</c:v>
                </c:pt>
                <c:pt idx="10">
                  <c:v>2013</c:v>
                </c:pt>
                <c:pt idx="11">
                  <c:v>2014</c:v>
                </c:pt>
                <c:pt idx="12">
                  <c:v>2015</c:v>
                </c:pt>
                <c:pt idx="13">
                  <c:v>2016</c:v>
                </c:pt>
                <c:pt idx="14">
                  <c:v>2017</c:v>
                </c:pt>
                <c:pt idx="15">
                  <c:v>2018</c:v>
                </c:pt>
                <c:pt idx="16">
                  <c:v>2019</c:v>
                </c:pt>
                <c:pt idx="17">
                  <c:v>2020</c:v>
                </c:pt>
                <c:pt idx="18">
                  <c:v>2021</c:v>
                </c:pt>
                <c:pt idx="19">
                  <c:v>2022</c:v>
                </c:pt>
                <c:pt idx="20">
                  <c:v>2023</c:v>
                </c:pt>
              </c:numCache>
            </c:numRef>
          </c:cat>
          <c:val>
            <c:numRef>
              <c:f>'1'!$E$30:$E$50</c:f>
              <c:numCache>
                <c:formatCode>General</c:formatCode>
                <c:ptCount val="21"/>
                <c:pt idx="16" formatCode="0">
                  <c:v>8.24</c:v>
                </c:pt>
                <c:pt idx="17" formatCode="0">
                  <c:v>8.31</c:v>
                </c:pt>
                <c:pt idx="18" formatCode="0">
                  <c:v>7.07</c:v>
                </c:pt>
                <c:pt idx="19" formatCode="0">
                  <c:v>7.1</c:v>
                </c:pt>
                <c:pt idx="20" formatCode="0">
                  <c:v>6.71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7-40AE-4979-AD04-DDD12DE54E6B}"/>
            </c:ext>
          </c:extLst>
        </c:ser>
        <c:ser>
          <c:idx val="3"/>
          <c:order val="4"/>
          <c:tx>
            <c:strRef>
              <c:f>'1'!$F$29</c:f>
              <c:strCache>
                <c:ptCount val="1"/>
                <c:pt idx="0">
                  <c:v>Röker sporadiskt</c:v>
                </c:pt>
              </c:strCache>
            </c:strRef>
          </c:tx>
          <c:spPr>
            <a:ln w="28575">
              <a:solidFill>
                <a:srgbClr val="BEBC00"/>
              </a:solidFill>
              <a:prstDash val="solid"/>
            </a:ln>
          </c:spPr>
          <c:marker>
            <c:symbol val="none"/>
          </c:marker>
          <c:dPt>
            <c:idx val="15"/>
            <c:bubble3D val="0"/>
            <c:spPr>
              <a:ln w="28575">
                <a:noFill/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9-40AE-4979-AD04-DDD12DE54E6B}"/>
              </c:ext>
            </c:extLst>
          </c:dPt>
          <c:cat>
            <c:numRef>
              <c:f>'1'!$A$30:$A$50</c:f>
              <c:numCache>
                <c:formatCode>General</c:formatCode>
                <c:ptCount val="21"/>
                <c:pt idx="0">
                  <c:v>2003</c:v>
                </c:pt>
                <c:pt idx="1">
                  <c:v>2004</c:v>
                </c:pt>
                <c:pt idx="2">
                  <c:v>2005</c:v>
                </c:pt>
                <c:pt idx="3">
                  <c:v>2006</c:v>
                </c:pt>
                <c:pt idx="4">
                  <c:v>2007</c:v>
                </c:pt>
                <c:pt idx="5">
                  <c:v>2008</c:v>
                </c:pt>
                <c:pt idx="6">
                  <c:v>2009</c:v>
                </c:pt>
                <c:pt idx="7">
                  <c:v>2010</c:v>
                </c:pt>
                <c:pt idx="8">
                  <c:v>2011</c:v>
                </c:pt>
                <c:pt idx="9">
                  <c:v>2012</c:v>
                </c:pt>
                <c:pt idx="10">
                  <c:v>2013</c:v>
                </c:pt>
                <c:pt idx="11">
                  <c:v>2014</c:v>
                </c:pt>
                <c:pt idx="12">
                  <c:v>2015</c:v>
                </c:pt>
                <c:pt idx="13">
                  <c:v>2016</c:v>
                </c:pt>
                <c:pt idx="14">
                  <c:v>2017</c:v>
                </c:pt>
                <c:pt idx="15">
                  <c:v>2018</c:v>
                </c:pt>
                <c:pt idx="16">
                  <c:v>2019</c:v>
                </c:pt>
                <c:pt idx="17">
                  <c:v>2020</c:v>
                </c:pt>
                <c:pt idx="18">
                  <c:v>2021</c:v>
                </c:pt>
                <c:pt idx="19">
                  <c:v>2022</c:v>
                </c:pt>
                <c:pt idx="20">
                  <c:v>2023</c:v>
                </c:pt>
              </c:numCache>
            </c:numRef>
          </c:cat>
          <c:val>
            <c:numRef>
              <c:f>'1'!$F$30:$F$50</c:f>
              <c:numCache>
                <c:formatCode>0</c:formatCode>
                <c:ptCount val="21"/>
                <c:pt idx="0">
                  <c:v>5.5179664654100415</c:v>
                </c:pt>
                <c:pt idx="1">
                  <c:v>5.2057045669195761</c:v>
                </c:pt>
                <c:pt idx="2">
                  <c:v>5.5392033526332716</c:v>
                </c:pt>
                <c:pt idx="3">
                  <c:v>5.5911964159376204</c:v>
                </c:pt>
                <c:pt idx="4">
                  <c:v>4.6696653533945023</c:v>
                </c:pt>
                <c:pt idx="5">
                  <c:v>4.1694545487095285</c:v>
                </c:pt>
                <c:pt idx="6">
                  <c:v>4.1363535696200726</c:v>
                </c:pt>
                <c:pt idx="7">
                  <c:v>3.7342951683399135</c:v>
                </c:pt>
                <c:pt idx="8">
                  <c:v>3.8672972906878837</c:v>
                </c:pt>
                <c:pt idx="9">
                  <c:v>4.8989088817370803</c:v>
                </c:pt>
                <c:pt idx="10">
                  <c:v>4.6783195884228093</c:v>
                </c:pt>
                <c:pt idx="11">
                  <c:v>3.9578239654536933</c:v>
                </c:pt>
                <c:pt idx="12">
                  <c:v>4.6830536137759564</c:v>
                </c:pt>
                <c:pt idx="13">
                  <c:v>5.2261738873571622</c:v>
                </c:pt>
                <c:pt idx="14">
                  <c:v>5.3087033045268299</c:v>
                </c:pt>
                <c:pt idx="15">
                  <c:v>6.0077235446316593</c:v>
                </c:pt>
                <c:pt idx="16">
                  <c:v>5.93999083277971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A-40AE-4979-AD04-DDD12DE54E6B}"/>
            </c:ext>
          </c:extLst>
        </c:ser>
        <c:ser>
          <c:idx val="5"/>
          <c:order val="5"/>
          <c:tx>
            <c:strRef>
              <c:f>'1'!$G$29</c:f>
              <c:strCache>
                <c:ptCount val="1"/>
              </c:strCache>
            </c:strRef>
          </c:tx>
          <c:spPr>
            <a:ln w="28575">
              <a:solidFill>
                <a:srgbClr val="BEBC00"/>
              </a:solidFill>
              <a:prstDash val="solid"/>
            </a:ln>
          </c:spPr>
          <c:marker>
            <c:symbol val="none"/>
          </c:marker>
          <c:cat>
            <c:numRef>
              <c:f>'1'!$A$30:$A$50</c:f>
              <c:numCache>
                <c:formatCode>General</c:formatCode>
                <c:ptCount val="21"/>
                <c:pt idx="0">
                  <c:v>2003</c:v>
                </c:pt>
                <c:pt idx="1">
                  <c:v>2004</c:v>
                </c:pt>
                <c:pt idx="2">
                  <c:v>2005</c:v>
                </c:pt>
                <c:pt idx="3">
                  <c:v>2006</c:v>
                </c:pt>
                <c:pt idx="4">
                  <c:v>2007</c:v>
                </c:pt>
                <c:pt idx="5">
                  <c:v>2008</c:v>
                </c:pt>
                <c:pt idx="6">
                  <c:v>2009</c:v>
                </c:pt>
                <c:pt idx="7">
                  <c:v>2010</c:v>
                </c:pt>
                <c:pt idx="8">
                  <c:v>2011</c:v>
                </c:pt>
                <c:pt idx="9">
                  <c:v>2012</c:v>
                </c:pt>
                <c:pt idx="10">
                  <c:v>2013</c:v>
                </c:pt>
                <c:pt idx="11">
                  <c:v>2014</c:v>
                </c:pt>
                <c:pt idx="12">
                  <c:v>2015</c:v>
                </c:pt>
                <c:pt idx="13">
                  <c:v>2016</c:v>
                </c:pt>
                <c:pt idx="14">
                  <c:v>2017</c:v>
                </c:pt>
                <c:pt idx="15">
                  <c:v>2018</c:v>
                </c:pt>
                <c:pt idx="16">
                  <c:v>2019</c:v>
                </c:pt>
                <c:pt idx="17">
                  <c:v>2020</c:v>
                </c:pt>
                <c:pt idx="18">
                  <c:v>2021</c:v>
                </c:pt>
                <c:pt idx="19">
                  <c:v>2022</c:v>
                </c:pt>
                <c:pt idx="20">
                  <c:v>2023</c:v>
                </c:pt>
              </c:numCache>
            </c:numRef>
          </c:cat>
          <c:val>
            <c:numRef>
              <c:f>'1'!$G$30:$G$50</c:f>
              <c:numCache>
                <c:formatCode>0.0</c:formatCode>
                <c:ptCount val="21"/>
                <c:pt idx="16" formatCode="0">
                  <c:v>6.46</c:v>
                </c:pt>
                <c:pt idx="17" formatCode="0">
                  <c:v>5.58</c:v>
                </c:pt>
                <c:pt idx="18" formatCode="0">
                  <c:v>5.4</c:v>
                </c:pt>
                <c:pt idx="19" formatCode="0">
                  <c:v>4.75</c:v>
                </c:pt>
                <c:pt idx="20" formatCode="0">
                  <c:v>5.12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B-40AE-4979-AD04-DDD12DE54E6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232701968"/>
        <c:axId val="232702360"/>
      </c:lineChart>
      <c:catAx>
        <c:axId val="23270196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175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900">
                <a:solidFill>
                  <a:schemeClr val="tx1"/>
                </a:solidFill>
                <a:latin typeface="Gill Sans MT (Rubriker)"/>
              </a:defRPr>
            </a:pPr>
            <a:endParaRPr lang="sv-SE"/>
          </a:p>
        </c:txPr>
        <c:crossAx val="232702360"/>
        <c:crosses val="autoZero"/>
        <c:auto val="1"/>
        <c:lblAlgn val="ctr"/>
        <c:lblOffset val="100"/>
        <c:tickLblSkip val="4"/>
        <c:tickMarkSkip val="1"/>
        <c:noMultiLvlLbl val="0"/>
      </c:catAx>
      <c:valAx>
        <c:axId val="232702360"/>
        <c:scaling>
          <c:orientation val="minMax"/>
          <c:max val="40"/>
          <c:min val="0"/>
        </c:scaling>
        <c:delete val="1"/>
        <c:axPos val="l"/>
        <c:majorGridlines>
          <c:spPr>
            <a:ln w="9525">
              <a:solidFill>
                <a:schemeClr val="bg2"/>
              </a:solidFill>
              <a:prstDash val="solid"/>
            </a:ln>
          </c:spPr>
        </c:majorGridlines>
        <c:numFmt formatCode="#,##0" sourceLinked="0"/>
        <c:majorTickMark val="none"/>
        <c:minorTickMark val="none"/>
        <c:tickLblPos val="nextTo"/>
        <c:crossAx val="232701968"/>
        <c:crosses val="autoZero"/>
        <c:crossBetween val="midCat"/>
        <c:majorUnit val="10"/>
      </c:valAx>
      <c:spPr>
        <a:solidFill>
          <a:schemeClr val="bg1"/>
        </a:solidFill>
        <a:ln w="9525">
          <a:solidFill>
            <a:schemeClr val="tx1"/>
          </a:solidFill>
          <a:prstDash val="solid"/>
        </a:ln>
      </c:spPr>
    </c:plotArea>
    <c:plotVisOnly val="1"/>
    <c:dispBlanksAs val="gap"/>
    <c:showDLblsOverMax val="0"/>
  </c:chart>
  <c:spPr>
    <a:noFill/>
    <a:ln w="9525">
      <a:noFill/>
    </a:ln>
  </c:spPr>
  <c:txPr>
    <a:bodyPr/>
    <a:lstStyle/>
    <a:p>
      <a:pPr>
        <a:defRPr sz="800" b="0" i="0" u="none" strike="noStrike" baseline="0">
          <a:solidFill>
            <a:sysClr val="windowText" lastClr="000000"/>
          </a:solidFill>
          <a:latin typeface="Arial" pitchFamily="34" charset="0"/>
          <a:ea typeface="Arial"/>
          <a:cs typeface="Arial" pitchFamily="34" charset="0"/>
        </a:defRPr>
      </a:pPr>
      <a:endParaRPr lang="sv-SE"/>
    </a:p>
  </c:txPr>
  <c:externalData r:id="rId1">
    <c:autoUpdate val="0"/>
  </c:externalData>
  <c:userShapes r:id="rId2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5.822309437291668E-2"/>
          <c:y val="0.10968498881030396"/>
          <c:w val="0.87528181224892876"/>
          <c:h val="0.68619609419696004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'2'!$C$3</c:f>
              <c:strCache>
                <c:ptCount val="1"/>
                <c:pt idx="0">
                  <c:v>Röker dagligen</c:v>
                </c:pt>
              </c:strCache>
            </c:strRef>
          </c:tx>
          <c:spPr>
            <a:solidFill>
              <a:srgbClr val="004687"/>
            </a:solidFill>
            <a:ln w="25400">
              <a:noFill/>
              <a:prstDash val="solid"/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multiLvlStrRef>
              <c:f>'2'!$A$4:$B$11</c:f>
              <c:multiLvlStrCache>
                <c:ptCount val="8"/>
                <c:lvl>
                  <c:pt idx="0">
                    <c:v>Män</c:v>
                  </c:pt>
                  <c:pt idx="1">
                    <c:v>Kvinnor</c:v>
                  </c:pt>
                  <c:pt idx="2">
                    <c:v>Män</c:v>
                  </c:pt>
                  <c:pt idx="3">
                    <c:v>Kvinnor</c:v>
                  </c:pt>
                  <c:pt idx="4">
                    <c:v>Män</c:v>
                  </c:pt>
                  <c:pt idx="5">
                    <c:v>Kvinnor</c:v>
                  </c:pt>
                  <c:pt idx="6">
                    <c:v>Män</c:v>
                  </c:pt>
                  <c:pt idx="7">
                    <c:v>Kvinnor</c:v>
                  </c:pt>
                </c:lvl>
                <c:lvl>
                  <c:pt idx="0">
                    <c:v>17-29 år</c:v>
                  </c:pt>
                  <c:pt idx="2">
                    <c:v>30-49 år</c:v>
                  </c:pt>
                  <c:pt idx="4">
                    <c:v>50-64 år</c:v>
                  </c:pt>
                  <c:pt idx="6">
                    <c:v>65-84 år</c:v>
                  </c:pt>
                </c:lvl>
              </c:multiLvlStrCache>
            </c:multiLvlStrRef>
          </c:cat>
          <c:val>
            <c:numRef>
              <c:f>'2'!$C$4:$C$11</c:f>
              <c:numCache>
                <c:formatCode>0</c:formatCode>
                <c:ptCount val="8"/>
                <c:pt idx="0">
                  <c:v>5.44</c:v>
                </c:pt>
                <c:pt idx="1">
                  <c:v>4.05</c:v>
                </c:pt>
                <c:pt idx="2">
                  <c:v>5.1100000000000003</c:v>
                </c:pt>
                <c:pt idx="3">
                  <c:v>5.73</c:v>
                </c:pt>
                <c:pt idx="4">
                  <c:v>7.99</c:v>
                </c:pt>
                <c:pt idx="5">
                  <c:v>8.86</c:v>
                </c:pt>
                <c:pt idx="6">
                  <c:v>5.36</c:v>
                </c:pt>
                <c:pt idx="7">
                  <c:v>8.08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55E-41B0-AE5D-87B32E682996}"/>
            </c:ext>
          </c:extLst>
        </c:ser>
        <c:ser>
          <c:idx val="1"/>
          <c:order val="1"/>
          <c:tx>
            <c:strRef>
              <c:f>'2'!$D$3</c:f>
              <c:strCache>
                <c:ptCount val="1"/>
                <c:pt idx="0">
                  <c:v>Röker sporadiskt </c:v>
                </c:pt>
              </c:strCache>
            </c:strRef>
          </c:tx>
          <c:spPr>
            <a:solidFill>
              <a:srgbClr val="BEBC00"/>
            </a:solidFill>
            <a:ln w="25400">
              <a:noFill/>
              <a:prstDash val="solid"/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multiLvlStrRef>
              <c:f>'2'!$A$4:$B$11</c:f>
              <c:multiLvlStrCache>
                <c:ptCount val="8"/>
                <c:lvl>
                  <c:pt idx="0">
                    <c:v>Män</c:v>
                  </c:pt>
                  <c:pt idx="1">
                    <c:v>Kvinnor</c:v>
                  </c:pt>
                  <c:pt idx="2">
                    <c:v>Män</c:v>
                  </c:pt>
                  <c:pt idx="3">
                    <c:v>Kvinnor</c:v>
                  </c:pt>
                  <c:pt idx="4">
                    <c:v>Män</c:v>
                  </c:pt>
                  <c:pt idx="5">
                    <c:v>Kvinnor</c:v>
                  </c:pt>
                  <c:pt idx="6">
                    <c:v>Män</c:v>
                  </c:pt>
                  <c:pt idx="7">
                    <c:v>Kvinnor</c:v>
                  </c:pt>
                </c:lvl>
                <c:lvl>
                  <c:pt idx="0">
                    <c:v>17-29 år</c:v>
                  </c:pt>
                  <c:pt idx="2">
                    <c:v>30-49 år</c:v>
                  </c:pt>
                  <c:pt idx="4">
                    <c:v>50-64 år</c:v>
                  </c:pt>
                  <c:pt idx="6">
                    <c:v>65-84 år</c:v>
                  </c:pt>
                </c:lvl>
              </c:multiLvlStrCache>
            </c:multiLvlStrRef>
          </c:cat>
          <c:val>
            <c:numRef>
              <c:f>'2'!$D$4:$D$11</c:f>
              <c:numCache>
                <c:formatCode>0</c:formatCode>
                <c:ptCount val="8"/>
                <c:pt idx="0">
                  <c:v>15.39</c:v>
                </c:pt>
                <c:pt idx="1">
                  <c:v>12.85</c:v>
                </c:pt>
                <c:pt idx="2">
                  <c:v>7.24</c:v>
                </c:pt>
                <c:pt idx="3">
                  <c:v>4.97</c:v>
                </c:pt>
                <c:pt idx="4">
                  <c:v>3.7</c:v>
                </c:pt>
                <c:pt idx="5">
                  <c:v>2.72</c:v>
                </c:pt>
                <c:pt idx="6">
                  <c:v>1.81</c:v>
                </c:pt>
                <c:pt idx="7">
                  <c:v>1.62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355E-41B0-AE5D-87B32E682996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66"/>
        <c:overlap val="100"/>
        <c:axId val="232244456"/>
        <c:axId val="232244848"/>
      </c:barChart>
      <c:catAx>
        <c:axId val="23224445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ln w="9525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/>
            </a:pPr>
            <a:endParaRPr lang="sv-SE"/>
          </a:p>
        </c:txPr>
        <c:crossAx val="232244848"/>
        <c:crosses val="autoZero"/>
        <c:auto val="1"/>
        <c:lblAlgn val="ctr"/>
        <c:lblOffset val="100"/>
        <c:noMultiLvlLbl val="0"/>
      </c:catAx>
      <c:valAx>
        <c:axId val="232244848"/>
        <c:scaling>
          <c:orientation val="minMax"/>
          <c:max val="25"/>
          <c:min val="0"/>
        </c:scaling>
        <c:delete val="0"/>
        <c:axPos val="l"/>
        <c:majorGridlines>
          <c:spPr>
            <a:ln w="9525">
              <a:solidFill>
                <a:schemeClr val="bg2"/>
              </a:solidFill>
              <a:prstDash val="solid"/>
            </a:ln>
          </c:spPr>
        </c:majorGridlines>
        <c:title>
          <c:tx>
            <c:rich>
              <a:bodyPr rot="0" vert="horz"/>
              <a:lstStyle/>
              <a:p>
                <a:pPr>
                  <a:defRPr/>
                </a:pPr>
                <a:r>
                  <a:rPr lang="sv-SE"/>
                  <a:t>Procent</a:t>
                </a:r>
              </a:p>
            </c:rich>
          </c:tx>
          <c:layout>
            <c:manualLayout>
              <c:xMode val="edge"/>
              <c:yMode val="edge"/>
              <c:x val="1.6573114565342543E-3"/>
              <c:y val="2.0442190400424285E-3"/>
            </c:manualLayout>
          </c:layout>
          <c:overlay val="0"/>
        </c:title>
        <c:numFmt formatCode="#,##0" sourceLinked="0"/>
        <c:majorTickMark val="none"/>
        <c:minorTickMark val="none"/>
        <c:tickLblPos val="nextTo"/>
        <c:spPr>
          <a:ln w="3175">
            <a:solidFill>
              <a:srgbClr val="7F7F7F"/>
            </a:solidFill>
            <a:prstDash val="solid"/>
          </a:ln>
        </c:spPr>
        <c:txPr>
          <a:bodyPr rot="0" vert="horz"/>
          <a:lstStyle/>
          <a:p>
            <a:pPr algn="ctr">
              <a:defRPr/>
            </a:pPr>
            <a:endParaRPr lang="sv-SE"/>
          </a:p>
        </c:txPr>
        <c:crossAx val="232244456"/>
        <c:crossesAt val="1"/>
        <c:crossBetween val="between"/>
        <c:majorUnit val="5"/>
      </c:valAx>
      <c:spPr>
        <a:solidFill>
          <a:schemeClr val="bg1"/>
        </a:solidFill>
        <a:ln w="9525">
          <a:solidFill>
            <a:schemeClr val="tx1">
              <a:lumMod val="85000"/>
              <a:lumOff val="15000"/>
            </a:schemeClr>
          </a:solidFill>
          <a:prstDash val="solid"/>
        </a:ln>
      </c:spPr>
    </c:plotArea>
    <c:legend>
      <c:legendPos val="r"/>
      <c:layout>
        <c:manualLayout>
          <c:xMode val="edge"/>
          <c:yMode val="edge"/>
          <c:x val="0.62582534147606461"/>
          <c:y val="0.14041903112581761"/>
          <c:w val="0.27311602052396983"/>
          <c:h val="0.10494228811469684"/>
        </c:manualLayout>
      </c:layout>
      <c:overlay val="0"/>
    </c:legend>
    <c:plotVisOnly val="1"/>
    <c:dispBlanksAs val="gap"/>
    <c:showDLblsOverMax val="0"/>
  </c:chart>
  <c:spPr>
    <a:noFill/>
    <a:ln w="9525">
      <a:noFill/>
    </a:ln>
  </c:spPr>
  <c:txPr>
    <a:bodyPr/>
    <a:lstStyle/>
    <a:p>
      <a:pPr algn="ctr">
        <a:defRPr lang="en-US" sz="1200" b="0" i="0" u="none" strike="noStrike" kern="1200" baseline="0">
          <a:solidFill>
            <a:srgbClr val="000000"/>
          </a:solidFill>
          <a:latin typeface="Arial"/>
          <a:ea typeface="Arial"/>
          <a:cs typeface="Arial"/>
        </a:defRPr>
      </a:pPr>
      <a:endParaRPr lang="sv-SE"/>
    </a:p>
  </c:txPr>
  <c:externalData r:id="rId2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7.5628696023335371E-2"/>
          <c:y val="0.13498405681442227"/>
          <c:w val="0.84446437188660106"/>
          <c:h val="0.77367795684282681"/>
        </c:manualLayout>
      </c:layout>
      <c:lineChart>
        <c:grouping val="standard"/>
        <c:varyColors val="0"/>
        <c:ser>
          <c:idx val="2"/>
          <c:order val="0"/>
          <c:tx>
            <c:strRef>
              <c:f>'3'!$B$3</c:f>
              <c:strCache>
                <c:ptCount val="1"/>
                <c:pt idx="0">
                  <c:v>17–29 år</c:v>
                </c:pt>
              </c:strCache>
            </c:strRef>
          </c:tx>
          <c:spPr>
            <a:ln w="28575" cap="rnd">
              <a:solidFill>
                <a:srgbClr val="B32B31"/>
              </a:solidFill>
              <a:round/>
            </a:ln>
            <a:effectLst/>
          </c:spPr>
          <c:marker>
            <c:symbol val="none"/>
          </c:marker>
          <c:cat>
            <c:strRef>
              <c:f>'3'!$A$4:$A$24</c:f>
              <c:strCache>
                <c:ptCount val="21"/>
                <c:pt idx="0">
                  <c:v>2003</c:v>
                </c:pt>
                <c:pt idx="1">
                  <c:v>2004</c:v>
                </c:pt>
                <c:pt idx="2">
                  <c:v>2005</c:v>
                </c:pt>
                <c:pt idx="3">
                  <c:v>2006</c:v>
                </c:pt>
                <c:pt idx="4">
                  <c:v>2007</c:v>
                </c:pt>
                <c:pt idx="5">
                  <c:v>2008</c:v>
                </c:pt>
                <c:pt idx="6">
                  <c:v>2009</c:v>
                </c:pt>
                <c:pt idx="7">
                  <c:v>2010</c:v>
                </c:pt>
                <c:pt idx="8">
                  <c:v>2011</c:v>
                </c:pt>
                <c:pt idx="9">
                  <c:v>2012</c:v>
                </c:pt>
                <c:pt idx="10">
                  <c:v>2013</c:v>
                </c:pt>
                <c:pt idx="11">
                  <c:v>2014</c:v>
                </c:pt>
                <c:pt idx="12">
                  <c:v>2015</c:v>
                </c:pt>
                <c:pt idx="13">
                  <c:v>2016</c:v>
                </c:pt>
                <c:pt idx="14">
                  <c:v>2017</c:v>
                </c:pt>
                <c:pt idx="15">
                  <c:v>2018b)</c:v>
                </c:pt>
                <c:pt idx="16">
                  <c:v>2019</c:v>
                </c:pt>
                <c:pt idx="17">
                  <c:v>2020</c:v>
                </c:pt>
                <c:pt idx="18">
                  <c:v>2021</c:v>
                </c:pt>
                <c:pt idx="19">
                  <c:v>2022</c:v>
                </c:pt>
                <c:pt idx="20">
                  <c:v>2023</c:v>
                </c:pt>
              </c:strCache>
            </c:strRef>
          </c:cat>
          <c:val>
            <c:numRef>
              <c:f>'3'!$B$4:$B$24</c:f>
              <c:numCache>
                <c:formatCode>0</c:formatCode>
                <c:ptCount val="21"/>
                <c:pt idx="0">
                  <c:v>15.33397462083658</c:v>
                </c:pt>
                <c:pt idx="1">
                  <c:v>14.486087526932955</c:v>
                </c:pt>
                <c:pt idx="2">
                  <c:v>13.774136745486487</c:v>
                </c:pt>
                <c:pt idx="3">
                  <c:v>12.008135837009085</c:v>
                </c:pt>
                <c:pt idx="4">
                  <c:v>11.608863065893706</c:v>
                </c:pt>
                <c:pt idx="5">
                  <c:v>11.422021397183697</c:v>
                </c:pt>
                <c:pt idx="6">
                  <c:v>11.757744796103815</c:v>
                </c:pt>
                <c:pt idx="7">
                  <c:v>11.311187846044433</c:v>
                </c:pt>
                <c:pt idx="8">
                  <c:v>10.708589610885056</c:v>
                </c:pt>
                <c:pt idx="9">
                  <c:v>11.561966011027657</c:v>
                </c:pt>
                <c:pt idx="10">
                  <c:v>10.411047466578571</c:v>
                </c:pt>
                <c:pt idx="11">
                  <c:v>10.947110097507281</c:v>
                </c:pt>
                <c:pt idx="12">
                  <c:v>9.6640846100040196</c:v>
                </c:pt>
                <c:pt idx="13">
                  <c:v>11.44436926043122</c:v>
                </c:pt>
                <c:pt idx="14">
                  <c:v>10.060318447580496</c:v>
                </c:pt>
                <c:pt idx="15">
                  <c:v>11.598381131605048</c:v>
                </c:pt>
                <c:pt idx="16">
                  <c:v>11.051390983230499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8684-4998-BC63-A3CD60C83560}"/>
            </c:ext>
          </c:extLst>
        </c:ser>
        <c:ser>
          <c:idx val="3"/>
          <c:order val="1"/>
          <c:tx>
            <c:strRef>
              <c:f>'3'!$C$3</c:f>
              <c:strCache>
                <c:ptCount val="1"/>
                <c:pt idx="0">
                  <c:v>17–29 år</c:v>
                </c:pt>
              </c:strCache>
            </c:strRef>
          </c:tx>
          <c:spPr>
            <a:ln w="28575" cap="rnd">
              <a:solidFill>
                <a:srgbClr val="B32B31"/>
              </a:solidFill>
              <a:round/>
            </a:ln>
            <a:effectLst/>
          </c:spPr>
          <c:marker>
            <c:symbol val="none"/>
          </c:marker>
          <c:dPt>
            <c:idx val="3"/>
            <c:marker>
              <c:symbol val="none"/>
            </c:marker>
            <c:bubble3D val="0"/>
            <c:spPr>
              <a:ln w="28575" cap="rnd">
                <a:solidFill>
                  <a:srgbClr val="B32B31"/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2-8684-4998-BC63-A3CD60C83560}"/>
              </c:ext>
            </c:extLst>
          </c:dPt>
          <c:dPt>
            <c:idx val="4"/>
            <c:marker>
              <c:symbol val="none"/>
            </c:marker>
            <c:bubble3D val="0"/>
            <c:spPr>
              <a:ln w="28575" cap="rnd">
                <a:solidFill>
                  <a:srgbClr val="B32B31"/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4-8684-4998-BC63-A3CD60C83560}"/>
              </c:ext>
            </c:extLst>
          </c:dPt>
          <c:dPt>
            <c:idx val="5"/>
            <c:marker>
              <c:symbol val="none"/>
            </c:marker>
            <c:bubble3D val="0"/>
            <c:spPr>
              <a:ln w="28575" cap="rnd">
                <a:solidFill>
                  <a:srgbClr val="B32B31"/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6-8684-4998-BC63-A3CD60C83560}"/>
              </c:ext>
            </c:extLst>
          </c:dPt>
          <c:cat>
            <c:strRef>
              <c:f>'3'!$A$4:$A$24</c:f>
              <c:strCache>
                <c:ptCount val="21"/>
                <c:pt idx="0">
                  <c:v>2003</c:v>
                </c:pt>
                <c:pt idx="1">
                  <c:v>2004</c:v>
                </c:pt>
                <c:pt idx="2">
                  <c:v>2005</c:v>
                </c:pt>
                <c:pt idx="3">
                  <c:v>2006</c:v>
                </c:pt>
                <c:pt idx="4">
                  <c:v>2007</c:v>
                </c:pt>
                <c:pt idx="5">
                  <c:v>2008</c:v>
                </c:pt>
                <c:pt idx="6">
                  <c:v>2009</c:v>
                </c:pt>
                <c:pt idx="7">
                  <c:v>2010</c:v>
                </c:pt>
                <c:pt idx="8">
                  <c:v>2011</c:v>
                </c:pt>
                <c:pt idx="9">
                  <c:v>2012</c:v>
                </c:pt>
                <c:pt idx="10">
                  <c:v>2013</c:v>
                </c:pt>
                <c:pt idx="11">
                  <c:v>2014</c:v>
                </c:pt>
                <c:pt idx="12">
                  <c:v>2015</c:v>
                </c:pt>
                <c:pt idx="13">
                  <c:v>2016</c:v>
                </c:pt>
                <c:pt idx="14">
                  <c:v>2017</c:v>
                </c:pt>
                <c:pt idx="15">
                  <c:v>2018b)</c:v>
                </c:pt>
                <c:pt idx="16">
                  <c:v>2019</c:v>
                </c:pt>
                <c:pt idx="17">
                  <c:v>2020</c:v>
                </c:pt>
                <c:pt idx="18">
                  <c:v>2021</c:v>
                </c:pt>
                <c:pt idx="19">
                  <c:v>2022</c:v>
                </c:pt>
                <c:pt idx="20">
                  <c:v>2023</c:v>
                </c:pt>
              </c:strCache>
            </c:strRef>
          </c:cat>
          <c:val>
            <c:numRef>
              <c:f>'3'!$C$4:$C$24</c:f>
              <c:numCache>
                <c:formatCode>0</c:formatCode>
                <c:ptCount val="21"/>
                <c:pt idx="16">
                  <c:v>8.0500000000000007</c:v>
                </c:pt>
                <c:pt idx="17">
                  <c:v>6.93</c:v>
                </c:pt>
                <c:pt idx="18">
                  <c:v>6.35</c:v>
                </c:pt>
                <c:pt idx="19">
                  <c:v>5.36</c:v>
                </c:pt>
                <c:pt idx="20">
                  <c:v>4.78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7-8684-4998-BC63-A3CD60C83560}"/>
            </c:ext>
          </c:extLst>
        </c:ser>
        <c:ser>
          <c:idx val="4"/>
          <c:order val="2"/>
          <c:tx>
            <c:strRef>
              <c:f>'3'!$D$3</c:f>
              <c:strCache>
                <c:ptCount val="1"/>
                <c:pt idx="0">
                  <c:v>30–49 år</c:v>
                </c:pt>
              </c:strCache>
            </c:strRef>
          </c:tx>
          <c:spPr>
            <a:ln w="28575" cap="rnd">
              <a:solidFill>
                <a:srgbClr val="F29200"/>
              </a:solidFill>
              <a:round/>
            </a:ln>
            <a:effectLst/>
          </c:spPr>
          <c:marker>
            <c:symbol val="none"/>
          </c:marker>
          <c:dPt>
            <c:idx val="1"/>
            <c:marker>
              <c:symbol val="none"/>
            </c:marker>
            <c:bubble3D val="0"/>
            <c:extLst>
              <c:ext xmlns:c16="http://schemas.microsoft.com/office/drawing/2014/chart" uri="{C3380CC4-5D6E-409C-BE32-E72D297353CC}">
                <c16:uniqueId val="{00000008-8684-4998-BC63-A3CD60C83560}"/>
              </c:ext>
            </c:extLst>
          </c:dPt>
          <c:cat>
            <c:strRef>
              <c:f>'3'!$A$4:$A$24</c:f>
              <c:strCache>
                <c:ptCount val="21"/>
                <c:pt idx="0">
                  <c:v>2003</c:v>
                </c:pt>
                <c:pt idx="1">
                  <c:v>2004</c:v>
                </c:pt>
                <c:pt idx="2">
                  <c:v>2005</c:v>
                </c:pt>
                <c:pt idx="3">
                  <c:v>2006</c:v>
                </c:pt>
                <c:pt idx="4">
                  <c:v>2007</c:v>
                </c:pt>
                <c:pt idx="5">
                  <c:v>2008</c:v>
                </c:pt>
                <c:pt idx="6">
                  <c:v>2009</c:v>
                </c:pt>
                <c:pt idx="7">
                  <c:v>2010</c:v>
                </c:pt>
                <c:pt idx="8">
                  <c:v>2011</c:v>
                </c:pt>
                <c:pt idx="9">
                  <c:v>2012</c:v>
                </c:pt>
                <c:pt idx="10">
                  <c:v>2013</c:v>
                </c:pt>
                <c:pt idx="11">
                  <c:v>2014</c:v>
                </c:pt>
                <c:pt idx="12">
                  <c:v>2015</c:v>
                </c:pt>
                <c:pt idx="13">
                  <c:v>2016</c:v>
                </c:pt>
                <c:pt idx="14">
                  <c:v>2017</c:v>
                </c:pt>
                <c:pt idx="15">
                  <c:v>2018b)</c:v>
                </c:pt>
                <c:pt idx="16">
                  <c:v>2019</c:v>
                </c:pt>
                <c:pt idx="17">
                  <c:v>2020</c:v>
                </c:pt>
                <c:pt idx="18">
                  <c:v>2021</c:v>
                </c:pt>
                <c:pt idx="19">
                  <c:v>2022</c:v>
                </c:pt>
                <c:pt idx="20">
                  <c:v>2023</c:v>
                </c:pt>
              </c:strCache>
            </c:strRef>
          </c:cat>
          <c:val>
            <c:numRef>
              <c:f>'3'!$D$4:$D$24</c:f>
              <c:numCache>
                <c:formatCode>0</c:formatCode>
                <c:ptCount val="21"/>
                <c:pt idx="0">
                  <c:v>16.463972003940793</c:v>
                </c:pt>
                <c:pt idx="1">
                  <c:v>14.130019404724854</c:v>
                </c:pt>
                <c:pt idx="2">
                  <c:v>13.340340999691383</c:v>
                </c:pt>
                <c:pt idx="3">
                  <c:v>12.451049292853366</c:v>
                </c:pt>
                <c:pt idx="4">
                  <c:v>10.469783046427015</c:v>
                </c:pt>
                <c:pt idx="5">
                  <c:v>10.156030974972143</c:v>
                </c:pt>
                <c:pt idx="6">
                  <c:v>8.8933237473732039</c:v>
                </c:pt>
                <c:pt idx="7">
                  <c:v>8.5894550365915663</c:v>
                </c:pt>
                <c:pt idx="8">
                  <c:v>7.3256349559323501</c:v>
                </c:pt>
                <c:pt idx="9">
                  <c:v>6.4941743561789593</c:v>
                </c:pt>
                <c:pt idx="10">
                  <c:v>6.164359238465841</c:v>
                </c:pt>
                <c:pt idx="11">
                  <c:v>6.6656630890014776</c:v>
                </c:pt>
                <c:pt idx="12">
                  <c:v>5.2178137641633855</c:v>
                </c:pt>
                <c:pt idx="13">
                  <c:v>5.6250681883946756</c:v>
                </c:pt>
                <c:pt idx="14">
                  <c:v>5.0652869942407577</c:v>
                </c:pt>
                <c:pt idx="15">
                  <c:v>6.2225900115356776</c:v>
                </c:pt>
                <c:pt idx="16">
                  <c:v>5.3961995767539497</c:v>
                </c:pt>
              </c:numCache>
            </c:numRef>
          </c:val>
          <c:smooth val="0"/>
          <c:extLst xmlns:c15="http://schemas.microsoft.com/office/drawing/2012/chart">
            <c:ext xmlns:c16="http://schemas.microsoft.com/office/drawing/2014/chart" uri="{C3380CC4-5D6E-409C-BE32-E72D297353CC}">
              <c16:uniqueId val="{00000009-8684-4998-BC63-A3CD60C83560}"/>
            </c:ext>
          </c:extLst>
        </c:ser>
        <c:ser>
          <c:idx val="5"/>
          <c:order val="3"/>
          <c:tx>
            <c:strRef>
              <c:f>'3'!$E$3</c:f>
              <c:strCache>
                <c:ptCount val="1"/>
                <c:pt idx="0">
                  <c:v>30–49 år</c:v>
                </c:pt>
              </c:strCache>
            </c:strRef>
          </c:tx>
          <c:spPr>
            <a:ln w="28575" cap="rnd">
              <a:solidFill>
                <a:srgbClr val="F29200"/>
              </a:solidFill>
              <a:round/>
            </a:ln>
            <a:effectLst/>
          </c:spPr>
          <c:marker>
            <c:symbol val="none"/>
          </c:marker>
          <c:dPt>
            <c:idx val="3"/>
            <c:marker>
              <c:symbol val="none"/>
            </c:marker>
            <c:bubble3D val="0"/>
            <c:spPr>
              <a:ln w="28575" cap="rnd">
                <a:solidFill>
                  <a:srgbClr val="F29200"/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B-8684-4998-BC63-A3CD60C83560}"/>
              </c:ext>
            </c:extLst>
          </c:dPt>
          <c:dPt>
            <c:idx val="4"/>
            <c:marker>
              <c:symbol val="none"/>
            </c:marker>
            <c:bubble3D val="0"/>
            <c:spPr>
              <a:ln w="28575" cap="rnd">
                <a:solidFill>
                  <a:srgbClr val="F29200"/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D-8684-4998-BC63-A3CD60C83560}"/>
              </c:ext>
            </c:extLst>
          </c:dPt>
          <c:dPt>
            <c:idx val="5"/>
            <c:marker>
              <c:symbol val="none"/>
            </c:marker>
            <c:bubble3D val="0"/>
            <c:spPr>
              <a:ln w="28575" cap="rnd">
                <a:solidFill>
                  <a:srgbClr val="F29200"/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F-8684-4998-BC63-A3CD60C83560}"/>
              </c:ext>
            </c:extLst>
          </c:dPt>
          <c:cat>
            <c:strRef>
              <c:f>'3'!$A$4:$A$24</c:f>
              <c:strCache>
                <c:ptCount val="21"/>
                <c:pt idx="0">
                  <c:v>2003</c:v>
                </c:pt>
                <c:pt idx="1">
                  <c:v>2004</c:v>
                </c:pt>
                <c:pt idx="2">
                  <c:v>2005</c:v>
                </c:pt>
                <c:pt idx="3">
                  <c:v>2006</c:v>
                </c:pt>
                <c:pt idx="4">
                  <c:v>2007</c:v>
                </c:pt>
                <c:pt idx="5">
                  <c:v>2008</c:v>
                </c:pt>
                <c:pt idx="6">
                  <c:v>2009</c:v>
                </c:pt>
                <c:pt idx="7">
                  <c:v>2010</c:v>
                </c:pt>
                <c:pt idx="8">
                  <c:v>2011</c:v>
                </c:pt>
                <c:pt idx="9">
                  <c:v>2012</c:v>
                </c:pt>
                <c:pt idx="10">
                  <c:v>2013</c:v>
                </c:pt>
                <c:pt idx="11">
                  <c:v>2014</c:v>
                </c:pt>
                <c:pt idx="12">
                  <c:v>2015</c:v>
                </c:pt>
                <c:pt idx="13">
                  <c:v>2016</c:v>
                </c:pt>
                <c:pt idx="14">
                  <c:v>2017</c:v>
                </c:pt>
                <c:pt idx="15">
                  <c:v>2018b)</c:v>
                </c:pt>
                <c:pt idx="16">
                  <c:v>2019</c:v>
                </c:pt>
                <c:pt idx="17">
                  <c:v>2020</c:v>
                </c:pt>
                <c:pt idx="18">
                  <c:v>2021</c:v>
                </c:pt>
                <c:pt idx="19">
                  <c:v>2022</c:v>
                </c:pt>
                <c:pt idx="20">
                  <c:v>2023</c:v>
                </c:pt>
              </c:strCache>
            </c:strRef>
          </c:cat>
          <c:val>
            <c:numRef>
              <c:f>'3'!$E$4:$E$24</c:f>
              <c:numCache>
                <c:formatCode>0</c:formatCode>
                <c:ptCount val="21"/>
                <c:pt idx="16">
                  <c:v>8.35</c:v>
                </c:pt>
                <c:pt idx="17">
                  <c:v>6.6</c:v>
                </c:pt>
                <c:pt idx="18">
                  <c:v>6.67</c:v>
                </c:pt>
                <c:pt idx="19">
                  <c:v>6.3</c:v>
                </c:pt>
                <c:pt idx="20">
                  <c:v>5.41</c:v>
                </c:pt>
              </c:numCache>
            </c:numRef>
          </c:val>
          <c:smooth val="0"/>
          <c:extLst xmlns:c15="http://schemas.microsoft.com/office/drawing/2012/chart">
            <c:ext xmlns:c16="http://schemas.microsoft.com/office/drawing/2014/chart" uri="{C3380CC4-5D6E-409C-BE32-E72D297353CC}">
              <c16:uniqueId val="{00000010-8684-4998-BC63-A3CD60C83560}"/>
            </c:ext>
          </c:extLst>
        </c:ser>
        <c:ser>
          <c:idx val="6"/>
          <c:order val="4"/>
          <c:tx>
            <c:strRef>
              <c:f>'3'!$F$3</c:f>
              <c:strCache>
                <c:ptCount val="1"/>
                <c:pt idx="0">
                  <c:v>50–64 år</c:v>
                </c:pt>
              </c:strCache>
            </c:strRef>
          </c:tx>
          <c:spPr>
            <a:ln w="28575" cap="rnd">
              <a:solidFill>
                <a:srgbClr val="004687"/>
              </a:solidFill>
              <a:round/>
            </a:ln>
            <a:effectLst/>
          </c:spPr>
          <c:marker>
            <c:symbol val="none"/>
          </c:marker>
          <c:dPt>
            <c:idx val="1"/>
            <c:marker>
              <c:symbol val="none"/>
            </c:marker>
            <c:bubble3D val="0"/>
            <c:extLst>
              <c:ext xmlns:c16="http://schemas.microsoft.com/office/drawing/2014/chart" uri="{C3380CC4-5D6E-409C-BE32-E72D297353CC}">
                <c16:uniqueId val="{00000011-8684-4998-BC63-A3CD60C83560}"/>
              </c:ext>
            </c:extLst>
          </c:dPt>
          <c:cat>
            <c:strRef>
              <c:f>'3'!$A$4:$A$24</c:f>
              <c:strCache>
                <c:ptCount val="21"/>
                <c:pt idx="0">
                  <c:v>2003</c:v>
                </c:pt>
                <c:pt idx="1">
                  <c:v>2004</c:v>
                </c:pt>
                <c:pt idx="2">
                  <c:v>2005</c:v>
                </c:pt>
                <c:pt idx="3">
                  <c:v>2006</c:v>
                </c:pt>
                <c:pt idx="4">
                  <c:v>2007</c:v>
                </c:pt>
                <c:pt idx="5">
                  <c:v>2008</c:v>
                </c:pt>
                <c:pt idx="6">
                  <c:v>2009</c:v>
                </c:pt>
                <c:pt idx="7">
                  <c:v>2010</c:v>
                </c:pt>
                <c:pt idx="8">
                  <c:v>2011</c:v>
                </c:pt>
                <c:pt idx="9">
                  <c:v>2012</c:v>
                </c:pt>
                <c:pt idx="10">
                  <c:v>2013</c:v>
                </c:pt>
                <c:pt idx="11">
                  <c:v>2014</c:v>
                </c:pt>
                <c:pt idx="12">
                  <c:v>2015</c:v>
                </c:pt>
                <c:pt idx="13">
                  <c:v>2016</c:v>
                </c:pt>
                <c:pt idx="14">
                  <c:v>2017</c:v>
                </c:pt>
                <c:pt idx="15">
                  <c:v>2018b)</c:v>
                </c:pt>
                <c:pt idx="16">
                  <c:v>2019</c:v>
                </c:pt>
                <c:pt idx="17">
                  <c:v>2020</c:v>
                </c:pt>
                <c:pt idx="18">
                  <c:v>2021</c:v>
                </c:pt>
                <c:pt idx="19">
                  <c:v>2022</c:v>
                </c:pt>
                <c:pt idx="20">
                  <c:v>2023</c:v>
                </c:pt>
              </c:strCache>
            </c:strRef>
          </c:cat>
          <c:val>
            <c:numRef>
              <c:f>'3'!$F$4:$F$24</c:f>
              <c:numCache>
                <c:formatCode>0</c:formatCode>
                <c:ptCount val="21"/>
                <c:pt idx="0">
                  <c:v>17.330351567072888</c:v>
                </c:pt>
                <c:pt idx="1">
                  <c:v>17.10217695170244</c:v>
                </c:pt>
                <c:pt idx="2">
                  <c:v>15.471419538255907</c:v>
                </c:pt>
                <c:pt idx="3">
                  <c:v>16.64244301624505</c:v>
                </c:pt>
                <c:pt idx="4">
                  <c:v>14.58738793279381</c:v>
                </c:pt>
                <c:pt idx="5">
                  <c:v>12.641837492584648</c:v>
                </c:pt>
                <c:pt idx="6">
                  <c:v>12.453482138693223</c:v>
                </c:pt>
                <c:pt idx="7">
                  <c:v>11.545342747397335</c:v>
                </c:pt>
                <c:pt idx="8">
                  <c:v>10.712856723059216</c:v>
                </c:pt>
                <c:pt idx="9">
                  <c:v>9.712340706749961</c:v>
                </c:pt>
                <c:pt idx="10">
                  <c:v>10.170050238313282</c:v>
                </c:pt>
                <c:pt idx="11">
                  <c:v>10.298946666080294</c:v>
                </c:pt>
                <c:pt idx="12">
                  <c:v>9.3109524891440749</c:v>
                </c:pt>
                <c:pt idx="13">
                  <c:v>8.4307965999462464</c:v>
                </c:pt>
                <c:pt idx="14">
                  <c:v>8.129860358480629</c:v>
                </c:pt>
                <c:pt idx="15">
                  <c:v>8.9489770450749315</c:v>
                </c:pt>
                <c:pt idx="16">
                  <c:v>8.5053019275858404</c:v>
                </c:pt>
              </c:numCache>
            </c:numRef>
          </c:val>
          <c:smooth val="0"/>
          <c:extLst xmlns:c15="http://schemas.microsoft.com/office/drawing/2012/chart">
            <c:ext xmlns:c16="http://schemas.microsoft.com/office/drawing/2014/chart" uri="{C3380CC4-5D6E-409C-BE32-E72D297353CC}">
              <c16:uniqueId val="{00000012-8684-4998-BC63-A3CD60C83560}"/>
            </c:ext>
          </c:extLst>
        </c:ser>
        <c:ser>
          <c:idx val="7"/>
          <c:order val="5"/>
          <c:tx>
            <c:strRef>
              <c:f>'3'!$G$3</c:f>
              <c:strCache>
                <c:ptCount val="1"/>
                <c:pt idx="0">
                  <c:v>50–64 år</c:v>
                </c:pt>
              </c:strCache>
            </c:strRef>
          </c:tx>
          <c:spPr>
            <a:ln w="28575" cap="rnd">
              <a:solidFill>
                <a:srgbClr val="004687"/>
              </a:solidFill>
              <a:round/>
            </a:ln>
            <a:effectLst/>
          </c:spPr>
          <c:marker>
            <c:symbol val="none"/>
          </c:marker>
          <c:dPt>
            <c:idx val="3"/>
            <c:marker>
              <c:symbol val="none"/>
            </c:marker>
            <c:bubble3D val="0"/>
            <c:spPr>
              <a:ln w="28575" cap="rnd">
                <a:solidFill>
                  <a:srgbClr val="004687"/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14-8684-4998-BC63-A3CD60C83560}"/>
              </c:ext>
            </c:extLst>
          </c:dPt>
          <c:dPt>
            <c:idx val="4"/>
            <c:marker>
              <c:symbol val="none"/>
            </c:marker>
            <c:bubble3D val="0"/>
            <c:spPr>
              <a:ln w="28575" cap="rnd">
                <a:solidFill>
                  <a:srgbClr val="004687"/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16-8684-4998-BC63-A3CD60C83560}"/>
              </c:ext>
            </c:extLst>
          </c:dPt>
          <c:dPt>
            <c:idx val="5"/>
            <c:marker>
              <c:symbol val="none"/>
            </c:marker>
            <c:bubble3D val="0"/>
            <c:spPr>
              <a:ln w="28575" cap="rnd">
                <a:solidFill>
                  <a:srgbClr val="004687"/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18-8684-4998-BC63-A3CD60C83560}"/>
              </c:ext>
            </c:extLst>
          </c:dPt>
          <c:cat>
            <c:strRef>
              <c:f>'3'!$A$4:$A$24</c:f>
              <c:strCache>
                <c:ptCount val="21"/>
                <c:pt idx="0">
                  <c:v>2003</c:v>
                </c:pt>
                <c:pt idx="1">
                  <c:v>2004</c:v>
                </c:pt>
                <c:pt idx="2">
                  <c:v>2005</c:v>
                </c:pt>
                <c:pt idx="3">
                  <c:v>2006</c:v>
                </c:pt>
                <c:pt idx="4">
                  <c:v>2007</c:v>
                </c:pt>
                <c:pt idx="5">
                  <c:v>2008</c:v>
                </c:pt>
                <c:pt idx="6">
                  <c:v>2009</c:v>
                </c:pt>
                <c:pt idx="7">
                  <c:v>2010</c:v>
                </c:pt>
                <c:pt idx="8">
                  <c:v>2011</c:v>
                </c:pt>
                <c:pt idx="9">
                  <c:v>2012</c:v>
                </c:pt>
                <c:pt idx="10">
                  <c:v>2013</c:v>
                </c:pt>
                <c:pt idx="11">
                  <c:v>2014</c:v>
                </c:pt>
                <c:pt idx="12">
                  <c:v>2015</c:v>
                </c:pt>
                <c:pt idx="13">
                  <c:v>2016</c:v>
                </c:pt>
                <c:pt idx="14">
                  <c:v>2017</c:v>
                </c:pt>
                <c:pt idx="15">
                  <c:v>2018b)</c:v>
                </c:pt>
                <c:pt idx="16">
                  <c:v>2019</c:v>
                </c:pt>
                <c:pt idx="17">
                  <c:v>2020</c:v>
                </c:pt>
                <c:pt idx="18">
                  <c:v>2021</c:v>
                </c:pt>
                <c:pt idx="19">
                  <c:v>2022</c:v>
                </c:pt>
                <c:pt idx="20">
                  <c:v>2023</c:v>
                </c:pt>
              </c:strCache>
            </c:strRef>
          </c:cat>
          <c:val>
            <c:numRef>
              <c:f>'3'!$G$4:$G$24</c:f>
              <c:numCache>
                <c:formatCode>0</c:formatCode>
                <c:ptCount val="21"/>
                <c:pt idx="16">
                  <c:v>8.93</c:v>
                </c:pt>
                <c:pt idx="17">
                  <c:v>10.41</c:v>
                </c:pt>
                <c:pt idx="18">
                  <c:v>8.73</c:v>
                </c:pt>
                <c:pt idx="19">
                  <c:v>8</c:v>
                </c:pt>
                <c:pt idx="20">
                  <c:v>8.42</c:v>
                </c:pt>
              </c:numCache>
            </c:numRef>
          </c:val>
          <c:smooth val="0"/>
          <c:extLst xmlns:c15="http://schemas.microsoft.com/office/drawing/2012/chart">
            <c:ext xmlns:c16="http://schemas.microsoft.com/office/drawing/2014/chart" uri="{C3380CC4-5D6E-409C-BE32-E72D297353CC}">
              <c16:uniqueId val="{00000019-8684-4998-BC63-A3CD60C83560}"/>
            </c:ext>
          </c:extLst>
        </c:ser>
        <c:ser>
          <c:idx val="8"/>
          <c:order val="6"/>
          <c:tx>
            <c:strRef>
              <c:f>'3'!$H$3</c:f>
              <c:strCache>
                <c:ptCount val="1"/>
                <c:pt idx="0">
                  <c:v>65–84 år</c:v>
                </c:pt>
              </c:strCache>
            </c:strRef>
          </c:tx>
          <c:spPr>
            <a:ln w="28575" cap="rnd">
              <a:solidFill>
                <a:srgbClr val="BEBC00"/>
              </a:solidFill>
              <a:round/>
            </a:ln>
            <a:effectLst/>
          </c:spPr>
          <c:marker>
            <c:symbol val="none"/>
          </c:marker>
          <c:dPt>
            <c:idx val="1"/>
            <c:marker>
              <c:symbol val="none"/>
            </c:marker>
            <c:bubble3D val="0"/>
            <c:extLst>
              <c:ext xmlns:c16="http://schemas.microsoft.com/office/drawing/2014/chart" uri="{C3380CC4-5D6E-409C-BE32-E72D297353CC}">
                <c16:uniqueId val="{0000001A-8684-4998-BC63-A3CD60C83560}"/>
              </c:ext>
            </c:extLst>
          </c:dPt>
          <c:cat>
            <c:strRef>
              <c:f>'3'!$A$4:$A$24</c:f>
              <c:strCache>
                <c:ptCount val="21"/>
                <c:pt idx="0">
                  <c:v>2003</c:v>
                </c:pt>
                <c:pt idx="1">
                  <c:v>2004</c:v>
                </c:pt>
                <c:pt idx="2">
                  <c:v>2005</c:v>
                </c:pt>
                <c:pt idx="3">
                  <c:v>2006</c:v>
                </c:pt>
                <c:pt idx="4">
                  <c:v>2007</c:v>
                </c:pt>
                <c:pt idx="5">
                  <c:v>2008</c:v>
                </c:pt>
                <c:pt idx="6">
                  <c:v>2009</c:v>
                </c:pt>
                <c:pt idx="7">
                  <c:v>2010</c:v>
                </c:pt>
                <c:pt idx="8">
                  <c:v>2011</c:v>
                </c:pt>
                <c:pt idx="9">
                  <c:v>2012</c:v>
                </c:pt>
                <c:pt idx="10">
                  <c:v>2013</c:v>
                </c:pt>
                <c:pt idx="11">
                  <c:v>2014</c:v>
                </c:pt>
                <c:pt idx="12">
                  <c:v>2015</c:v>
                </c:pt>
                <c:pt idx="13">
                  <c:v>2016</c:v>
                </c:pt>
                <c:pt idx="14">
                  <c:v>2017</c:v>
                </c:pt>
                <c:pt idx="15">
                  <c:v>2018b)</c:v>
                </c:pt>
                <c:pt idx="16">
                  <c:v>2019</c:v>
                </c:pt>
                <c:pt idx="17">
                  <c:v>2020</c:v>
                </c:pt>
                <c:pt idx="18">
                  <c:v>2021</c:v>
                </c:pt>
                <c:pt idx="19">
                  <c:v>2022</c:v>
                </c:pt>
                <c:pt idx="20">
                  <c:v>2023</c:v>
                </c:pt>
              </c:strCache>
            </c:strRef>
          </c:cat>
          <c:val>
            <c:numRef>
              <c:f>'3'!$H$4:$H$24</c:f>
              <c:numCache>
                <c:formatCode>0</c:formatCode>
                <c:ptCount val="21"/>
                <c:pt idx="0">
                  <c:v>11.061545788731857</c:v>
                </c:pt>
                <c:pt idx="1">
                  <c:v>9.1797986865365164</c:v>
                </c:pt>
                <c:pt idx="2">
                  <c:v>9.0889201218428042</c:v>
                </c:pt>
                <c:pt idx="3">
                  <c:v>9.1758103577318817</c:v>
                </c:pt>
                <c:pt idx="4">
                  <c:v>9.9161833616987298</c:v>
                </c:pt>
                <c:pt idx="5">
                  <c:v>8.044356498701374</c:v>
                </c:pt>
                <c:pt idx="6">
                  <c:v>8.3081562333986732</c:v>
                </c:pt>
                <c:pt idx="7">
                  <c:v>7.9370771495718282</c:v>
                </c:pt>
                <c:pt idx="8">
                  <c:v>8.6156343578886396</c:v>
                </c:pt>
                <c:pt idx="9">
                  <c:v>7.1687213006830124</c:v>
                </c:pt>
                <c:pt idx="10">
                  <c:v>7.1452789818703941</c:v>
                </c:pt>
                <c:pt idx="11">
                  <c:v>7.028213108576967</c:v>
                </c:pt>
                <c:pt idx="12">
                  <c:v>6.3801905275151425</c:v>
                </c:pt>
                <c:pt idx="13">
                  <c:v>6.397454602957418</c:v>
                </c:pt>
                <c:pt idx="14">
                  <c:v>6.6025606491250057</c:v>
                </c:pt>
                <c:pt idx="15">
                  <c:v>7.0286005182650753</c:v>
                </c:pt>
                <c:pt idx="16">
                  <c:v>5.9354368595552804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1B-8684-4998-BC63-A3CD60C83560}"/>
            </c:ext>
          </c:extLst>
        </c:ser>
        <c:ser>
          <c:idx val="0"/>
          <c:order val="7"/>
          <c:tx>
            <c:strRef>
              <c:f>'3'!$I$3</c:f>
              <c:strCache>
                <c:ptCount val="1"/>
                <c:pt idx="0">
                  <c:v>65–84 år</c:v>
                </c:pt>
              </c:strCache>
            </c:strRef>
          </c:tx>
          <c:spPr>
            <a:ln w="28575" cap="rnd">
              <a:solidFill>
                <a:srgbClr val="BEBC00"/>
              </a:solidFill>
              <a:round/>
            </a:ln>
            <a:effectLst/>
          </c:spPr>
          <c:marker>
            <c:symbol val="none"/>
          </c:marker>
          <c:dPt>
            <c:idx val="3"/>
            <c:marker>
              <c:symbol val="none"/>
            </c:marker>
            <c:bubble3D val="0"/>
            <c:spPr>
              <a:ln w="28575" cap="rnd">
                <a:solidFill>
                  <a:srgbClr val="BEBC00"/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1D-8684-4998-BC63-A3CD60C83560}"/>
              </c:ext>
            </c:extLst>
          </c:dPt>
          <c:dPt>
            <c:idx val="4"/>
            <c:marker>
              <c:symbol val="none"/>
            </c:marker>
            <c:bubble3D val="0"/>
            <c:spPr>
              <a:ln w="28575" cap="rnd">
                <a:solidFill>
                  <a:srgbClr val="BEBC00"/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1F-8684-4998-BC63-A3CD60C83560}"/>
              </c:ext>
            </c:extLst>
          </c:dPt>
          <c:dPt>
            <c:idx val="5"/>
            <c:marker>
              <c:symbol val="none"/>
            </c:marker>
            <c:bubble3D val="0"/>
            <c:spPr>
              <a:ln w="28575" cap="rnd">
                <a:solidFill>
                  <a:srgbClr val="BEBC00"/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21-8684-4998-BC63-A3CD60C83560}"/>
              </c:ext>
            </c:extLst>
          </c:dPt>
          <c:cat>
            <c:strRef>
              <c:f>'3'!$A$4:$A$24</c:f>
              <c:strCache>
                <c:ptCount val="21"/>
                <c:pt idx="0">
                  <c:v>2003</c:v>
                </c:pt>
                <c:pt idx="1">
                  <c:v>2004</c:v>
                </c:pt>
                <c:pt idx="2">
                  <c:v>2005</c:v>
                </c:pt>
                <c:pt idx="3">
                  <c:v>2006</c:v>
                </c:pt>
                <c:pt idx="4">
                  <c:v>2007</c:v>
                </c:pt>
                <c:pt idx="5">
                  <c:v>2008</c:v>
                </c:pt>
                <c:pt idx="6">
                  <c:v>2009</c:v>
                </c:pt>
                <c:pt idx="7">
                  <c:v>2010</c:v>
                </c:pt>
                <c:pt idx="8">
                  <c:v>2011</c:v>
                </c:pt>
                <c:pt idx="9">
                  <c:v>2012</c:v>
                </c:pt>
                <c:pt idx="10">
                  <c:v>2013</c:v>
                </c:pt>
                <c:pt idx="11">
                  <c:v>2014</c:v>
                </c:pt>
                <c:pt idx="12">
                  <c:v>2015</c:v>
                </c:pt>
                <c:pt idx="13">
                  <c:v>2016</c:v>
                </c:pt>
                <c:pt idx="14">
                  <c:v>2017</c:v>
                </c:pt>
                <c:pt idx="15">
                  <c:v>2018b)</c:v>
                </c:pt>
                <c:pt idx="16">
                  <c:v>2019</c:v>
                </c:pt>
                <c:pt idx="17">
                  <c:v>2020</c:v>
                </c:pt>
                <c:pt idx="18">
                  <c:v>2021</c:v>
                </c:pt>
                <c:pt idx="19">
                  <c:v>2022</c:v>
                </c:pt>
                <c:pt idx="20">
                  <c:v>2023</c:v>
                </c:pt>
              </c:strCache>
            </c:strRef>
          </c:cat>
          <c:val>
            <c:numRef>
              <c:f>'3'!$I$4:$I$24</c:f>
              <c:numCache>
                <c:formatCode>0</c:formatCode>
                <c:ptCount val="21"/>
                <c:pt idx="16">
                  <c:v>7.07</c:v>
                </c:pt>
                <c:pt idx="17">
                  <c:v>7.5</c:v>
                </c:pt>
                <c:pt idx="18">
                  <c:v>6.26</c:v>
                </c:pt>
                <c:pt idx="19">
                  <c:v>6.89</c:v>
                </c:pt>
                <c:pt idx="20">
                  <c:v>6.77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22-8684-4998-BC63-A3CD60C8356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17247040"/>
        <c:axId val="232247984"/>
        <c:extLst/>
      </c:lineChart>
      <c:catAx>
        <c:axId val="11724704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lang="en-US" sz="1200" b="0" i="0" u="none" strike="noStrike" kern="1200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sv-SE"/>
          </a:p>
        </c:txPr>
        <c:crossAx val="232247984"/>
        <c:crosses val="autoZero"/>
        <c:auto val="1"/>
        <c:lblAlgn val="ctr"/>
        <c:lblOffset val="100"/>
        <c:tickLblSkip val="2"/>
        <c:tickMarkSkip val="1"/>
        <c:noMultiLvlLbl val="0"/>
      </c:catAx>
      <c:valAx>
        <c:axId val="232247984"/>
        <c:scaling>
          <c:orientation val="minMax"/>
          <c:max val="25"/>
          <c:min val="0"/>
        </c:scaling>
        <c:delete val="0"/>
        <c:axPos val="l"/>
        <c:majorGridlines>
          <c:spPr>
            <a:ln w="9525" cap="flat" cmpd="sng" algn="ctr">
              <a:solidFill>
                <a:schemeClr val="bg2"/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wrap="square" anchor="ctr" anchorCtr="1"/>
              <a:lstStyle/>
              <a:p>
                <a:pPr>
                  <a:defRPr lang="en-US" sz="1200" b="0" i="0" u="none" strike="noStrike" kern="1200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sv-SE"/>
                  <a:t>Procent</a:t>
                </a:r>
              </a:p>
              <a:p>
                <a:pPr>
                  <a:defRPr/>
                </a:pPr>
                <a:endParaRPr lang="sv-SE"/>
              </a:p>
            </c:rich>
          </c:tx>
          <c:layout>
            <c:manualLayout>
              <c:xMode val="edge"/>
              <c:yMode val="edge"/>
              <c:x val="0"/>
              <c:y val="1.3519505161644256E-2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wrap="square" anchor="ctr" anchorCtr="1"/>
            <a:lstStyle/>
            <a:p>
              <a:pPr>
                <a:defRPr lang="en-US" sz="1200" b="0" i="0" u="none" strike="noStrike" kern="1200" baseline="0">
                  <a:solidFill>
                    <a:srgbClr val="000000"/>
                  </a:solidFill>
                  <a:latin typeface="Arial"/>
                  <a:ea typeface="Arial"/>
                  <a:cs typeface="Arial"/>
                </a:defRPr>
              </a:pPr>
              <a:endParaRPr lang="sv-SE"/>
            </a:p>
          </c:txPr>
        </c:title>
        <c:numFmt formatCode="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en-US" sz="1200" b="0" i="0" u="none" strike="noStrike" kern="1200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sv-SE"/>
          </a:p>
        </c:txPr>
        <c:crossAx val="117247040"/>
        <c:crosses val="autoZero"/>
        <c:crossBetween val="midCat"/>
        <c:majorUnit val="5"/>
      </c:valAx>
      <c:spPr>
        <a:solidFill>
          <a:sysClr val="window" lastClr="FFFFFF"/>
        </a:solidFill>
        <a:ln>
          <a:solidFill>
            <a:schemeClr val="tx1"/>
          </a:solidFill>
        </a:ln>
        <a:effectLst/>
      </c:spPr>
    </c:plotArea>
    <c:legend>
      <c:legendPos val="b"/>
      <c:legendEntry>
        <c:idx val="1"/>
        <c:delete val="1"/>
      </c:legendEntry>
      <c:legendEntry>
        <c:idx val="3"/>
        <c:delete val="1"/>
      </c:legendEntry>
      <c:legendEntry>
        <c:idx val="5"/>
        <c:delete val="1"/>
      </c:legendEntry>
      <c:legendEntry>
        <c:idx val="7"/>
        <c:delete val="1"/>
      </c:legendEntry>
      <c:layout>
        <c:manualLayout>
          <c:xMode val="edge"/>
          <c:yMode val="edge"/>
          <c:x val="0.11948864543659034"/>
          <c:y val="0.1612510620033572"/>
          <c:w val="0.79556352197299796"/>
          <c:h val="6.452336255596651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lang="en-US" sz="1200" b="0" i="0" u="none" strike="noStrike" kern="1200" baseline="0">
              <a:solidFill>
                <a:srgbClr val="000000"/>
              </a:solidFill>
              <a:latin typeface="Arial"/>
              <a:ea typeface="Arial"/>
              <a:cs typeface="Arial"/>
            </a:defRPr>
          </a:pPr>
          <a:endParaRPr lang="sv-SE"/>
        </a:p>
      </c:txPr>
    </c:legend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 algn="ctr">
        <a:defRPr lang="en-US" sz="1200" b="0" i="0" u="none" strike="noStrike" kern="1200" baseline="0">
          <a:solidFill>
            <a:srgbClr val="000000"/>
          </a:solidFill>
          <a:latin typeface="Arial"/>
          <a:ea typeface="Arial"/>
          <a:cs typeface="Arial"/>
        </a:defRPr>
      </a:pPr>
      <a:endParaRPr lang="sv-SE"/>
    </a:p>
  </c:txPr>
  <c:externalData r:id="rId4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8.1151948412042582E-2"/>
          <c:y val="0.10195237902777637"/>
          <c:w val="0.86083957014008827"/>
          <c:h val="0.76290303024179273"/>
        </c:manualLayout>
      </c:layout>
      <c:lineChart>
        <c:grouping val="standard"/>
        <c:varyColors val="0"/>
        <c:ser>
          <c:idx val="2"/>
          <c:order val="0"/>
          <c:tx>
            <c:strRef>
              <c:f>'4'!$B$3</c:f>
              <c:strCache>
                <c:ptCount val="1"/>
                <c:pt idx="0">
                  <c:v>Årskonsumtion bland dagligrökare</c:v>
                </c:pt>
              </c:strCache>
            </c:strRef>
          </c:tx>
          <c:spPr>
            <a:ln w="28575">
              <a:solidFill>
                <a:srgbClr val="BEBC00"/>
              </a:solidFill>
              <a:prstDash val="solid"/>
            </a:ln>
          </c:spPr>
          <c:marker>
            <c:symbol val="none"/>
          </c:marker>
          <c:cat>
            <c:numRef>
              <c:f>'4'!$A$4:$A$24</c:f>
              <c:numCache>
                <c:formatCode>General</c:formatCode>
                <c:ptCount val="21"/>
                <c:pt idx="0">
                  <c:v>2003</c:v>
                </c:pt>
                <c:pt idx="1">
                  <c:v>2004</c:v>
                </c:pt>
                <c:pt idx="2">
                  <c:v>2005</c:v>
                </c:pt>
                <c:pt idx="3">
                  <c:v>2006</c:v>
                </c:pt>
                <c:pt idx="4">
                  <c:v>2007</c:v>
                </c:pt>
                <c:pt idx="5">
                  <c:v>2008</c:v>
                </c:pt>
                <c:pt idx="6">
                  <c:v>2009</c:v>
                </c:pt>
                <c:pt idx="7">
                  <c:v>2010</c:v>
                </c:pt>
                <c:pt idx="8">
                  <c:v>2011</c:v>
                </c:pt>
                <c:pt idx="9">
                  <c:v>2012</c:v>
                </c:pt>
                <c:pt idx="10">
                  <c:v>2013</c:v>
                </c:pt>
                <c:pt idx="11">
                  <c:v>2014</c:v>
                </c:pt>
                <c:pt idx="12">
                  <c:v>2015</c:v>
                </c:pt>
                <c:pt idx="13">
                  <c:v>2016</c:v>
                </c:pt>
                <c:pt idx="14">
                  <c:v>2017</c:v>
                </c:pt>
                <c:pt idx="15">
                  <c:v>2018</c:v>
                </c:pt>
                <c:pt idx="16">
                  <c:v>2019</c:v>
                </c:pt>
                <c:pt idx="17">
                  <c:v>2020</c:v>
                </c:pt>
                <c:pt idx="18">
                  <c:v>2021</c:v>
                </c:pt>
                <c:pt idx="19">
                  <c:v>2022</c:v>
                </c:pt>
                <c:pt idx="20">
                  <c:v>2023</c:v>
                </c:pt>
              </c:numCache>
            </c:numRef>
          </c:cat>
          <c:val>
            <c:numRef>
              <c:f>'4'!$B$4:$B$24</c:f>
              <c:numCache>
                <c:formatCode>###0</c:formatCode>
                <c:ptCount val="21"/>
                <c:pt idx="0">
                  <c:v>4477.5469950389779</c:v>
                </c:pt>
                <c:pt idx="1">
                  <c:v>4463.2607992670246</c:v>
                </c:pt>
                <c:pt idx="2">
                  <c:v>4444.0509480753271</c:v>
                </c:pt>
                <c:pt idx="3">
                  <c:v>4266.8886038604815</c:v>
                </c:pt>
                <c:pt idx="4">
                  <c:v>4346.1296242331082</c:v>
                </c:pt>
                <c:pt idx="5">
                  <c:v>4184.9854701106951</c:v>
                </c:pt>
                <c:pt idx="6">
                  <c:v>4125.52862595026</c:v>
                </c:pt>
                <c:pt idx="7">
                  <c:v>4220.6856464201319</c:v>
                </c:pt>
                <c:pt idx="8">
                  <c:v>3892.2859777838712</c:v>
                </c:pt>
                <c:pt idx="9">
                  <c:v>3929.2794141760119</c:v>
                </c:pt>
                <c:pt idx="10">
                  <c:v>3770.6221342904105</c:v>
                </c:pt>
                <c:pt idx="11">
                  <c:v>4089.7036207561628</c:v>
                </c:pt>
                <c:pt idx="12">
                  <c:v>3938.6352251164753</c:v>
                </c:pt>
                <c:pt idx="13">
                  <c:v>3882.497995513309</c:v>
                </c:pt>
                <c:pt idx="14">
                  <c:v>3915.0512120684834</c:v>
                </c:pt>
                <c:pt idx="15">
                  <c:v>3731.4547400847609</c:v>
                </c:pt>
                <c:pt idx="16">
                  <c:v>3803.0737225971102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08E4-4FAC-94F8-5BCFA04B593D}"/>
            </c:ext>
          </c:extLst>
        </c:ser>
        <c:ser>
          <c:idx val="0"/>
          <c:order val="1"/>
          <c:tx>
            <c:strRef>
              <c:f>'4'!$C$3</c:f>
              <c:strCache>
                <c:ptCount val="1"/>
                <c:pt idx="0">
                  <c:v>Årskonsumtion bland dagligrökare</c:v>
                </c:pt>
              </c:strCache>
            </c:strRef>
          </c:tx>
          <c:spPr>
            <a:ln w="28575">
              <a:solidFill>
                <a:srgbClr val="BEBC00"/>
              </a:solidFill>
              <a:prstDash val="solid"/>
            </a:ln>
          </c:spPr>
          <c:marker>
            <c:symbol val="none"/>
          </c:marker>
          <c:dPt>
            <c:idx val="0"/>
            <c:bubble3D val="0"/>
            <c:extLst>
              <c:ext xmlns:c16="http://schemas.microsoft.com/office/drawing/2014/chart" uri="{C3380CC4-5D6E-409C-BE32-E72D297353CC}">
                <c16:uniqueId val="{00000001-08E4-4FAC-94F8-5BCFA04B593D}"/>
              </c:ext>
            </c:extLst>
          </c:dPt>
          <c:dPt>
            <c:idx val="17"/>
            <c:bubble3D val="0"/>
            <c:extLst>
              <c:ext xmlns:c16="http://schemas.microsoft.com/office/drawing/2014/chart" uri="{C3380CC4-5D6E-409C-BE32-E72D297353CC}">
                <c16:uniqueId val="{00000002-08E4-4FAC-94F8-5BCFA04B593D}"/>
              </c:ext>
            </c:extLst>
          </c:dPt>
          <c:dPt>
            <c:idx val="18"/>
            <c:bubble3D val="0"/>
            <c:extLst>
              <c:ext xmlns:c16="http://schemas.microsoft.com/office/drawing/2014/chart" uri="{C3380CC4-5D6E-409C-BE32-E72D297353CC}">
                <c16:uniqueId val="{00000003-08E4-4FAC-94F8-5BCFA04B593D}"/>
              </c:ext>
            </c:extLst>
          </c:dPt>
          <c:dPt>
            <c:idx val="19"/>
            <c:bubble3D val="0"/>
            <c:extLst>
              <c:ext xmlns:c16="http://schemas.microsoft.com/office/drawing/2014/chart" uri="{C3380CC4-5D6E-409C-BE32-E72D297353CC}">
                <c16:uniqueId val="{00000004-08E4-4FAC-94F8-5BCFA04B593D}"/>
              </c:ext>
            </c:extLst>
          </c:dPt>
          <c:cat>
            <c:numRef>
              <c:f>'4'!$A$4:$A$24</c:f>
              <c:numCache>
                <c:formatCode>General</c:formatCode>
                <c:ptCount val="21"/>
                <c:pt idx="0">
                  <c:v>2003</c:v>
                </c:pt>
                <c:pt idx="1">
                  <c:v>2004</c:v>
                </c:pt>
                <c:pt idx="2">
                  <c:v>2005</c:v>
                </c:pt>
                <c:pt idx="3">
                  <c:v>2006</c:v>
                </c:pt>
                <c:pt idx="4">
                  <c:v>2007</c:v>
                </c:pt>
                <c:pt idx="5">
                  <c:v>2008</c:v>
                </c:pt>
                <c:pt idx="6">
                  <c:v>2009</c:v>
                </c:pt>
                <c:pt idx="7">
                  <c:v>2010</c:v>
                </c:pt>
                <c:pt idx="8">
                  <c:v>2011</c:v>
                </c:pt>
                <c:pt idx="9">
                  <c:v>2012</c:v>
                </c:pt>
                <c:pt idx="10">
                  <c:v>2013</c:v>
                </c:pt>
                <c:pt idx="11">
                  <c:v>2014</c:v>
                </c:pt>
                <c:pt idx="12">
                  <c:v>2015</c:v>
                </c:pt>
                <c:pt idx="13">
                  <c:v>2016</c:v>
                </c:pt>
                <c:pt idx="14">
                  <c:v>2017</c:v>
                </c:pt>
                <c:pt idx="15">
                  <c:v>2018</c:v>
                </c:pt>
                <c:pt idx="16">
                  <c:v>2019</c:v>
                </c:pt>
                <c:pt idx="17">
                  <c:v>2020</c:v>
                </c:pt>
                <c:pt idx="18">
                  <c:v>2021</c:v>
                </c:pt>
                <c:pt idx="19">
                  <c:v>2022</c:v>
                </c:pt>
                <c:pt idx="20">
                  <c:v>2023</c:v>
                </c:pt>
              </c:numCache>
            </c:numRef>
          </c:cat>
          <c:val>
            <c:numRef>
              <c:f>'4'!$C$4:$C$24</c:f>
              <c:numCache>
                <c:formatCode>###0</c:formatCode>
                <c:ptCount val="21"/>
                <c:pt idx="16">
                  <c:v>4124.5</c:v>
                </c:pt>
                <c:pt idx="17">
                  <c:v>3774.1</c:v>
                </c:pt>
                <c:pt idx="18">
                  <c:v>3733.9500000000003</c:v>
                </c:pt>
                <c:pt idx="19">
                  <c:v>3682.85</c:v>
                </c:pt>
                <c:pt idx="20">
                  <c:v>3522.25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5-08E4-4FAC-94F8-5BCFA04B593D}"/>
            </c:ext>
          </c:extLst>
        </c:ser>
        <c:ser>
          <c:idx val="1"/>
          <c:order val="2"/>
          <c:tx>
            <c:strRef>
              <c:f>'4'!$D$3</c:f>
              <c:strCache>
                <c:ptCount val="1"/>
                <c:pt idx="0">
                  <c:v>Årskonsumtion bland sporadiska rökare</c:v>
                </c:pt>
              </c:strCache>
            </c:strRef>
          </c:tx>
          <c:spPr>
            <a:ln w="28575">
              <a:solidFill>
                <a:srgbClr val="F29200"/>
              </a:solidFill>
              <a:prstDash val="solid"/>
            </a:ln>
          </c:spPr>
          <c:marker>
            <c:symbol val="none"/>
          </c:marker>
          <c:cat>
            <c:numRef>
              <c:f>'4'!$A$4:$A$24</c:f>
              <c:numCache>
                <c:formatCode>General</c:formatCode>
                <c:ptCount val="21"/>
                <c:pt idx="0">
                  <c:v>2003</c:v>
                </c:pt>
                <c:pt idx="1">
                  <c:v>2004</c:v>
                </c:pt>
                <c:pt idx="2">
                  <c:v>2005</c:v>
                </c:pt>
                <c:pt idx="3">
                  <c:v>2006</c:v>
                </c:pt>
                <c:pt idx="4">
                  <c:v>2007</c:v>
                </c:pt>
                <c:pt idx="5">
                  <c:v>2008</c:v>
                </c:pt>
                <c:pt idx="6">
                  <c:v>2009</c:v>
                </c:pt>
                <c:pt idx="7">
                  <c:v>2010</c:v>
                </c:pt>
                <c:pt idx="8">
                  <c:v>2011</c:v>
                </c:pt>
                <c:pt idx="9">
                  <c:v>2012</c:v>
                </c:pt>
                <c:pt idx="10">
                  <c:v>2013</c:v>
                </c:pt>
                <c:pt idx="11">
                  <c:v>2014</c:v>
                </c:pt>
                <c:pt idx="12">
                  <c:v>2015</c:v>
                </c:pt>
                <c:pt idx="13">
                  <c:v>2016</c:v>
                </c:pt>
                <c:pt idx="14">
                  <c:v>2017</c:v>
                </c:pt>
                <c:pt idx="15">
                  <c:v>2018</c:v>
                </c:pt>
                <c:pt idx="16">
                  <c:v>2019</c:v>
                </c:pt>
                <c:pt idx="17">
                  <c:v>2020</c:v>
                </c:pt>
                <c:pt idx="18">
                  <c:v>2021</c:v>
                </c:pt>
                <c:pt idx="19">
                  <c:v>2022</c:v>
                </c:pt>
                <c:pt idx="20">
                  <c:v>2023</c:v>
                </c:pt>
              </c:numCache>
            </c:numRef>
          </c:cat>
          <c:val>
            <c:numRef>
              <c:f>'4'!$D$4:$D$24</c:f>
              <c:numCache>
                <c:formatCode>###0</c:formatCode>
                <c:ptCount val="21"/>
                <c:pt idx="0">
                  <c:v>407.35543947715888</c:v>
                </c:pt>
                <c:pt idx="1">
                  <c:v>389.56172127605032</c:v>
                </c:pt>
                <c:pt idx="2">
                  <c:v>386.39428589664851</c:v>
                </c:pt>
                <c:pt idx="3">
                  <c:v>388.32314689984366</c:v>
                </c:pt>
                <c:pt idx="4">
                  <c:v>361.95070663372945</c:v>
                </c:pt>
                <c:pt idx="5">
                  <c:v>399.67185824218342</c:v>
                </c:pt>
                <c:pt idx="6">
                  <c:v>400.42538577924927</c:v>
                </c:pt>
                <c:pt idx="7">
                  <c:v>380.27875283712552</c:v>
                </c:pt>
                <c:pt idx="8">
                  <c:v>332.34887587231759</c:v>
                </c:pt>
                <c:pt idx="9">
                  <c:v>361.45267076280078</c:v>
                </c:pt>
                <c:pt idx="10">
                  <c:v>360.79775007369346</c:v>
                </c:pt>
                <c:pt idx="11">
                  <c:v>377.5793488950909</c:v>
                </c:pt>
                <c:pt idx="12">
                  <c:v>357.46841789301527</c:v>
                </c:pt>
                <c:pt idx="13">
                  <c:v>340.19655718381267</c:v>
                </c:pt>
                <c:pt idx="14">
                  <c:v>343.07534601406991</c:v>
                </c:pt>
                <c:pt idx="15">
                  <c:v>345.19140970494487</c:v>
                </c:pt>
                <c:pt idx="16">
                  <c:v>235.45495756578532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6-08E4-4FAC-94F8-5BCFA04B593D}"/>
            </c:ext>
          </c:extLst>
        </c:ser>
        <c:ser>
          <c:idx val="3"/>
          <c:order val="3"/>
          <c:tx>
            <c:strRef>
              <c:f>'4'!$E$3</c:f>
              <c:strCache>
                <c:ptCount val="1"/>
                <c:pt idx="0">
                  <c:v>Årskonsumtion bland sporadiska rökare</c:v>
                </c:pt>
              </c:strCache>
            </c:strRef>
          </c:tx>
          <c:spPr>
            <a:ln w="25400">
              <a:solidFill>
                <a:srgbClr val="F29200"/>
              </a:solidFill>
              <a:prstDash val="solid"/>
            </a:ln>
          </c:spPr>
          <c:marker>
            <c:symbol val="none"/>
          </c:marker>
          <c:dPt>
            <c:idx val="17"/>
            <c:bubble3D val="0"/>
            <c:spPr>
              <a:ln w="28575">
                <a:solidFill>
                  <a:srgbClr val="F29200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8-08E4-4FAC-94F8-5BCFA04B593D}"/>
              </c:ext>
            </c:extLst>
          </c:dPt>
          <c:dPt>
            <c:idx val="18"/>
            <c:bubble3D val="0"/>
            <c:spPr>
              <a:ln w="28575">
                <a:solidFill>
                  <a:srgbClr val="F29200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A-08E4-4FAC-94F8-5BCFA04B593D}"/>
              </c:ext>
            </c:extLst>
          </c:dPt>
          <c:dPt>
            <c:idx val="19"/>
            <c:bubble3D val="0"/>
            <c:extLst>
              <c:ext xmlns:c16="http://schemas.microsoft.com/office/drawing/2014/chart" uri="{C3380CC4-5D6E-409C-BE32-E72D297353CC}">
                <c16:uniqueId val="{0000000B-08E4-4FAC-94F8-5BCFA04B593D}"/>
              </c:ext>
            </c:extLst>
          </c:dPt>
          <c:cat>
            <c:numRef>
              <c:f>'4'!$A$4:$A$24</c:f>
              <c:numCache>
                <c:formatCode>General</c:formatCode>
                <c:ptCount val="21"/>
                <c:pt idx="0">
                  <c:v>2003</c:v>
                </c:pt>
                <c:pt idx="1">
                  <c:v>2004</c:v>
                </c:pt>
                <c:pt idx="2">
                  <c:v>2005</c:v>
                </c:pt>
                <c:pt idx="3">
                  <c:v>2006</c:v>
                </c:pt>
                <c:pt idx="4">
                  <c:v>2007</c:v>
                </c:pt>
                <c:pt idx="5">
                  <c:v>2008</c:v>
                </c:pt>
                <c:pt idx="6">
                  <c:v>2009</c:v>
                </c:pt>
                <c:pt idx="7">
                  <c:v>2010</c:v>
                </c:pt>
                <c:pt idx="8">
                  <c:v>2011</c:v>
                </c:pt>
                <c:pt idx="9">
                  <c:v>2012</c:v>
                </c:pt>
                <c:pt idx="10">
                  <c:v>2013</c:v>
                </c:pt>
                <c:pt idx="11">
                  <c:v>2014</c:v>
                </c:pt>
                <c:pt idx="12">
                  <c:v>2015</c:v>
                </c:pt>
                <c:pt idx="13">
                  <c:v>2016</c:v>
                </c:pt>
                <c:pt idx="14">
                  <c:v>2017</c:v>
                </c:pt>
                <c:pt idx="15">
                  <c:v>2018</c:v>
                </c:pt>
                <c:pt idx="16">
                  <c:v>2019</c:v>
                </c:pt>
                <c:pt idx="17">
                  <c:v>2020</c:v>
                </c:pt>
                <c:pt idx="18">
                  <c:v>2021</c:v>
                </c:pt>
                <c:pt idx="19">
                  <c:v>2022</c:v>
                </c:pt>
                <c:pt idx="20">
                  <c:v>2023</c:v>
                </c:pt>
              </c:numCache>
            </c:numRef>
          </c:cat>
          <c:val>
            <c:numRef>
              <c:f>'4'!$E$4:$E$24</c:f>
              <c:numCache>
                <c:formatCode>###0</c:formatCode>
                <c:ptCount val="21"/>
                <c:pt idx="16">
                  <c:v>325.89285714285717</c:v>
                </c:pt>
                <c:pt idx="17">
                  <c:v>261.23571428571427</c:v>
                </c:pt>
                <c:pt idx="18">
                  <c:v>284.96000000000004</c:v>
                </c:pt>
                <c:pt idx="19">
                  <c:v>253.76</c:v>
                </c:pt>
                <c:pt idx="20">
                  <c:v>251.68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C-08E4-4FAC-94F8-5BCFA04B593D}"/>
            </c:ext>
          </c:extLst>
        </c:ser>
        <c:ser>
          <c:idx val="4"/>
          <c:order val="4"/>
          <c:tx>
            <c:strRef>
              <c:f>'4'!$F$3</c:f>
              <c:strCache>
                <c:ptCount val="1"/>
                <c:pt idx="0">
                  <c:v>Årskonsumtion bland rökare totalt</c:v>
                </c:pt>
              </c:strCache>
            </c:strRef>
          </c:tx>
          <c:spPr>
            <a:ln w="28575">
              <a:solidFill>
                <a:srgbClr val="004687"/>
              </a:solidFill>
              <a:prstDash val="solid"/>
            </a:ln>
          </c:spPr>
          <c:marker>
            <c:symbol val="none"/>
          </c:marker>
          <c:cat>
            <c:numRef>
              <c:f>'4'!$A$4:$A$24</c:f>
              <c:numCache>
                <c:formatCode>General</c:formatCode>
                <c:ptCount val="21"/>
                <c:pt idx="0">
                  <c:v>2003</c:v>
                </c:pt>
                <c:pt idx="1">
                  <c:v>2004</c:v>
                </c:pt>
                <c:pt idx="2">
                  <c:v>2005</c:v>
                </c:pt>
                <c:pt idx="3">
                  <c:v>2006</c:v>
                </c:pt>
                <c:pt idx="4">
                  <c:v>2007</c:v>
                </c:pt>
                <c:pt idx="5">
                  <c:v>2008</c:v>
                </c:pt>
                <c:pt idx="6">
                  <c:v>2009</c:v>
                </c:pt>
                <c:pt idx="7">
                  <c:v>2010</c:v>
                </c:pt>
                <c:pt idx="8">
                  <c:v>2011</c:v>
                </c:pt>
                <c:pt idx="9">
                  <c:v>2012</c:v>
                </c:pt>
                <c:pt idx="10">
                  <c:v>2013</c:v>
                </c:pt>
                <c:pt idx="11">
                  <c:v>2014</c:v>
                </c:pt>
                <c:pt idx="12">
                  <c:v>2015</c:v>
                </c:pt>
                <c:pt idx="13">
                  <c:v>2016</c:v>
                </c:pt>
                <c:pt idx="14">
                  <c:v>2017</c:v>
                </c:pt>
                <c:pt idx="15">
                  <c:v>2018</c:v>
                </c:pt>
                <c:pt idx="16">
                  <c:v>2019</c:v>
                </c:pt>
                <c:pt idx="17">
                  <c:v>2020</c:v>
                </c:pt>
                <c:pt idx="18">
                  <c:v>2021</c:v>
                </c:pt>
                <c:pt idx="19">
                  <c:v>2022</c:v>
                </c:pt>
                <c:pt idx="20">
                  <c:v>2023</c:v>
                </c:pt>
              </c:numCache>
            </c:numRef>
          </c:cat>
          <c:val>
            <c:numRef>
              <c:f>'4'!$F$4:$F$24</c:f>
              <c:numCache>
                <c:formatCode>###0</c:formatCode>
                <c:ptCount val="21"/>
                <c:pt idx="0">
                  <c:v>3356.2024776936955</c:v>
                </c:pt>
                <c:pt idx="1">
                  <c:v>3315.0535155165549</c:v>
                </c:pt>
                <c:pt idx="2">
                  <c:v>3200.9936335193297</c:v>
                </c:pt>
                <c:pt idx="3">
                  <c:v>3026.4063575146579</c:v>
                </c:pt>
                <c:pt idx="4">
                  <c:v>3111.7491963933212</c:v>
                </c:pt>
                <c:pt idx="5">
                  <c:v>3003.3889238787438</c:v>
                </c:pt>
                <c:pt idx="6">
                  <c:v>2921.5959085528857</c:v>
                </c:pt>
                <c:pt idx="7">
                  <c:v>3009.9085498708391</c:v>
                </c:pt>
                <c:pt idx="8">
                  <c:v>2750.4462195357028</c:v>
                </c:pt>
                <c:pt idx="9">
                  <c:v>2518.1126818992047</c:v>
                </c:pt>
                <c:pt idx="10">
                  <c:v>2402.9200350436627</c:v>
                </c:pt>
                <c:pt idx="11">
                  <c:v>2769.4824374043278</c:v>
                </c:pt>
                <c:pt idx="12">
                  <c:v>2415.1788685585479</c:v>
                </c:pt>
                <c:pt idx="13">
                  <c:v>2347.2531530851138</c:v>
                </c:pt>
                <c:pt idx="14">
                  <c:v>2324.2835290375533</c:v>
                </c:pt>
                <c:pt idx="15">
                  <c:v>2175.3021697327454</c:v>
                </c:pt>
                <c:pt idx="16">
                  <c:v>2084.9143378527974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D-08E4-4FAC-94F8-5BCFA04B593D}"/>
            </c:ext>
          </c:extLst>
        </c:ser>
        <c:ser>
          <c:idx val="5"/>
          <c:order val="5"/>
          <c:tx>
            <c:strRef>
              <c:f>'4'!$G$3</c:f>
              <c:strCache>
                <c:ptCount val="1"/>
                <c:pt idx="0">
                  <c:v>Bland dem som röker, totalt</c:v>
                </c:pt>
              </c:strCache>
            </c:strRef>
          </c:tx>
          <c:spPr>
            <a:ln w="25400">
              <a:solidFill>
                <a:srgbClr val="BEBC00"/>
              </a:solidFill>
            </a:ln>
          </c:spPr>
          <c:marker>
            <c:symbol val="none"/>
          </c:marker>
          <c:dPt>
            <c:idx val="17"/>
            <c:bubble3D val="0"/>
            <c:spPr>
              <a:ln w="28575">
                <a:solidFill>
                  <a:srgbClr val="004687"/>
                </a:solidFill>
              </a:ln>
            </c:spPr>
            <c:extLst>
              <c:ext xmlns:c16="http://schemas.microsoft.com/office/drawing/2014/chart" uri="{C3380CC4-5D6E-409C-BE32-E72D297353CC}">
                <c16:uniqueId val="{0000000F-08E4-4FAC-94F8-5BCFA04B593D}"/>
              </c:ext>
            </c:extLst>
          </c:dPt>
          <c:dPt>
            <c:idx val="18"/>
            <c:bubble3D val="0"/>
            <c:spPr>
              <a:ln w="28575">
                <a:solidFill>
                  <a:srgbClr val="004687"/>
                </a:solidFill>
              </a:ln>
            </c:spPr>
            <c:extLst>
              <c:ext xmlns:c16="http://schemas.microsoft.com/office/drawing/2014/chart" uri="{C3380CC4-5D6E-409C-BE32-E72D297353CC}">
                <c16:uniqueId val="{00000011-08E4-4FAC-94F8-5BCFA04B593D}"/>
              </c:ext>
            </c:extLst>
          </c:dPt>
          <c:dPt>
            <c:idx val="19"/>
            <c:bubble3D val="0"/>
            <c:spPr>
              <a:ln w="25400">
                <a:solidFill>
                  <a:srgbClr val="004687"/>
                </a:solidFill>
              </a:ln>
            </c:spPr>
            <c:extLst>
              <c:ext xmlns:c16="http://schemas.microsoft.com/office/drawing/2014/chart" uri="{C3380CC4-5D6E-409C-BE32-E72D297353CC}">
                <c16:uniqueId val="{00000013-08E4-4FAC-94F8-5BCFA04B593D}"/>
              </c:ext>
            </c:extLst>
          </c:dPt>
          <c:dPt>
            <c:idx val="20"/>
            <c:bubble3D val="0"/>
            <c:spPr>
              <a:ln w="25400">
                <a:solidFill>
                  <a:srgbClr val="004687"/>
                </a:solidFill>
              </a:ln>
            </c:spPr>
            <c:extLst>
              <c:ext xmlns:c16="http://schemas.microsoft.com/office/drawing/2014/chart" uri="{C3380CC4-5D6E-409C-BE32-E72D297353CC}">
                <c16:uniqueId val="{00000015-08E4-4FAC-94F8-5BCFA04B593D}"/>
              </c:ext>
            </c:extLst>
          </c:dPt>
          <c:cat>
            <c:numRef>
              <c:f>'4'!$A$4:$A$24</c:f>
              <c:numCache>
                <c:formatCode>General</c:formatCode>
                <c:ptCount val="21"/>
                <c:pt idx="0">
                  <c:v>2003</c:v>
                </c:pt>
                <c:pt idx="1">
                  <c:v>2004</c:v>
                </c:pt>
                <c:pt idx="2">
                  <c:v>2005</c:v>
                </c:pt>
                <c:pt idx="3">
                  <c:v>2006</c:v>
                </c:pt>
                <c:pt idx="4">
                  <c:v>2007</c:v>
                </c:pt>
                <c:pt idx="5">
                  <c:v>2008</c:v>
                </c:pt>
                <c:pt idx="6">
                  <c:v>2009</c:v>
                </c:pt>
                <c:pt idx="7">
                  <c:v>2010</c:v>
                </c:pt>
                <c:pt idx="8">
                  <c:v>2011</c:v>
                </c:pt>
                <c:pt idx="9">
                  <c:v>2012</c:v>
                </c:pt>
                <c:pt idx="10">
                  <c:v>2013</c:v>
                </c:pt>
                <c:pt idx="11">
                  <c:v>2014</c:v>
                </c:pt>
                <c:pt idx="12">
                  <c:v>2015</c:v>
                </c:pt>
                <c:pt idx="13">
                  <c:v>2016</c:v>
                </c:pt>
                <c:pt idx="14">
                  <c:v>2017</c:v>
                </c:pt>
                <c:pt idx="15">
                  <c:v>2018</c:v>
                </c:pt>
                <c:pt idx="16">
                  <c:v>2019</c:v>
                </c:pt>
                <c:pt idx="17">
                  <c:v>2020</c:v>
                </c:pt>
                <c:pt idx="18">
                  <c:v>2021</c:v>
                </c:pt>
                <c:pt idx="19">
                  <c:v>2022</c:v>
                </c:pt>
                <c:pt idx="20">
                  <c:v>2023</c:v>
                </c:pt>
              </c:numCache>
            </c:numRef>
          </c:cat>
          <c:val>
            <c:numRef>
              <c:f>'4'!$G$4:$G$24</c:f>
              <c:numCache>
                <c:formatCode>###0</c:formatCode>
                <c:ptCount val="21"/>
                <c:pt idx="16">
                  <c:v>2321.3981158526244</c:v>
                </c:pt>
                <c:pt idx="17">
                  <c:v>2195.5825160168297</c:v>
                </c:pt>
                <c:pt idx="18">
                  <c:v>2144.9441468032487</c:v>
                </c:pt>
                <c:pt idx="19">
                  <c:v>2117</c:v>
                </c:pt>
                <c:pt idx="20">
                  <c:v>1927.2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16-08E4-4FAC-94F8-5BCFA04B593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232245632"/>
        <c:axId val="232246024"/>
      </c:lineChart>
      <c:catAx>
        <c:axId val="232245632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sv-SE"/>
                  <a:t>Antal cigaretter</a:t>
                </a:r>
              </a:p>
            </c:rich>
          </c:tx>
          <c:layout>
            <c:manualLayout>
              <c:xMode val="edge"/>
              <c:yMode val="edge"/>
              <c:x val="7.3474381116868121E-4"/>
              <c:y val="3.303500397772473E-3"/>
            </c:manualLayout>
          </c:layout>
          <c:overlay val="0"/>
        </c:title>
        <c:numFmt formatCode="General" sourceLinked="1"/>
        <c:majorTickMark val="out"/>
        <c:minorTickMark val="out"/>
        <c:tickLblPos val="nextTo"/>
        <c:spPr>
          <a:ln w="9525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/>
            </a:pPr>
            <a:endParaRPr lang="sv-SE"/>
          </a:p>
        </c:txPr>
        <c:crossAx val="232246024"/>
        <c:crosses val="autoZero"/>
        <c:auto val="1"/>
        <c:lblAlgn val="ctr"/>
        <c:lblOffset val="100"/>
        <c:tickLblSkip val="2"/>
        <c:tickMarkSkip val="2"/>
        <c:noMultiLvlLbl val="0"/>
      </c:catAx>
      <c:valAx>
        <c:axId val="232246024"/>
        <c:scaling>
          <c:orientation val="minMax"/>
          <c:max val="5000"/>
          <c:min val="0"/>
        </c:scaling>
        <c:delete val="0"/>
        <c:axPos val="l"/>
        <c:majorGridlines>
          <c:spPr>
            <a:ln w="9525">
              <a:solidFill>
                <a:schemeClr val="bg2"/>
              </a:solidFill>
              <a:prstDash val="solid"/>
            </a:ln>
          </c:spPr>
        </c:majorGridlines>
        <c:numFmt formatCode="#,##0" sourceLinked="0"/>
        <c:majorTickMark val="none"/>
        <c:minorTickMark val="none"/>
        <c:tickLblPos val="nextTo"/>
        <c:spPr>
          <a:ln w="3175">
            <a:solidFill>
              <a:srgbClr val="7F7F7F"/>
            </a:solidFill>
            <a:prstDash val="solid"/>
          </a:ln>
        </c:spPr>
        <c:txPr>
          <a:bodyPr rot="0" vert="horz"/>
          <a:lstStyle/>
          <a:p>
            <a:pPr>
              <a:defRPr/>
            </a:pPr>
            <a:endParaRPr lang="sv-SE"/>
          </a:p>
        </c:txPr>
        <c:crossAx val="232245632"/>
        <c:crosses val="autoZero"/>
        <c:crossBetween val="midCat"/>
        <c:majorUnit val="1000"/>
      </c:valAx>
      <c:spPr>
        <a:solidFill>
          <a:schemeClr val="bg1"/>
        </a:solidFill>
        <a:ln w="9525">
          <a:solidFill>
            <a:schemeClr val="tx1"/>
          </a:solidFill>
          <a:prstDash val="solid"/>
        </a:ln>
      </c:spPr>
    </c:plotArea>
    <c:legend>
      <c:legendPos val="t"/>
      <c:legendEntry>
        <c:idx val="1"/>
        <c:delete val="1"/>
      </c:legendEntry>
      <c:legendEntry>
        <c:idx val="3"/>
        <c:delete val="1"/>
      </c:legendEntry>
      <c:legendEntry>
        <c:idx val="5"/>
        <c:delete val="1"/>
      </c:legendEntry>
      <c:layout>
        <c:manualLayout>
          <c:xMode val="edge"/>
          <c:yMode val="edge"/>
          <c:x val="7.6941565918249855E-2"/>
          <c:y val="0.54901617608061526"/>
          <c:w val="0.5977789771636921"/>
          <c:h val="0.16561389551843012"/>
        </c:manualLayout>
      </c:layout>
      <c:overlay val="0"/>
    </c:legend>
    <c:plotVisOnly val="1"/>
    <c:dispBlanksAs val="gap"/>
    <c:showDLblsOverMax val="0"/>
  </c:chart>
  <c:spPr>
    <a:noFill/>
    <a:ln w="9525">
      <a:noFill/>
    </a:ln>
  </c:spPr>
  <c:txPr>
    <a:bodyPr/>
    <a:lstStyle/>
    <a:p>
      <a:pPr algn="ctr">
        <a:defRPr lang="en-US" sz="1200" b="0" i="0" u="none" strike="noStrike" kern="1200" baseline="0">
          <a:solidFill>
            <a:srgbClr val="000000"/>
          </a:solidFill>
          <a:latin typeface="Arial"/>
          <a:ea typeface="Arial"/>
          <a:cs typeface="Arial"/>
        </a:defRPr>
      </a:pPr>
      <a:endParaRPr lang="sv-SE"/>
    </a:p>
  </c:txPr>
  <c:externalData r:id="rId2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5.8999233716475093E-2"/>
          <c:y val="0.10486444231247558"/>
          <c:w val="0.86054982078853048"/>
          <c:h val="0.76343874303898174"/>
        </c:manualLayout>
      </c:layout>
      <c:lineChart>
        <c:grouping val="standard"/>
        <c:varyColors val="0"/>
        <c:ser>
          <c:idx val="2"/>
          <c:order val="0"/>
          <c:tx>
            <c:strRef>
              <c:f>'5'!$B$3</c:f>
              <c:strCache>
                <c:ptCount val="1"/>
                <c:pt idx="0">
                  <c:v>17–29 år</c:v>
                </c:pt>
              </c:strCache>
            </c:strRef>
          </c:tx>
          <c:spPr>
            <a:ln w="28575" cap="rnd">
              <a:solidFill>
                <a:srgbClr val="B32B31"/>
              </a:solidFill>
              <a:round/>
            </a:ln>
            <a:effectLst/>
          </c:spPr>
          <c:marker>
            <c:symbol val="none"/>
          </c:marker>
          <c:dPt>
            <c:idx val="15"/>
            <c:marker>
              <c:symbol val="none"/>
            </c:marker>
            <c:bubble3D val="0"/>
            <c:spPr>
              <a:ln w="28575" cap="rnd">
                <a:solidFill>
                  <a:srgbClr val="B32B31"/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1-9BE0-4088-B1C7-54AF66FD1798}"/>
              </c:ext>
            </c:extLst>
          </c:dPt>
          <c:cat>
            <c:numRef>
              <c:f>'5'!$A$4:$A$24</c:f>
              <c:numCache>
                <c:formatCode>General</c:formatCode>
                <c:ptCount val="21"/>
                <c:pt idx="0">
                  <c:v>2003</c:v>
                </c:pt>
                <c:pt idx="1">
                  <c:v>2004</c:v>
                </c:pt>
                <c:pt idx="2">
                  <c:v>2005</c:v>
                </c:pt>
                <c:pt idx="3">
                  <c:v>2006</c:v>
                </c:pt>
                <c:pt idx="4">
                  <c:v>2007</c:v>
                </c:pt>
                <c:pt idx="5">
                  <c:v>2008</c:v>
                </c:pt>
                <c:pt idx="6">
                  <c:v>2009</c:v>
                </c:pt>
                <c:pt idx="7">
                  <c:v>2010</c:v>
                </c:pt>
                <c:pt idx="8">
                  <c:v>2011</c:v>
                </c:pt>
                <c:pt idx="9">
                  <c:v>2012</c:v>
                </c:pt>
                <c:pt idx="10">
                  <c:v>2013</c:v>
                </c:pt>
                <c:pt idx="11">
                  <c:v>2014</c:v>
                </c:pt>
                <c:pt idx="12">
                  <c:v>2015</c:v>
                </c:pt>
                <c:pt idx="13">
                  <c:v>2016</c:v>
                </c:pt>
                <c:pt idx="14">
                  <c:v>2017</c:v>
                </c:pt>
                <c:pt idx="15">
                  <c:v>2018</c:v>
                </c:pt>
                <c:pt idx="16">
                  <c:v>2019</c:v>
                </c:pt>
                <c:pt idx="17">
                  <c:v>2020</c:v>
                </c:pt>
                <c:pt idx="18">
                  <c:v>2021</c:v>
                </c:pt>
                <c:pt idx="19">
                  <c:v>2022</c:v>
                </c:pt>
                <c:pt idx="20">
                  <c:v>2023</c:v>
                </c:pt>
              </c:numCache>
            </c:numRef>
          </c:cat>
          <c:val>
            <c:numRef>
              <c:f>'5'!$B$4:$B$24</c:f>
              <c:numCache>
                <c:formatCode>0</c:formatCode>
                <c:ptCount val="21"/>
                <c:pt idx="0">
                  <c:v>3896.2753007249112</c:v>
                </c:pt>
                <c:pt idx="1">
                  <c:v>3716.0337654654841</c:v>
                </c:pt>
                <c:pt idx="2">
                  <c:v>4088.906330787725</c:v>
                </c:pt>
                <c:pt idx="3">
                  <c:v>3887.6767232011689</c:v>
                </c:pt>
                <c:pt idx="4">
                  <c:v>3776.9732005833816</c:v>
                </c:pt>
                <c:pt idx="5">
                  <c:v>3773.5799170279242</c:v>
                </c:pt>
                <c:pt idx="6">
                  <c:v>3403.6036035416914</c:v>
                </c:pt>
                <c:pt idx="7">
                  <c:v>3939.6697479556165</c:v>
                </c:pt>
                <c:pt idx="8">
                  <c:v>3329.1289475615108</c:v>
                </c:pt>
                <c:pt idx="9">
                  <c:v>3596.0112658326534</c:v>
                </c:pt>
                <c:pt idx="10">
                  <c:v>3543.8581091036845</c:v>
                </c:pt>
                <c:pt idx="11">
                  <c:v>3793.7039630760978</c:v>
                </c:pt>
                <c:pt idx="12">
                  <c:v>3491.1412037378991</c:v>
                </c:pt>
                <c:pt idx="13">
                  <c:v>3551.6535134784795</c:v>
                </c:pt>
                <c:pt idx="14">
                  <c:v>3446.5332630497237</c:v>
                </c:pt>
                <c:pt idx="15">
                  <c:v>3618.9513049640277</c:v>
                </c:pt>
                <c:pt idx="16">
                  <c:v>3608.2039889629173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9BE0-4088-B1C7-54AF66FD1798}"/>
            </c:ext>
          </c:extLst>
        </c:ser>
        <c:ser>
          <c:idx val="3"/>
          <c:order val="1"/>
          <c:tx>
            <c:strRef>
              <c:f>'5'!$C$3</c:f>
              <c:strCache>
                <c:ptCount val="1"/>
                <c:pt idx="0">
                  <c:v>17–29 år</c:v>
                </c:pt>
              </c:strCache>
            </c:strRef>
          </c:tx>
          <c:spPr>
            <a:ln w="28575" cap="rnd">
              <a:solidFill>
                <a:srgbClr val="B32B31"/>
              </a:solidFill>
              <a:round/>
            </a:ln>
            <a:effectLst/>
          </c:spPr>
          <c:marker>
            <c:symbol val="none"/>
          </c:marker>
          <c:dPt>
            <c:idx val="17"/>
            <c:marker>
              <c:symbol val="none"/>
            </c:marker>
            <c:bubble3D val="0"/>
            <c:spPr>
              <a:ln w="28575" cap="rnd">
                <a:solidFill>
                  <a:srgbClr val="B32B31"/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4-9BE0-4088-B1C7-54AF66FD1798}"/>
              </c:ext>
            </c:extLst>
          </c:dPt>
          <c:dPt>
            <c:idx val="18"/>
            <c:marker>
              <c:symbol val="none"/>
            </c:marker>
            <c:bubble3D val="0"/>
            <c:spPr>
              <a:ln w="28575" cap="rnd">
                <a:solidFill>
                  <a:srgbClr val="B32B31"/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6-9BE0-4088-B1C7-54AF66FD1798}"/>
              </c:ext>
            </c:extLst>
          </c:dPt>
          <c:cat>
            <c:numRef>
              <c:f>'5'!$A$4:$A$24</c:f>
              <c:numCache>
                <c:formatCode>General</c:formatCode>
                <c:ptCount val="21"/>
                <c:pt idx="0">
                  <c:v>2003</c:v>
                </c:pt>
                <c:pt idx="1">
                  <c:v>2004</c:v>
                </c:pt>
                <c:pt idx="2">
                  <c:v>2005</c:v>
                </c:pt>
                <c:pt idx="3">
                  <c:v>2006</c:v>
                </c:pt>
                <c:pt idx="4">
                  <c:v>2007</c:v>
                </c:pt>
                <c:pt idx="5">
                  <c:v>2008</c:v>
                </c:pt>
                <c:pt idx="6">
                  <c:v>2009</c:v>
                </c:pt>
                <c:pt idx="7">
                  <c:v>2010</c:v>
                </c:pt>
                <c:pt idx="8">
                  <c:v>2011</c:v>
                </c:pt>
                <c:pt idx="9">
                  <c:v>2012</c:v>
                </c:pt>
                <c:pt idx="10">
                  <c:v>2013</c:v>
                </c:pt>
                <c:pt idx="11">
                  <c:v>2014</c:v>
                </c:pt>
                <c:pt idx="12">
                  <c:v>2015</c:v>
                </c:pt>
                <c:pt idx="13">
                  <c:v>2016</c:v>
                </c:pt>
                <c:pt idx="14">
                  <c:v>2017</c:v>
                </c:pt>
                <c:pt idx="15">
                  <c:v>2018</c:v>
                </c:pt>
                <c:pt idx="16">
                  <c:v>2019</c:v>
                </c:pt>
                <c:pt idx="17">
                  <c:v>2020</c:v>
                </c:pt>
                <c:pt idx="18">
                  <c:v>2021</c:v>
                </c:pt>
                <c:pt idx="19">
                  <c:v>2022</c:v>
                </c:pt>
                <c:pt idx="20">
                  <c:v>2023</c:v>
                </c:pt>
              </c:numCache>
            </c:numRef>
          </c:cat>
          <c:val>
            <c:numRef>
              <c:f>'5'!$C$4:$C$24</c:f>
              <c:numCache>
                <c:formatCode>0</c:formatCode>
                <c:ptCount val="21"/>
                <c:pt idx="16">
                  <c:v>3896.1081872543118</c:v>
                </c:pt>
                <c:pt idx="17">
                  <c:v>3067.126712805114</c:v>
                </c:pt>
                <c:pt idx="18">
                  <c:v>3107.9861962547266</c:v>
                </c:pt>
                <c:pt idx="19">
                  <c:v>2757.13633184639</c:v>
                </c:pt>
                <c:pt idx="20">
                  <c:v>3171.3331401077858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7-9BE0-4088-B1C7-54AF66FD1798}"/>
            </c:ext>
          </c:extLst>
        </c:ser>
        <c:ser>
          <c:idx val="4"/>
          <c:order val="2"/>
          <c:tx>
            <c:strRef>
              <c:f>'5'!$D$3</c:f>
              <c:strCache>
                <c:ptCount val="1"/>
                <c:pt idx="0">
                  <c:v>30–49 år</c:v>
                </c:pt>
              </c:strCache>
            </c:strRef>
          </c:tx>
          <c:spPr>
            <a:ln w="28575" cap="rnd">
              <a:solidFill>
                <a:srgbClr val="F29200"/>
              </a:solidFill>
              <a:round/>
            </a:ln>
            <a:effectLst/>
          </c:spPr>
          <c:marker>
            <c:symbol val="none"/>
          </c:marker>
          <c:dPt>
            <c:idx val="15"/>
            <c:marker>
              <c:symbol val="none"/>
            </c:marker>
            <c:bubble3D val="0"/>
            <c:extLst>
              <c:ext xmlns:c16="http://schemas.microsoft.com/office/drawing/2014/chart" uri="{C3380CC4-5D6E-409C-BE32-E72D297353CC}">
                <c16:uniqueId val="{00000008-9BE0-4088-B1C7-54AF66FD1798}"/>
              </c:ext>
            </c:extLst>
          </c:dPt>
          <c:cat>
            <c:numRef>
              <c:f>'5'!$A$4:$A$24</c:f>
              <c:numCache>
                <c:formatCode>General</c:formatCode>
                <c:ptCount val="21"/>
                <c:pt idx="0">
                  <c:v>2003</c:v>
                </c:pt>
                <c:pt idx="1">
                  <c:v>2004</c:v>
                </c:pt>
                <c:pt idx="2">
                  <c:v>2005</c:v>
                </c:pt>
                <c:pt idx="3">
                  <c:v>2006</c:v>
                </c:pt>
                <c:pt idx="4">
                  <c:v>2007</c:v>
                </c:pt>
                <c:pt idx="5">
                  <c:v>2008</c:v>
                </c:pt>
                <c:pt idx="6">
                  <c:v>2009</c:v>
                </c:pt>
                <c:pt idx="7">
                  <c:v>2010</c:v>
                </c:pt>
                <c:pt idx="8">
                  <c:v>2011</c:v>
                </c:pt>
                <c:pt idx="9">
                  <c:v>2012</c:v>
                </c:pt>
                <c:pt idx="10">
                  <c:v>2013</c:v>
                </c:pt>
                <c:pt idx="11">
                  <c:v>2014</c:v>
                </c:pt>
                <c:pt idx="12">
                  <c:v>2015</c:v>
                </c:pt>
                <c:pt idx="13">
                  <c:v>2016</c:v>
                </c:pt>
                <c:pt idx="14">
                  <c:v>2017</c:v>
                </c:pt>
                <c:pt idx="15">
                  <c:v>2018</c:v>
                </c:pt>
                <c:pt idx="16">
                  <c:v>2019</c:v>
                </c:pt>
                <c:pt idx="17">
                  <c:v>2020</c:v>
                </c:pt>
                <c:pt idx="18">
                  <c:v>2021</c:v>
                </c:pt>
                <c:pt idx="19">
                  <c:v>2022</c:v>
                </c:pt>
                <c:pt idx="20">
                  <c:v>2023</c:v>
                </c:pt>
              </c:numCache>
            </c:numRef>
          </c:cat>
          <c:val>
            <c:numRef>
              <c:f>'5'!$D$4:$D$24</c:f>
              <c:numCache>
                <c:formatCode>0</c:formatCode>
                <c:ptCount val="21"/>
                <c:pt idx="0">
                  <c:v>4636.6518069293688</c:v>
                </c:pt>
                <c:pt idx="1">
                  <c:v>4765.2776639999656</c:v>
                </c:pt>
                <c:pt idx="2">
                  <c:v>4607.054845885028</c:v>
                </c:pt>
                <c:pt idx="3">
                  <c:v>4381.9691366379993</c:v>
                </c:pt>
                <c:pt idx="4">
                  <c:v>4693.2105718946214</c:v>
                </c:pt>
                <c:pt idx="5">
                  <c:v>4397.8169527315158</c:v>
                </c:pt>
                <c:pt idx="6">
                  <c:v>4530.6534329070091</c:v>
                </c:pt>
                <c:pt idx="7">
                  <c:v>4352.256960877291</c:v>
                </c:pt>
                <c:pt idx="8">
                  <c:v>4134.8327979306723</c:v>
                </c:pt>
                <c:pt idx="9">
                  <c:v>4157.0323163374787</c:v>
                </c:pt>
                <c:pt idx="10">
                  <c:v>4206.2027014154992</c:v>
                </c:pt>
                <c:pt idx="11">
                  <c:v>4452.8252970215026</c:v>
                </c:pt>
                <c:pt idx="12">
                  <c:v>4285.8510420327857</c:v>
                </c:pt>
                <c:pt idx="13">
                  <c:v>4003.1650587245663</c:v>
                </c:pt>
                <c:pt idx="14">
                  <c:v>4130.8604402907285</c:v>
                </c:pt>
                <c:pt idx="15">
                  <c:v>3611.6899787782486</c:v>
                </c:pt>
                <c:pt idx="16">
                  <c:v>4411.4814550398041</c:v>
                </c:pt>
              </c:numCache>
            </c:numRef>
          </c:val>
          <c:smooth val="0"/>
          <c:extLst xmlns:c15="http://schemas.microsoft.com/office/drawing/2012/chart">
            <c:ext xmlns:c16="http://schemas.microsoft.com/office/drawing/2014/chart" uri="{C3380CC4-5D6E-409C-BE32-E72D297353CC}">
              <c16:uniqueId val="{00000009-9BE0-4088-B1C7-54AF66FD1798}"/>
            </c:ext>
          </c:extLst>
        </c:ser>
        <c:ser>
          <c:idx val="5"/>
          <c:order val="3"/>
          <c:tx>
            <c:strRef>
              <c:f>'5'!$E$3</c:f>
              <c:strCache>
                <c:ptCount val="1"/>
                <c:pt idx="0">
                  <c:v>30–49 år</c:v>
                </c:pt>
              </c:strCache>
            </c:strRef>
          </c:tx>
          <c:spPr>
            <a:ln w="28575" cap="rnd">
              <a:solidFill>
                <a:srgbClr val="F29200"/>
              </a:solidFill>
              <a:round/>
            </a:ln>
            <a:effectLst/>
          </c:spPr>
          <c:marker>
            <c:symbol val="none"/>
          </c:marker>
          <c:dPt>
            <c:idx val="17"/>
            <c:marker>
              <c:symbol val="none"/>
            </c:marker>
            <c:bubble3D val="0"/>
            <c:spPr>
              <a:ln w="28575" cap="rnd">
                <a:solidFill>
                  <a:srgbClr val="F29200"/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B-9BE0-4088-B1C7-54AF66FD1798}"/>
              </c:ext>
            </c:extLst>
          </c:dPt>
          <c:dPt>
            <c:idx val="18"/>
            <c:marker>
              <c:symbol val="none"/>
            </c:marker>
            <c:bubble3D val="0"/>
            <c:spPr>
              <a:ln w="28575" cap="rnd">
                <a:solidFill>
                  <a:srgbClr val="F29200"/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D-9BE0-4088-B1C7-54AF66FD1798}"/>
              </c:ext>
            </c:extLst>
          </c:dPt>
          <c:cat>
            <c:numRef>
              <c:f>'5'!$A$4:$A$24</c:f>
              <c:numCache>
                <c:formatCode>General</c:formatCode>
                <c:ptCount val="21"/>
                <c:pt idx="0">
                  <c:v>2003</c:v>
                </c:pt>
                <c:pt idx="1">
                  <c:v>2004</c:v>
                </c:pt>
                <c:pt idx="2">
                  <c:v>2005</c:v>
                </c:pt>
                <c:pt idx="3">
                  <c:v>2006</c:v>
                </c:pt>
                <c:pt idx="4">
                  <c:v>2007</c:v>
                </c:pt>
                <c:pt idx="5">
                  <c:v>2008</c:v>
                </c:pt>
                <c:pt idx="6">
                  <c:v>2009</c:v>
                </c:pt>
                <c:pt idx="7">
                  <c:v>2010</c:v>
                </c:pt>
                <c:pt idx="8">
                  <c:v>2011</c:v>
                </c:pt>
                <c:pt idx="9">
                  <c:v>2012</c:v>
                </c:pt>
                <c:pt idx="10">
                  <c:v>2013</c:v>
                </c:pt>
                <c:pt idx="11">
                  <c:v>2014</c:v>
                </c:pt>
                <c:pt idx="12">
                  <c:v>2015</c:v>
                </c:pt>
                <c:pt idx="13">
                  <c:v>2016</c:v>
                </c:pt>
                <c:pt idx="14">
                  <c:v>2017</c:v>
                </c:pt>
                <c:pt idx="15">
                  <c:v>2018</c:v>
                </c:pt>
                <c:pt idx="16">
                  <c:v>2019</c:v>
                </c:pt>
                <c:pt idx="17">
                  <c:v>2020</c:v>
                </c:pt>
                <c:pt idx="18">
                  <c:v>2021</c:v>
                </c:pt>
                <c:pt idx="19">
                  <c:v>2022</c:v>
                </c:pt>
                <c:pt idx="20">
                  <c:v>2023</c:v>
                </c:pt>
              </c:numCache>
            </c:numRef>
          </c:cat>
          <c:val>
            <c:numRef>
              <c:f>'5'!$E$4:$E$24</c:f>
              <c:numCache>
                <c:formatCode>0</c:formatCode>
                <c:ptCount val="21"/>
                <c:pt idx="16">
                  <c:v>4114.051664226361</c:v>
                </c:pt>
                <c:pt idx="17">
                  <c:v>3986.8500458138928</c:v>
                </c:pt>
                <c:pt idx="18">
                  <c:v>3847.1</c:v>
                </c:pt>
                <c:pt idx="19">
                  <c:v>3684.417621043996</c:v>
                </c:pt>
                <c:pt idx="20">
                  <c:v>3642.9341643447729</c:v>
                </c:pt>
              </c:numCache>
            </c:numRef>
          </c:val>
          <c:smooth val="0"/>
          <c:extLst xmlns:c15="http://schemas.microsoft.com/office/drawing/2012/chart">
            <c:ext xmlns:c16="http://schemas.microsoft.com/office/drawing/2014/chart" uri="{C3380CC4-5D6E-409C-BE32-E72D297353CC}">
              <c16:uniqueId val="{0000000E-9BE0-4088-B1C7-54AF66FD1798}"/>
            </c:ext>
          </c:extLst>
        </c:ser>
        <c:ser>
          <c:idx val="6"/>
          <c:order val="4"/>
          <c:tx>
            <c:strRef>
              <c:f>'5'!$F$3</c:f>
              <c:strCache>
                <c:ptCount val="1"/>
                <c:pt idx="0">
                  <c:v>50–64 år</c:v>
                </c:pt>
              </c:strCache>
            </c:strRef>
          </c:tx>
          <c:spPr>
            <a:ln w="28575" cap="rnd">
              <a:solidFill>
                <a:srgbClr val="004687"/>
              </a:solidFill>
              <a:round/>
            </a:ln>
            <a:effectLst/>
          </c:spPr>
          <c:marker>
            <c:symbol val="none"/>
          </c:marker>
          <c:dPt>
            <c:idx val="15"/>
            <c:marker>
              <c:symbol val="none"/>
            </c:marker>
            <c:bubble3D val="0"/>
            <c:extLst>
              <c:ext xmlns:c16="http://schemas.microsoft.com/office/drawing/2014/chart" uri="{C3380CC4-5D6E-409C-BE32-E72D297353CC}">
                <c16:uniqueId val="{0000000F-9BE0-4088-B1C7-54AF66FD1798}"/>
              </c:ext>
            </c:extLst>
          </c:dPt>
          <c:cat>
            <c:numRef>
              <c:f>'5'!$A$4:$A$24</c:f>
              <c:numCache>
                <c:formatCode>General</c:formatCode>
                <c:ptCount val="21"/>
                <c:pt idx="0">
                  <c:v>2003</c:v>
                </c:pt>
                <c:pt idx="1">
                  <c:v>2004</c:v>
                </c:pt>
                <c:pt idx="2">
                  <c:v>2005</c:v>
                </c:pt>
                <c:pt idx="3">
                  <c:v>2006</c:v>
                </c:pt>
                <c:pt idx="4">
                  <c:v>2007</c:v>
                </c:pt>
                <c:pt idx="5">
                  <c:v>2008</c:v>
                </c:pt>
                <c:pt idx="6">
                  <c:v>2009</c:v>
                </c:pt>
                <c:pt idx="7">
                  <c:v>2010</c:v>
                </c:pt>
                <c:pt idx="8">
                  <c:v>2011</c:v>
                </c:pt>
                <c:pt idx="9">
                  <c:v>2012</c:v>
                </c:pt>
                <c:pt idx="10">
                  <c:v>2013</c:v>
                </c:pt>
                <c:pt idx="11">
                  <c:v>2014</c:v>
                </c:pt>
                <c:pt idx="12">
                  <c:v>2015</c:v>
                </c:pt>
                <c:pt idx="13">
                  <c:v>2016</c:v>
                </c:pt>
                <c:pt idx="14">
                  <c:v>2017</c:v>
                </c:pt>
                <c:pt idx="15">
                  <c:v>2018</c:v>
                </c:pt>
                <c:pt idx="16">
                  <c:v>2019</c:v>
                </c:pt>
                <c:pt idx="17">
                  <c:v>2020</c:v>
                </c:pt>
                <c:pt idx="18">
                  <c:v>2021</c:v>
                </c:pt>
                <c:pt idx="19">
                  <c:v>2022</c:v>
                </c:pt>
                <c:pt idx="20">
                  <c:v>2023</c:v>
                </c:pt>
              </c:numCache>
            </c:numRef>
          </c:cat>
          <c:val>
            <c:numRef>
              <c:f>'5'!$F$4:$F$24</c:f>
              <c:numCache>
                <c:formatCode>0</c:formatCode>
                <c:ptCount val="21"/>
                <c:pt idx="0">
                  <c:v>4847.8017344582522</c:v>
                </c:pt>
                <c:pt idx="1">
                  <c:v>4683.7422281928393</c:v>
                </c:pt>
                <c:pt idx="2">
                  <c:v>4603.6427389639666</c:v>
                </c:pt>
                <c:pt idx="3">
                  <c:v>4398.6017519117649</c:v>
                </c:pt>
                <c:pt idx="4">
                  <c:v>4477.9884906746884</c:v>
                </c:pt>
                <c:pt idx="5">
                  <c:v>4346.9201810450868</c:v>
                </c:pt>
                <c:pt idx="6">
                  <c:v>4205.8978766031369</c:v>
                </c:pt>
                <c:pt idx="7">
                  <c:v>4506.1059329458094</c:v>
                </c:pt>
                <c:pt idx="8">
                  <c:v>4146.8528222143714</c:v>
                </c:pt>
                <c:pt idx="9">
                  <c:v>4126.435949512892</c:v>
                </c:pt>
                <c:pt idx="10">
                  <c:v>4253.6688510953263</c:v>
                </c:pt>
                <c:pt idx="11">
                  <c:v>4347.0739910645025</c:v>
                </c:pt>
                <c:pt idx="12">
                  <c:v>4199.7109693673192</c:v>
                </c:pt>
                <c:pt idx="13">
                  <c:v>4305.8625079203484</c:v>
                </c:pt>
                <c:pt idx="14">
                  <c:v>4394.9728157597774</c:v>
                </c:pt>
                <c:pt idx="15">
                  <c:v>4059.7048783683349</c:v>
                </c:pt>
                <c:pt idx="16">
                  <c:v>3833.5219580473336</c:v>
                </c:pt>
              </c:numCache>
            </c:numRef>
          </c:val>
          <c:smooth val="0"/>
          <c:extLst xmlns:c15="http://schemas.microsoft.com/office/drawing/2012/chart">
            <c:ext xmlns:c16="http://schemas.microsoft.com/office/drawing/2014/chart" uri="{C3380CC4-5D6E-409C-BE32-E72D297353CC}">
              <c16:uniqueId val="{00000010-9BE0-4088-B1C7-54AF66FD1798}"/>
            </c:ext>
          </c:extLst>
        </c:ser>
        <c:ser>
          <c:idx val="7"/>
          <c:order val="5"/>
          <c:tx>
            <c:strRef>
              <c:f>'5'!$G$3</c:f>
              <c:strCache>
                <c:ptCount val="1"/>
                <c:pt idx="0">
                  <c:v>50–64 år</c:v>
                </c:pt>
              </c:strCache>
            </c:strRef>
          </c:tx>
          <c:spPr>
            <a:ln w="28575" cap="rnd">
              <a:solidFill>
                <a:srgbClr val="004687"/>
              </a:solidFill>
              <a:round/>
            </a:ln>
            <a:effectLst/>
          </c:spPr>
          <c:marker>
            <c:symbol val="none"/>
          </c:marker>
          <c:dPt>
            <c:idx val="17"/>
            <c:marker>
              <c:symbol val="none"/>
            </c:marker>
            <c:bubble3D val="0"/>
            <c:spPr>
              <a:ln w="28575" cap="rnd">
                <a:solidFill>
                  <a:srgbClr val="004687"/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12-9BE0-4088-B1C7-54AF66FD1798}"/>
              </c:ext>
            </c:extLst>
          </c:dPt>
          <c:dPt>
            <c:idx val="18"/>
            <c:marker>
              <c:symbol val="none"/>
            </c:marker>
            <c:bubble3D val="0"/>
            <c:spPr>
              <a:ln w="28575" cap="rnd">
                <a:solidFill>
                  <a:srgbClr val="004687"/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14-9BE0-4088-B1C7-54AF66FD1798}"/>
              </c:ext>
            </c:extLst>
          </c:dPt>
          <c:cat>
            <c:numRef>
              <c:f>'5'!$A$4:$A$24</c:f>
              <c:numCache>
                <c:formatCode>General</c:formatCode>
                <c:ptCount val="21"/>
                <c:pt idx="0">
                  <c:v>2003</c:v>
                </c:pt>
                <c:pt idx="1">
                  <c:v>2004</c:v>
                </c:pt>
                <c:pt idx="2">
                  <c:v>2005</c:v>
                </c:pt>
                <c:pt idx="3">
                  <c:v>2006</c:v>
                </c:pt>
                <c:pt idx="4">
                  <c:v>2007</c:v>
                </c:pt>
                <c:pt idx="5">
                  <c:v>2008</c:v>
                </c:pt>
                <c:pt idx="6">
                  <c:v>2009</c:v>
                </c:pt>
                <c:pt idx="7">
                  <c:v>2010</c:v>
                </c:pt>
                <c:pt idx="8">
                  <c:v>2011</c:v>
                </c:pt>
                <c:pt idx="9">
                  <c:v>2012</c:v>
                </c:pt>
                <c:pt idx="10">
                  <c:v>2013</c:v>
                </c:pt>
                <c:pt idx="11">
                  <c:v>2014</c:v>
                </c:pt>
                <c:pt idx="12">
                  <c:v>2015</c:v>
                </c:pt>
                <c:pt idx="13">
                  <c:v>2016</c:v>
                </c:pt>
                <c:pt idx="14">
                  <c:v>2017</c:v>
                </c:pt>
                <c:pt idx="15">
                  <c:v>2018</c:v>
                </c:pt>
                <c:pt idx="16">
                  <c:v>2019</c:v>
                </c:pt>
                <c:pt idx="17">
                  <c:v>2020</c:v>
                </c:pt>
                <c:pt idx="18">
                  <c:v>2021</c:v>
                </c:pt>
                <c:pt idx="19">
                  <c:v>2022</c:v>
                </c:pt>
                <c:pt idx="20">
                  <c:v>2023</c:v>
                </c:pt>
              </c:numCache>
            </c:numRef>
          </c:cat>
          <c:val>
            <c:numRef>
              <c:f>'5'!$G$4:$G$24</c:f>
              <c:numCache>
                <c:formatCode>0</c:formatCode>
                <c:ptCount val="21"/>
                <c:pt idx="16">
                  <c:v>4626.1037880231379</c:v>
                </c:pt>
                <c:pt idx="17">
                  <c:v>4116.1298563924338</c:v>
                </c:pt>
                <c:pt idx="18">
                  <c:v>4002.3280819283204</c:v>
                </c:pt>
                <c:pt idx="19">
                  <c:v>4325.031983102399</c:v>
                </c:pt>
                <c:pt idx="20">
                  <c:v>3701.1367764556458</c:v>
                </c:pt>
              </c:numCache>
            </c:numRef>
          </c:val>
          <c:smooth val="0"/>
          <c:extLst xmlns:c15="http://schemas.microsoft.com/office/drawing/2012/chart">
            <c:ext xmlns:c16="http://schemas.microsoft.com/office/drawing/2014/chart" uri="{C3380CC4-5D6E-409C-BE32-E72D297353CC}">
              <c16:uniqueId val="{00000015-9BE0-4088-B1C7-54AF66FD1798}"/>
            </c:ext>
          </c:extLst>
        </c:ser>
        <c:ser>
          <c:idx val="8"/>
          <c:order val="6"/>
          <c:tx>
            <c:strRef>
              <c:f>'5'!$H$3</c:f>
              <c:strCache>
                <c:ptCount val="1"/>
                <c:pt idx="0">
                  <c:v>65–84 år</c:v>
                </c:pt>
              </c:strCache>
            </c:strRef>
          </c:tx>
          <c:spPr>
            <a:ln w="28575" cap="rnd">
              <a:solidFill>
                <a:srgbClr val="BEBC00"/>
              </a:solidFill>
              <a:round/>
            </a:ln>
            <a:effectLst/>
          </c:spPr>
          <c:marker>
            <c:symbol val="none"/>
          </c:marker>
          <c:dPt>
            <c:idx val="11"/>
            <c:marker>
              <c:symbol val="none"/>
            </c:marker>
            <c:bubble3D val="0"/>
            <c:extLst>
              <c:ext xmlns:c16="http://schemas.microsoft.com/office/drawing/2014/chart" uri="{C3380CC4-5D6E-409C-BE32-E72D297353CC}">
                <c16:uniqueId val="{00000016-9BE0-4088-B1C7-54AF66FD1798}"/>
              </c:ext>
            </c:extLst>
          </c:dPt>
          <c:dPt>
            <c:idx val="15"/>
            <c:marker>
              <c:symbol val="none"/>
            </c:marker>
            <c:bubble3D val="0"/>
            <c:extLst>
              <c:ext xmlns:c16="http://schemas.microsoft.com/office/drawing/2014/chart" uri="{C3380CC4-5D6E-409C-BE32-E72D297353CC}">
                <c16:uniqueId val="{00000017-9BE0-4088-B1C7-54AF66FD1798}"/>
              </c:ext>
            </c:extLst>
          </c:dPt>
          <c:cat>
            <c:numRef>
              <c:f>'5'!$A$4:$A$24</c:f>
              <c:numCache>
                <c:formatCode>General</c:formatCode>
                <c:ptCount val="21"/>
                <c:pt idx="0">
                  <c:v>2003</c:v>
                </c:pt>
                <c:pt idx="1">
                  <c:v>2004</c:v>
                </c:pt>
                <c:pt idx="2">
                  <c:v>2005</c:v>
                </c:pt>
                <c:pt idx="3">
                  <c:v>2006</c:v>
                </c:pt>
                <c:pt idx="4">
                  <c:v>2007</c:v>
                </c:pt>
                <c:pt idx="5">
                  <c:v>2008</c:v>
                </c:pt>
                <c:pt idx="6">
                  <c:v>2009</c:v>
                </c:pt>
                <c:pt idx="7">
                  <c:v>2010</c:v>
                </c:pt>
                <c:pt idx="8">
                  <c:v>2011</c:v>
                </c:pt>
                <c:pt idx="9">
                  <c:v>2012</c:v>
                </c:pt>
                <c:pt idx="10">
                  <c:v>2013</c:v>
                </c:pt>
                <c:pt idx="11">
                  <c:v>2014</c:v>
                </c:pt>
                <c:pt idx="12">
                  <c:v>2015</c:v>
                </c:pt>
                <c:pt idx="13">
                  <c:v>2016</c:v>
                </c:pt>
                <c:pt idx="14">
                  <c:v>2017</c:v>
                </c:pt>
                <c:pt idx="15">
                  <c:v>2018</c:v>
                </c:pt>
                <c:pt idx="16">
                  <c:v>2019</c:v>
                </c:pt>
                <c:pt idx="17">
                  <c:v>2020</c:v>
                </c:pt>
                <c:pt idx="18">
                  <c:v>2021</c:v>
                </c:pt>
                <c:pt idx="19">
                  <c:v>2022</c:v>
                </c:pt>
                <c:pt idx="20">
                  <c:v>2023</c:v>
                </c:pt>
              </c:numCache>
            </c:numRef>
          </c:cat>
          <c:val>
            <c:numRef>
              <c:f>'5'!$H$4:$H$24</c:f>
              <c:numCache>
                <c:formatCode>0</c:formatCode>
                <c:ptCount val="21"/>
                <c:pt idx="0">
                  <c:v>4096.1088554933895</c:v>
                </c:pt>
                <c:pt idx="1">
                  <c:v>4165.5333111050904</c:v>
                </c:pt>
                <c:pt idx="2">
                  <c:v>4173.763955949019</c:v>
                </c:pt>
                <c:pt idx="3">
                  <c:v>4183.6024405382486</c:v>
                </c:pt>
                <c:pt idx="4">
                  <c:v>4063.3026169186851</c:v>
                </c:pt>
                <c:pt idx="5">
                  <c:v>3904.6167678700649</c:v>
                </c:pt>
                <c:pt idx="6">
                  <c:v>4216.7992633313115</c:v>
                </c:pt>
                <c:pt idx="7">
                  <c:v>3871.7262065610994</c:v>
                </c:pt>
                <c:pt idx="8">
                  <c:v>3890.0635533045543</c:v>
                </c:pt>
                <c:pt idx="9">
                  <c:v>3819.6794785899842</c:v>
                </c:pt>
                <c:pt idx="10">
                  <c:v>3603.1450698512185</c:v>
                </c:pt>
                <c:pt idx="11">
                  <c:v>3618.3404556484606</c:v>
                </c:pt>
                <c:pt idx="12">
                  <c:v>3771.931343955614</c:v>
                </c:pt>
                <c:pt idx="13">
                  <c:v>3702.4889630146681</c:v>
                </c:pt>
                <c:pt idx="14">
                  <c:v>3721.8788852706007</c:v>
                </c:pt>
                <c:pt idx="15">
                  <c:v>3621.8586685569981</c:v>
                </c:pt>
                <c:pt idx="16">
                  <c:v>3286.7437330216844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18-9BE0-4088-B1C7-54AF66FD1798}"/>
            </c:ext>
          </c:extLst>
        </c:ser>
        <c:ser>
          <c:idx val="0"/>
          <c:order val="7"/>
          <c:tx>
            <c:strRef>
              <c:f>'5'!$I$3</c:f>
              <c:strCache>
                <c:ptCount val="1"/>
                <c:pt idx="0">
                  <c:v>65–84 år</c:v>
                </c:pt>
              </c:strCache>
            </c:strRef>
          </c:tx>
          <c:spPr>
            <a:ln w="28575" cap="rnd">
              <a:solidFill>
                <a:srgbClr val="BEBC00"/>
              </a:solidFill>
              <a:round/>
            </a:ln>
            <a:effectLst/>
          </c:spPr>
          <c:marker>
            <c:symbol val="none"/>
          </c:marker>
          <c:dPt>
            <c:idx val="17"/>
            <c:marker>
              <c:symbol val="none"/>
            </c:marker>
            <c:bubble3D val="0"/>
            <c:spPr>
              <a:ln w="28575" cap="rnd">
                <a:solidFill>
                  <a:srgbClr val="BEBC00"/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1A-9BE0-4088-B1C7-54AF66FD1798}"/>
              </c:ext>
            </c:extLst>
          </c:dPt>
          <c:dPt>
            <c:idx val="18"/>
            <c:marker>
              <c:symbol val="none"/>
            </c:marker>
            <c:bubble3D val="0"/>
            <c:spPr>
              <a:ln w="28575" cap="rnd">
                <a:solidFill>
                  <a:srgbClr val="BEBC00"/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1C-9BE0-4088-B1C7-54AF66FD1798}"/>
              </c:ext>
            </c:extLst>
          </c:dPt>
          <c:cat>
            <c:numRef>
              <c:f>'5'!$A$4:$A$24</c:f>
              <c:numCache>
                <c:formatCode>General</c:formatCode>
                <c:ptCount val="21"/>
                <c:pt idx="0">
                  <c:v>2003</c:v>
                </c:pt>
                <c:pt idx="1">
                  <c:v>2004</c:v>
                </c:pt>
                <c:pt idx="2">
                  <c:v>2005</c:v>
                </c:pt>
                <c:pt idx="3">
                  <c:v>2006</c:v>
                </c:pt>
                <c:pt idx="4">
                  <c:v>2007</c:v>
                </c:pt>
                <c:pt idx="5">
                  <c:v>2008</c:v>
                </c:pt>
                <c:pt idx="6">
                  <c:v>2009</c:v>
                </c:pt>
                <c:pt idx="7">
                  <c:v>2010</c:v>
                </c:pt>
                <c:pt idx="8">
                  <c:v>2011</c:v>
                </c:pt>
                <c:pt idx="9">
                  <c:v>2012</c:v>
                </c:pt>
                <c:pt idx="10">
                  <c:v>2013</c:v>
                </c:pt>
                <c:pt idx="11">
                  <c:v>2014</c:v>
                </c:pt>
                <c:pt idx="12">
                  <c:v>2015</c:v>
                </c:pt>
                <c:pt idx="13">
                  <c:v>2016</c:v>
                </c:pt>
                <c:pt idx="14">
                  <c:v>2017</c:v>
                </c:pt>
                <c:pt idx="15">
                  <c:v>2018</c:v>
                </c:pt>
                <c:pt idx="16">
                  <c:v>2019</c:v>
                </c:pt>
                <c:pt idx="17">
                  <c:v>2020</c:v>
                </c:pt>
                <c:pt idx="18">
                  <c:v>2021</c:v>
                </c:pt>
                <c:pt idx="19">
                  <c:v>2022</c:v>
                </c:pt>
                <c:pt idx="20">
                  <c:v>2023</c:v>
                </c:pt>
              </c:numCache>
            </c:numRef>
          </c:cat>
          <c:val>
            <c:numRef>
              <c:f>'5'!$I$4:$I$24</c:f>
              <c:numCache>
                <c:formatCode>0</c:formatCode>
                <c:ptCount val="21"/>
                <c:pt idx="16">
                  <c:v>3728.2948456531803</c:v>
                </c:pt>
                <c:pt idx="17">
                  <c:v>3585.0633876927868</c:v>
                </c:pt>
                <c:pt idx="18">
                  <c:v>3695.386368673358</c:v>
                </c:pt>
                <c:pt idx="19">
                  <c:v>3518.7126737431527</c:v>
                </c:pt>
                <c:pt idx="20">
                  <c:v>3353.594996094037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1D-9BE0-4088-B1C7-54AF66FD179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17247040"/>
        <c:axId val="232247984"/>
        <c:extLst/>
      </c:lineChart>
      <c:catAx>
        <c:axId val="11724704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lang="en-US" sz="1200" b="0" i="0" u="none" strike="noStrike" kern="1200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sv-SE"/>
          </a:p>
        </c:txPr>
        <c:crossAx val="232247984"/>
        <c:crosses val="autoZero"/>
        <c:auto val="1"/>
        <c:lblAlgn val="ctr"/>
        <c:lblOffset val="100"/>
        <c:tickLblSkip val="2"/>
        <c:tickMarkSkip val="1"/>
        <c:noMultiLvlLbl val="0"/>
      </c:catAx>
      <c:valAx>
        <c:axId val="232247984"/>
        <c:scaling>
          <c:orientation val="minMax"/>
          <c:max val="5000"/>
          <c:min val="0"/>
        </c:scaling>
        <c:delete val="0"/>
        <c:axPos val="l"/>
        <c:majorGridlines>
          <c:spPr>
            <a:ln w="9525" cap="flat" cmpd="sng" algn="ctr">
              <a:solidFill>
                <a:schemeClr val="bg2"/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wrap="square" anchor="ctr" anchorCtr="1"/>
              <a:lstStyle/>
              <a:p>
                <a:pPr>
                  <a:defRPr lang="en-US" sz="1200" b="0" i="0" u="none" strike="noStrike" kern="1200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sv-SE"/>
                  <a:t>Antal cigaretter</a:t>
                </a:r>
              </a:p>
              <a:p>
                <a:pPr>
                  <a:defRPr/>
                </a:pPr>
                <a:endParaRPr lang="sv-SE"/>
              </a:p>
            </c:rich>
          </c:tx>
          <c:layout>
            <c:manualLayout>
              <c:xMode val="edge"/>
              <c:yMode val="edge"/>
              <c:x val="0"/>
              <c:y val="1.3519505161644256E-2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wrap="square" anchor="ctr" anchorCtr="1"/>
            <a:lstStyle/>
            <a:p>
              <a:pPr>
                <a:defRPr lang="en-US" sz="1200" b="0" i="0" u="none" strike="noStrike" kern="1200" baseline="0">
                  <a:solidFill>
                    <a:srgbClr val="000000"/>
                  </a:solidFill>
                  <a:latin typeface="Arial"/>
                  <a:ea typeface="Arial"/>
                  <a:cs typeface="Arial"/>
                </a:defRPr>
              </a:pPr>
              <a:endParaRPr lang="sv-SE"/>
            </a:p>
          </c:txPr>
        </c:title>
        <c:numFmt formatCode="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en-US" sz="1200" b="0" i="0" u="none" strike="noStrike" kern="1200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sv-SE"/>
          </a:p>
        </c:txPr>
        <c:crossAx val="117247040"/>
        <c:crosses val="autoZero"/>
        <c:crossBetween val="midCat"/>
        <c:majorUnit val="1000"/>
      </c:valAx>
      <c:spPr>
        <a:solidFill>
          <a:sysClr val="window" lastClr="FFFFFF"/>
        </a:solidFill>
        <a:ln>
          <a:solidFill>
            <a:schemeClr val="tx1"/>
          </a:solidFill>
        </a:ln>
        <a:effectLst/>
      </c:spPr>
    </c:plotArea>
    <c:legend>
      <c:legendPos val="b"/>
      <c:legendEntry>
        <c:idx val="1"/>
        <c:delete val="1"/>
      </c:legendEntry>
      <c:legendEntry>
        <c:idx val="3"/>
        <c:delete val="1"/>
      </c:legendEntry>
      <c:legendEntry>
        <c:idx val="5"/>
        <c:delete val="1"/>
      </c:legendEntry>
      <c:legendEntry>
        <c:idx val="7"/>
        <c:delete val="1"/>
      </c:legendEntry>
      <c:layout>
        <c:manualLayout>
          <c:xMode val="edge"/>
          <c:yMode val="edge"/>
          <c:x val="0.13437841541426507"/>
          <c:y val="0.60878190272369059"/>
          <c:w val="0.74577181759794486"/>
          <c:h val="6.4312611125222255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lang="en-US" sz="1200" b="0" i="0" u="none" strike="noStrike" kern="1200" baseline="0">
              <a:solidFill>
                <a:srgbClr val="000000"/>
              </a:solidFill>
              <a:latin typeface="Arial"/>
              <a:ea typeface="Arial"/>
              <a:cs typeface="Arial"/>
            </a:defRPr>
          </a:pPr>
          <a:endParaRPr lang="sv-SE"/>
        </a:p>
      </c:txPr>
    </c:legend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 algn="ctr">
        <a:defRPr lang="en-US" sz="1200" b="0" i="0" u="none" strike="noStrike" kern="1200" baseline="0">
          <a:solidFill>
            <a:srgbClr val="000000"/>
          </a:solidFill>
          <a:latin typeface="Arial"/>
          <a:ea typeface="Arial"/>
          <a:cs typeface="Arial"/>
        </a:defRPr>
      </a:pPr>
      <a:endParaRPr lang="sv-SE"/>
    </a:p>
  </c:txPr>
  <c:externalData r:id="rId4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5.5481506046633489E-2"/>
          <c:y val="9.2343344403588795E-2"/>
          <c:w val="0.42555010969739099"/>
          <c:h val="0.72882403014069208"/>
        </c:manualLayout>
      </c:layout>
      <c:lineChart>
        <c:grouping val="standard"/>
        <c:varyColors val="0"/>
        <c:ser>
          <c:idx val="4"/>
          <c:order val="0"/>
          <c:tx>
            <c:strRef>
              <c:f>'6'!$B$2</c:f>
              <c:strCache>
                <c:ptCount val="1"/>
                <c:pt idx="0">
                  <c:v>Snusar totalt</c:v>
                </c:pt>
              </c:strCache>
            </c:strRef>
          </c:tx>
          <c:spPr>
            <a:ln w="28575">
              <a:solidFill>
                <a:srgbClr val="004687"/>
              </a:solidFill>
              <a:prstDash val="solid"/>
            </a:ln>
          </c:spPr>
          <c:marker>
            <c:symbol val="none"/>
          </c:marker>
          <c:cat>
            <c:numRef>
              <c:f>'6'!$A$4:$A$20</c:f>
              <c:numCache>
                <c:formatCode>General</c:formatCode>
                <c:ptCount val="17"/>
                <c:pt idx="0">
                  <c:v>2007</c:v>
                </c:pt>
                <c:pt idx="1">
                  <c:v>2008</c:v>
                </c:pt>
                <c:pt idx="2">
                  <c:v>2009</c:v>
                </c:pt>
                <c:pt idx="3">
                  <c:v>2010</c:v>
                </c:pt>
                <c:pt idx="4">
                  <c:v>2011</c:v>
                </c:pt>
                <c:pt idx="5">
                  <c:v>2012</c:v>
                </c:pt>
                <c:pt idx="6">
                  <c:v>2013</c:v>
                </c:pt>
                <c:pt idx="7">
                  <c:v>2014</c:v>
                </c:pt>
                <c:pt idx="8">
                  <c:v>2015</c:v>
                </c:pt>
                <c:pt idx="9">
                  <c:v>2016</c:v>
                </c:pt>
                <c:pt idx="10">
                  <c:v>2017</c:v>
                </c:pt>
                <c:pt idx="11">
                  <c:v>2018</c:v>
                </c:pt>
                <c:pt idx="12">
                  <c:v>2019</c:v>
                </c:pt>
                <c:pt idx="13">
                  <c:v>2020</c:v>
                </c:pt>
                <c:pt idx="14">
                  <c:v>2021</c:v>
                </c:pt>
                <c:pt idx="15">
                  <c:v>2022</c:v>
                </c:pt>
                <c:pt idx="16">
                  <c:v>2023</c:v>
                </c:pt>
              </c:numCache>
            </c:numRef>
          </c:cat>
          <c:val>
            <c:numRef>
              <c:f>'6'!$B$4:$B$20</c:f>
              <c:numCache>
                <c:formatCode>0</c:formatCode>
                <c:ptCount val="17"/>
                <c:pt idx="0">
                  <c:v>24.6</c:v>
                </c:pt>
                <c:pt idx="1">
                  <c:v>22.8</c:v>
                </c:pt>
                <c:pt idx="2">
                  <c:v>22.687727337350992</c:v>
                </c:pt>
                <c:pt idx="3">
                  <c:v>21.505933270440391</c:v>
                </c:pt>
                <c:pt idx="4">
                  <c:v>20.3</c:v>
                </c:pt>
                <c:pt idx="5">
                  <c:v>22.1</c:v>
                </c:pt>
                <c:pt idx="6">
                  <c:v>22.347800510383465</c:v>
                </c:pt>
                <c:pt idx="7">
                  <c:v>22.6</c:v>
                </c:pt>
                <c:pt idx="8">
                  <c:v>23.6</c:v>
                </c:pt>
                <c:pt idx="9">
                  <c:v>25.4</c:v>
                </c:pt>
                <c:pt idx="10">
                  <c:v>24.7</c:v>
                </c:pt>
                <c:pt idx="11">
                  <c:v>25.201942534622599</c:v>
                </c:pt>
                <c:pt idx="12">
                  <c:v>25.679256643337901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BC64-48E7-8D97-74E8A4E1A9BF}"/>
            </c:ext>
          </c:extLst>
        </c:ser>
        <c:ser>
          <c:idx val="2"/>
          <c:order val="1"/>
          <c:tx>
            <c:strRef>
              <c:f>'6'!$C$2</c:f>
              <c:strCache>
                <c:ptCount val="1"/>
              </c:strCache>
            </c:strRef>
          </c:tx>
          <c:spPr>
            <a:ln w="28575">
              <a:solidFill>
                <a:srgbClr val="004687"/>
              </a:solidFill>
              <a:prstDash val="solid"/>
            </a:ln>
          </c:spPr>
          <c:marker>
            <c:symbol val="none"/>
          </c:marker>
          <c:cat>
            <c:numRef>
              <c:f>'6'!$A$4:$A$20</c:f>
              <c:numCache>
                <c:formatCode>General</c:formatCode>
                <c:ptCount val="17"/>
                <c:pt idx="0">
                  <c:v>2007</c:v>
                </c:pt>
                <c:pt idx="1">
                  <c:v>2008</c:v>
                </c:pt>
                <c:pt idx="2">
                  <c:v>2009</c:v>
                </c:pt>
                <c:pt idx="3">
                  <c:v>2010</c:v>
                </c:pt>
                <c:pt idx="4">
                  <c:v>2011</c:v>
                </c:pt>
                <c:pt idx="5">
                  <c:v>2012</c:v>
                </c:pt>
                <c:pt idx="6">
                  <c:v>2013</c:v>
                </c:pt>
                <c:pt idx="7">
                  <c:v>2014</c:v>
                </c:pt>
                <c:pt idx="8">
                  <c:v>2015</c:v>
                </c:pt>
                <c:pt idx="9">
                  <c:v>2016</c:v>
                </c:pt>
                <c:pt idx="10">
                  <c:v>2017</c:v>
                </c:pt>
                <c:pt idx="11">
                  <c:v>2018</c:v>
                </c:pt>
                <c:pt idx="12">
                  <c:v>2019</c:v>
                </c:pt>
                <c:pt idx="13">
                  <c:v>2020</c:v>
                </c:pt>
                <c:pt idx="14">
                  <c:v>2021</c:v>
                </c:pt>
                <c:pt idx="15">
                  <c:v>2022</c:v>
                </c:pt>
                <c:pt idx="16">
                  <c:v>2023</c:v>
                </c:pt>
              </c:numCache>
            </c:numRef>
          </c:cat>
          <c:val>
            <c:numRef>
              <c:f>'6'!$C$4:$C$20</c:f>
              <c:numCache>
                <c:formatCode>0</c:formatCode>
                <c:ptCount val="17"/>
                <c:pt idx="12">
                  <c:v>26.33</c:v>
                </c:pt>
                <c:pt idx="13">
                  <c:v>29.2</c:v>
                </c:pt>
                <c:pt idx="14">
                  <c:v>27.58</c:v>
                </c:pt>
                <c:pt idx="15">
                  <c:v>27.92</c:v>
                </c:pt>
                <c:pt idx="16">
                  <c:v>28.78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BC64-48E7-8D97-74E8A4E1A9BF}"/>
            </c:ext>
          </c:extLst>
        </c:ser>
        <c:ser>
          <c:idx val="0"/>
          <c:order val="2"/>
          <c:tx>
            <c:strRef>
              <c:f>'6'!$D$2</c:f>
              <c:strCache>
                <c:ptCount val="1"/>
                <c:pt idx="0">
                  <c:v>Snusar dagligen</c:v>
                </c:pt>
              </c:strCache>
            </c:strRef>
          </c:tx>
          <c:spPr>
            <a:ln w="28575">
              <a:solidFill>
                <a:srgbClr val="B32B31"/>
              </a:solidFill>
              <a:prstDash val="solid"/>
            </a:ln>
          </c:spPr>
          <c:marker>
            <c:symbol val="none"/>
          </c:marker>
          <c:cat>
            <c:numRef>
              <c:f>'6'!$A$4:$A$20</c:f>
              <c:numCache>
                <c:formatCode>General</c:formatCode>
                <c:ptCount val="17"/>
                <c:pt idx="0">
                  <c:v>2007</c:v>
                </c:pt>
                <c:pt idx="1">
                  <c:v>2008</c:v>
                </c:pt>
                <c:pt idx="2">
                  <c:v>2009</c:v>
                </c:pt>
                <c:pt idx="3">
                  <c:v>2010</c:v>
                </c:pt>
                <c:pt idx="4">
                  <c:v>2011</c:v>
                </c:pt>
                <c:pt idx="5">
                  <c:v>2012</c:v>
                </c:pt>
                <c:pt idx="6">
                  <c:v>2013</c:v>
                </c:pt>
                <c:pt idx="7">
                  <c:v>2014</c:v>
                </c:pt>
                <c:pt idx="8">
                  <c:v>2015</c:v>
                </c:pt>
                <c:pt idx="9">
                  <c:v>2016</c:v>
                </c:pt>
                <c:pt idx="10">
                  <c:v>2017</c:v>
                </c:pt>
                <c:pt idx="11">
                  <c:v>2018</c:v>
                </c:pt>
                <c:pt idx="12">
                  <c:v>2019</c:v>
                </c:pt>
                <c:pt idx="13">
                  <c:v>2020</c:v>
                </c:pt>
                <c:pt idx="14">
                  <c:v>2021</c:v>
                </c:pt>
                <c:pt idx="15">
                  <c:v>2022</c:v>
                </c:pt>
                <c:pt idx="16">
                  <c:v>2023</c:v>
                </c:pt>
              </c:numCache>
            </c:numRef>
          </c:cat>
          <c:val>
            <c:numRef>
              <c:f>'6'!$D$4:$D$20</c:f>
              <c:numCache>
                <c:formatCode>0</c:formatCode>
                <c:ptCount val="17"/>
                <c:pt idx="0">
                  <c:v>21.341028979516828</c:v>
                </c:pt>
                <c:pt idx="1">
                  <c:v>19.988607121085181</c:v>
                </c:pt>
                <c:pt idx="2">
                  <c:v>19.823067244147339</c:v>
                </c:pt>
                <c:pt idx="3">
                  <c:v>19.035510094840472</c:v>
                </c:pt>
                <c:pt idx="4">
                  <c:v>17.767308284681349</c:v>
                </c:pt>
                <c:pt idx="5">
                  <c:v>18.349969656442124</c:v>
                </c:pt>
                <c:pt idx="6">
                  <c:v>19.014736998497948</c:v>
                </c:pt>
                <c:pt idx="7">
                  <c:v>19.577235443974232</c:v>
                </c:pt>
                <c:pt idx="8">
                  <c:v>19.913351285386653</c:v>
                </c:pt>
                <c:pt idx="9">
                  <c:v>21.123988086579416</c:v>
                </c:pt>
                <c:pt idx="10">
                  <c:v>20.591264893943372</c:v>
                </c:pt>
                <c:pt idx="11">
                  <c:v>20.851353202851978</c:v>
                </c:pt>
                <c:pt idx="12">
                  <c:v>21.962284238846699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BC64-48E7-8D97-74E8A4E1A9BF}"/>
            </c:ext>
          </c:extLst>
        </c:ser>
        <c:ser>
          <c:idx val="1"/>
          <c:order val="3"/>
          <c:tx>
            <c:strRef>
              <c:f>'6'!$E$2</c:f>
              <c:strCache>
                <c:ptCount val="1"/>
              </c:strCache>
            </c:strRef>
          </c:tx>
          <c:spPr>
            <a:ln w="28575">
              <a:solidFill>
                <a:srgbClr val="B32B31"/>
              </a:solidFill>
              <a:prstDash val="solid"/>
            </a:ln>
          </c:spPr>
          <c:marker>
            <c:symbol val="none"/>
          </c:marker>
          <c:cat>
            <c:numRef>
              <c:f>'6'!$A$4:$A$20</c:f>
              <c:numCache>
                <c:formatCode>General</c:formatCode>
                <c:ptCount val="17"/>
                <c:pt idx="0">
                  <c:v>2007</c:v>
                </c:pt>
                <c:pt idx="1">
                  <c:v>2008</c:v>
                </c:pt>
                <c:pt idx="2">
                  <c:v>2009</c:v>
                </c:pt>
                <c:pt idx="3">
                  <c:v>2010</c:v>
                </c:pt>
                <c:pt idx="4">
                  <c:v>2011</c:v>
                </c:pt>
                <c:pt idx="5">
                  <c:v>2012</c:v>
                </c:pt>
                <c:pt idx="6">
                  <c:v>2013</c:v>
                </c:pt>
                <c:pt idx="7">
                  <c:v>2014</c:v>
                </c:pt>
                <c:pt idx="8">
                  <c:v>2015</c:v>
                </c:pt>
                <c:pt idx="9">
                  <c:v>2016</c:v>
                </c:pt>
                <c:pt idx="10">
                  <c:v>2017</c:v>
                </c:pt>
                <c:pt idx="11">
                  <c:v>2018</c:v>
                </c:pt>
                <c:pt idx="12">
                  <c:v>2019</c:v>
                </c:pt>
                <c:pt idx="13">
                  <c:v>2020</c:v>
                </c:pt>
                <c:pt idx="14">
                  <c:v>2021</c:v>
                </c:pt>
                <c:pt idx="15">
                  <c:v>2022</c:v>
                </c:pt>
                <c:pt idx="16">
                  <c:v>2023</c:v>
                </c:pt>
              </c:numCache>
            </c:numRef>
          </c:cat>
          <c:val>
            <c:numRef>
              <c:f>'6'!$E$4:$E$20</c:f>
              <c:numCache>
                <c:formatCode>0</c:formatCode>
                <c:ptCount val="17"/>
                <c:pt idx="12">
                  <c:v>22.27</c:v>
                </c:pt>
                <c:pt idx="13">
                  <c:v>25.05</c:v>
                </c:pt>
                <c:pt idx="14">
                  <c:v>24.36</c:v>
                </c:pt>
                <c:pt idx="15">
                  <c:v>24.74</c:v>
                </c:pt>
                <c:pt idx="16">
                  <c:v>25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BC64-48E7-8D97-74E8A4E1A9BF}"/>
            </c:ext>
          </c:extLst>
        </c:ser>
        <c:ser>
          <c:idx val="3"/>
          <c:order val="4"/>
          <c:tx>
            <c:strRef>
              <c:f>'6'!$F$2</c:f>
              <c:strCache>
                <c:ptCount val="1"/>
                <c:pt idx="0">
                  <c:v>Snusar sporadiskt</c:v>
                </c:pt>
              </c:strCache>
            </c:strRef>
          </c:tx>
          <c:spPr>
            <a:ln w="28575">
              <a:solidFill>
                <a:srgbClr val="BEBC00"/>
              </a:solidFill>
              <a:prstDash val="solid"/>
            </a:ln>
          </c:spPr>
          <c:marker>
            <c:symbol val="none"/>
          </c:marker>
          <c:cat>
            <c:numRef>
              <c:f>'6'!$A$4:$A$20</c:f>
              <c:numCache>
                <c:formatCode>General</c:formatCode>
                <c:ptCount val="17"/>
                <c:pt idx="0">
                  <c:v>2007</c:v>
                </c:pt>
                <c:pt idx="1">
                  <c:v>2008</c:v>
                </c:pt>
                <c:pt idx="2">
                  <c:v>2009</c:v>
                </c:pt>
                <c:pt idx="3">
                  <c:v>2010</c:v>
                </c:pt>
                <c:pt idx="4">
                  <c:v>2011</c:v>
                </c:pt>
                <c:pt idx="5">
                  <c:v>2012</c:v>
                </c:pt>
                <c:pt idx="6">
                  <c:v>2013</c:v>
                </c:pt>
                <c:pt idx="7">
                  <c:v>2014</c:v>
                </c:pt>
                <c:pt idx="8">
                  <c:v>2015</c:v>
                </c:pt>
                <c:pt idx="9">
                  <c:v>2016</c:v>
                </c:pt>
                <c:pt idx="10">
                  <c:v>2017</c:v>
                </c:pt>
                <c:pt idx="11">
                  <c:v>2018</c:v>
                </c:pt>
                <c:pt idx="12">
                  <c:v>2019</c:v>
                </c:pt>
                <c:pt idx="13">
                  <c:v>2020</c:v>
                </c:pt>
                <c:pt idx="14">
                  <c:v>2021</c:v>
                </c:pt>
                <c:pt idx="15">
                  <c:v>2022</c:v>
                </c:pt>
                <c:pt idx="16">
                  <c:v>2023</c:v>
                </c:pt>
              </c:numCache>
            </c:numRef>
          </c:cat>
          <c:val>
            <c:numRef>
              <c:f>'6'!$F$4:$F$20</c:f>
              <c:numCache>
                <c:formatCode>0</c:formatCode>
                <c:ptCount val="17"/>
                <c:pt idx="0">
                  <c:v>3.2144948778084119</c:v>
                </c:pt>
                <c:pt idx="1">
                  <c:v>2.783560407562415</c:v>
                </c:pt>
                <c:pt idx="2">
                  <c:v>2.8646600932036526</c:v>
                </c:pt>
                <c:pt idx="3">
                  <c:v>2.4704231755999189</c:v>
                </c:pt>
                <c:pt idx="4">
                  <c:v>2.5251908120636299</c:v>
                </c:pt>
                <c:pt idx="5">
                  <c:v>3.775704230234052</c:v>
                </c:pt>
                <c:pt idx="6">
                  <c:v>3.3330635118855074</c:v>
                </c:pt>
                <c:pt idx="7">
                  <c:v>2.9806653894660671</c:v>
                </c:pt>
                <c:pt idx="8">
                  <c:v>3.6648147877926265</c:v>
                </c:pt>
                <c:pt idx="9">
                  <c:v>4.2764719046162005</c:v>
                </c:pt>
                <c:pt idx="10">
                  <c:v>4.0917092735158036</c:v>
                </c:pt>
                <c:pt idx="11">
                  <c:v>4.3505893317706619</c:v>
                </c:pt>
                <c:pt idx="12">
                  <c:v>3.71697240449121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BC64-48E7-8D97-74E8A4E1A9BF}"/>
            </c:ext>
          </c:extLst>
        </c:ser>
        <c:ser>
          <c:idx val="5"/>
          <c:order val="5"/>
          <c:tx>
            <c:strRef>
              <c:f>'6'!$G$2</c:f>
              <c:strCache>
                <c:ptCount val="1"/>
              </c:strCache>
            </c:strRef>
          </c:tx>
          <c:spPr>
            <a:ln w="28575">
              <a:solidFill>
                <a:srgbClr val="BEBC00"/>
              </a:solidFill>
              <a:prstDash val="solid"/>
            </a:ln>
          </c:spPr>
          <c:marker>
            <c:symbol val="none"/>
          </c:marker>
          <c:cat>
            <c:numRef>
              <c:f>'6'!$A$4:$A$20</c:f>
              <c:numCache>
                <c:formatCode>General</c:formatCode>
                <c:ptCount val="17"/>
                <c:pt idx="0">
                  <c:v>2007</c:v>
                </c:pt>
                <c:pt idx="1">
                  <c:v>2008</c:v>
                </c:pt>
                <c:pt idx="2">
                  <c:v>2009</c:v>
                </c:pt>
                <c:pt idx="3">
                  <c:v>2010</c:v>
                </c:pt>
                <c:pt idx="4">
                  <c:v>2011</c:v>
                </c:pt>
                <c:pt idx="5">
                  <c:v>2012</c:v>
                </c:pt>
                <c:pt idx="6">
                  <c:v>2013</c:v>
                </c:pt>
                <c:pt idx="7">
                  <c:v>2014</c:v>
                </c:pt>
                <c:pt idx="8">
                  <c:v>2015</c:v>
                </c:pt>
                <c:pt idx="9">
                  <c:v>2016</c:v>
                </c:pt>
                <c:pt idx="10">
                  <c:v>2017</c:v>
                </c:pt>
                <c:pt idx="11">
                  <c:v>2018</c:v>
                </c:pt>
                <c:pt idx="12">
                  <c:v>2019</c:v>
                </c:pt>
                <c:pt idx="13">
                  <c:v>2020</c:v>
                </c:pt>
                <c:pt idx="14">
                  <c:v>2021</c:v>
                </c:pt>
                <c:pt idx="15">
                  <c:v>2022</c:v>
                </c:pt>
                <c:pt idx="16">
                  <c:v>2023</c:v>
                </c:pt>
              </c:numCache>
            </c:numRef>
          </c:cat>
          <c:val>
            <c:numRef>
              <c:f>'6'!$G$4:$G$20</c:f>
              <c:numCache>
                <c:formatCode>0</c:formatCode>
                <c:ptCount val="17"/>
                <c:pt idx="12">
                  <c:v>4.0599999999999996</c:v>
                </c:pt>
                <c:pt idx="13">
                  <c:v>4.1399999999999997</c:v>
                </c:pt>
                <c:pt idx="14">
                  <c:v>3.23</c:v>
                </c:pt>
                <c:pt idx="15">
                  <c:v>3.16</c:v>
                </c:pt>
                <c:pt idx="16">
                  <c:v>3.77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5-BC64-48E7-8D97-74E8A4E1A9B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232700792"/>
        <c:axId val="232701184"/>
      </c:lineChart>
      <c:catAx>
        <c:axId val="23270079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175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/>
            </a:pPr>
            <a:endParaRPr lang="sv-SE"/>
          </a:p>
        </c:txPr>
        <c:crossAx val="232701184"/>
        <c:crosses val="autoZero"/>
        <c:auto val="1"/>
        <c:lblAlgn val="ctr"/>
        <c:lblOffset val="100"/>
        <c:tickLblSkip val="4"/>
        <c:tickMarkSkip val="1"/>
        <c:noMultiLvlLbl val="0"/>
      </c:catAx>
      <c:valAx>
        <c:axId val="232701184"/>
        <c:scaling>
          <c:orientation val="minMax"/>
          <c:max val="40"/>
          <c:min val="0"/>
        </c:scaling>
        <c:delete val="0"/>
        <c:axPos val="l"/>
        <c:majorGridlines>
          <c:spPr>
            <a:ln w="9525">
              <a:solidFill>
                <a:schemeClr val="bg2"/>
              </a:solidFill>
              <a:prstDash val="solid"/>
            </a:ln>
          </c:spPr>
        </c:majorGridlines>
        <c:title>
          <c:tx>
            <c:rich>
              <a:bodyPr rot="0" vert="horz"/>
              <a:lstStyle/>
              <a:p>
                <a:pPr>
                  <a:defRPr/>
                </a:pPr>
                <a:r>
                  <a:rPr lang="sv-SE"/>
                  <a:t>Procent</a:t>
                </a:r>
              </a:p>
            </c:rich>
          </c:tx>
          <c:layout>
            <c:manualLayout>
              <c:xMode val="edge"/>
              <c:yMode val="edge"/>
              <c:x val="2.2569692363432919E-3"/>
              <c:y val="1.6302468266065503E-3"/>
            </c:manualLayout>
          </c:layout>
          <c:overlay val="0"/>
        </c:title>
        <c:numFmt formatCode="#,##0" sourceLinked="0"/>
        <c:majorTickMark val="none"/>
        <c:minorTickMark val="none"/>
        <c:tickLblPos val="nextTo"/>
        <c:spPr>
          <a:ln w="3175">
            <a:solidFill>
              <a:srgbClr val="7F7F7F"/>
            </a:solidFill>
            <a:prstDash val="solid"/>
          </a:ln>
        </c:spPr>
        <c:txPr>
          <a:bodyPr rot="0" vert="horz"/>
          <a:lstStyle/>
          <a:p>
            <a:pPr>
              <a:defRPr/>
            </a:pPr>
            <a:endParaRPr lang="sv-SE"/>
          </a:p>
        </c:txPr>
        <c:crossAx val="232700792"/>
        <c:crossesAt val="1"/>
        <c:crossBetween val="midCat"/>
        <c:majorUnit val="10"/>
      </c:valAx>
      <c:spPr>
        <a:solidFill>
          <a:schemeClr val="bg1"/>
        </a:solidFill>
        <a:ln w="9525">
          <a:solidFill>
            <a:schemeClr val="tx1"/>
          </a:solidFill>
          <a:prstDash val="solid"/>
        </a:ln>
      </c:spPr>
    </c:plotArea>
    <c:legend>
      <c:legendPos val="t"/>
      <c:legendEntry>
        <c:idx val="1"/>
        <c:delete val="1"/>
      </c:legendEntry>
      <c:legendEntry>
        <c:idx val="3"/>
        <c:delete val="1"/>
      </c:legendEntry>
      <c:legendEntry>
        <c:idx val="5"/>
        <c:delete val="1"/>
      </c:legendEntry>
      <c:layout>
        <c:manualLayout>
          <c:xMode val="edge"/>
          <c:yMode val="edge"/>
          <c:x val="8.2901433691756288E-2"/>
          <c:y val="0.93123422261630706"/>
          <c:w val="0.77046953405017926"/>
          <c:h val="5.2856746966384552E-2"/>
        </c:manualLayout>
      </c:layout>
      <c:overlay val="0"/>
    </c:legend>
    <c:plotVisOnly val="1"/>
    <c:dispBlanksAs val="gap"/>
    <c:showDLblsOverMax val="0"/>
  </c:chart>
  <c:spPr>
    <a:noFill/>
    <a:ln w="9525">
      <a:noFill/>
    </a:ln>
  </c:spPr>
  <c:txPr>
    <a:bodyPr/>
    <a:lstStyle/>
    <a:p>
      <a:pPr algn="ctr">
        <a:defRPr lang="en-US" sz="1200" b="0" i="0" u="none" strike="noStrike" kern="1200" baseline="0">
          <a:solidFill>
            <a:srgbClr val="000000"/>
          </a:solidFill>
          <a:latin typeface="Arial"/>
          <a:ea typeface="Arial"/>
          <a:cs typeface="Arial"/>
        </a:defRPr>
      </a:pPr>
      <a:endParaRPr lang="sv-SE"/>
    </a:p>
  </c:txPr>
  <c:externalData r:id="rId2">
    <c:autoUpdate val="0"/>
  </c:externalData>
  <c:userShapes r:id="rId3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4451278856367747"/>
          <c:y val="4.3427527637118567E-2"/>
          <c:w val="0.74183970392272724"/>
          <c:h val="0.82810660825224358"/>
        </c:manualLayout>
      </c:layout>
      <c:lineChart>
        <c:grouping val="standard"/>
        <c:varyColors val="0"/>
        <c:ser>
          <c:idx val="4"/>
          <c:order val="0"/>
          <c:tx>
            <c:strRef>
              <c:f>'6'!$B$22</c:f>
              <c:strCache>
                <c:ptCount val="1"/>
                <c:pt idx="0">
                  <c:v>Snusar totalt</c:v>
                </c:pt>
              </c:strCache>
            </c:strRef>
          </c:tx>
          <c:spPr>
            <a:ln w="28575">
              <a:solidFill>
                <a:srgbClr val="004687"/>
              </a:solidFill>
            </a:ln>
          </c:spPr>
          <c:marker>
            <c:symbol val="none"/>
          </c:marker>
          <c:cat>
            <c:numRef>
              <c:f>'6'!$A$23:$A$39</c:f>
              <c:numCache>
                <c:formatCode>General</c:formatCode>
                <c:ptCount val="17"/>
                <c:pt idx="0">
                  <c:v>2007</c:v>
                </c:pt>
                <c:pt idx="1">
                  <c:v>2008</c:v>
                </c:pt>
                <c:pt idx="2">
                  <c:v>2009</c:v>
                </c:pt>
                <c:pt idx="3">
                  <c:v>2010</c:v>
                </c:pt>
                <c:pt idx="4">
                  <c:v>2011</c:v>
                </c:pt>
                <c:pt idx="5">
                  <c:v>2012</c:v>
                </c:pt>
                <c:pt idx="6">
                  <c:v>2013</c:v>
                </c:pt>
                <c:pt idx="7">
                  <c:v>2014</c:v>
                </c:pt>
                <c:pt idx="8">
                  <c:v>2015</c:v>
                </c:pt>
                <c:pt idx="9">
                  <c:v>2016</c:v>
                </c:pt>
                <c:pt idx="10">
                  <c:v>2017</c:v>
                </c:pt>
                <c:pt idx="11">
                  <c:v>2018</c:v>
                </c:pt>
                <c:pt idx="12">
                  <c:v>2019</c:v>
                </c:pt>
                <c:pt idx="13">
                  <c:v>2020</c:v>
                </c:pt>
                <c:pt idx="14">
                  <c:v>2021</c:v>
                </c:pt>
                <c:pt idx="15">
                  <c:v>2022</c:v>
                </c:pt>
                <c:pt idx="16">
                  <c:v>2023</c:v>
                </c:pt>
              </c:numCache>
            </c:numRef>
          </c:cat>
          <c:val>
            <c:numRef>
              <c:f>'6'!$B$23:$B$39</c:f>
              <c:numCache>
                <c:formatCode>0</c:formatCode>
                <c:ptCount val="17"/>
                <c:pt idx="0">
                  <c:v>4.2829029404648775</c:v>
                </c:pt>
                <c:pt idx="1">
                  <c:v>3.9373910356403039</c:v>
                </c:pt>
                <c:pt idx="2">
                  <c:v>3.9431012796084066</c:v>
                </c:pt>
                <c:pt idx="3">
                  <c:v>4.0590949015937712</c:v>
                </c:pt>
                <c:pt idx="4">
                  <c:v>3.9462614375365233</c:v>
                </c:pt>
                <c:pt idx="5">
                  <c:v>4.2009899064771208</c:v>
                </c:pt>
                <c:pt idx="6">
                  <c:v>4.435992780015714</c:v>
                </c:pt>
                <c:pt idx="7">
                  <c:v>5.3470562910818362</c:v>
                </c:pt>
                <c:pt idx="8">
                  <c:v>5.6949212918251568</c:v>
                </c:pt>
                <c:pt idx="9">
                  <c:v>6.3898784889909814</c:v>
                </c:pt>
                <c:pt idx="10">
                  <c:v>7.2092479672927645</c:v>
                </c:pt>
                <c:pt idx="11">
                  <c:v>6.068232078219836</c:v>
                </c:pt>
                <c:pt idx="12">
                  <c:v>7.77688895102155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171A-4374-BBDC-887D08C85797}"/>
            </c:ext>
          </c:extLst>
        </c:ser>
        <c:ser>
          <c:idx val="2"/>
          <c:order val="1"/>
          <c:tx>
            <c:strRef>
              <c:f>'6'!$C$22</c:f>
              <c:strCache>
                <c:ptCount val="1"/>
              </c:strCache>
            </c:strRef>
          </c:tx>
          <c:spPr>
            <a:ln w="28575">
              <a:solidFill>
                <a:srgbClr val="004687"/>
              </a:solidFill>
            </a:ln>
          </c:spPr>
          <c:marker>
            <c:symbol val="none"/>
          </c:marker>
          <c:cat>
            <c:numRef>
              <c:f>'6'!$A$23:$A$39</c:f>
              <c:numCache>
                <c:formatCode>General</c:formatCode>
                <c:ptCount val="17"/>
                <c:pt idx="0">
                  <c:v>2007</c:v>
                </c:pt>
                <c:pt idx="1">
                  <c:v>2008</c:v>
                </c:pt>
                <c:pt idx="2">
                  <c:v>2009</c:v>
                </c:pt>
                <c:pt idx="3">
                  <c:v>2010</c:v>
                </c:pt>
                <c:pt idx="4">
                  <c:v>2011</c:v>
                </c:pt>
                <c:pt idx="5">
                  <c:v>2012</c:v>
                </c:pt>
                <c:pt idx="6">
                  <c:v>2013</c:v>
                </c:pt>
                <c:pt idx="7">
                  <c:v>2014</c:v>
                </c:pt>
                <c:pt idx="8">
                  <c:v>2015</c:v>
                </c:pt>
                <c:pt idx="9">
                  <c:v>2016</c:v>
                </c:pt>
                <c:pt idx="10">
                  <c:v>2017</c:v>
                </c:pt>
                <c:pt idx="11">
                  <c:v>2018</c:v>
                </c:pt>
                <c:pt idx="12">
                  <c:v>2019</c:v>
                </c:pt>
                <c:pt idx="13">
                  <c:v>2020</c:v>
                </c:pt>
                <c:pt idx="14">
                  <c:v>2021</c:v>
                </c:pt>
                <c:pt idx="15">
                  <c:v>2022</c:v>
                </c:pt>
                <c:pt idx="16">
                  <c:v>2023</c:v>
                </c:pt>
              </c:numCache>
            </c:numRef>
          </c:cat>
          <c:val>
            <c:numRef>
              <c:f>'6'!$C$23:$C$39</c:f>
              <c:numCache>
                <c:formatCode>0</c:formatCode>
                <c:ptCount val="17"/>
                <c:pt idx="12">
                  <c:v>7.92</c:v>
                </c:pt>
                <c:pt idx="13">
                  <c:v>9.89</c:v>
                </c:pt>
                <c:pt idx="14">
                  <c:v>10.4</c:v>
                </c:pt>
                <c:pt idx="15">
                  <c:v>11.04</c:v>
                </c:pt>
                <c:pt idx="16">
                  <c:v>12.84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171A-4374-BBDC-887D08C85797}"/>
            </c:ext>
          </c:extLst>
        </c:ser>
        <c:ser>
          <c:idx val="0"/>
          <c:order val="2"/>
          <c:tx>
            <c:strRef>
              <c:f>'6'!$D$22</c:f>
              <c:strCache>
                <c:ptCount val="1"/>
                <c:pt idx="0">
                  <c:v>Snusar dagligen</c:v>
                </c:pt>
              </c:strCache>
            </c:strRef>
          </c:tx>
          <c:spPr>
            <a:ln w="28575">
              <a:solidFill>
                <a:srgbClr val="B32B31"/>
              </a:solidFill>
              <a:prstDash val="solid"/>
            </a:ln>
          </c:spPr>
          <c:marker>
            <c:symbol val="none"/>
          </c:marker>
          <c:cat>
            <c:numRef>
              <c:f>'6'!$A$23:$A$39</c:f>
              <c:numCache>
                <c:formatCode>General</c:formatCode>
                <c:ptCount val="17"/>
                <c:pt idx="0">
                  <c:v>2007</c:v>
                </c:pt>
                <c:pt idx="1">
                  <c:v>2008</c:v>
                </c:pt>
                <c:pt idx="2">
                  <c:v>2009</c:v>
                </c:pt>
                <c:pt idx="3">
                  <c:v>2010</c:v>
                </c:pt>
                <c:pt idx="4">
                  <c:v>2011</c:v>
                </c:pt>
                <c:pt idx="5">
                  <c:v>2012</c:v>
                </c:pt>
                <c:pt idx="6">
                  <c:v>2013</c:v>
                </c:pt>
                <c:pt idx="7">
                  <c:v>2014</c:v>
                </c:pt>
                <c:pt idx="8">
                  <c:v>2015</c:v>
                </c:pt>
                <c:pt idx="9">
                  <c:v>2016</c:v>
                </c:pt>
                <c:pt idx="10">
                  <c:v>2017</c:v>
                </c:pt>
                <c:pt idx="11">
                  <c:v>2018</c:v>
                </c:pt>
                <c:pt idx="12">
                  <c:v>2019</c:v>
                </c:pt>
                <c:pt idx="13">
                  <c:v>2020</c:v>
                </c:pt>
                <c:pt idx="14">
                  <c:v>2021</c:v>
                </c:pt>
                <c:pt idx="15">
                  <c:v>2022</c:v>
                </c:pt>
                <c:pt idx="16">
                  <c:v>2023</c:v>
                </c:pt>
              </c:numCache>
            </c:numRef>
          </c:cat>
          <c:val>
            <c:numRef>
              <c:f>'6'!$D$23:$D$39</c:f>
              <c:numCache>
                <c:formatCode>0</c:formatCode>
                <c:ptCount val="17"/>
                <c:pt idx="0">
                  <c:v>2.9675084068252029</c:v>
                </c:pt>
                <c:pt idx="1">
                  <c:v>2.687169120912817</c:v>
                </c:pt>
                <c:pt idx="2">
                  <c:v>2.630559608590481</c:v>
                </c:pt>
                <c:pt idx="3">
                  <c:v>2.8117960643952897</c:v>
                </c:pt>
                <c:pt idx="4">
                  <c:v>2.7566593964428208</c:v>
                </c:pt>
                <c:pt idx="5">
                  <c:v>2.7776326330175243</c:v>
                </c:pt>
                <c:pt idx="6">
                  <c:v>2.9398926648799089</c:v>
                </c:pt>
                <c:pt idx="7">
                  <c:v>3.5444269996590503</c:v>
                </c:pt>
                <c:pt idx="8">
                  <c:v>3.9237404013359067</c:v>
                </c:pt>
                <c:pt idx="9">
                  <c:v>4.3077050904591285</c:v>
                </c:pt>
                <c:pt idx="10">
                  <c:v>4.5012441124547831</c:v>
                </c:pt>
                <c:pt idx="11">
                  <c:v>3.9466873858883429</c:v>
                </c:pt>
                <c:pt idx="12">
                  <c:v>5.6623850216424696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171A-4374-BBDC-887D08C85797}"/>
            </c:ext>
          </c:extLst>
        </c:ser>
        <c:ser>
          <c:idx val="1"/>
          <c:order val="3"/>
          <c:tx>
            <c:strRef>
              <c:f>'6'!$E$22</c:f>
              <c:strCache>
                <c:ptCount val="1"/>
              </c:strCache>
            </c:strRef>
          </c:tx>
          <c:spPr>
            <a:ln w="28575">
              <a:solidFill>
                <a:srgbClr val="B32B31"/>
              </a:solidFill>
              <a:prstDash val="solid"/>
            </a:ln>
          </c:spPr>
          <c:marker>
            <c:symbol val="none"/>
          </c:marker>
          <c:cat>
            <c:numRef>
              <c:f>'6'!$A$23:$A$39</c:f>
              <c:numCache>
                <c:formatCode>General</c:formatCode>
                <c:ptCount val="17"/>
                <c:pt idx="0">
                  <c:v>2007</c:v>
                </c:pt>
                <c:pt idx="1">
                  <c:v>2008</c:v>
                </c:pt>
                <c:pt idx="2">
                  <c:v>2009</c:v>
                </c:pt>
                <c:pt idx="3">
                  <c:v>2010</c:v>
                </c:pt>
                <c:pt idx="4">
                  <c:v>2011</c:v>
                </c:pt>
                <c:pt idx="5">
                  <c:v>2012</c:v>
                </c:pt>
                <c:pt idx="6">
                  <c:v>2013</c:v>
                </c:pt>
                <c:pt idx="7">
                  <c:v>2014</c:v>
                </c:pt>
                <c:pt idx="8">
                  <c:v>2015</c:v>
                </c:pt>
                <c:pt idx="9">
                  <c:v>2016</c:v>
                </c:pt>
                <c:pt idx="10">
                  <c:v>2017</c:v>
                </c:pt>
                <c:pt idx="11">
                  <c:v>2018</c:v>
                </c:pt>
                <c:pt idx="12">
                  <c:v>2019</c:v>
                </c:pt>
                <c:pt idx="13">
                  <c:v>2020</c:v>
                </c:pt>
                <c:pt idx="14">
                  <c:v>2021</c:v>
                </c:pt>
                <c:pt idx="15">
                  <c:v>2022</c:v>
                </c:pt>
                <c:pt idx="16">
                  <c:v>2023</c:v>
                </c:pt>
              </c:numCache>
            </c:numRef>
          </c:cat>
          <c:val>
            <c:numRef>
              <c:f>'6'!$E$23:$E$39</c:f>
              <c:numCache>
                <c:formatCode>0</c:formatCode>
                <c:ptCount val="17"/>
                <c:pt idx="12">
                  <c:v>5.4</c:v>
                </c:pt>
                <c:pt idx="13">
                  <c:v>6.94</c:v>
                </c:pt>
                <c:pt idx="14">
                  <c:v>7.28</c:v>
                </c:pt>
                <c:pt idx="15">
                  <c:v>7.91</c:v>
                </c:pt>
                <c:pt idx="16">
                  <c:v>9.7899999999999991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171A-4374-BBDC-887D08C85797}"/>
            </c:ext>
          </c:extLst>
        </c:ser>
        <c:ser>
          <c:idx val="3"/>
          <c:order val="4"/>
          <c:tx>
            <c:strRef>
              <c:f>'6'!$F$22</c:f>
              <c:strCache>
                <c:ptCount val="1"/>
                <c:pt idx="0">
                  <c:v>Snusar sporadiskt</c:v>
                </c:pt>
              </c:strCache>
            </c:strRef>
          </c:tx>
          <c:spPr>
            <a:ln w="28575">
              <a:solidFill>
                <a:srgbClr val="BEBC00"/>
              </a:solidFill>
              <a:prstDash val="solid"/>
            </a:ln>
          </c:spPr>
          <c:marker>
            <c:symbol val="none"/>
          </c:marker>
          <c:cat>
            <c:numRef>
              <c:f>'6'!$A$23:$A$39</c:f>
              <c:numCache>
                <c:formatCode>General</c:formatCode>
                <c:ptCount val="17"/>
                <c:pt idx="0">
                  <c:v>2007</c:v>
                </c:pt>
                <c:pt idx="1">
                  <c:v>2008</c:v>
                </c:pt>
                <c:pt idx="2">
                  <c:v>2009</c:v>
                </c:pt>
                <c:pt idx="3">
                  <c:v>2010</c:v>
                </c:pt>
                <c:pt idx="4">
                  <c:v>2011</c:v>
                </c:pt>
                <c:pt idx="5">
                  <c:v>2012</c:v>
                </c:pt>
                <c:pt idx="6">
                  <c:v>2013</c:v>
                </c:pt>
                <c:pt idx="7">
                  <c:v>2014</c:v>
                </c:pt>
                <c:pt idx="8">
                  <c:v>2015</c:v>
                </c:pt>
                <c:pt idx="9">
                  <c:v>2016</c:v>
                </c:pt>
                <c:pt idx="10">
                  <c:v>2017</c:v>
                </c:pt>
                <c:pt idx="11">
                  <c:v>2018</c:v>
                </c:pt>
                <c:pt idx="12">
                  <c:v>2019</c:v>
                </c:pt>
                <c:pt idx="13">
                  <c:v>2020</c:v>
                </c:pt>
                <c:pt idx="14">
                  <c:v>2021</c:v>
                </c:pt>
                <c:pt idx="15">
                  <c:v>2022</c:v>
                </c:pt>
                <c:pt idx="16">
                  <c:v>2023</c:v>
                </c:pt>
              </c:numCache>
            </c:numRef>
          </c:cat>
          <c:val>
            <c:numRef>
              <c:f>'6'!$F$23:$F$39</c:f>
              <c:numCache>
                <c:formatCode>0</c:formatCode>
                <c:ptCount val="17"/>
                <c:pt idx="0">
                  <c:v>1.3153945336396691</c:v>
                </c:pt>
                <c:pt idx="1">
                  <c:v>1.2502219147274831</c:v>
                </c:pt>
                <c:pt idx="2">
                  <c:v>1.3125416710179272</c:v>
                </c:pt>
                <c:pt idx="3">
                  <c:v>1.2472988371984828</c:v>
                </c:pt>
                <c:pt idx="4">
                  <c:v>1.1896020410937</c:v>
                </c:pt>
                <c:pt idx="5">
                  <c:v>1.4233572734595938</c:v>
                </c:pt>
                <c:pt idx="6">
                  <c:v>1.4961001151358047</c:v>
                </c:pt>
                <c:pt idx="7">
                  <c:v>1.8026292914227848</c:v>
                </c:pt>
                <c:pt idx="8">
                  <c:v>1.7711808904892494</c:v>
                </c:pt>
                <c:pt idx="9">
                  <c:v>2.0821733985318516</c:v>
                </c:pt>
                <c:pt idx="10">
                  <c:v>2.7080038548379646</c:v>
                </c:pt>
                <c:pt idx="11">
                  <c:v>2.1215446923314984</c:v>
                </c:pt>
                <c:pt idx="12">
                  <c:v>2.1145039293790702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171A-4374-BBDC-887D08C85797}"/>
            </c:ext>
          </c:extLst>
        </c:ser>
        <c:ser>
          <c:idx val="5"/>
          <c:order val="5"/>
          <c:tx>
            <c:strRef>
              <c:f>'6'!$G$22</c:f>
              <c:strCache>
                <c:ptCount val="1"/>
              </c:strCache>
            </c:strRef>
          </c:tx>
          <c:spPr>
            <a:ln w="28575">
              <a:solidFill>
                <a:srgbClr val="BEBC00"/>
              </a:solidFill>
              <a:prstDash val="solid"/>
            </a:ln>
          </c:spPr>
          <c:marker>
            <c:symbol val="none"/>
          </c:marker>
          <c:cat>
            <c:numRef>
              <c:f>'6'!$A$23:$A$39</c:f>
              <c:numCache>
                <c:formatCode>General</c:formatCode>
                <c:ptCount val="17"/>
                <c:pt idx="0">
                  <c:v>2007</c:v>
                </c:pt>
                <c:pt idx="1">
                  <c:v>2008</c:v>
                </c:pt>
                <c:pt idx="2">
                  <c:v>2009</c:v>
                </c:pt>
                <c:pt idx="3">
                  <c:v>2010</c:v>
                </c:pt>
                <c:pt idx="4">
                  <c:v>2011</c:v>
                </c:pt>
                <c:pt idx="5">
                  <c:v>2012</c:v>
                </c:pt>
                <c:pt idx="6">
                  <c:v>2013</c:v>
                </c:pt>
                <c:pt idx="7">
                  <c:v>2014</c:v>
                </c:pt>
                <c:pt idx="8">
                  <c:v>2015</c:v>
                </c:pt>
                <c:pt idx="9">
                  <c:v>2016</c:v>
                </c:pt>
                <c:pt idx="10">
                  <c:v>2017</c:v>
                </c:pt>
                <c:pt idx="11">
                  <c:v>2018</c:v>
                </c:pt>
                <c:pt idx="12">
                  <c:v>2019</c:v>
                </c:pt>
                <c:pt idx="13">
                  <c:v>2020</c:v>
                </c:pt>
                <c:pt idx="14">
                  <c:v>2021</c:v>
                </c:pt>
                <c:pt idx="15">
                  <c:v>2022</c:v>
                </c:pt>
                <c:pt idx="16">
                  <c:v>2023</c:v>
                </c:pt>
              </c:numCache>
            </c:numRef>
          </c:cat>
          <c:val>
            <c:numRef>
              <c:f>'6'!$G$23:$G$39</c:f>
              <c:numCache>
                <c:formatCode>0</c:formatCode>
                <c:ptCount val="17"/>
                <c:pt idx="12">
                  <c:v>2.52</c:v>
                </c:pt>
                <c:pt idx="13">
                  <c:v>2.95</c:v>
                </c:pt>
                <c:pt idx="14">
                  <c:v>3.12</c:v>
                </c:pt>
                <c:pt idx="15">
                  <c:v>3.12</c:v>
                </c:pt>
                <c:pt idx="16">
                  <c:v>3.05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5-171A-4374-BBDC-887D08C8579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232701968"/>
        <c:axId val="232702360"/>
      </c:lineChart>
      <c:catAx>
        <c:axId val="23270196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175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/>
            </a:pPr>
            <a:endParaRPr lang="sv-SE"/>
          </a:p>
        </c:txPr>
        <c:crossAx val="232702360"/>
        <c:crosses val="autoZero"/>
        <c:auto val="1"/>
        <c:lblAlgn val="ctr"/>
        <c:lblOffset val="100"/>
        <c:tickLblSkip val="4"/>
        <c:tickMarkSkip val="1"/>
        <c:noMultiLvlLbl val="0"/>
      </c:catAx>
      <c:valAx>
        <c:axId val="232702360"/>
        <c:scaling>
          <c:orientation val="minMax"/>
          <c:max val="40"/>
          <c:min val="0"/>
        </c:scaling>
        <c:delete val="1"/>
        <c:axPos val="l"/>
        <c:majorGridlines>
          <c:spPr>
            <a:ln w="9525">
              <a:solidFill>
                <a:schemeClr val="bg2"/>
              </a:solidFill>
              <a:prstDash val="solid"/>
            </a:ln>
          </c:spPr>
        </c:majorGridlines>
        <c:numFmt formatCode="#,##0" sourceLinked="0"/>
        <c:majorTickMark val="none"/>
        <c:minorTickMark val="none"/>
        <c:tickLblPos val="nextTo"/>
        <c:crossAx val="232701968"/>
        <c:crosses val="autoZero"/>
        <c:crossBetween val="midCat"/>
        <c:majorUnit val="10"/>
      </c:valAx>
      <c:spPr>
        <a:solidFill>
          <a:schemeClr val="bg1"/>
        </a:solidFill>
        <a:ln w="9525">
          <a:solidFill>
            <a:schemeClr val="tx1"/>
          </a:solidFill>
          <a:prstDash val="solid"/>
        </a:ln>
      </c:spPr>
    </c:plotArea>
    <c:plotVisOnly val="1"/>
    <c:dispBlanksAs val="gap"/>
    <c:showDLblsOverMax val="0"/>
  </c:chart>
  <c:spPr>
    <a:noFill/>
    <a:ln w="9525">
      <a:noFill/>
    </a:ln>
  </c:spPr>
  <c:txPr>
    <a:bodyPr/>
    <a:lstStyle/>
    <a:p>
      <a:pPr algn="ctr">
        <a:defRPr lang="en-US" sz="1200" b="0" i="0" u="none" strike="noStrike" kern="1200" baseline="0">
          <a:solidFill>
            <a:srgbClr val="000000"/>
          </a:solidFill>
          <a:latin typeface="Arial"/>
          <a:ea typeface="Arial"/>
          <a:cs typeface="Arial"/>
        </a:defRPr>
      </a:pPr>
      <a:endParaRPr lang="sv-SE"/>
    </a:p>
  </c:txPr>
  <c:externalData r:id="rId2">
    <c:autoUpdate val="0"/>
  </c:externalData>
  <c:userShapes r:id="rId3"/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5.822309437291668E-2"/>
          <c:y val="0.10602659602355975"/>
          <c:w val="0.86576472845902896"/>
          <c:h val="0.68776635921628093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'7'!$C$3</c:f>
              <c:strCache>
                <c:ptCount val="1"/>
                <c:pt idx="0">
                  <c:v>Snusar dagligen</c:v>
                </c:pt>
              </c:strCache>
            </c:strRef>
          </c:tx>
          <c:spPr>
            <a:solidFill>
              <a:srgbClr val="004687"/>
            </a:solidFill>
            <a:ln w="25400">
              <a:noFill/>
              <a:prstDash val="solid"/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multiLvlStrRef>
              <c:f>'7'!$A$4:$B$11</c:f>
              <c:multiLvlStrCache>
                <c:ptCount val="8"/>
                <c:lvl>
                  <c:pt idx="0">
                    <c:v>Män</c:v>
                  </c:pt>
                  <c:pt idx="1">
                    <c:v>Kvinnor</c:v>
                  </c:pt>
                  <c:pt idx="2">
                    <c:v>Män</c:v>
                  </c:pt>
                  <c:pt idx="3">
                    <c:v>Kvinnor</c:v>
                  </c:pt>
                  <c:pt idx="4">
                    <c:v>Män</c:v>
                  </c:pt>
                  <c:pt idx="5">
                    <c:v>Kvinnor</c:v>
                  </c:pt>
                  <c:pt idx="6">
                    <c:v>Män</c:v>
                  </c:pt>
                  <c:pt idx="7">
                    <c:v>Kvinnor</c:v>
                  </c:pt>
                </c:lvl>
                <c:lvl>
                  <c:pt idx="0">
                    <c:v>17-29 år</c:v>
                  </c:pt>
                  <c:pt idx="2">
                    <c:v>30-49 år</c:v>
                  </c:pt>
                  <c:pt idx="4">
                    <c:v>50-64 år</c:v>
                  </c:pt>
                  <c:pt idx="6">
                    <c:v>65-84 år</c:v>
                  </c:pt>
                </c:lvl>
              </c:multiLvlStrCache>
            </c:multiLvlStrRef>
          </c:cat>
          <c:val>
            <c:numRef>
              <c:f>'7'!$C$4:$C$11</c:f>
              <c:numCache>
                <c:formatCode>0</c:formatCode>
                <c:ptCount val="8"/>
                <c:pt idx="0">
                  <c:v>27.38</c:v>
                </c:pt>
                <c:pt idx="1">
                  <c:v>16.87</c:v>
                </c:pt>
                <c:pt idx="2">
                  <c:v>30.23</c:v>
                </c:pt>
                <c:pt idx="3">
                  <c:v>12.22</c:v>
                </c:pt>
                <c:pt idx="4">
                  <c:v>25.24</c:v>
                </c:pt>
                <c:pt idx="5">
                  <c:v>8.0299999999999994</c:v>
                </c:pt>
                <c:pt idx="6">
                  <c:v>14.24</c:v>
                </c:pt>
                <c:pt idx="7">
                  <c:v>2.4700000000000002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262-4BDD-9465-7A44D4C71CA6}"/>
            </c:ext>
          </c:extLst>
        </c:ser>
        <c:ser>
          <c:idx val="1"/>
          <c:order val="1"/>
          <c:tx>
            <c:strRef>
              <c:f>'7'!$D$3</c:f>
              <c:strCache>
                <c:ptCount val="1"/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multiLvlStrRef>
              <c:f>'7'!$A$4:$B$11</c:f>
              <c:multiLvlStrCache>
                <c:ptCount val="8"/>
                <c:lvl>
                  <c:pt idx="0">
                    <c:v>Män</c:v>
                  </c:pt>
                  <c:pt idx="1">
                    <c:v>Kvinnor</c:v>
                  </c:pt>
                  <c:pt idx="2">
                    <c:v>Män</c:v>
                  </c:pt>
                  <c:pt idx="3">
                    <c:v>Kvinnor</c:v>
                  </c:pt>
                  <c:pt idx="4">
                    <c:v>Män</c:v>
                  </c:pt>
                  <c:pt idx="5">
                    <c:v>Kvinnor</c:v>
                  </c:pt>
                  <c:pt idx="6">
                    <c:v>Män</c:v>
                  </c:pt>
                  <c:pt idx="7">
                    <c:v>Kvinnor</c:v>
                  </c:pt>
                </c:lvl>
                <c:lvl>
                  <c:pt idx="0">
                    <c:v>17-29 år</c:v>
                  </c:pt>
                  <c:pt idx="2">
                    <c:v>30-49 år</c:v>
                  </c:pt>
                  <c:pt idx="4">
                    <c:v>50-64 år</c:v>
                  </c:pt>
                  <c:pt idx="6">
                    <c:v>65-84 år</c:v>
                  </c:pt>
                </c:lvl>
              </c:multiLvlStrCache>
            </c:multiLvlStrRef>
          </c:cat>
          <c:val>
            <c:numRef>
              <c:f>'7'!$D$4:$D$11</c:f>
              <c:numCache>
                <c:formatCode>#\ ##0.0</c:formatCode>
                <c:ptCount val="8"/>
              </c:numCache>
            </c:numRef>
          </c:val>
          <c:extLst>
            <c:ext xmlns:c16="http://schemas.microsoft.com/office/drawing/2014/chart" uri="{C3380CC4-5D6E-409C-BE32-E72D297353CC}">
              <c16:uniqueId val="{00000001-A262-4BDD-9465-7A44D4C71CA6}"/>
            </c:ext>
          </c:extLst>
        </c:ser>
        <c:ser>
          <c:idx val="2"/>
          <c:order val="2"/>
          <c:tx>
            <c:strRef>
              <c:f>'7'!$E$3</c:f>
              <c:strCache>
                <c:ptCount val="1"/>
                <c:pt idx="0">
                  <c:v>Snusar sporadiskt </c:v>
                </c:pt>
              </c:strCache>
            </c:strRef>
          </c:tx>
          <c:spPr>
            <a:solidFill>
              <a:srgbClr val="BEBC00"/>
            </a:solidFill>
            <a:ln w="25400">
              <a:noFill/>
              <a:prstDash val="solid"/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multiLvlStrRef>
              <c:f>'7'!$A$4:$B$11</c:f>
              <c:multiLvlStrCache>
                <c:ptCount val="8"/>
                <c:lvl>
                  <c:pt idx="0">
                    <c:v>Män</c:v>
                  </c:pt>
                  <c:pt idx="1">
                    <c:v>Kvinnor</c:v>
                  </c:pt>
                  <c:pt idx="2">
                    <c:v>Män</c:v>
                  </c:pt>
                  <c:pt idx="3">
                    <c:v>Kvinnor</c:v>
                  </c:pt>
                  <c:pt idx="4">
                    <c:v>Män</c:v>
                  </c:pt>
                  <c:pt idx="5">
                    <c:v>Kvinnor</c:v>
                  </c:pt>
                  <c:pt idx="6">
                    <c:v>Män</c:v>
                  </c:pt>
                  <c:pt idx="7">
                    <c:v>Kvinnor</c:v>
                  </c:pt>
                </c:lvl>
                <c:lvl>
                  <c:pt idx="0">
                    <c:v>17-29 år</c:v>
                  </c:pt>
                  <c:pt idx="2">
                    <c:v>30-49 år</c:v>
                  </c:pt>
                  <c:pt idx="4">
                    <c:v>50-64 år</c:v>
                  </c:pt>
                  <c:pt idx="6">
                    <c:v>65-84 år</c:v>
                  </c:pt>
                </c:lvl>
              </c:multiLvlStrCache>
            </c:multiLvlStrRef>
          </c:cat>
          <c:val>
            <c:numRef>
              <c:f>'7'!$E$4:$E$11</c:f>
              <c:numCache>
                <c:formatCode>0</c:formatCode>
                <c:ptCount val="8"/>
                <c:pt idx="0">
                  <c:v>9.17</c:v>
                </c:pt>
                <c:pt idx="1">
                  <c:v>9.5299999999999994</c:v>
                </c:pt>
                <c:pt idx="2">
                  <c:v>3.93</c:v>
                </c:pt>
                <c:pt idx="3">
                  <c:v>2.5299999999999998</c:v>
                </c:pt>
                <c:pt idx="4">
                  <c:v>1.94</c:v>
                </c:pt>
                <c:pt idx="5">
                  <c:v>1.31</c:v>
                </c:pt>
                <c:pt idx="6">
                  <c:v>0.59</c:v>
                </c:pt>
                <c:pt idx="7">
                  <c:v>0.39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A262-4BDD-9465-7A44D4C71CA6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66"/>
        <c:overlap val="100"/>
        <c:axId val="232703144"/>
        <c:axId val="232703536"/>
      </c:barChart>
      <c:catAx>
        <c:axId val="23270314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ln w="3175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/>
            </a:pPr>
            <a:endParaRPr lang="sv-SE"/>
          </a:p>
        </c:txPr>
        <c:crossAx val="232703536"/>
        <c:crosses val="autoZero"/>
        <c:auto val="1"/>
        <c:lblAlgn val="ctr"/>
        <c:lblOffset val="100"/>
        <c:noMultiLvlLbl val="0"/>
      </c:catAx>
      <c:valAx>
        <c:axId val="232703536"/>
        <c:scaling>
          <c:orientation val="minMax"/>
          <c:max val="40"/>
          <c:min val="0"/>
        </c:scaling>
        <c:delete val="0"/>
        <c:axPos val="l"/>
        <c:majorGridlines>
          <c:spPr>
            <a:ln w="9525">
              <a:solidFill>
                <a:schemeClr val="bg2"/>
              </a:solidFill>
              <a:prstDash val="solid"/>
            </a:ln>
          </c:spPr>
        </c:majorGridlines>
        <c:title>
          <c:tx>
            <c:rich>
              <a:bodyPr rot="0" vert="horz"/>
              <a:lstStyle/>
              <a:p>
                <a:pPr>
                  <a:defRPr/>
                </a:pPr>
                <a:r>
                  <a:rPr lang="sv-SE"/>
                  <a:t>Procent</a:t>
                </a:r>
              </a:p>
            </c:rich>
          </c:tx>
          <c:layout>
            <c:manualLayout>
              <c:xMode val="edge"/>
              <c:yMode val="edge"/>
              <c:x val="1.6220495106505459E-3"/>
              <c:y val="3.578481184746869E-3"/>
            </c:manualLayout>
          </c:layout>
          <c:overlay val="0"/>
        </c:title>
        <c:numFmt formatCode="#,##0" sourceLinked="0"/>
        <c:majorTickMark val="none"/>
        <c:minorTickMark val="none"/>
        <c:tickLblPos val="nextTo"/>
        <c:spPr>
          <a:ln w="3175">
            <a:solidFill>
              <a:srgbClr val="7F7F7F"/>
            </a:solidFill>
            <a:prstDash val="solid"/>
          </a:ln>
        </c:spPr>
        <c:txPr>
          <a:bodyPr rot="0" vert="horz"/>
          <a:lstStyle/>
          <a:p>
            <a:pPr>
              <a:defRPr/>
            </a:pPr>
            <a:endParaRPr lang="sv-SE"/>
          </a:p>
        </c:txPr>
        <c:crossAx val="232703144"/>
        <c:crossesAt val="1"/>
        <c:crossBetween val="between"/>
        <c:majorUnit val="10"/>
      </c:valAx>
      <c:spPr>
        <a:solidFill>
          <a:schemeClr val="bg1"/>
        </a:solidFill>
        <a:ln w="9525">
          <a:solidFill>
            <a:schemeClr val="tx1"/>
          </a:solidFill>
          <a:prstDash val="solid"/>
        </a:ln>
      </c:spPr>
    </c:plotArea>
    <c:legend>
      <c:legendPos val="t"/>
      <c:legendEntry>
        <c:idx val="1"/>
        <c:delete val="1"/>
      </c:legendEntry>
      <c:layout>
        <c:manualLayout>
          <c:xMode val="edge"/>
          <c:yMode val="edge"/>
          <c:x val="0.55499328343887933"/>
          <c:y val="0.13554044743688118"/>
          <c:w val="0.37363222030320475"/>
          <c:h val="0.13781300189177914"/>
        </c:manualLayout>
      </c:layout>
      <c:overlay val="0"/>
    </c:legend>
    <c:plotVisOnly val="1"/>
    <c:dispBlanksAs val="gap"/>
    <c:showDLblsOverMax val="0"/>
  </c:chart>
  <c:spPr>
    <a:noFill/>
    <a:ln w="9525">
      <a:noFill/>
    </a:ln>
  </c:spPr>
  <c:txPr>
    <a:bodyPr/>
    <a:lstStyle/>
    <a:p>
      <a:pPr algn="ctr">
        <a:defRPr lang="en-US" sz="1200" b="0" i="0" u="none" strike="noStrike" kern="1200" baseline="0">
          <a:solidFill>
            <a:srgbClr val="000000"/>
          </a:solidFill>
          <a:latin typeface="Arial"/>
          <a:ea typeface="Arial"/>
          <a:cs typeface="Arial"/>
        </a:defRPr>
      </a:pPr>
      <a:endParaRPr lang="sv-SE"/>
    </a:p>
  </c:txPr>
  <c:externalData r:id="rId2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0.37032</cdr:x>
      <cdr:y>0.14167</cdr:y>
    </cdr:from>
    <cdr:to>
      <cdr:x>0.45406</cdr:x>
      <cdr:y>0.24639</cdr:y>
    </cdr:to>
    <cdr:sp macro="" textlink="">
      <cdr:nvSpPr>
        <cdr:cNvPr id="2" name="Text Box 3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2066386" y="542926"/>
          <a:ext cx="467260" cy="401297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wrap="square" lIns="27432" tIns="22860" rIns="0" bIns="0" anchor="t" upright="1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l" rtl="0">
            <a:defRPr sz="1000"/>
          </a:pPr>
          <a:r>
            <a:rPr lang="sv-SE" sz="900" b="1" i="0" strike="noStrike">
              <a:solidFill>
                <a:srgbClr val="000000"/>
              </a:solidFill>
              <a:latin typeface="Gill Sans MT" panose="020B0502020104020203" pitchFamily="34" charset="0"/>
              <a:cs typeface="Arial" panose="020B0604020202020204" pitchFamily="34" charset="0"/>
            </a:rPr>
            <a:t> Män</a:t>
          </a: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0.72353</cdr:x>
      <cdr:y>0.08414</cdr:y>
    </cdr:from>
    <cdr:to>
      <cdr:x>0.97439</cdr:x>
      <cdr:y>0.16265</cdr:y>
    </cdr:to>
    <cdr:sp macro="" textlink="">
      <cdr:nvSpPr>
        <cdr:cNvPr id="3" name="Text Box 3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4561934" y="325399"/>
          <a:ext cx="1581694" cy="303629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wrap="square" lIns="27432" tIns="22860" rIns="0" bIns="0" anchor="t" upright="1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l" rtl="0">
            <a:defRPr sz="1000"/>
          </a:pPr>
          <a:r>
            <a:rPr lang="sv-SE" sz="900" b="1" i="0" strike="noStrike" dirty="0">
              <a:solidFill>
                <a:srgbClr val="000000"/>
              </a:solidFill>
              <a:latin typeface="Gill Sans MT (Rubriker)"/>
              <a:cs typeface="Arial" panose="020B0604020202020204" pitchFamily="34" charset="0"/>
            </a:rPr>
            <a:t> Kvinnor</a:t>
          </a:r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0.37032</cdr:x>
      <cdr:y>0.14167</cdr:y>
    </cdr:from>
    <cdr:to>
      <cdr:x>0.45406</cdr:x>
      <cdr:y>0.24639</cdr:y>
    </cdr:to>
    <cdr:sp macro="" textlink="">
      <cdr:nvSpPr>
        <cdr:cNvPr id="2" name="Text Box 3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2066386" y="542926"/>
          <a:ext cx="467260" cy="401297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wrap="square" lIns="27432" tIns="22860" rIns="0" bIns="0" anchor="t" upright="1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l" rtl="0">
            <a:defRPr sz="1000"/>
          </a:pPr>
          <a:r>
            <a:rPr lang="sv-SE" sz="900" b="1" i="0" strike="noStrike">
              <a:solidFill>
                <a:srgbClr val="000000"/>
              </a:solidFill>
              <a:latin typeface="Gill Sans MT" panose="020B0502020104020203" pitchFamily="34" charset="0"/>
              <a:cs typeface="Arial" panose="020B0604020202020204" pitchFamily="34" charset="0"/>
            </a:rPr>
            <a:t> Män</a:t>
          </a:r>
        </a:p>
      </cdr:txBody>
    </cdr:sp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0.64584</cdr:x>
      <cdr:y>0.07851</cdr:y>
    </cdr:from>
    <cdr:to>
      <cdr:x>0.8967</cdr:x>
      <cdr:y>0.15702</cdr:y>
    </cdr:to>
    <cdr:sp macro="" textlink="">
      <cdr:nvSpPr>
        <cdr:cNvPr id="3" name="Text Box 3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1567420" y="196627"/>
          <a:ext cx="608819" cy="196626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wrap="square" lIns="27432" tIns="22860" rIns="0" bIns="0" anchor="t" upright="1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l" rtl="0">
            <a:defRPr sz="1000"/>
          </a:pPr>
          <a:r>
            <a:rPr lang="sv-SE" sz="900" b="1" i="0" strike="noStrike">
              <a:solidFill>
                <a:srgbClr val="000000"/>
              </a:solidFill>
              <a:latin typeface="Gill Sans MT (Rubriker)"/>
              <a:cs typeface="Arial" panose="020B0604020202020204" pitchFamily="34" charset="0"/>
            </a:rPr>
            <a:t> Kvinnor</a:t>
          </a:r>
        </a:p>
      </cdr:txBody>
    </cdr:sp>
  </cdr:relSizeAnchor>
</c:userShapes>
</file>

<file path=ppt/drawings/drawing5.xml><?xml version="1.0" encoding="utf-8"?>
<c:userShapes xmlns:c="http://schemas.openxmlformats.org/drawingml/2006/chart">
  <cdr:relSizeAnchor xmlns:cdr="http://schemas.openxmlformats.org/drawingml/2006/chartDrawing">
    <cdr:from>
      <cdr:x>0.07653</cdr:x>
      <cdr:y>0.12711</cdr:y>
    </cdr:from>
    <cdr:to>
      <cdr:x>0.21893</cdr:x>
      <cdr:y>0.18359</cdr:y>
    </cdr:to>
    <cdr:sp macro="" textlink="">
      <cdr:nvSpPr>
        <cdr:cNvPr id="3" name="Text Box 3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413274" y="366072"/>
          <a:ext cx="768960" cy="162662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wrap="square" lIns="27432" tIns="22860" rIns="0" bIns="0" anchor="t" upright="1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l" rtl="0">
            <a:defRPr sz="1000"/>
          </a:pPr>
          <a:r>
            <a:rPr lang="sv-SE" sz="1000" b="1" i="0" strike="noStrike">
              <a:solidFill>
                <a:srgbClr val="000000"/>
              </a:solidFill>
              <a:latin typeface="+mn-lt"/>
            </a:rPr>
            <a:t> </a:t>
          </a:r>
          <a:endParaRPr lang="sv-SE" sz="800" b="1" i="0" strike="noStrike">
            <a:solidFill>
              <a:srgbClr val="000000"/>
            </a:solidFill>
            <a:latin typeface="Arial" pitchFamily="34" charset="0"/>
            <a:cs typeface="Arial" pitchFamily="34" charset="0"/>
          </a:endParaRP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AB73A09-DB74-1E43-9B5F-388BF50E7B1F}" type="datetimeFigureOut">
              <a:rPr lang="sv-SE" smtClean="0"/>
              <a:pPr/>
              <a:t>2024-05-23</a:t>
            </a:fld>
            <a:endParaRPr lang="sv-SE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546BA54-4B51-974D-A49F-0C20EF2A604E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23892701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B89564E-F558-428F-8B84-52AE3DF622DF}" type="datetimeFigureOut">
              <a:rPr lang="sv-SE" smtClean="0"/>
              <a:t>2024-05-23</a:t>
            </a:fld>
            <a:endParaRPr lang="sv-SE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1696C36-F22B-44E1-8921-860B4391A867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3604208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ubrik 1">
            <a:extLst>
              <a:ext uri="{FF2B5EF4-FFF2-40B4-BE49-F238E27FC236}">
                <a16:creationId xmlns:a16="http://schemas.microsoft.com/office/drawing/2014/main" id="{20E6C120-B389-413C-A35E-A3140443108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27760" y="450851"/>
            <a:ext cx="9979069" cy="1987550"/>
          </a:xfrm>
        </p:spPr>
        <p:txBody>
          <a:bodyPr anchor="b">
            <a:noAutofit/>
          </a:bodyPr>
          <a:lstStyle>
            <a:lvl1pPr>
              <a:lnSpc>
                <a:spcPts val="4400"/>
              </a:lnSpc>
              <a:defRPr sz="4200" b="1">
                <a:solidFill>
                  <a:srgbClr val="004687"/>
                </a:solidFill>
                <a:latin typeface="Gill Sans MT" panose="020B0502020104020203" pitchFamily="34" charset="0"/>
              </a:defRPr>
            </a:lvl1pPr>
          </a:lstStyle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18" name="Platshållare för text 2">
            <a:extLst>
              <a:ext uri="{FF2B5EF4-FFF2-40B4-BE49-F238E27FC236}">
                <a16:creationId xmlns:a16="http://schemas.microsoft.com/office/drawing/2014/main" id="{01283EA5-F039-43AE-94FE-DB99E83900F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694985" y="4537389"/>
            <a:ext cx="4057649" cy="1562246"/>
          </a:xfrm>
        </p:spPr>
        <p:txBody>
          <a:bodyPr anchor="t">
            <a:normAutofit/>
          </a:bodyPr>
          <a:lstStyle>
            <a:lvl1pPr marL="0" indent="0" algn="r">
              <a:spcBef>
                <a:spcPts val="0"/>
              </a:spcBef>
              <a:spcAft>
                <a:spcPts val="800"/>
              </a:spcAft>
              <a:buNone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19" name="Platshållare för text 17">
            <a:extLst>
              <a:ext uri="{FF2B5EF4-FFF2-40B4-BE49-F238E27FC236}">
                <a16:creationId xmlns:a16="http://schemas.microsoft.com/office/drawing/2014/main" id="{3FE79210-8A99-4FB3-A295-6699493326E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327759" y="2498728"/>
            <a:ext cx="9979473" cy="627063"/>
          </a:xfrm>
        </p:spPr>
        <p:txBody>
          <a:bodyPr/>
          <a:lstStyle>
            <a:lvl1pPr algn="l">
              <a:buFontTx/>
              <a:buNone/>
              <a:defRPr sz="2400">
                <a:latin typeface="Gill Sans MT" panose="020B0502020104020203" pitchFamily="34" charset="0"/>
              </a:defRPr>
            </a:lvl1pPr>
            <a:lvl2pPr algn="l">
              <a:buFontTx/>
              <a:buNone/>
              <a:defRPr sz="2400">
                <a:latin typeface="Gill Sans MT" panose="020B0502020104020203" pitchFamily="34" charset="0"/>
              </a:defRPr>
            </a:lvl2pPr>
            <a:lvl3pPr algn="l">
              <a:buFontTx/>
              <a:buNone/>
              <a:defRPr sz="2400">
                <a:latin typeface="Gill Sans MT" panose="020B0502020104020203" pitchFamily="34" charset="0"/>
              </a:defRPr>
            </a:lvl3pPr>
            <a:lvl4pPr algn="l">
              <a:buFontTx/>
              <a:buNone/>
              <a:defRPr sz="2400">
                <a:latin typeface="Gill Sans MT" panose="020B0502020104020203" pitchFamily="34" charset="0"/>
              </a:defRPr>
            </a:lvl4pPr>
            <a:lvl5pPr algn="l">
              <a:buFontTx/>
              <a:buNone/>
              <a:defRPr sz="2400">
                <a:latin typeface="Gill Sans MT" panose="020B0502020104020203" pitchFamily="34" charset="0"/>
              </a:defRPr>
            </a:lvl5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grpSp>
        <p:nvGrpSpPr>
          <p:cNvPr id="3" name="Grupp 2">
            <a:extLst>
              <a:ext uri="{FF2B5EF4-FFF2-40B4-BE49-F238E27FC236}">
                <a16:creationId xmlns:a16="http://schemas.microsoft.com/office/drawing/2014/main" id="{1EB9B3F0-413D-42A5-963D-0EB04906EA94}"/>
              </a:ext>
            </a:extLst>
          </p:cNvPr>
          <p:cNvGrpSpPr/>
          <p:nvPr userDrawn="1"/>
        </p:nvGrpSpPr>
        <p:grpSpPr>
          <a:xfrm>
            <a:off x="7398708" y="3383122"/>
            <a:ext cx="3908121" cy="3024027"/>
            <a:chOff x="4572000" y="3383122"/>
            <a:chExt cx="3908121" cy="3024027"/>
          </a:xfrm>
        </p:grpSpPr>
        <p:pic>
          <p:nvPicPr>
            <p:cNvPr id="22" name="Bildobjekt 21" descr="En bild som visar ritning&#10;&#10;Automatiskt genererad beskrivning">
              <a:extLst>
                <a:ext uri="{FF2B5EF4-FFF2-40B4-BE49-F238E27FC236}">
                  <a16:creationId xmlns:a16="http://schemas.microsoft.com/office/drawing/2014/main" id="{46D5F7AC-3F70-4454-8E98-E0CAA0EBB0C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/>
            <a:stretch>
              <a:fillRect/>
            </a:stretch>
          </p:blipFill>
          <p:spPr>
            <a:xfrm>
              <a:off x="4572000" y="3383122"/>
              <a:ext cx="3908121" cy="3024027"/>
            </a:xfrm>
            <a:prstGeom prst="rect">
              <a:avLst/>
            </a:prstGeom>
          </p:spPr>
        </p:pic>
        <p:pic>
          <p:nvPicPr>
            <p:cNvPr id="23" name="Bildobjekt 22">
              <a:extLst>
                <a:ext uri="{FF2B5EF4-FFF2-40B4-BE49-F238E27FC236}">
                  <a16:creationId xmlns:a16="http://schemas.microsoft.com/office/drawing/2014/main" id="{4400FBCE-0D4A-4796-80C0-66BC50AC2FD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27311" y="5021067"/>
              <a:ext cx="1352810" cy="35381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3818146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, 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ubrik 1">
            <a:extLst>
              <a:ext uri="{FF2B5EF4-FFF2-40B4-BE49-F238E27FC236}">
                <a16:creationId xmlns:a16="http://schemas.microsoft.com/office/drawing/2014/main" id="{2DB92E61-8878-496B-B35F-6809C25592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5077" y="3105637"/>
            <a:ext cx="10972800" cy="1051744"/>
          </a:xfrm>
        </p:spPr>
        <p:txBody>
          <a:bodyPr>
            <a:noAutofit/>
          </a:bodyPr>
          <a:lstStyle>
            <a:lvl1pPr>
              <a:defRPr sz="4200" b="1">
                <a:solidFill>
                  <a:srgbClr val="004687"/>
                </a:solidFill>
                <a:latin typeface="Gill Sans MT" panose="020B0502020104020203" pitchFamily="34" charset="0"/>
              </a:defRPr>
            </a:lvl1pPr>
          </a:lstStyle>
          <a:p>
            <a:r>
              <a:rPr lang="sv-SE" dirty="0"/>
              <a:t>Klicka här för att ändra mall för rubrikformat</a:t>
            </a:r>
          </a:p>
        </p:txBody>
      </p:sp>
      <p:pic>
        <p:nvPicPr>
          <p:cNvPr id="11" name="Bildobjekt 10">
            <a:extLst>
              <a:ext uri="{FF2B5EF4-FFF2-40B4-BE49-F238E27FC236}">
                <a16:creationId xmlns:a16="http://schemas.microsoft.com/office/drawing/2014/main" id="{D6068719-70FA-43A1-8D49-84FE78875B9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820251" y="312740"/>
            <a:ext cx="2308288" cy="2665376"/>
          </a:xfrm>
          <a:prstGeom prst="rect">
            <a:avLst/>
          </a:prstGeom>
        </p:spPr>
      </p:pic>
      <p:sp>
        <p:nvSpPr>
          <p:cNvPr id="12" name="Platshållare för bild 13">
            <a:extLst>
              <a:ext uri="{FF2B5EF4-FFF2-40B4-BE49-F238E27FC236}">
                <a16:creationId xmlns:a16="http://schemas.microsoft.com/office/drawing/2014/main" id="{E874E477-175D-41FF-BBD1-1DC79BAEC501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813467" y="550223"/>
            <a:ext cx="10676020" cy="2207577"/>
          </a:xfrm>
        </p:spPr>
        <p:txBody>
          <a:bodyPr/>
          <a:lstStyle/>
          <a:p>
            <a:endParaRPr lang="sv-SE"/>
          </a:p>
        </p:txBody>
      </p:sp>
      <p:sp>
        <p:nvSpPr>
          <p:cNvPr id="13" name="Platshållare för innehåll 2">
            <a:extLst>
              <a:ext uri="{FF2B5EF4-FFF2-40B4-BE49-F238E27FC236}">
                <a16:creationId xmlns:a16="http://schemas.microsoft.com/office/drawing/2014/main" id="{32C576DB-50F8-49CE-BB72-9730206F6C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5079" y="4284905"/>
            <a:ext cx="11028277" cy="1470499"/>
          </a:xfrm>
        </p:spPr>
        <p:txBody>
          <a:bodyPr/>
          <a:lstStyle>
            <a:lvl1pPr>
              <a:buNone/>
              <a:defRPr/>
            </a:lvl1pPr>
          </a:lstStyle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</p:txBody>
      </p:sp>
      <p:pic>
        <p:nvPicPr>
          <p:cNvPr id="9" name="Bildobjekt 8">
            <a:extLst>
              <a:ext uri="{FF2B5EF4-FFF2-40B4-BE49-F238E27FC236}">
                <a16:creationId xmlns:a16="http://schemas.microsoft.com/office/drawing/2014/main" id="{D6151F72-B7E3-477A-8473-41F7D782055E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05131" y="6293927"/>
            <a:ext cx="914400" cy="2391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61194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Rubrik och diagr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ubrik 1">
            <a:extLst>
              <a:ext uri="{FF2B5EF4-FFF2-40B4-BE49-F238E27FC236}">
                <a16:creationId xmlns:a16="http://schemas.microsoft.com/office/drawing/2014/main" id="{CB1972FA-B46F-41E9-9EDB-3DC201991F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>
            <a:noAutofit/>
          </a:bodyPr>
          <a:lstStyle>
            <a:lvl1pPr>
              <a:defRPr sz="2400" b="1">
                <a:solidFill>
                  <a:srgbClr val="004687"/>
                </a:solidFill>
                <a:latin typeface="Gill Sans MT" panose="020B0502020104020203" pitchFamily="34" charset="0"/>
              </a:defRPr>
            </a:lvl1pPr>
          </a:lstStyle>
          <a:p>
            <a:r>
              <a:rPr lang="sv-SE" dirty="0"/>
              <a:t>Klicka här för att ändra mall för rubrikformat</a:t>
            </a:r>
          </a:p>
        </p:txBody>
      </p:sp>
      <p:sp>
        <p:nvSpPr>
          <p:cNvPr id="3" name="Platshållare för diagram 2">
            <a:extLst>
              <a:ext uri="{FF2B5EF4-FFF2-40B4-BE49-F238E27FC236}">
                <a16:creationId xmlns:a16="http://schemas.microsoft.com/office/drawing/2014/main" id="{CA344B8E-E51B-4A7B-A42E-C13DB7656F17}"/>
              </a:ext>
            </a:extLst>
          </p:cNvPr>
          <p:cNvSpPr>
            <a:spLocks noGrp="1"/>
          </p:cNvSpPr>
          <p:nvPr>
            <p:ph type="chart" sz="quarter" idx="10"/>
          </p:nvPr>
        </p:nvSpPr>
        <p:spPr>
          <a:xfrm>
            <a:off x="609600" y="1540701"/>
            <a:ext cx="10989733" cy="4528312"/>
          </a:xfrm>
        </p:spPr>
        <p:txBody>
          <a:bodyPr/>
          <a:lstStyle/>
          <a:p>
            <a:endParaRPr lang="sv-SE"/>
          </a:p>
        </p:txBody>
      </p:sp>
      <p:sp>
        <p:nvSpPr>
          <p:cNvPr id="5" name="Platshållare för innehåll 4">
            <a:extLst>
              <a:ext uri="{FF2B5EF4-FFF2-40B4-BE49-F238E27FC236}">
                <a16:creationId xmlns:a16="http://schemas.microsoft.com/office/drawing/2014/main" id="{F93AC51D-853F-49F9-B01C-EDDDDABD26D8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609600" y="6243641"/>
            <a:ext cx="5486400" cy="339725"/>
          </a:xfrm>
        </p:spPr>
        <p:txBody>
          <a:bodyPr anchor="ctr"/>
          <a:lstStyle>
            <a:lvl1pPr>
              <a:buFontTx/>
              <a:buNone/>
              <a:defRPr sz="1400">
                <a:latin typeface="Gill Sans MT" panose="020B0502020104020203" pitchFamily="34" charset="0"/>
              </a:defRPr>
            </a:lvl1pPr>
            <a:lvl2pPr>
              <a:defRPr sz="1400">
                <a:latin typeface="Gill Sans MT" panose="020B0502020104020203" pitchFamily="34" charset="0"/>
              </a:defRPr>
            </a:lvl2pPr>
            <a:lvl3pPr>
              <a:defRPr sz="1400">
                <a:latin typeface="Gill Sans MT" panose="020B0502020104020203" pitchFamily="34" charset="0"/>
              </a:defRPr>
            </a:lvl3pPr>
            <a:lvl4pPr>
              <a:defRPr sz="1400">
                <a:latin typeface="Gill Sans MT" panose="020B0502020104020203" pitchFamily="34" charset="0"/>
              </a:defRPr>
            </a:lvl4pPr>
            <a:lvl5pPr>
              <a:defRPr sz="1400">
                <a:latin typeface="Gill Sans MT" panose="020B0502020104020203" pitchFamily="34" charset="0"/>
              </a:defRPr>
            </a:lvl5pPr>
          </a:lstStyle>
          <a:p>
            <a:pPr lvl="0"/>
            <a:r>
              <a:rPr lang="sv-SE" dirty="0"/>
              <a:t>Klicka här för att ändra format på bakgrundstexten</a:t>
            </a:r>
          </a:p>
        </p:txBody>
      </p:sp>
      <p:pic>
        <p:nvPicPr>
          <p:cNvPr id="7" name="Bildobjekt 6">
            <a:extLst>
              <a:ext uri="{FF2B5EF4-FFF2-40B4-BE49-F238E27FC236}">
                <a16:creationId xmlns:a16="http://schemas.microsoft.com/office/drawing/2014/main" id="{7B489850-E79C-4E74-B780-9791574E9F0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05131" y="6293927"/>
            <a:ext cx="914400" cy="2391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07779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bild Blå">
    <p:bg>
      <p:bgPr>
        <a:solidFill>
          <a:srgbClr val="00468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ubrik 1">
            <a:extLst>
              <a:ext uri="{FF2B5EF4-FFF2-40B4-BE49-F238E27FC236}">
                <a16:creationId xmlns:a16="http://schemas.microsoft.com/office/drawing/2014/main" id="{CB1972FA-B46F-41E9-9EDB-3DC201991F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>
            <a:noAutofit/>
          </a:bodyPr>
          <a:lstStyle>
            <a:lvl1pPr algn="l">
              <a:defRPr sz="2500" b="1">
                <a:solidFill>
                  <a:schemeClr val="bg1"/>
                </a:solidFill>
                <a:latin typeface="Gill Sans MT" panose="020B0502020104020203" pitchFamily="34" charset="0"/>
              </a:defRPr>
            </a:lvl1pPr>
          </a:lstStyle>
          <a:p>
            <a:r>
              <a:rPr lang="sv-SE" dirty="0"/>
              <a:t>Klicka här för att ändra mall för rubrikformat</a:t>
            </a:r>
          </a:p>
        </p:txBody>
      </p:sp>
      <p:sp>
        <p:nvSpPr>
          <p:cNvPr id="10" name="Platshållare för innehåll 2">
            <a:extLst>
              <a:ext uri="{FF2B5EF4-FFF2-40B4-BE49-F238E27FC236}">
                <a16:creationId xmlns:a16="http://schemas.microsoft.com/office/drawing/2014/main" id="{8A584889-0BE5-4CDC-99E9-8E4F008C6E3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600201"/>
            <a:ext cx="10972800" cy="4474344"/>
          </a:xfrm>
        </p:spPr>
        <p:txBody>
          <a:bodyPr/>
          <a:lstStyle>
            <a:lvl1pPr>
              <a:buNone/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</a:lstStyle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</p:txBody>
      </p:sp>
      <p:pic>
        <p:nvPicPr>
          <p:cNvPr id="6" name="Bildobjekt 5">
            <a:extLst>
              <a:ext uri="{FF2B5EF4-FFF2-40B4-BE49-F238E27FC236}">
                <a16:creationId xmlns:a16="http://schemas.microsoft.com/office/drawing/2014/main" id="{E953E534-F540-474E-AD35-EDCCFDE799B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0700" y="6344214"/>
            <a:ext cx="901700" cy="2358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705248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594ED1-44C9-4102-8031-4C57E9707553}" type="datetimeFigureOut">
              <a:rPr lang="sv-SE" smtClean="0"/>
              <a:t>2024-05-23</a:t>
            </a:fld>
            <a:endParaRPr lang="sv-SE"/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A9ED3F-C3D2-4D75-BEFF-39D50EF7926F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18865973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objekt 6" descr="En bild som visar ritning&#10;&#10;Automatiskt genererad beskrivning">
            <a:extLst>
              <a:ext uri="{FF2B5EF4-FFF2-40B4-BE49-F238E27FC236}">
                <a16:creationId xmlns:a16="http://schemas.microsoft.com/office/drawing/2014/main" id="{E446F643-06AD-4BF5-B7C5-2BA173D658F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096001" y="3383123"/>
            <a:ext cx="5210828" cy="3024027"/>
          </a:xfrm>
          <a:prstGeom prst="rect">
            <a:avLst/>
          </a:prstGeom>
        </p:spPr>
      </p:pic>
      <p:pic>
        <p:nvPicPr>
          <p:cNvPr id="9" name="Bildobjekt 8">
            <a:extLst>
              <a:ext uri="{FF2B5EF4-FFF2-40B4-BE49-F238E27FC236}">
                <a16:creationId xmlns:a16="http://schemas.microsoft.com/office/drawing/2014/main" id="{409D8AC5-4591-4760-B769-931F6DB2DB73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03081" y="5021067"/>
            <a:ext cx="1803747" cy="353812"/>
          </a:xfrm>
          <a:prstGeom prst="rect">
            <a:avLst/>
          </a:prstGeom>
        </p:spPr>
      </p:pic>
      <p:sp>
        <p:nvSpPr>
          <p:cNvPr id="10" name="Rubrik 1">
            <a:extLst>
              <a:ext uri="{FF2B5EF4-FFF2-40B4-BE49-F238E27FC236}">
                <a16:creationId xmlns:a16="http://schemas.microsoft.com/office/drawing/2014/main" id="{2EE824CE-6F53-41AD-9592-58579403523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27760" y="450851"/>
            <a:ext cx="9979069" cy="1987550"/>
          </a:xfrm>
        </p:spPr>
        <p:txBody>
          <a:bodyPr anchor="b">
            <a:noAutofit/>
          </a:bodyPr>
          <a:lstStyle>
            <a:lvl1pPr>
              <a:lnSpc>
                <a:spcPts val="4400"/>
              </a:lnSpc>
              <a:defRPr sz="4200" b="1">
                <a:solidFill>
                  <a:srgbClr val="004687"/>
                </a:solidFill>
                <a:latin typeface="Gill Sans MT" panose="020B0502020104020203" pitchFamily="34" charset="0"/>
              </a:defRPr>
            </a:lvl1pPr>
          </a:lstStyle>
          <a:p>
            <a:r>
              <a:rPr lang="sv-SE" dirty="0"/>
              <a:t>Klicka här för att ändra mall för rubrikformat</a:t>
            </a:r>
          </a:p>
        </p:txBody>
      </p:sp>
      <p:sp>
        <p:nvSpPr>
          <p:cNvPr id="11" name="Platshållare för text 2">
            <a:extLst>
              <a:ext uri="{FF2B5EF4-FFF2-40B4-BE49-F238E27FC236}">
                <a16:creationId xmlns:a16="http://schemas.microsoft.com/office/drawing/2014/main" id="{F9102749-0719-4018-94FB-ACA0C430620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529300" y="4537389"/>
            <a:ext cx="4057649" cy="1562246"/>
          </a:xfrm>
        </p:spPr>
        <p:txBody>
          <a:bodyPr anchor="t">
            <a:normAutofit/>
          </a:bodyPr>
          <a:lstStyle>
            <a:lvl1pPr marL="0" indent="0" algn="r">
              <a:spcBef>
                <a:spcPts val="0"/>
              </a:spcBef>
              <a:spcAft>
                <a:spcPts val="800"/>
              </a:spcAft>
              <a:buNone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 dirty="0"/>
              <a:t>Klicka här för att ändra format på bakgrundstexten</a:t>
            </a:r>
          </a:p>
        </p:txBody>
      </p:sp>
      <p:sp>
        <p:nvSpPr>
          <p:cNvPr id="18" name="Platshållare för text 17">
            <a:extLst>
              <a:ext uri="{FF2B5EF4-FFF2-40B4-BE49-F238E27FC236}">
                <a16:creationId xmlns:a16="http://schemas.microsoft.com/office/drawing/2014/main" id="{659EE961-A612-4417-BE68-50FCF2E64E1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327759" y="2498726"/>
            <a:ext cx="9979473" cy="627063"/>
          </a:xfrm>
        </p:spPr>
        <p:txBody>
          <a:bodyPr/>
          <a:lstStyle>
            <a:lvl1pPr algn="l">
              <a:buFontTx/>
              <a:buNone/>
              <a:defRPr sz="2400">
                <a:latin typeface="Gill Sans MT" panose="020B0502020104020203" pitchFamily="34" charset="0"/>
              </a:defRPr>
            </a:lvl1pPr>
            <a:lvl2pPr algn="l">
              <a:buFontTx/>
              <a:buNone/>
              <a:defRPr sz="2400">
                <a:latin typeface="Gill Sans MT" panose="020B0502020104020203" pitchFamily="34" charset="0"/>
              </a:defRPr>
            </a:lvl2pPr>
            <a:lvl3pPr algn="l">
              <a:buFontTx/>
              <a:buNone/>
              <a:defRPr sz="2400">
                <a:latin typeface="Gill Sans MT" panose="020B0502020104020203" pitchFamily="34" charset="0"/>
              </a:defRPr>
            </a:lvl3pPr>
            <a:lvl4pPr algn="l">
              <a:buFontTx/>
              <a:buNone/>
              <a:defRPr sz="2400">
                <a:latin typeface="Gill Sans MT" panose="020B0502020104020203" pitchFamily="34" charset="0"/>
              </a:defRPr>
            </a:lvl4pPr>
            <a:lvl5pPr algn="l">
              <a:buFontTx/>
              <a:buNone/>
              <a:defRPr sz="2400">
                <a:latin typeface="Gill Sans MT" panose="020B0502020104020203" pitchFamily="34" charset="0"/>
              </a:defRPr>
            </a:lvl5pPr>
          </a:lstStyle>
          <a:p>
            <a:pPr lvl="0"/>
            <a:r>
              <a:rPr lang="sv-SE" dirty="0"/>
              <a:t>Klicka här för att ändra format på bakgrundstexten</a:t>
            </a:r>
          </a:p>
        </p:txBody>
      </p:sp>
    </p:spTree>
    <p:extLst>
      <p:ext uri="{BB962C8B-B14F-4D97-AF65-F5344CB8AC3E}">
        <p14:creationId xmlns:p14="http://schemas.microsoft.com/office/powerpoint/2010/main" val="1450098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ktangel 5">
            <a:extLst>
              <a:ext uri="{FF2B5EF4-FFF2-40B4-BE49-F238E27FC236}">
                <a16:creationId xmlns:a16="http://schemas.microsoft.com/office/drawing/2014/main" id="{4E7E558E-68C8-41C9-8918-168ED4B80198}"/>
              </a:ext>
            </a:extLst>
          </p:cNvPr>
          <p:cNvSpPr/>
          <p:nvPr userDrawn="1"/>
        </p:nvSpPr>
        <p:spPr>
          <a:xfrm>
            <a:off x="88900" y="68261"/>
            <a:ext cx="1790701" cy="631056"/>
          </a:xfrm>
          <a:prstGeom prst="rect">
            <a:avLst/>
          </a:prstGeom>
          <a:solidFill>
            <a:srgbClr val="00468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1800"/>
          </a:p>
        </p:txBody>
      </p:sp>
      <p:sp>
        <p:nvSpPr>
          <p:cNvPr id="9" name="Rubrik 1">
            <a:extLst>
              <a:ext uri="{FF2B5EF4-FFF2-40B4-BE49-F238E27FC236}">
                <a16:creationId xmlns:a16="http://schemas.microsoft.com/office/drawing/2014/main" id="{CB1972FA-B46F-41E9-9EDB-3DC201991F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1111250"/>
            <a:ext cx="10972800" cy="1051744"/>
          </a:xfrm>
        </p:spPr>
        <p:txBody>
          <a:bodyPr>
            <a:noAutofit/>
          </a:bodyPr>
          <a:lstStyle>
            <a:lvl1pPr>
              <a:defRPr sz="4200" b="1">
                <a:solidFill>
                  <a:srgbClr val="004687"/>
                </a:solidFill>
                <a:latin typeface="Gill Sans MT" panose="020B0502020104020203" pitchFamily="34" charset="0"/>
              </a:defRPr>
            </a:lvl1pPr>
          </a:lstStyle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10" name="Platshållare för innehåll 2">
            <a:extLst>
              <a:ext uri="{FF2B5EF4-FFF2-40B4-BE49-F238E27FC236}">
                <a16:creationId xmlns:a16="http://schemas.microsoft.com/office/drawing/2014/main" id="{8A584889-0BE5-4CDC-99E9-8E4F008C6E3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2419352"/>
            <a:ext cx="10972800" cy="3655195"/>
          </a:xfrm>
        </p:spPr>
        <p:txBody>
          <a:bodyPr/>
          <a:lstStyle>
            <a:lvl1pPr>
              <a:buNone/>
              <a:defRPr/>
            </a:lvl1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</p:txBody>
      </p:sp>
      <p:sp>
        <p:nvSpPr>
          <p:cNvPr id="3" name="Rektangel 2">
            <a:extLst>
              <a:ext uri="{FF2B5EF4-FFF2-40B4-BE49-F238E27FC236}">
                <a16:creationId xmlns:a16="http://schemas.microsoft.com/office/drawing/2014/main" id="{9BC6915D-D906-443C-A0C6-ADAEF71A3563}"/>
              </a:ext>
            </a:extLst>
          </p:cNvPr>
          <p:cNvSpPr/>
          <p:nvPr userDrawn="1"/>
        </p:nvSpPr>
        <p:spPr>
          <a:xfrm>
            <a:off x="0" y="-1"/>
            <a:ext cx="177800" cy="6858002"/>
          </a:xfrm>
          <a:prstGeom prst="rect">
            <a:avLst/>
          </a:prstGeom>
          <a:solidFill>
            <a:srgbClr val="00468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1800"/>
          </a:p>
        </p:txBody>
      </p:sp>
      <p:sp>
        <p:nvSpPr>
          <p:cNvPr id="4" name="Rektangel 3">
            <a:extLst>
              <a:ext uri="{FF2B5EF4-FFF2-40B4-BE49-F238E27FC236}">
                <a16:creationId xmlns:a16="http://schemas.microsoft.com/office/drawing/2014/main" id="{BEEA3C53-7559-49B2-81B3-5DB0DB4CC912}"/>
              </a:ext>
            </a:extLst>
          </p:cNvPr>
          <p:cNvSpPr/>
          <p:nvPr userDrawn="1"/>
        </p:nvSpPr>
        <p:spPr>
          <a:xfrm rot="5400000">
            <a:off x="6072188" y="-5983289"/>
            <a:ext cx="136525" cy="12103101"/>
          </a:xfrm>
          <a:prstGeom prst="rect">
            <a:avLst/>
          </a:prstGeom>
          <a:solidFill>
            <a:srgbClr val="00468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1800"/>
          </a:p>
        </p:txBody>
      </p:sp>
      <p:sp>
        <p:nvSpPr>
          <p:cNvPr id="7" name="Rektangel 6">
            <a:extLst>
              <a:ext uri="{FF2B5EF4-FFF2-40B4-BE49-F238E27FC236}">
                <a16:creationId xmlns:a16="http://schemas.microsoft.com/office/drawing/2014/main" id="{B0AC66E9-6D39-4FC4-899F-D34FF5F894A1}"/>
              </a:ext>
            </a:extLst>
          </p:cNvPr>
          <p:cNvSpPr/>
          <p:nvPr userDrawn="1"/>
        </p:nvSpPr>
        <p:spPr>
          <a:xfrm>
            <a:off x="12014200" y="0"/>
            <a:ext cx="177800" cy="6858002"/>
          </a:xfrm>
          <a:prstGeom prst="rect">
            <a:avLst/>
          </a:prstGeom>
          <a:solidFill>
            <a:srgbClr val="00468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1800"/>
          </a:p>
        </p:txBody>
      </p:sp>
      <p:pic>
        <p:nvPicPr>
          <p:cNvPr id="11" name="Bildobjekt 10">
            <a:extLst>
              <a:ext uri="{FF2B5EF4-FFF2-40B4-BE49-F238E27FC236}">
                <a16:creationId xmlns:a16="http://schemas.microsoft.com/office/drawing/2014/main" id="{5356467A-66EF-44D2-8C1F-6278A4D13CD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833" y="249527"/>
            <a:ext cx="1106424" cy="2893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71594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Rubrik och diagr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ktangel 5">
            <a:extLst>
              <a:ext uri="{FF2B5EF4-FFF2-40B4-BE49-F238E27FC236}">
                <a16:creationId xmlns:a16="http://schemas.microsoft.com/office/drawing/2014/main" id="{4E7E558E-68C8-41C9-8918-168ED4B80198}"/>
              </a:ext>
            </a:extLst>
          </p:cNvPr>
          <p:cNvSpPr/>
          <p:nvPr userDrawn="1"/>
        </p:nvSpPr>
        <p:spPr>
          <a:xfrm>
            <a:off x="88900" y="68261"/>
            <a:ext cx="1790701" cy="631056"/>
          </a:xfrm>
          <a:prstGeom prst="rect">
            <a:avLst/>
          </a:prstGeom>
          <a:solidFill>
            <a:srgbClr val="00468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1800"/>
          </a:p>
        </p:txBody>
      </p:sp>
      <p:sp>
        <p:nvSpPr>
          <p:cNvPr id="3" name="Rektangel 2">
            <a:extLst>
              <a:ext uri="{FF2B5EF4-FFF2-40B4-BE49-F238E27FC236}">
                <a16:creationId xmlns:a16="http://schemas.microsoft.com/office/drawing/2014/main" id="{9BC6915D-D906-443C-A0C6-ADAEF71A3563}"/>
              </a:ext>
            </a:extLst>
          </p:cNvPr>
          <p:cNvSpPr/>
          <p:nvPr userDrawn="1"/>
        </p:nvSpPr>
        <p:spPr>
          <a:xfrm>
            <a:off x="0" y="-1"/>
            <a:ext cx="177800" cy="6858002"/>
          </a:xfrm>
          <a:prstGeom prst="rect">
            <a:avLst/>
          </a:prstGeom>
          <a:solidFill>
            <a:srgbClr val="00468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1800"/>
          </a:p>
        </p:txBody>
      </p:sp>
      <p:sp>
        <p:nvSpPr>
          <p:cNvPr id="4" name="Rektangel 3">
            <a:extLst>
              <a:ext uri="{FF2B5EF4-FFF2-40B4-BE49-F238E27FC236}">
                <a16:creationId xmlns:a16="http://schemas.microsoft.com/office/drawing/2014/main" id="{BEEA3C53-7559-49B2-81B3-5DB0DB4CC912}"/>
              </a:ext>
            </a:extLst>
          </p:cNvPr>
          <p:cNvSpPr/>
          <p:nvPr userDrawn="1"/>
        </p:nvSpPr>
        <p:spPr>
          <a:xfrm rot="5400000">
            <a:off x="6072188" y="-5983289"/>
            <a:ext cx="136525" cy="12103101"/>
          </a:xfrm>
          <a:prstGeom prst="rect">
            <a:avLst/>
          </a:prstGeom>
          <a:solidFill>
            <a:srgbClr val="00468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1800"/>
          </a:p>
        </p:txBody>
      </p:sp>
      <p:sp>
        <p:nvSpPr>
          <p:cNvPr id="7" name="Rektangel 6">
            <a:extLst>
              <a:ext uri="{FF2B5EF4-FFF2-40B4-BE49-F238E27FC236}">
                <a16:creationId xmlns:a16="http://schemas.microsoft.com/office/drawing/2014/main" id="{B0AC66E9-6D39-4FC4-899F-D34FF5F894A1}"/>
              </a:ext>
            </a:extLst>
          </p:cNvPr>
          <p:cNvSpPr/>
          <p:nvPr userDrawn="1"/>
        </p:nvSpPr>
        <p:spPr>
          <a:xfrm>
            <a:off x="12014200" y="0"/>
            <a:ext cx="177800" cy="6858002"/>
          </a:xfrm>
          <a:prstGeom prst="rect">
            <a:avLst/>
          </a:prstGeom>
          <a:solidFill>
            <a:srgbClr val="00468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1800"/>
          </a:p>
        </p:txBody>
      </p:sp>
      <p:sp>
        <p:nvSpPr>
          <p:cNvPr id="12" name="Rubrik 1">
            <a:extLst>
              <a:ext uri="{FF2B5EF4-FFF2-40B4-BE49-F238E27FC236}">
                <a16:creationId xmlns:a16="http://schemas.microsoft.com/office/drawing/2014/main" id="{CB78A856-EEB3-4379-AC76-4A40795909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699319"/>
            <a:ext cx="10972800" cy="1010487"/>
          </a:xfrm>
        </p:spPr>
        <p:txBody>
          <a:bodyPr>
            <a:noAutofit/>
          </a:bodyPr>
          <a:lstStyle>
            <a:lvl1pPr>
              <a:defRPr sz="2400" b="1">
                <a:solidFill>
                  <a:srgbClr val="004687"/>
                </a:solidFill>
                <a:latin typeface="Gill Sans MT" panose="020B0502020104020203" pitchFamily="34" charset="0"/>
              </a:defRPr>
            </a:lvl1pPr>
          </a:lstStyle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13" name="Platshållare för diagram 2">
            <a:extLst>
              <a:ext uri="{FF2B5EF4-FFF2-40B4-BE49-F238E27FC236}">
                <a16:creationId xmlns:a16="http://schemas.microsoft.com/office/drawing/2014/main" id="{1FE4BF68-D681-4877-A588-3006F34D7CCA}"/>
              </a:ext>
            </a:extLst>
          </p:cNvPr>
          <p:cNvSpPr>
            <a:spLocks noGrp="1"/>
          </p:cNvSpPr>
          <p:nvPr>
            <p:ph type="chart" sz="quarter" idx="10"/>
          </p:nvPr>
        </p:nvSpPr>
        <p:spPr>
          <a:xfrm>
            <a:off x="609600" y="1853853"/>
            <a:ext cx="10989733" cy="4215161"/>
          </a:xfrm>
        </p:spPr>
        <p:txBody>
          <a:bodyPr/>
          <a:lstStyle/>
          <a:p>
            <a:r>
              <a:rPr lang="sv-SE"/>
              <a:t>Klicka på ikonen för att lägga till ett diagram</a:t>
            </a:r>
          </a:p>
        </p:txBody>
      </p:sp>
      <p:sp>
        <p:nvSpPr>
          <p:cNvPr id="14" name="Platshållare för innehåll 4">
            <a:extLst>
              <a:ext uri="{FF2B5EF4-FFF2-40B4-BE49-F238E27FC236}">
                <a16:creationId xmlns:a16="http://schemas.microsoft.com/office/drawing/2014/main" id="{FDD2EE4A-C33C-48C5-9AA8-D80DE472FD0A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609600" y="6243641"/>
            <a:ext cx="5486400" cy="339725"/>
          </a:xfrm>
        </p:spPr>
        <p:txBody>
          <a:bodyPr anchor="ctr"/>
          <a:lstStyle>
            <a:lvl1pPr>
              <a:buFontTx/>
              <a:buNone/>
              <a:defRPr sz="1400">
                <a:latin typeface="Gill Sans MT" panose="020B0502020104020203" pitchFamily="34" charset="0"/>
              </a:defRPr>
            </a:lvl1pPr>
            <a:lvl2pPr>
              <a:defRPr sz="1400">
                <a:latin typeface="Gill Sans MT" panose="020B0502020104020203" pitchFamily="34" charset="0"/>
              </a:defRPr>
            </a:lvl2pPr>
            <a:lvl3pPr>
              <a:defRPr sz="1400">
                <a:latin typeface="Gill Sans MT" panose="020B0502020104020203" pitchFamily="34" charset="0"/>
              </a:defRPr>
            </a:lvl3pPr>
            <a:lvl4pPr>
              <a:defRPr sz="1400">
                <a:latin typeface="Gill Sans MT" panose="020B0502020104020203" pitchFamily="34" charset="0"/>
              </a:defRPr>
            </a:lvl4pPr>
            <a:lvl5pPr>
              <a:defRPr sz="1400">
                <a:latin typeface="Gill Sans MT" panose="020B0502020104020203" pitchFamily="34" charset="0"/>
              </a:defRPr>
            </a:lvl5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pic>
        <p:nvPicPr>
          <p:cNvPr id="11" name="Bildobjekt 10">
            <a:extLst>
              <a:ext uri="{FF2B5EF4-FFF2-40B4-BE49-F238E27FC236}">
                <a16:creationId xmlns:a16="http://schemas.microsoft.com/office/drawing/2014/main" id="{04D4A968-26B2-4F29-B6E2-70C853C7055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833" y="249527"/>
            <a:ext cx="1106424" cy="2893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62479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, rubrik och innehåll 1: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ktangel 5">
            <a:extLst>
              <a:ext uri="{FF2B5EF4-FFF2-40B4-BE49-F238E27FC236}">
                <a16:creationId xmlns:a16="http://schemas.microsoft.com/office/drawing/2014/main" id="{4E7E558E-68C8-41C9-8918-168ED4B80198}"/>
              </a:ext>
            </a:extLst>
          </p:cNvPr>
          <p:cNvSpPr/>
          <p:nvPr userDrawn="1"/>
        </p:nvSpPr>
        <p:spPr>
          <a:xfrm>
            <a:off x="88900" y="68261"/>
            <a:ext cx="1790701" cy="631056"/>
          </a:xfrm>
          <a:prstGeom prst="rect">
            <a:avLst/>
          </a:prstGeom>
          <a:solidFill>
            <a:srgbClr val="00468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1800"/>
          </a:p>
        </p:txBody>
      </p:sp>
      <p:sp>
        <p:nvSpPr>
          <p:cNvPr id="9" name="Rubrik 1">
            <a:extLst>
              <a:ext uri="{FF2B5EF4-FFF2-40B4-BE49-F238E27FC236}">
                <a16:creationId xmlns:a16="http://schemas.microsoft.com/office/drawing/2014/main" id="{CB1972FA-B46F-41E9-9EDB-3DC201991F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1111250"/>
            <a:ext cx="10972800" cy="1051744"/>
          </a:xfrm>
        </p:spPr>
        <p:txBody>
          <a:bodyPr>
            <a:noAutofit/>
          </a:bodyPr>
          <a:lstStyle>
            <a:lvl1pPr>
              <a:defRPr sz="4200" b="1">
                <a:solidFill>
                  <a:srgbClr val="004687"/>
                </a:solidFill>
                <a:latin typeface="Gill Sans MT" panose="020B0502020104020203" pitchFamily="34" charset="0"/>
              </a:defRPr>
            </a:lvl1pPr>
          </a:lstStyle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3" name="Rektangel 2">
            <a:extLst>
              <a:ext uri="{FF2B5EF4-FFF2-40B4-BE49-F238E27FC236}">
                <a16:creationId xmlns:a16="http://schemas.microsoft.com/office/drawing/2014/main" id="{9BC6915D-D906-443C-A0C6-ADAEF71A3563}"/>
              </a:ext>
            </a:extLst>
          </p:cNvPr>
          <p:cNvSpPr/>
          <p:nvPr userDrawn="1"/>
        </p:nvSpPr>
        <p:spPr>
          <a:xfrm>
            <a:off x="0" y="-1"/>
            <a:ext cx="177800" cy="6858002"/>
          </a:xfrm>
          <a:prstGeom prst="rect">
            <a:avLst/>
          </a:prstGeom>
          <a:solidFill>
            <a:srgbClr val="00468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1800"/>
          </a:p>
        </p:txBody>
      </p:sp>
      <p:sp>
        <p:nvSpPr>
          <p:cNvPr id="4" name="Rektangel 3">
            <a:extLst>
              <a:ext uri="{FF2B5EF4-FFF2-40B4-BE49-F238E27FC236}">
                <a16:creationId xmlns:a16="http://schemas.microsoft.com/office/drawing/2014/main" id="{BEEA3C53-7559-49B2-81B3-5DB0DB4CC912}"/>
              </a:ext>
            </a:extLst>
          </p:cNvPr>
          <p:cNvSpPr/>
          <p:nvPr userDrawn="1"/>
        </p:nvSpPr>
        <p:spPr>
          <a:xfrm rot="5400000">
            <a:off x="6072188" y="-5983289"/>
            <a:ext cx="136525" cy="12103101"/>
          </a:xfrm>
          <a:prstGeom prst="rect">
            <a:avLst/>
          </a:prstGeom>
          <a:solidFill>
            <a:srgbClr val="00468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1800"/>
          </a:p>
        </p:txBody>
      </p:sp>
      <p:sp>
        <p:nvSpPr>
          <p:cNvPr id="7" name="Rektangel 6">
            <a:extLst>
              <a:ext uri="{FF2B5EF4-FFF2-40B4-BE49-F238E27FC236}">
                <a16:creationId xmlns:a16="http://schemas.microsoft.com/office/drawing/2014/main" id="{B0AC66E9-6D39-4FC4-899F-D34FF5F894A1}"/>
              </a:ext>
            </a:extLst>
          </p:cNvPr>
          <p:cNvSpPr/>
          <p:nvPr userDrawn="1"/>
        </p:nvSpPr>
        <p:spPr>
          <a:xfrm>
            <a:off x="12014200" y="0"/>
            <a:ext cx="177800" cy="6858002"/>
          </a:xfrm>
          <a:prstGeom prst="rect">
            <a:avLst/>
          </a:prstGeom>
          <a:solidFill>
            <a:srgbClr val="00468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1800"/>
          </a:p>
        </p:txBody>
      </p:sp>
      <p:pic>
        <p:nvPicPr>
          <p:cNvPr id="14" name="Bildobjekt 13">
            <a:extLst>
              <a:ext uri="{FF2B5EF4-FFF2-40B4-BE49-F238E27FC236}">
                <a16:creationId xmlns:a16="http://schemas.microsoft.com/office/drawing/2014/main" id="{AC2F74AF-9983-4EB8-BC16-686023EACC3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09600" y="2409685"/>
            <a:ext cx="2308288" cy="2665376"/>
          </a:xfrm>
          <a:prstGeom prst="rect">
            <a:avLst/>
          </a:prstGeom>
        </p:spPr>
      </p:pic>
      <p:sp>
        <p:nvSpPr>
          <p:cNvPr id="15" name="Platshållare för bild 13">
            <a:extLst>
              <a:ext uri="{FF2B5EF4-FFF2-40B4-BE49-F238E27FC236}">
                <a16:creationId xmlns:a16="http://schemas.microsoft.com/office/drawing/2014/main" id="{37CD8154-E8DA-41DA-B196-6A3ED535A6AC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871860" y="2647165"/>
            <a:ext cx="4114800" cy="3086100"/>
          </a:xfrm>
        </p:spPr>
        <p:txBody>
          <a:bodyPr/>
          <a:lstStyle/>
          <a:p>
            <a:r>
              <a:rPr lang="sv-SE"/>
              <a:t>Klicka på ikonen för att lägga till en bild</a:t>
            </a:r>
          </a:p>
        </p:txBody>
      </p:sp>
      <p:sp>
        <p:nvSpPr>
          <p:cNvPr id="16" name="Platshållare för innehåll 2">
            <a:extLst>
              <a:ext uri="{FF2B5EF4-FFF2-40B4-BE49-F238E27FC236}">
                <a16:creationId xmlns:a16="http://schemas.microsoft.com/office/drawing/2014/main" id="{B23C4FB8-CC56-4A3B-A72E-AC8618ADFED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9624" y="2647165"/>
            <a:ext cx="6392777" cy="4095684"/>
          </a:xfrm>
        </p:spPr>
        <p:txBody>
          <a:bodyPr/>
          <a:lstStyle>
            <a:lvl1pPr algn="l">
              <a:buNone/>
              <a:defRPr lang="sv-SE" dirty="0"/>
            </a:lvl1pPr>
            <a:lvl2pPr>
              <a:buNone/>
              <a:defRPr/>
            </a:lvl2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</p:txBody>
      </p:sp>
      <p:pic>
        <p:nvPicPr>
          <p:cNvPr id="12" name="Bildobjekt 11">
            <a:extLst>
              <a:ext uri="{FF2B5EF4-FFF2-40B4-BE49-F238E27FC236}">
                <a16:creationId xmlns:a16="http://schemas.microsoft.com/office/drawing/2014/main" id="{65DBF42D-AFBE-44B6-A1A4-470DC388275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833" y="249527"/>
            <a:ext cx="1106424" cy="2893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63957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, 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ktangel 5">
            <a:extLst>
              <a:ext uri="{FF2B5EF4-FFF2-40B4-BE49-F238E27FC236}">
                <a16:creationId xmlns:a16="http://schemas.microsoft.com/office/drawing/2014/main" id="{4E7E558E-68C8-41C9-8918-168ED4B80198}"/>
              </a:ext>
            </a:extLst>
          </p:cNvPr>
          <p:cNvSpPr/>
          <p:nvPr userDrawn="1"/>
        </p:nvSpPr>
        <p:spPr>
          <a:xfrm>
            <a:off x="88900" y="68261"/>
            <a:ext cx="1790701" cy="631056"/>
          </a:xfrm>
          <a:prstGeom prst="rect">
            <a:avLst/>
          </a:prstGeom>
          <a:solidFill>
            <a:srgbClr val="00468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1800"/>
          </a:p>
        </p:txBody>
      </p:sp>
      <p:sp>
        <p:nvSpPr>
          <p:cNvPr id="9" name="Rubrik 1">
            <a:extLst>
              <a:ext uri="{FF2B5EF4-FFF2-40B4-BE49-F238E27FC236}">
                <a16:creationId xmlns:a16="http://schemas.microsoft.com/office/drawing/2014/main" id="{CB1972FA-B46F-41E9-9EDB-3DC201991F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3616203"/>
            <a:ext cx="10972800" cy="1051744"/>
          </a:xfrm>
        </p:spPr>
        <p:txBody>
          <a:bodyPr>
            <a:noAutofit/>
          </a:bodyPr>
          <a:lstStyle>
            <a:lvl1pPr>
              <a:defRPr sz="4200" b="1">
                <a:solidFill>
                  <a:srgbClr val="004687"/>
                </a:solidFill>
                <a:latin typeface="Gill Sans MT" panose="020B0502020104020203" pitchFamily="34" charset="0"/>
              </a:defRPr>
            </a:lvl1pPr>
          </a:lstStyle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3" name="Rektangel 2">
            <a:extLst>
              <a:ext uri="{FF2B5EF4-FFF2-40B4-BE49-F238E27FC236}">
                <a16:creationId xmlns:a16="http://schemas.microsoft.com/office/drawing/2014/main" id="{9BC6915D-D906-443C-A0C6-ADAEF71A3563}"/>
              </a:ext>
            </a:extLst>
          </p:cNvPr>
          <p:cNvSpPr/>
          <p:nvPr userDrawn="1"/>
        </p:nvSpPr>
        <p:spPr>
          <a:xfrm>
            <a:off x="0" y="-1"/>
            <a:ext cx="177800" cy="6858002"/>
          </a:xfrm>
          <a:prstGeom prst="rect">
            <a:avLst/>
          </a:prstGeom>
          <a:solidFill>
            <a:srgbClr val="00468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1800"/>
          </a:p>
        </p:txBody>
      </p:sp>
      <p:sp>
        <p:nvSpPr>
          <p:cNvPr id="4" name="Rektangel 3">
            <a:extLst>
              <a:ext uri="{FF2B5EF4-FFF2-40B4-BE49-F238E27FC236}">
                <a16:creationId xmlns:a16="http://schemas.microsoft.com/office/drawing/2014/main" id="{BEEA3C53-7559-49B2-81B3-5DB0DB4CC912}"/>
              </a:ext>
            </a:extLst>
          </p:cNvPr>
          <p:cNvSpPr/>
          <p:nvPr userDrawn="1"/>
        </p:nvSpPr>
        <p:spPr>
          <a:xfrm rot="5400000">
            <a:off x="6072188" y="-5983289"/>
            <a:ext cx="136525" cy="12103101"/>
          </a:xfrm>
          <a:prstGeom prst="rect">
            <a:avLst/>
          </a:prstGeom>
          <a:solidFill>
            <a:srgbClr val="00468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1800"/>
          </a:p>
        </p:txBody>
      </p:sp>
      <p:sp>
        <p:nvSpPr>
          <p:cNvPr id="7" name="Rektangel 6">
            <a:extLst>
              <a:ext uri="{FF2B5EF4-FFF2-40B4-BE49-F238E27FC236}">
                <a16:creationId xmlns:a16="http://schemas.microsoft.com/office/drawing/2014/main" id="{B0AC66E9-6D39-4FC4-899F-D34FF5F894A1}"/>
              </a:ext>
            </a:extLst>
          </p:cNvPr>
          <p:cNvSpPr/>
          <p:nvPr userDrawn="1"/>
        </p:nvSpPr>
        <p:spPr>
          <a:xfrm>
            <a:off x="12014200" y="0"/>
            <a:ext cx="177800" cy="6858002"/>
          </a:xfrm>
          <a:prstGeom prst="rect">
            <a:avLst/>
          </a:prstGeom>
          <a:solidFill>
            <a:srgbClr val="00468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1800"/>
          </a:p>
        </p:txBody>
      </p:sp>
      <p:pic>
        <p:nvPicPr>
          <p:cNvPr id="14" name="Bildobjekt 13">
            <a:extLst>
              <a:ext uri="{FF2B5EF4-FFF2-40B4-BE49-F238E27FC236}">
                <a16:creationId xmlns:a16="http://schemas.microsoft.com/office/drawing/2014/main" id="{AC2F74AF-9983-4EB8-BC16-686023EACC3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764773" y="823306"/>
            <a:ext cx="2308288" cy="2665376"/>
          </a:xfrm>
          <a:prstGeom prst="rect">
            <a:avLst/>
          </a:prstGeom>
        </p:spPr>
      </p:pic>
      <p:sp>
        <p:nvSpPr>
          <p:cNvPr id="15" name="Platshållare för bild 13">
            <a:extLst>
              <a:ext uri="{FF2B5EF4-FFF2-40B4-BE49-F238E27FC236}">
                <a16:creationId xmlns:a16="http://schemas.microsoft.com/office/drawing/2014/main" id="{37CD8154-E8DA-41DA-B196-6A3ED535A6AC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757991" y="1060789"/>
            <a:ext cx="10676020" cy="2207577"/>
          </a:xfrm>
        </p:spPr>
        <p:txBody>
          <a:bodyPr/>
          <a:lstStyle/>
          <a:p>
            <a:r>
              <a:rPr lang="sv-SE"/>
              <a:t>Klicka på ikonen för att lägga till en bild</a:t>
            </a:r>
          </a:p>
        </p:txBody>
      </p:sp>
      <p:sp>
        <p:nvSpPr>
          <p:cNvPr id="16" name="Platshållare för innehåll 2">
            <a:extLst>
              <a:ext uri="{FF2B5EF4-FFF2-40B4-BE49-F238E27FC236}">
                <a16:creationId xmlns:a16="http://schemas.microsoft.com/office/drawing/2014/main" id="{B23C4FB8-CC56-4A3B-A72E-AC8618ADFED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4734220"/>
            <a:ext cx="11028277" cy="1470499"/>
          </a:xfrm>
        </p:spPr>
        <p:txBody>
          <a:bodyPr/>
          <a:lstStyle>
            <a:lvl1pPr>
              <a:buNone/>
              <a:defRPr/>
            </a:lvl1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</p:txBody>
      </p:sp>
      <p:pic>
        <p:nvPicPr>
          <p:cNvPr id="12" name="Bildobjekt 11">
            <a:extLst>
              <a:ext uri="{FF2B5EF4-FFF2-40B4-BE49-F238E27FC236}">
                <a16:creationId xmlns:a16="http://schemas.microsoft.com/office/drawing/2014/main" id="{9B348FD4-19D7-4050-AA3D-E53DD22E6E38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833" y="249527"/>
            <a:ext cx="1106424" cy="2893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08017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bild Blå">
    <p:bg>
      <p:bgPr>
        <a:solidFill>
          <a:srgbClr val="00468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tshållare för innehåll 2">
            <a:extLst>
              <a:ext uri="{FF2B5EF4-FFF2-40B4-BE49-F238E27FC236}">
                <a16:creationId xmlns:a16="http://schemas.microsoft.com/office/drawing/2014/main" id="{8A584889-0BE5-4CDC-99E9-8E4F008C6E3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933834"/>
            <a:ext cx="10972800" cy="4474344"/>
          </a:xfrm>
        </p:spPr>
        <p:txBody>
          <a:bodyPr/>
          <a:lstStyle>
            <a:lvl1pPr>
              <a:buNone/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</p:txBody>
      </p:sp>
      <p:sp>
        <p:nvSpPr>
          <p:cNvPr id="3" name="Rektangel 2">
            <a:extLst>
              <a:ext uri="{FF2B5EF4-FFF2-40B4-BE49-F238E27FC236}">
                <a16:creationId xmlns:a16="http://schemas.microsoft.com/office/drawing/2014/main" id="{22553038-286A-4B22-BEDF-A692599BE14B}"/>
              </a:ext>
            </a:extLst>
          </p:cNvPr>
          <p:cNvSpPr/>
          <p:nvPr userDrawn="1"/>
        </p:nvSpPr>
        <p:spPr>
          <a:xfrm>
            <a:off x="88900" y="68261"/>
            <a:ext cx="1790701" cy="631056"/>
          </a:xfrm>
          <a:prstGeom prst="rect">
            <a:avLst/>
          </a:prstGeom>
          <a:solidFill>
            <a:srgbClr val="00468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1800"/>
          </a:p>
        </p:txBody>
      </p:sp>
      <p:sp>
        <p:nvSpPr>
          <p:cNvPr id="6" name="Rektangel 5">
            <a:extLst>
              <a:ext uri="{FF2B5EF4-FFF2-40B4-BE49-F238E27FC236}">
                <a16:creationId xmlns:a16="http://schemas.microsoft.com/office/drawing/2014/main" id="{01563364-27B0-4B19-924E-4EFB6DE0E137}"/>
              </a:ext>
            </a:extLst>
          </p:cNvPr>
          <p:cNvSpPr/>
          <p:nvPr userDrawn="1"/>
        </p:nvSpPr>
        <p:spPr>
          <a:xfrm>
            <a:off x="0" y="-1"/>
            <a:ext cx="177800" cy="6858002"/>
          </a:xfrm>
          <a:prstGeom prst="rect">
            <a:avLst/>
          </a:prstGeom>
          <a:solidFill>
            <a:srgbClr val="00468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1800"/>
          </a:p>
        </p:txBody>
      </p:sp>
      <p:sp>
        <p:nvSpPr>
          <p:cNvPr id="8" name="Rektangel 7">
            <a:extLst>
              <a:ext uri="{FF2B5EF4-FFF2-40B4-BE49-F238E27FC236}">
                <a16:creationId xmlns:a16="http://schemas.microsoft.com/office/drawing/2014/main" id="{AACD3C05-C6EC-4067-9FF8-8231ACDFE821}"/>
              </a:ext>
            </a:extLst>
          </p:cNvPr>
          <p:cNvSpPr/>
          <p:nvPr userDrawn="1"/>
        </p:nvSpPr>
        <p:spPr>
          <a:xfrm rot="5400000">
            <a:off x="6072188" y="-5983289"/>
            <a:ext cx="136525" cy="12103101"/>
          </a:xfrm>
          <a:prstGeom prst="rect">
            <a:avLst/>
          </a:prstGeom>
          <a:solidFill>
            <a:srgbClr val="00468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1800"/>
          </a:p>
        </p:txBody>
      </p:sp>
      <p:sp>
        <p:nvSpPr>
          <p:cNvPr id="9" name="Rubrik 1">
            <a:extLst>
              <a:ext uri="{FF2B5EF4-FFF2-40B4-BE49-F238E27FC236}">
                <a16:creationId xmlns:a16="http://schemas.microsoft.com/office/drawing/2014/main" id="{CB1972FA-B46F-41E9-9EDB-3DC201991F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608271"/>
            <a:ext cx="10972800" cy="1143000"/>
          </a:xfrm>
        </p:spPr>
        <p:txBody>
          <a:bodyPr>
            <a:noAutofit/>
          </a:bodyPr>
          <a:lstStyle>
            <a:lvl1pPr algn="l">
              <a:defRPr sz="2500" b="1">
                <a:solidFill>
                  <a:schemeClr val="bg1"/>
                </a:solidFill>
                <a:latin typeface="Gill Sans MT" panose="020B0502020104020203" pitchFamily="34" charset="0"/>
              </a:defRPr>
            </a:lvl1pPr>
          </a:lstStyle>
          <a:p>
            <a:r>
              <a:rPr lang="sv-SE"/>
              <a:t>Klicka här för att ändra mall för rubrikformat</a:t>
            </a:r>
            <a:endParaRPr lang="sv-SE" dirty="0"/>
          </a:p>
        </p:txBody>
      </p:sp>
      <p:pic>
        <p:nvPicPr>
          <p:cNvPr id="12" name="Bildobjekt 11">
            <a:extLst>
              <a:ext uri="{FF2B5EF4-FFF2-40B4-BE49-F238E27FC236}">
                <a16:creationId xmlns:a16="http://schemas.microsoft.com/office/drawing/2014/main" id="{AA5BE6DC-98D6-49E6-8E47-6F86D1DF24E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833" y="249527"/>
            <a:ext cx="1106424" cy="2893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23212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ubrik 1">
            <a:extLst>
              <a:ext uri="{FF2B5EF4-FFF2-40B4-BE49-F238E27FC236}">
                <a16:creationId xmlns:a16="http://schemas.microsoft.com/office/drawing/2014/main" id="{2EE824CE-6F53-41AD-9592-58579403523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27760" y="450851"/>
            <a:ext cx="9979069" cy="1987550"/>
          </a:xfrm>
        </p:spPr>
        <p:txBody>
          <a:bodyPr anchor="b">
            <a:noAutofit/>
          </a:bodyPr>
          <a:lstStyle>
            <a:lvl1pPr>
              <a:lnSpc>
                <a:spcPts val="4400"/>
              </a:lnSpc>
              <a:defRPr sz="4200" b="1">
                <a:solidFill>
                  <a:srgbClr val="004687"/>
                </a:solidFill>
                <a:latin typeface="Gill Sans MT" panose="020B0502020104020203" pitchFamily="34" charset="0"/>
              </a:defRPr>
            </a:lvl1pPr>
          </a:lstStyle>
          <a:p>
            <a:r>
              <a:rPr lang="sv-SE" dirty="0"/>
              <a:t>Klicka här för att ändra mall för rubrikformat</a:t>
            </a:r>
          </a:p>
        </p:txBody>
      </p:sp>
      <p:sp>
        <p:nvSpPr>
          <p:cNvPr id="18" name="Platshållare för text 17">
            <a:extLst>
              <a:ext uri="{FF2B5EF4-FFF2-40B4-BE49-F238E27FC236}">
                <a16:creationId xmlns:a16="http://schemas.microsoft.com/office/drawing/2014/main" id="{659EE961-A612-4417-BE68-50FCF2E64E1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327759" y="2498728"/>
            <a:ext cx="9979473" cy="627063"/>
          </a:xfrm>
        </p:spPr>
        <p:txBody>
          <a:bodyPr/>
          <a:lstStyle>
            <a:lvl1pPr algn="l">
              <a:buFontTx/>
              <a:buNone/>
              <a:defRPr sz="2400">
                <a:latin typeface="Gill Sans MT" panose="020B0502020104020203" pitchFamily="34" charset="0"/>
              </a:defRPr>
            </a:lvl1pPr>
            <a:lvl2pPr algn="l">
              <a:buFontTx/>
              <a:buNone/>
              <a:defRPr sz="2400">
                <a:latin typeface="Gill Sans MT" panose="020B0502020104020203" pitchFamily="34" charset="0"/>
              </a:defRPr>
            </a:lvl2pPr>
            <a:lvl3pPr algn="l">
              <a:buFontTx/>
              <a:buNone/>
              <a:defRPr sz="2400">
                <a:latin typeface="Gill Sans MT" panose="020B0502020104020203" pitchFamily="34" charset="0"/>
              </a:defRPr>
            </a:lvl3pPr>
            <a:lvl4pPr algn="l">
              <a:buFontTx/>
              <a:buNone/>
              <a:defRPr sz="2400">
                <a:latin typeface="Gill Sans MT" panose="020B0502020104020203" pitchFamily="34" charset="0"/>
              </a:defRPr>
            </a:lvl4pPr>
            <a:lvl5pPr algn="l">
              <a:buFontTx/>
              <a:buNone/>
              <a:defRPr sz="2400">
                <a:latin typeface="Gill Sans MT" panose="020B0502020104020203" pitchFamily="34" charset="0"/>
              </a:defRPr>
            </a:lvl5pPr>
          </a:lstStyle>
          <a:p>
            <a:pPr lvl="0"/>
            <a:r>
              <a:rPr lang="sv-SE" dirty="0"/>
              <a:t>Klicka här för att ändra format på bakgrundstexten</a:t>
            </a:r>
          </a:p>
        </p:txBody>
      </p:sp>
      <p:sp>
        <p:nvSpPr>
          <p:cNvPr id="8" name="Platshållare för text 2">
            <a:extLst>
              <a:ext uri="{FF2B5EF4-FFF2-40B4-BE49-F238E27FC236}">
                <a16:creationId xmlns:a16="http://schemas.microsoft.com/office/drawing/2014/main" id="{4902608C-51A6-4619-A795-7F4CA4C0408D}"/>
              </a:ext>
            </a:extLst>
          </p:cNvPr>
          <p:cNvSpPr>
            <a:spLocks noGrp="1"/>
          </p:cNvSpPr>
          <p:nvPr>
            <p:ph type="body" idx="11"/>
          </p:nvPr>
        </p:nvSpPr>
        <p:spPr>
          <a:xfrm>
            <a:off x="2694985" y="4537389"/>
            <a:ext cx="4057649" cy="1562246"/>
          </a:xfrm>
        </p:spPr>
        <p:txBody>
          <a:bodyPr anchor="t">
            <a:normAutofit/>
          </a:bodyPr>
          <a:lstStyle>
            <a:lvl1pPr marL="0" indent="0" algn="r">
              <a:spcBef>
                <a:spcPts val="0"/>
              </a:spcBef>
              <a:spcAft>
                <a:spcPts val="800"/>
              </a:spcAft>
              <a:buNone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 dirty="0"/>
              <a:t>Klicka här för att ändra format på bakgrundstexten</a:t>
            </a:r>
          </a:p>
        </p:txBody>
      </p:sp>
      <p:grpSp>
        <p:nvGrpSpPr>
          <p:cNvPr id="12" name="Grupp 11">
            <a:extLst>
              <a:ext uri="{FF2B5EF4-FFF2-40B4-BE49-F238E27FC236}">
                <a16:creationId xmlns:a16="http://schemas.microsoft.com/office/drawing/2014/main" id="{35A246F9-E35F-4F3B-A9E0-D056C5D1D0D0}"/>
              </a:ext>
            </a:extLst>
          </p:cNvPr>
          <p:cNvGrpSpPr/>
          <p:nvPr userDrawn="1"/>
        </p:nvGrpSpPr>
        <p:grpSpPr>
          <a:xfrm>
            <a:off x="7398708" y="3383122"/>
            <a:ext cx="3908121" cy="3024027"/>
            <a:chOff x="4572000" y="3383122"/>
            <a:chExt cx="3908121" cy="3024027"/>
          </a:xfrm>
        </p:grpSpPr>
        <p:pic>
          <p:nvPicPr>
            <p:cNvPr id="13" name="Bildobjekt 12" descr="En bild som visar ritning&#10;&#10;Automatiskt genererad beskrivning">
              <a:extLst>
                <a:ext uri="{FF2B5EF4-FFF2-40B4-BE49-F238E27FC236}">
                  <a16:creationId xmlns:a16="http://schemas.microsoft.com/office/drawing/2014/main" id="{0D84613A-D53F-4FD1-8225-C51BE84EEF1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/>
            <a:stretch>
              <a:fillRect/>
            </a:stretch>
          </p:blipFill>
          <p:spPr>
            <a:xfrm>
              <a:off x="4572000" y="3383122"/>
              <a:ext cx="3908121" cy="3024027"/>
            </a:xfrm>
            <a:prstGeom prst="rect">
              <a:avLst/>
            </a:prstGeom>
          </p:spPr>
        </p:pic>
        <p:pic>
          <p:nvPicPr>
            <p:cNvPr id="14" name="Bildobjekt 13">
              <a:extLst>
                <a:ext uri="{FF2B5EF4-FFF2-40B4-BE49-F238E27FC236}">
                  <a16:creationId xmlns:a16="http://schemas.microsoft.com/office/drawing/2014/main" id="{54F29C1E-F5BE-45E5-87E4-B589546A202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27311" y="5021067"/>
              <a:ext cx="1352810" cy="35381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4090887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ubrik 1">
            <a:extLst>
              <a:ext uri="{FF2B5EF4-FFF2-40B4-BE49-F238E27FC236}">
                <a16:creationId xmlns:a16="http://schemas.microsoft.com/office/drawing/2014/main" id="{CB1972FA-B46F-41E9-9EDB-3DC201991F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>
            <a:noAutofit/>
          </a:bodyPr>
          <a:lstStyle>
            <a:lvl1pPr>
              <a:defRPr sz="4200" b="1">
                <a:solidFill>
                  <a:srgbClr val="004687"/>
                </a:solidFill>
                <a:latin typeface="Gill Sans MT" panose="020B0502020104020203" pitchFamily="34" charset="0"/>
              </a:defRPr>
            </a:lvl1pPr>
          </a:lstStyle>
          <a:p>
            <a:r>
              <a:rPr lang="sv-SE" dirty="0"/>
              <a:t>Klicka här för att ändra mall för rubrikformat</a:t>
            </a:r>
          </a:p>
        </p:txBody>
      </p:sp>
      <p:sp>
        <p:nvSpPr>
          <p:cNvPr id="10" name="Platshållare för innehåll 2">
            <a:extLst>
              <a:ext uri="{FF2B5EF4-FFF2-40B4-BE49-F238E27FC236}">
                <a16:creationId xmlns:a16="http://schemas.microsoft.com/office/drawing/2014/main" id="{8A584889-0BE5-4CDC-99E9-8E4F008C6E3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600201"/>
            <a:ext cx="10972800" cy="4474344"/>
          </a:xfrm>
        </p:spPr>
        <p:txBody>
          <a:bodyPr/>
          <a:lstStyle>
            <a:lvl1pPr>
              <a:buNone/>
              <a:defRPr/>
            </a:lvl1pPr>
          </a:lstStyle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</p:txBody>
      </p:sp>
      <p:pic>
        <p:nvPicPr>
          <p:cNvPr id="6" name="Bildobjekt 5">
            <a:extLst>
              <a:ext uri="{FF2B5EF4-FFF2-40B4-BE49-F238E27FC236}">
                <a16:creationId xmlns:a16="http://schemas.microsoft.com/office/drawing/2014/main" id="{4BAC2DEE-4004-4DF1-8DC4-7D915341ED3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05131" y="6293927"/>
            <a:ext cx="914400" cy="2391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85367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, rubrik och innehåll 1: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ubrik 1">
            <a:extLst>
              <a:ext uri="{FF2B5EF4-FFF2-40B4-BE49-F238E27FC236}">
                <a16:creationId xmlns:a16="http://schemas.microsoft.com/office/drawing/2014/main" id="{CB1972FA-B46F-41E9-9EDB-3DC201991F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>
            <a:noAutofit/>
          </a:bodyPr>
          <a:lstStyle>
            <a:lvl1pPr>
              <a:defRPr sz="4200" b="1">
                <a:solidFill>
                  <a:srgbClr val="004687"/>
                </a:solidFill>
                <a:latin typeface="Gill Sans MT" panose="020B0502020104020203" pitchFamily="34" charset="0"/>
              </a:defRPr>
            </a:lvl1pPr>
          </a:lstStyle>
          <a:p>
            <a:r>
              <a:rPr lang="sv-SE" dirty="0"/>
              <a:t>Klicka här för att ändra mall för rubrikformat</a:t>
            </a:r>
          </a:p>
        </p:txBody>
      </p:sp>
      <p:pic>
        <p:nvPicPr>
          <p:cNvPr id="7" name="Bildobjekt 6">
            <a:extLst>
              <a:ext uri="{FF2B5EF4-FFF2-40B4-BE49-F238E27FC236}">
                <a16:creationId xmlns:a16="http://schemas.microsoft.com/office/drawing/2014/main" id="{AF270FFF-D112-4D59-99C5-91D5764572A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09600" y="1741381"/>
            <a:ext cx="2308288" cy="2665376"/>
          </a:xfrm>
          <a:prstGeom prst="rect">
            <a:avLst/>
          </a:prstGeom>
        </p:spPr>
      </p:pic>
      <p:sp>
        <p:nvSpPr>
          <p:cNvPr id="15" name="Platshållare för innehåll 2">
            <a:extLst>
              <a:ext uri="{FF2B5EF4-FFF2-40B4-BE49-F238E27FC236}">
                <a16:creationId xmlns:a16="http://schemas.microsoft.com/office/drawing/2014/main" id="{22DD7FD9-31F9-4F6F-AD44-97C63080FC1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9624" y="1978861"/>
            <a:ext cx="6392777" cy="4095684"/>
          </a:xfrm>
        </p:spPr>
        <p:txBody>
          <a:bodyPr/>
          <a:lstStyle>
            <a:lvl1pPr>
              <a:buNone/>
              <a:defRPr/>
            </a:lvl1pPr>
          </a:lstStyle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</p:txBody>
      </p:sp>
      <p:pic>
        <p:nvPicPr>
          <p:cNvPr id="11" name="Bildobjekt 10">
            <a:extLst>
              <a:ext uri="{FF2B5EF4-FFF2-40B4-BE49-F238E27FC236}">
                <a16:creationId xmlns:a16="http://schemas.microsoft.com/office/drawing/2014/main" id="{0C9B32F3-DCC0-4A8F-AB49-B8C3573B941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05131" y="6293927"/>
            <a:ext cx="914400" cy="239151"/>
          </a:xfrm>
          <a:prstGeom prst="rect">
            <a:avLst/>
          </a:prstGeom>
        </p:spPr>
      </p:pic>
      <p:sp>
        <p:nvSpPr>
          <p:cNvPr id="12" name="Platshållare för bild 13">
            <a:extLst>
              <a:ext uri="{FF2B5EF4-FFF2-40B4-BE49-F238E27FC236}">
                <a16:creationId xmlns:a16="http://schemas.microsoft.com/office/drawing/2014/main" id="{4D47703B-947F-47A5-BA53-8D05B8CDF756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835378" y="1978860"/>
            <a:ext cx="4008847" cy="4008847"/>
          </a:xfrm>
        </p:spPr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0590571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.xml"/><Relationship Id="rId3" Type="http://schemas.openxmlformats.org/officeDocument/2006/relationships/slideLayout" Target="../slideLayouts/slideLayout9.xml"/><Relationship Id="rId7" Type="http://schemas.openxmlformats.org/officeDocument/2006/relationships/slideLayout" Target="../slideLayouts/slideLayout13.xml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Relationship Id="rId6" Type="http://schemas.openxmlformats.org/officeDocument/2006/relationships/slideLayout" Target="../slideLayouts/slideLayout12.xml"/><Relationship Id="rId5" Type="http://schemas.openxmlformats.org/officeDocument/2006/relationships/slideLayout" Target="../slideLayouts/slideLayout11.xml"/><Relationship Id="rId4" Type="http://schemas.openxmlformats.org/officeDocument/2006/relationships/slideLayout" Target="../slideLayouts/slideLayout10.xml"/><Relationship Id="rId9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EF7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>
            <a:extLst>
              <a:ext uri="{FF2B5EF4-FFF2-40B4-BE49-F238E27FC236}">
                <a16:creationId xmlns:a16="http://schemas.microsoft.com/office/drawing/2014/main" id="{C8953B5D-70CD-4805-A11D-4D1132F416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8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 dirty="0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0CE53065-92DD-4F9E-8050-AA1CDFE6BB5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8FB1867D-95A9-4688-8CA3-4604B49C6A6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3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3B419C-5722-47D0-8794-856477F4C245}" type="datetimeFigureOut">
              <a:rPr lang="sv-SE" smtClean="0"/>
              <a:t>2024-05-23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6A6F123B-773C-4ACE-805B-6B4A11A7E63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3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06C9DB26-6151-4752-B390-B0AE2F09854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3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F08CC7-577C-4BA3-AE43-D172C3526F60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23519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3" r:id="rId1"/>
    <p:sldLayoutId id="2147483698" r:id="rId2"/>
    <p:sldLayoutId id="2147483715" r:id="rId3"/>
    <p:sldLayoutId id="2147483696" r:id="rId4"/>
    <p:sldLayoutId id="2147483697" r:id="rId5"/>
    <p:sldLayoutId id="2147483690" r:id="rId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sv-SE" sz="4200" b="1" kern="1200">
          <a:solidFill>
            <a:srgbClr val="004687"/>
          </a:solidFill>
          <a:latin typeface="Gill Sans MT" panose="020B0502020104020203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lang="sv-SE" sz="2800" kern="1200">
          <a:solidFill>
            <a:schemeClr val="tx1"/>
          </a:solidFill>
          <a:latin typeface="Gill Sans MT" panose="020B0502020104020203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EF7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>
            <a:extLst>
              <a:ext uri="{FF2B5EF4-FFF2-40B4-BE49-F238E27FC236}">
                <a16:creationId xmlns:a16="http://schemas.microsoft.com/office/drawing/2014/main" id="{C8953B5D-70CD-4805-A11D-4D1132F416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8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 dirty="0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0CE53065-92DD-4F9E-8050-AA1CDFE6BB5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8FB1867D-95A9-4688-8CA3-4604B49C6A6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3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3B419C-5722-47D0-8794-856477F4C245}" type="datetimeFigureOut">
              <a:rPr lang="sv-SE" smtClean="0"/>
              <a:t>2024-05-23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6A6F123B-773C-4ACE-805B-6B4A11A7E63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3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06C9DB26-6151-4752-B390-B0AE2F09854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3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F08CC7-577C-4BA3-AE43-D172C3526F60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063605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5" r:id="rId1"/>
    <p:sldLayoutId id="2147483706" r:id="rId2"/>
    <p:sldLayoutId id="2147483707" r:id="rId3"/>
    <p:sldLayoutId id="2147483708" r:id="rId4"/>
    <p:sldLayoutId id="2147483714" r:id="rId5"/>
    <p:sldLayoutId id="2147483712" r:id="rId6"/>
    <p:sldLayoutId id="2147483717" r:id="rId7"/>
    <p:sldLayoutId id="2147483718" r:id="rId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sv-SE" sz="4200" b="1" kern="1200">
          <a:solidFill>
            <a:srgbClr val="004687"/>
          </a:solidFill>
          <a:latin typeface="Gill Sans MT" panose="020B0502020104020203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lang="sv-SE" sz="2800" kern="1200">
          <a:solidFill>
            <a:schemeClr val="tx1"/>
          </a:solidFill>
          <a:latin typeface="Gill Sans MT" panose="020B0502020104020203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1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2.xml"/><Relationship Id="rId1" Type="http://schemas.openxmlformats.org/officeDocument/2006/relationships/slideLayout" Target="../slideLayouts/slideLayout1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3.xml"/><Relationship Id="rId1" Type="http://schemas.openxmlformats.org/officeDocument/2006/relationships/slideLayout" Target="../slideLayouts/slideLayout1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4.xml"/><Relationship Id="rId1" Type="http://schemas.openxmlformats.org/officeDocument/2006/relationships/slideLayout" Target="../slideLayouts/slideLayout1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5.xml"/><Relationship Id="rId1" Type="http://schemas.openxmlformats.org/officeDocument/2006/relationships/slideLayout" Target="../slideLayouts/slideLayout1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6.xml"/><Relationship Id="rId1" Type="http://schemas.openxmlformats.org/officeDocument/2006/relationships/slideLayout" Target="../slideLayouts/slideLayout1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7.xml"/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1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1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1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1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1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1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F686107B-E368-4629-9B79-ADB3181AC96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v-SE" dirty="0"/>
              <a:t>Självrapporterade rök- och snusvanor 2003-2023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B1EF39AD-10DC-4733-B3CF-D624942E17E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Autofit/>
          </a:bodyPr>
          <a:lstStyle/>
          <a:p>
            <a:pPr algn="l"/>
            <a:r>
              <a:rPr lang="sv-SE" sz="1800" dirty="0"/>
              <a:t>CAN Rapport 226</a:t>
            </a:r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0A97A35F-18D0-72D8-82B4-8C0B2EFADC6C}"/>
              </a:ext>
            </a:extLst>
          </p:cNvPr>
          <p:cNvSpPr>
            <a:spLocks noGrp="1"/>
          </p:cNvSpPr>
          <p:nvPr>
            <p:ph type="body" idx="11"/>
          </p:nvPr>
        </p:nvSpPr>
        <p:spPr/>
        <p:txBody>
          <a:bodyPr>
            <a:normAutofit fontScale="85000" lnSpcReduction="10000"/>
          </a:bodyPr>
          <a:lstStyle/>
          <a:p>
            <a:pPr algn="l"/>
            <a:r>
              <a:rPr lang="sv-SE" sz="2000" dirty="0"/>
              <a:t>Det är </a:t>
            </a:r>
            <a:r>
              <a:rPr lang="sv-SE" sz="2000" u="sng" dirty="0"/>
              <a:t>tillåtet</a:t>
            </a:r>
            <a:r>
              <a:rPr lang="sv-SE" sz="2000" dirty="0"/>
              <a:t> att spara en kopia av bilderna och använda valfritt antal i egna presentationer.</a:t>
            </a:r>
          </a:p>
          <a:p>
            <a:pPr algn="l"/>
            <a:r>
              <a:rPr lang="sv-SE" sz="2000" dirty="0"/>
              <a:t>Det är </a:t>
            </a:r>
            <a:r>
              <a:rPr lang="sv-SE" sz="2000" u="sng" dirty="0"/>
              <a:t>inte tillåtet</a:t>
            </a:r>
            <a:r>
              <a:rPr lang="sv-SE" sz="2000" dirty="0"/>
              <a:t> att på något sätt förändra bilderna om CAN:s logotyp finns med och därmed uppfattas som avsändare.</a:t>
            </a:r>
          </a:p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38495655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AA8C4AC2-597A-C45B-EE37-F5E2041ED0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Självrapporterad årskonsumtion av antal snusdosor bland dagligsnusare, sporadiska snusare samt snusare totalt i befolkningen 17–84 år. 2007–2023.</a:t>
            </a:r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A6534E76-B327-05FC-C61A-01168C178E24}"/>
              </a:ext>
            </a:extLst>
          </p:cNvPr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r>
              <a:rPr lang="sv-SE" dirty="0"/>
              <a:t>Källa: Monitormätningarna</a:t>
            </a:r>
          </a:p>
        </p:txBody>
      </p:sp>
      <p:graphicFrame>
        <p:nvGraphicFramePr>
          <p:cNvPr id="6" name="Chart 3">
            <a:extLst>
              <a:ext uri="{FF2B5EF4-FFF2-40B4-BE49-F238E27FC236}">
                <a16:creationId xmlns:a16="http://schemas.microsoft.com/office/drawing/2014/main" id="{00000000-0008-0000-0D00-000003000000}"/>
              </a:ext>
            </a:extLst>
          </p:cNvPr>
          <p:cNvGraphicFramePr>
            <a:graphicFrameLocks noGrp="1" noChangeAspect="1"/>
          </p:cNvGraphicFramePr>
          <p:nvPr>
            <p:ph type="chart" sz="quarter" idx="10"/>
            <p:extLst>
              <p:ext uri="{D42A27DB-BD31-4B8C-83A1-F6EECF244321}">
                <p14:modId xmlns:p14="http://schemas.microsoft.com/office/powerpoint/2010/main" val="1558412654"/>
              </p:ext>
            </p:extLst>
          </p:nvPr>
        </p:nvGraphicFramePr>
        <p:xfrm>
          <a:off x="609600" y="1541463"/>
          <a:ext cx="10990263" cy="45275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18180578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AA8C4AC2-597A-C45B-EE37-F5E2041ED0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Självrapporterad årskonsumtion av antal snusdosor bland dagligsnusare i befolkningen 17–84 år, efter olika åldersgrupper. 2003–2023.</a:t>
            </a:r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A6534E76-B327-05FC-C61A-01168C178E24}"/>
              </a:ext>
            </a:extLst>
          </p:cNvPr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r>
              <a:rPr lang="sv-SE" dirty="0"/>
              <a:t>Källa: Monitormätningarna</a:t>
            </a:r>
          </a:p>
        </p:txBody>
      </p:sp>
      <p:graphicFrame>
        <p:nvGraphicFramePr>
          <p:cNvPr id="7" name="Platshållare för diagram 6">
            <a:extLst>
              <a:ext uri="{FF2B5EF4-FFF2-40B4-BE49-F238E27FC236}">
                <a16:creationId xmlns:a16="http://schemas.microsoft.com/office/drawing/2014/main" id="{F6F98B35-36CD-459B-98C8-C343CD0BA5AB}"/>
              </a:ext>
            </a:extLst>
          </p:cNvPr>
          <p:cNvGraphicFramePr>
            <a:graphicFrameLocks noGrp="1" noChangeAspect="1"/>
          </p:cNvGraphicFramePr>
          <p:nvPr>
            <p:ph type="chart" sz="quarter" idx="10"/>
            <p:extLst>
              <p:ext uri="{D42A27DB-BD31-4B8C-83A1-F6EECF244321}">
                <p14:modId xmlns:p14="http://schemas.microsoft.com/office/powerpoint/2010/main" val="658487189"/>
              </p:ext>
            </p:extLst>
          </p:nvPr>
        </p:nvGraphicFramePr>
        <p:xfrm>
          <a:off x="609600" y="1541463"/>
          <a:ext cx="10990263" cy="45275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23560932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AA8C4AC2-597A-C45B-EE37-F5E2041ED0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Andelen som snusat vitt snus dagligen eller sporadiskt under de senaste 30 dagarna i befolkningen 17–84 år, efter kön och olika åldersgrupper. 2023.</a:t>
            </a:r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A6534E76-B327-05FC-C61A-01168C178E24}"/>
              </a:ext>
            </a:extLst>
          </p:cNvPr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r>
              <a:rPr lang="sv-SE" dirty="0"/>
              <a:t>Källa: Monitormätningarna</a:t>
            </a:r>
          </a:p>
        </p:txBody>
      </p:sp>
      <p:graphicFrame>
        <p:nvGraphicFramePr>
          <p:cNvPr id="6" name="Chart 3">
            <a:extLst>
              <a:ext uri="{FF2B5EF4-FFF2-40B4-BE49-F238E27FC236}">
                <a16:creationId xmlns:a16="http://schemas.microsoft.com/office/drawing/2014/main" id="{08E45698-2DB2-44B9-9515-606E5C526D68}"/>
              </a:ext>
            </a:extLst>
          </p:cNvPr>
          <p:cNvGraphicFramePr>
            <a:graphicFrameLocks noGrp="1" noChangeAspect="1"/>
          </p:cNvGraphicFramePr>
          <p:nvPr>
            <p:ph type="chart" sz="quarter" idx="10"/>
            <p:extLst>
              <p:ext uri="{D42A27DB-BD31-4B8C-83A1-F6EECF244321}">
                <p14:modId xmlns:p14="http://schemas.microsoft.com/office/powerpoint/2010/main" val="3481039549"/>
              </p:ext>
            </p:extLst>
          </p:nvPr>
        </p:nvGraphicFramePr>
        <p:xfrm>
          <a:off x="609600" y="1541463"/>
          <a:ext cx="10990263" cy="45275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96626713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AA8C4AC2-597A-C45B-EE37-F5E2041ED0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Andelen som vejpat under de senaste 30 dagarna i befolkningen 17–84 år, efter olika åldersgrupper. 2017–2023.</a:t>
            </a:r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A6534E76-B327-05FC-C61A-01168C178E24}"/>
              </a:ext>
            </a:extLst>
          </p:cNvPr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r>
              <a:rPr lang="sv-SE" dirty="0"/>
              <a:t>Källa: Monitormätningarna</a:t>
            </a:r>
          </a:p>
        </p:txBody>
      </p:sp>
      <p:graphicFrame>
        <p:nvGraphicFramePr>
          <p:cNvPr id="7" name="Platshållare för diagram 6">
            <a:extLst>
              <a:ext uri="{FF2B5EF4-FFF2-40B4-BE49-F238E27FC236}">
                <a16:creationId xmlns:a16="http://schemas.microsoft.com/office/drawing/2014/main" id="{38C68BEB-9D3C-4639-B67C-338D18EBC55E}"/>
              </a:ext>
            </a:extLst>
          </p:cNvPr>
          <p:cNvGraphicFramePr>
            <a:graphicFrameLocks noGrp="1" noChangeAspect="1"/>
          </p:cNvGraphicFramePr>
          <p:nvPr>
            <p:ph type="chart" sz="quarter" idx="10"/>
            <p:extLst>
              <p:ext uri="{D42A27DB-BD31-4B8C-83A1-F6EECF244321}">
                <p14:modId xmlns:p14="http://schemas.microsoft.com/office/powerpoint/2010/main" val="3719443723"/>
              </p:ext>
            </p:extLst>
          </p:nvPr>
        </p:nvGraphicFramePr>
        <p:xfrm>
          <a:off x="609600" y="1541463"/>
          <a:ext cx="10990263" cy="45275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28981744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AA8C4AC2-597A-C45B-EE37-F5E2041ED0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Andelen som rökt cigaretter, snusat, vejpat eller använt upphettade tobaksprodukter under de senaste 30 dagarna i befolkningen 17–84 år, efter kön och olika åldersgrupper. 2023.</a:t>
            </a:r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A6534E76-B327-05FC-C61A-01168C178E24}"/>
              </a:ext>
            </a:extLst>
          </p:cNvPr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r>
              <a:rPr lang="sv-SE" dirty="0"/>
              <a:t>Källa: Monitormätningarna</a:t>
            </a:r>
          </a:p>
        </p:txBody>
      </p:sp>
      <p:graphicFrame>
        <p:nvGraphicFramePr>
          <p:cNvPr id="6" name="Platshållare för diagram 5">
            <a:extLst>
              <a:ext uri="{FF2B5EF4-FFF2-40B4-BE49-F238E27FC236}">
                <a16:creationId xmlns:a16="http://schemas.microsoft.com/office/drawing/2014/main" id="{B471A2FB-BEF5-E412-998E-BE10738533C4}"/>
              </a:ext>
            </a:extLst>
          </p:cNvPr>
          <p:cNvGraphicFramePr>
            <a:graphicFrameLocks noGrp="1"/>
          </p:cNvGraphicFramePr>
          <p:nvPr>
            <p:ph type="chart" sz="quarter" idx="10"/>
            <p:extLst>
              <p:ext uri="{D42A27DB-BD31-4B8C-83A1-F6EECF244321}">
                <p14:modId xmlns:p14="http://schemas.microsoft.com/office/powerpoint/2010/main" val="3430443802"/>
              </p:ext>
            </p:extLst>
          </p:nvPr>
        </p:nvGraphicFramePr>
        <p:xfrm>
          <a:off x="609600" y="1541463"/>
          <a:ext cx="10990263" cy="45275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98174026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AA8C4AC2-597A-C45B-EE37-F5E2041ED0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Månadskonsumtion liter ren alkohol bland nikotinanvändare jämfört med icke-användare i befolkningen 17-84 år, efter kön. Endast alkoholkonsumenter. 2022-2023.</a:t>
            </a:r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A6534E76-B327-05FC-C61A-01168C178E24}"/>
              </a:ext>
            </a:extLst>
          </p:cNvPr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r>
              <a:rPr lang="sv-SE" dirty="0"/>
              <a:t>Källa: Monitormätningarna</a:t>
            </a:r>
          </a:p>
        </p:txBody>
      </p:sp>
      <p:graphicFrame>
        <p:nvGraphicFramePr>
          <p:cNvPr id="7" name="Platshållare för diagram 6">
            <a:extLst>
              <a:ext uri="{FF2B5EF4-FFF2-40B4-BE49-F238E27FC236}">
                <a16:creationId xmlns:a16="http://schemas.microsoft.com/office/drawing/2014/main" id="{3789EA12-E659-258C-759B-25461AED0796}"/>
              </a:ext>
            </a:extLst>
          </p:cNvPr>
          <p:cNvGraphicFramePr>
            <a:graphicFrameLocks noGrp="1"/>
          </p:cNvGraphicFramePr>
          <p:nvPr>
            <p:ph type="chart" sz="quarter" idx="10"/>
            <p:extLst>
              <p:ext uri="{D42A27DB-BD31-4B8C-83A1-F6EECF244321}">
                <p14:modId xmlns:p14="http://schemas.microsoft.com/office/powerpoint/2010/main" val="728399070"/>
              </p:ext>
            </p:extLst>
          </p:nvPr>
        </p:nvGraphicFramePr>
        <p:xfrm>
          <a:off x="609600" y="1541463"/>
          <a:ext cx="10990263" cy="45275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79899468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AA8C4AC2-597A-C45B-EE37-F5E2041ED0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Månadskonsumtion liter ren alkohol bland olika typer av nikotinanvändare i befolkningen 17-84 år. Endast alkoholkonsumenter. 2022-2023.</a:t>
            </a:r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A6534E76-B327-05FC-C61A-01168C178E24}"/>
              </a:ext>
            </a:extLst>
          </p:cNvPr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r>
              <a:rPr lang="sv-SE" dirty="0"/>
              <a:t>Källa: Monitormätningarna</a:t>
            </a:r>
          </a:p>
        </p:txBody>
      </p:sp>
      <p:graphicFrame>
        <p:nvGraphicFramePr>
          <p:cNvPr id="6" name="Platshållare för diagram 5">
            <a:extLst>
              <a:ext uri="{FF2B5EF4-FFF2-40B4-BE49-F238E27FC236}">
                <a16:creationId xmlns:a16="http://schemas.microsoft.com/office/drawing/2014/main" id="{49D139C3-C9B2-4FC8-B2E3-E387156579FB}"/>
              </a:ext>
            </a:extLst>
          </p:cNvPr>
          <p:cNvGraphicFramePr>
            <a:graphicFrameLocks noGrp="1"/>
          </p:cNvGraphicFramePr>
          <p:nvPr>
            <p:ph type="chart" sz="quarter" idx="10"/>
            <p:extLst>
              <p:ext uri="{D42A27DB-BD31-4B8C-83A1-F6EECF244321}">
                <p14:modId xmlns:p14="http://schemas.microsoft.com/office/powerpoint/2010/main" val="2152033297"/>
              </p:ext>
            </p:extLst>
          </p:nvPr>
        </p:nvGraphicFramePr>
        <p:xfrm>
          <a:off x="609600" y="1328058"/>
          <a:ext cx="10990263" cy="539931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7771512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ubrik 4">
            <a:extLst>
              <a:ext uri="{FF2B5EF4-FFF2-40B4-BE49-F238E27FC236}">
                <a16:creationId xmlns:a16="http://schemas.microsoft.com/office/drawing/2014/main" id="{AA853FDD-0256-4D88-8C75-BE794CBE55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Andelen som rökt dagligen, sporadiskt och totalt, under de senaste 30 dagarna i befolkningen 17–84 år, efter kön. 2003–2023.</a:t>
            </a:r>
          </a:p>
        </p:txBody>
      </p:sp>
      <p:sp>
        <p:nvSpPr>
          <p:cNvPr id="7" name="Platshållare för innehåll 6">
            <a:extLst>
              <a:ext uri="{FF2B5EF4-FFF2-40B4-BE49-F238E27FC236}">
                <a16:creationId xmlns:a16="http://schemas.microsoft.com/office/drawing/2014/main" id="{AD4C0CC2-F879-4AC0-87AC-6DD4BC9177AB}"/>
              </a:ext>
            </a:extLst>
          </p:cNvPr>
          <p:cNvSpPr>
            <a:spLocks noGrp="1"/>
          </p:cNvSpPr>
          <p:nvPr>
            <p:ph sz="quarter" idx="11"/>
          </p:nvPr>
        </p:nvSpPr>
        <p:spPr/>
        <p:txBody>
          <a:bodyPr>
            <a:normAutofit/>
          </a:bodyPr>
          <a:lstStyle/>
          <a:p>
            <a:r>
              <a:rPr lang="sv-SE" sz="1200" dirty="0"/>
              <a:t>Källa: Monitormätningarna</a:t>
            </a:r>
          </a:p>
        </p:txBody>
      </p:sp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F1123E6F-C283-D899-C84C-4DFAFD6DD41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00527069"/>
              </p:ext>
            </p:extLst>
          </p:nvPr>
        </p:nvGraphicFramePr>
        <p:xfrm>
          <a:off x="626533" y="1540701"/>
          <a:ext cx="11006666" cy="45283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6" name="Chart 3">
            <a:extLst>
              <a:ext uri="{FF2B5EF4-FFF2-40B4-BE49-F238E27FC236}">
                <a16:creationId xmlns:a16="http://schemas.microsoft.com/office/drawing/2014/main" id="{DD3A7B03-592B-02B9-597A-304A446C8CF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78098824"/>
              </p:ext>
            </p:extLst>
          </p:nvPr>
        </p:nvGraphicFramePr>
        <p:xfrm>
          <a:off x="5294248" y="1871164"/>
          <a:ext cx="6305085" cy="386738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36758690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AA8C4AC2-597A-C45B-EE37-F5E2041ED0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Andelen som rökt dagligen eller sporadiskt under de senaste 30 dagarna i befolkningen 17-84 år, efter kön och olika åldersgrupper. 2023.</a:t>
            </a:r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A6534E76-B327-05FC-C61A-01168C178E24}"/>
              </a:ext>
            </a:extLst>
          </p:cNvPr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r>
              <a:rPr lang="sv-SE" dirty="0"/>
              <a:t>Källa: Monitormätningarna</a:t>
            </a:r>
          </a:p>
        </p:txBody>
      </p:sp>
      <p:graphicFrame>
        <p:nvGraphicFramePr>
          <p:cNvPr id="6" name="Chart 3">
            <a:extLst>
              <a:ext uri="{FF2B5EF4-FFF2-40B4-BE49-F238E27FC236}">
                <a16:creationId xmlns:a16="http://schemas.microsoft.com/office/drawing/2014/main" id="{0348C556-16CC-4940-B929-BAF56D0E98A1}"/>
              </a:ext>
            </a:extLst>
          </p:cNvPr>
          <p:cNvGraphicFramePr>
            <a:graphicFrameLocks noGrp="1" noChangeAspect="1"/>
          </p:cNvGraphicFramePr>
          <p:nvPr>
            <p:ph type="chart" sz="quarter" idx="10"/>
            <p:extLst>
              <p:ext uri="{D42A27DB-BD31-4B8C-83A1-F6EECF244321}">
                <p14:modId xmlns:p14="http://schemas.microsoft.com/office/powerpoint/2010/main" val="645140727"/>
              </p:ext>
            </p:extLst>
          </p:nvPr>
        </p:nvGraphicFramePr>
        <p:xfrm>
          <a:off x="609600" y="1541463"/>
          <a:ext cx="10990263" cy="45275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40804768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AA8C4AC2-597A-C45B-EE37-F5E2041ED0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Andelen som rökt dagligen under de senaste 30 dagarna i befolkningen 17–84 år, efter olika åldersgrupper. 2003–2023.</a:t>
            </a:r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A6534E76-B327-05FC-C61A-01168C178E24}"/>
              </a:ext>
            </a:extLst>
          </p:cNvPr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r>
              <a:rPr lang="sv-SE" dirty="0"/>
              <a:t>Källa: Monitormätningarna</a:t>
            </a:r>
          </a:p>
        </p:txBody>
      </p:sp>
      <p:graphicFrame>
        <p:nvGraphicFramePr>
          <p:cNvPr id="7" name="Platshållare för diagram 6">
            <a:extLst>
              <a:ext uri="{FF2B5EF4-FFF2-40B4-BE49-F238E27FC236}">
                <a16:creationId xmlns:a16="http://schemas.microsoft.com/office/drawing/2014/main" id="{987F8E65-3FE4-414E-A8DF-CAA861789E6B}"/>
              </a:ext>
            </a:extLst>
          </p:cNvPr>
          <p:cNvGraphicFramePr>
            <a:graphicFrameLocks noGrp="1" noChangeAspect="1"/>
          </p:cNvGraphicFramePr>
          <p:nvPr>
            <p:ph type="chart" sz="quarter" idx="10"/>
            <p:extLst>
              <p:ext uri="{D42A27DB-BD31-4B8C-83A1-F6EECF244321}">
                <p14:modId xmlns:p14="http://schemas.microsoft.com/office/powerpoint/2010/main" val="2390604751"/>
              </p:ext>
            </p:extLst>
          </p:nvPr>
        </p:nvGraphicFramePr>
        <p:xfrm>
          <a:off x="609600" y="1541463"/>
          <a:ext cx="10990263" cy="45275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1113435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AA8C4AC2-597A-C45B-EE37-F5E2041ED0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Självrapporterad årskonsumtion av antal cigaretter bland dagligrökare, sporadiska rökare samt rökare totalt i befolkningen 17–84 år. 2003–2023.</a:t>
            </a:r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A6534E76-B327-05FC-C61A-01168C178E24}"/>
              </a:ext>
            </a:extLst>
          </p:cNvPr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r>
              <a:rPr lang="sv-SE" dirty="0"/>
              <a:t>Källa: Monitormätningarna</a:t>
            </a:r>
          </a:p>
        </p:txBody>
      </p:sp>
      <p:graphicFrame>
        <p:nvGraphicFramePr>
          <p:cNvPr id="6" name="Chart 3">
            <a:extLst>
              <a:ext uri="{FF2B5EF4-FFF2-40B4-BE49-F238E27FC236}">
                <a16:creationId xmlns:a16="http://schemas.microsoft.com/office/drawing/2014/main" id="{00000000-0008-0000-0900-000003000000}"/>
              </a:ext>
            </a:extLst>
          </p:cNvPr>
          <p:cNvGraphicFramePr>
            <a:graphicFrameLocks noGrp="1" noChangeAspect="1"/>
          </p:cNvGraphicFramePr>
          <p:nvPr>
            <p:ph type="chart" sz="quarter" idx="10"/>
            <p:extLst>
              <p:ext uri="{D42A27DB-BD31-4B8C-83A1-F6EECF244321}">
                <p14:modId xmlns:p14="http://schemas.microsoft.com/office/powerpoint/2010/main" val="4060786446"/>
              </p:ext>
            </p:extLst>
          </p:nvPr>
        </p:nvGraphicFramePr>
        <p:xfrm>
          <a:off x="609600" y="1541463"/>
          <a:ext cx="10990263" cy="45275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97159284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AA8C4AC2-597A-C45B-EE37-F5E2041ED0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Självrapporterad årskonsumtion av antal cigaretter bland dagligrökare i befolkningen 17–84 år, efter olika åldersgrupper. 2003–2023.</a:t>
            </a:r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A6534E76-B327-05FC-C61A-01168C178E24}"/>
              </a:ext>
            </a:extLst>
          </p:cNvPr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r>
              <a:rPr lang="sv-SE" dirty="0"/>
              <a:t>Källa: Monitormätningarna</a:t>
            </a:r>
          </a:p>
        </p:txBody>
      </p:sp>
      <p:graphicFrame>
        <p:nvGraphicFramePr>
          <p:cNvPr id="7" name="Platshållare för diagram 6">
            <a:extLst>
              <a:ext uri="{FF2B5EF4-FFF2-40B4-BE49-F238E27FC236}">
                <a16:creationId xmlns:a16="http://schemas.microsoft.com/office/drawing/2014/main" id="{24F0F4E3-290D-4399-B70A-4D16A0C1F35E}"/>
              </a:ext>
            </a:extLst>
          </p:cNvPr>
          <p:cNvGraphicFramePr>
            <a:graphicFrameLocks noGrp="1" noChangeAspect="1"/>
          </p:cNvGraphicFramePr>
          <p:nvPr>
            <p:ph type="chart" sz="quarter" idx="10"/>
            <p:extLst>
              <p:ext uri="{D42A27DB-BD31-4B8C-83A1-F6EECF244321}">
                <p14:modId xmlns:p14="http://schemas.microsoft.com/office/powerpoint/2010/main" val="3310488641"/>
              </p:ext>
            </p:extLst>
          </p:nvPr>
        </p:nvGraphicFramePr>
        <p:xfrm>
          <a:off x="609600" y="1541463"/>
          <a:ext cx="10990263" cy="45275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58311404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AA8C4AC2-597A-C45B-EE37-F5E2041ED0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Andelen som snusat dagligen, sporadiskt och totalt, under de senaste 30 dagarna i befolkningen 17–84 år, efter kön. 2007–2023.</a:t>
            </a:r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A6534E76-B327-05FC-C61A-01168C178E24}"/>
              </a:ext>
            </a:extLst>
          </p:cNvPr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r>
              <a:rPr lang="sv-SE" dirty="0"/>
              <a:t>Källa: Monitormätningarna</a:t>
            </a:r>
          </a:p>
        </p:txBody>
      </p:sp>
      <p:graphicFrame>
        <p:nvGraphicFramePr>
          <p:cNvPr id="6" name="Chart 3">
            <a:extLst>
              <a:ext uri="{FF2B5EF4-FFF2-40B4-BE49-F238E27FC236}">
                <a16:creationId xmlns:a16="http://schemas.microsoft.com/office/drawing/2014/main" id="{00000000-0008-0000-0B00-000003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8470483"/>
              </p:ext>
            </p:extLst>
          </p:nvPr>
        </p:nvGraphicFramePr>
        <p:xfrm>
          <a:off x="609600" y="1592267"/>
          <a:ext cx="10989733" cy="447674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8" name="Chart 3">
            <a:extLst>
              <a:ext uri="{FF2B5EF4-FFF2-40B4-BE49-F238E27FC236}">
                <a16:creationId xmlns:a16="http://schemas.microsoft.com/office/drawing/2014/main" id="{00000000-0008-0000-0B00-000004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13680264"/>
              </p:ext>
            </p:extLst>
          </p:nvPr>
        </p:nvGraphicFramePr>
        <p:xfrm>
          <a:off x="5704113" y="1858294"/>
          <a:ext cx="5895219" cy="394469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1169980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AA8C4AC2-597A-C45B-EE37-F5E2041ED0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Andelen som snusat dagligen eller sporadiskt under de senaste 30 dagarna i befolkningen 17–84 år, efter kön och olika åldersgrupper. 2023.</a:t>
            </a:r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A6534E76-B327-05FC-C61A-01168C178E24}"/>
              </a:ext>
            </a:extLst>
          </p:cNvPr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r>
              <a:rPr lang="sv-SE" dirty="0"/>
              <a:t>Källa: Monitormätningarna</a:t>
            </a:r>
          </a:p>
        </p:txBody>
      </p:sp>
      <p:graphicFrame>
        <p:nvGraphicFramePr>
          <p:cNvPr id="6" name="Chart 3">
            <a:extLst>
              <a:ext uri="{FF2B5EF4-FFF2-40B4-BE49-F238E27FC236}">
                <a16:creationId xmlns:a16="http://schemas.microsoft.com/office/drawing/2014/main" id="{DA90F136-1405-4569-B9AB-967F2E9EA9A9}"/>
              </a:ext>
            </a:extLst>
          </p:cNvPr>
          <p:cNvGraphicFramePr>
            <a:graphicFrameLocks noGrp="1" noChangeAspect="1"/>
          </p:cNvGraphicFramePr>
          <p:nvPr>
            <p:ph type="chart" sz="quarter" idx="10"/>
            <p:extLst>
              <p:ext uri="{D42A27DB-BD31-4B8C-83A1-F6EECF244321}">
                <p14:modId xmlns:p14="http://schemas.microsoft.com/office/powerpoint/2010/main" val="1936613957"/>
              </p:ext>
            </p:extLst>
          </p:nvPr>
        </p:nvGraphicFramePr>
        <p:xfrm>
          <a:off x="609600" y="1541463"/>
          <a:ext cx="10990263" cy="45275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95587950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AA8C4AC2-597A-C45B-EE37-F5E2041ED0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Andelen som snusat dagligen under de senaste 30 dagarna i befolkningen 17–84 år, efter olika åldersgrupper. 2007–2023.</a:t>
            </a:r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A6534E76-B327-05FC-C61A-01168C178E24}"/>
              </a:ext>
            </a:extLst>
          </p:cNvPr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r>
              <a:rPr lang="sv-SE" dirty="0"/>
              <a:t>Källa: Monitormätningarna</a:t>
            </a:r>
          </a:p>
        </p:txBody>
      </p:sp>
      <p:graphicFrame>
        <p:nvGraphicFramePr>
          <p:cNvPr id="7" name="Platshållare för diagram 6">
            <a:extLst>
              <a:ext uri="{FF2B5EF4-FFF2-40B4-BE49-F238E27FC236}">
                <a16:creationId xmlns:a16="http://schemas.microsoft.com/office/drawing/2014/main" id="{915DA033-9633-415E-92FD-AD9F5F4F93C3}"/>
              </a:ext>
            </a:extLst>
          </p:cNvPr>
          <p:cNvGraphicFramePr>
            <a:graphicFrameLocks noGrp="1" noChangeAspect="1"/>
          </p:cNvGraphicFramePr>
          <p:nvPr>
            <p:ph type="chart" sz="quarter" idx="10"/>
            <p:extLst>
              <p:ext uri="{D42A27DB-BD31-4B8C-83A1-F6EECF244321}">
                <p14:modId xmlns:p14="http://schemas.microsoft.com/office/powerpoint/2010/main" val="1625366639"/>
              </p:ext>
            </p:extLst>
          </p:nvPr>
        </p:nvGraphicFramePr>
        <p:xfrm>
          <a:off x="609600" y="1541463"/>
          <a:ext cx="10990263" cy="45275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563600945"/>
      </p:ext>
    </p:extLst>
  </p:cSld>
  <p:clrMapOvr>
    <a:masterClrMapping/>
  </p:clrMapOvr>
</p:sld>
</file>

<file path=ppt/theme/theme1.xml><?xml version="1.0" encoding="utf-8"?>
<a:theme xmlns:a="http://schemas.openxmlformats.org/drawingml/2006/main" name="3 CAN 2020 - KERAMIK">
  <a:themeElements>
    <a:clrScheme name="CAN /s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004687"/>
      </a:accent1>
      <a:accent2>
        <a:srgbClr val="B3BC00"/>
      </a:accent2>
      <a:accent3>
        <a:srgbClr val="B32B31"/>
      </a:accent3>
      <a:accent4>
        <a:srgbClr val="F29200"/>
      </a:accent4>
      <a:accent5>
        <a:srgbClr val="AAA096"/>
      </a:accent5>
      <a:accent6>
        <a:srgbClr val="9CD0E2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16-9 mall .pptx" id="{82432027-AACA-430C-AC1E-67E53FFF7EFD}" vid="{02501B6D-8CEE-484C-B135-A0977DAB0488}"/>
    </a:ext>
  </a:extLst>
</a:theme>
</file>

<file path=ppt/theme/theme2.xml><?xml version="1.0" encoding="utf-8"?>
<a:theme xmlns:a="http://schemas.openxmlformats.org/drawingml/2006/main" name="4 CAN 2020 - KERAMIK">
  <a:themeElements>
    <a:clrScheme name="CAN /s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004687"/>
      </a:accent1>
      <a:accent2>
        <a:srgbClr val="B3BC00"/>
      </a:accent2>
      <a:accent3>
        <a:srgbClr val="B32B31"/>
      </a:accent3>
      <a:accent4>
        <a:srgbClr val="F29200"/>
      </a:accent4>
      <a:accent5>
        <a:srgbClr val="AAA096"/>
      </a:accent5>
      <a:accent6>
        <a:srgbClr val="9CD0E2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16-9 mall .pptx" id="{82432027-AACA-430C-AC1E-67E53FFF7EFD}" vid="{2118461E-824F-434A-A13E-EE88AF5CA4A0}"/>
    </a:ext>
  </a:extLst>
</a:theme>
</file>

<file path=ppt/theme/theme3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Override1.xml><?xml version="1.0" encoding="utf-8"?>
<a:themeOverride xmlns:a="http://schemas.openxmlformats.org/drawingml/2006/main">
  <a:clrScheme name="CAN">
    <a:dk1>
      <a:sysClr val="windowText" lastClr="000000"/>
    </a:dk1>
    <a:lt1>
      <a:sysClr val="window" lastClr="FFFFFF"/>
    </a:lt1>
    <a:dk2>
      <a:srgbClr val="000000"/>
    </a:dk2>
    <a:lt2>
      <a:srgbClr val="F8F8F8"/>
    </a:lt2>
    <a:accent1>
      <a:srgbClr val="004687"/>
    </a:accent1>
    <a:accent2>
      <a:srgbClr val="BEBC00"/>
    </a:accent2>
    <a:accent3>
      <a:srgbClr val="B32B31"/>
    </a:accent3>
    <a:accent4>
      <a:srgbClr val="F29200"/>
    </a:accent4>
    <a:accent5>
      <a:srgbClr val="AAA096"/>
    </a:accent5>
    <a:accent6>
      <a:srgbClr val="9CD0E2"/>
    </a:accent6>
    <a:hlink>
      <a:srgbClr val="004687"/>
    </a:hlink>
    <a:folHlink>
      <a:srgbClr val="B32B31"/>
    </a:folHlink>
  </a:clrScheme>
  <a:fontScheme name="Custom 1">
    <a:majorFont>
      <a:latin typeface="Gill Sans MT"/>
      <a:ea typeface=""/>
      <a:cs typeface=""/>
    </a:majorFont>
    <a:minorFont>
      <a:latin typeface="Gill Sans MT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0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6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7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8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9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CAN presentationsmall_2020_bred</Template>
  <TotalTime>153</TotalTime>
  <Words>449</Words>
  <Application>Microsoft Office PowerPoint</Application>
  <PresentationFormat>Bredbild</PresentationFormat>
  <Paragraphs>54</Paragraphs>
  <Slides>16</Slides>
  <Notes>0</Notes>
  <HiddenSlides>0</HiddenSlides>
  <MMClips>0</MMClips>
  <ScaleCrop>false</ScaleCrop>
  <HeadingPairs>
    <vt:vector size="6" baseType="variant">
      <vt:variant>
        <vt:lpstr>Använt teckensnitt</vt:lpstr>
      </vt:variant>
      <vt:variant>
        <vt:i4>4</vt:i4>
      </vt:variant>
      <vt:variant>
        <vt:lpstr>Tema</vt:lpstr>
      </vt:variant>
      <vt:variant>
        <vt:i4>2</vt:i4>
      </vt:variant>
      <vt:variant>
        <vt:lpstr>Bildrubriker</vt:lpstr>
      </vt:variant>
      <vt:variant>
        <vt:i4>16</vt:i4>
      </vt:variant>
    </vt:vector>
  </HeadingPairs>
  <TitlesOfParts>
    <vt:vector size="22" baseType="lpstr">
      <vt:lpstr>Arial</vt:lpstr>
      <vt:lpstr>Calibri</vt:lpstr>
      <vt:lpstr>Gill Sans MT</vt:lpstr>
      <vt:lpstr>Gill Sans MT (Rubriker)</vt:lpstr>
      <vt:lpstr>3 CAN 2020 - KERAMIK</vt:lpstr>
      <vt:lpstr>4 CAN 2020 - KERAMIK</vt:lpstr>
      <vt:lpstr>Självrapporterade rök- och snusvanor 2003-2023</vt:lpstr>
      <vt:lpstr>Andelen som rökt dagligen, sporadiskt och totalt, under de senaste 30 dagarna i befolkningen 17–84 år, efter kön. 2003–2023.</vt:lpstr>
      <vt:lpstr>Andelen som rökt dagligen eller sporadiskt under de senaste 30 dagarna i befolkningen 17-84 år, efter kön och olika åldersgrupper. 2023.</vt:lpstr>
      <vt:lpstr>Andelen som rökt dagligen under de senaste 30 dagarna i befolkningen 17–84 år, efter olika åldersgrupper. 2003–2023.</vt:lpstr>
      <vt:lpstr>Självrapporterad årskonsumtion av antal cigaretter bland dagligrökare, sporadiska rökare samt rökare totalt i befolkningen 17–84 år. 2003–2023.</vt:lpstr>
      <vt:lpstr>Självrapporterad årskonsumtion av antal cigaretter bland dagligrökare i befolkningen 17–84 år, efter olika åldersgrupper. 2003–2023.</vt:lpstr>
      <vt:lpstr>Andelen som snusat dagligen, sporadiskt och totalt, under de senaste 30 dagarna i befolkningen 17–84 år, efter kön. 2007–2023.</vt:lpstr>
      <vt:lpstr>Andelen som snusat dagligen eller sporadiskt under de senaste 30 dagarna i befolkningen 17–84 år, efter kön och olika åldersgrupper. 2023.</vt:lpstr>
      <vt:lpstr>Andelen som snusat dagligen under de senaste 30 dagarna i befolkningen 17–84 år, efter olika åldersgrupper. 2007–2023.</vt:lpstr>
      <vt:lpstr>Självrapporterad årskonsumtion av antal snusdosor bland dagligsnusare, sporadiska snusare samt snusare totalt i befolkningen 17–84 år. 2007–2023.</vt:lpstr>
      <vt:lpstr>Självrapporterad årskonsumtion av antal snusdosor bland dagligsnusare i befolkningen 17–84 år, efter olika åldersgrupper. 2003–2023.</vt:lpstr>
      <vt:lpstr>Andelen som snusat vitt snus dagligen eller sporadiskt under de senaste 30 dagarna i befolkningen 17–84 år, efter kön och olika åldersgrupper. 2023.</vt:lpstr>
      <vt:lpstr>Andelen som vejpat under de senaste 30 dagarna i befolkningen 17–84 år, efter olika åldersgrupper. 2017–2023.</vt:lpstr>
      <vt:lpstr>Andelen som rökt cigaretter, snusat, vejpat eller använt upphettade tobaksprodukter under de senaste 30 dagarna i befolkningen 17–84 år, efter kön och olika åldersgrupper. 2023.</vt:lpstr>
      <vt:lpstr>Månadskonsumtion liter ren alkohol bland nikotinanvändare jämfört med icke-användare i befolkningen 17-84 år, efter kön. Endast alkoholkonsumenter. 2022-2023.</vt:lpstr>
      <vt:lpstr>Månadskonsumtion liter ren alkohol bland olika typer av nikotinanvändare i befolkningen 17-84 år. Endast alkoholkonsumenter. 2022-2023.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Narkotikaprisutvecklingen i Sverige 1988-2023</dc:title>
  <dc:creator>Jimmie Hjärtström</dc:creator>
  <cp:lastModifiedBy>Martina Zetterqvist</cp:lastModifiedBy>
  <cp:revision>13</cp:revision>
  <dcterms:created xsi:type="dcterms:W3CDTF">2024-04-16T13:06:12Z</dcterms:created>
  <dcterms:modified xsi:type="dcterms:W3CDTF">2024-05-23T07:07:25Z</dcterms:modified>
</cp:coreProperties>
</file>