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704" r:id="rId5"/>
  </p:sldMasterIdLst>
  <p:notesMasterIdLst>
    <p:notesMasterId r:id="rId20"/>
  </p:notesMasterIdLst>
  <p:handoutMasterIdLst>
    <p:handoutMasterId r:id="rId21"/>
  </p:handoutMasterIdLst>
  <p:sldIdLst>
    <p:sldId id="256" r:id="rId6"/>
    <p:sldId id="301" r:id="rId7"/>
    <p:sldId id="302" r:id="rId8"/>
    <p:sldId id="260" r:id="rId9"/>
    <p:sldId id="303" r:id="rId10"/>
    <p:sldId id="304" r:id="rId11"/>
    <p:sldId id="305" r:id="rId12"/>
    <p:sldId id="265" r:id="rId13"/>
    <p:sldId id="270" r:id="rId14"/>
    <p:sldId id="307" r:id="rId15"/>
    <p:sldId id="306" r:id="rId16"/>
    <p:sldId id="300" r:id="rId17"/>
    <p:sldId id="308" r:id="rId18"/>
    <p:sldId id="309" r:id="rId19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C00"/>
    <a:srgbClr val="9CA920"/>
    <a:srgbClr val="004687"/>
    <a:srgbClr val="E47623"/>
    <a:srgbClr val="847A6C"/>
    <a:srgbClr val="8D1C27"/>
    <a:srgbClr val="043163"/>
    <a:srgbClr val="FEF7F7"/>
    <a:srgbClr val="0D4374"/>
    <a:srgbClr val="7AB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601F9-D788-47C3-95B4-2AB6CB8E6A07}" v="4" dt="2023-09-22T08:44:10.028"/>
    <p1510:client id="{D08AF853-5D27-4062-A4E8-0FDB40F5D8D5}" v="5" dt="2021-09-09T07:26:35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6052" autoAdjust="0"/>
  </p:normalViewPr>
  <p:slideViewPr>
    <p:cSldViewPr snapToGrid="0" snapToObjects="1" showGuides="1">
      <p:cViewPr varScale="1">
        <p:scale>
          <a:sx n="77" d="100"/>
          <a:sy n="77" d="100"/>
        </p:scale>
        <p:origin x="268" y="72"/>
      </p:cViewPr>
      <p:guideLst>
        <p:guide orient="horz" pos="3997"/>
        <p:guide pos="3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Zetterqvist" userId="S::martina.zetterqvist@can.se::19c43d3e-cb04-44e5-a7fa-bd0121a5549b" providerId="AD" clId="Web-{426601F9-D788-47C3-95B4-2AB6CB8E6A07}"/>
    <pc:docChg chg="modSld">
      <pc:chgData name="Martina Zetterqvist" userId="S::martina.zetterqvist@can.se::19c43d3e-cb04-44e5-a7fa-bd0121a5549b" providerId="AD" clId="Web-{426601F9-D788-47C3-95B4-2AB6CB8E6A07}" dt="2023-09-22T08:44:10.028" v="3" actId="14100"/>
      <pc:docMkLst>
        <pc:docMk/>
      </pc:docMkLst>
      <pc:sldChg chg="modSp">
        <pc:chgData name="Martina Zetterqvist" userId="S::martina.zetterqvist@can.se::19c43d3e-cb04-44e5-a7fa-bd0121a5549b" providerId="AD" clId="Web-{426601F9-D788-47C3-95B4-2AB6CB8E6A07}" dt="2023-09-22T08:44:10.028" v="3" actId="14100"/>
        <pc:sldMkLst>
          <pc:docMk/>
          <pc:sldMk cId="3073163774" sldId="257"/>
        </pc:sldMkLst>
        <pc:spChg chg="mod">
          <ac:chgData name="Martina Zetterqvist" userId="S::martina.zetterqvist@can.se::19c43d3e-cb04-44e5-a7fa-bd0121a5549b" providerId="AD" clId="Web-{426601F9-D788-47C3-95B4-2AB6CB8E6A07}" dt="2023-09-22T08:44:02.044" v="1" actId="14100"/>
          <ac:spMkLst>
            <pc:docMk/>
            <pc:sldMk cId="3073163774" sldId="257"/>
            <ac:spMk id="2" creationId="{6307FFE5-04A3-3902-6A80-48C831582CC5}"/>
          </ac:spMkLst>
        </pc:spChg>
        <pc:spChg chg="mod">
          <ac:chgData name="Martina Zetterqvist" userId="S::martina.zetterqvist@can.se::19c43d3e-cb04-44e5-a7fa-bd0121a5549b" providerId="AD" clId="Web-{426601F9-D788-47C3-95B4-2AB6CB8E6A07}" dt="2023-09-22T08:44:10.028" v="3" actId="14100"/>
          <ac:spMkLst>
            <pc:docMk/>
            <pc:sldMk cId="3073163774" sldId="257"/>
            <ac:spMk id="3" creationId="{0B6EED4B-2AFE-F142-5284-66B82FF0178D}"/>
          </ac:spMkLst>
        </pc:spChg>
        <pc:spChg chg="mod">
          <ac:chgData name="Martina Zetterqvist" userId="S::martina.zetterqvist@can.se::19c43d3e-cb04-44e5-a7fa-bd0121a5549b" providerId="AD" clId="Web-{426601F9-D788-47C3-95B4-2AB6CB8E6A07}" dt="2023-09-22T08:44:05.263" v="2" actId="14100"/>
          <ac:spMkLst>
            <pc:docMk/>
            <pc:sldMk cId="3073163774" sldId="257"/>
            <ac:spMk id="6" creationId="{3FD5ED5C-D4A5-FC24-B4D2-8E10BB3B6C74}"/>
          </ac:spMkLst>
        </pc:spChg>
        <pc:spChg chg="mod">
          <ac:chgData name="Martina Zetterqvist" userId="S::martina.zetterqvist@can.se::19c43d3e-cb04-44e5-a7fa-bd0121a5549b" providerId="AD" clId="Web-{426601F9-D788-47C3-95B4-2AB6CB8E6A07}" dt="2023-09-22T08:43:56.372" v="0" actId="14100"/>
          <ac:spMkLst>
            <pc:docMk/>
            <pc:sldMk cId="3073163774" sldId="257"/>
            <ac:spMk id="8" creationId="{94E8ED3B-5C54-CD57-ECD7-88AF57E14C6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899011515920955E-2"/>
          <c:y val="8.749493221842139E-2"/>
          <c:w val="0.94514080327286076"/>
          <c:h val="0.82622366241716516"/>
        </c:manualLayout>
      </c:layout>
      <c:lineChart>
        <c:grouping val="standard"/>
        <c:varyColors val="0"/>
        <c:ser>
          <c:idx val="0"/>
          <c:order val="0"/>
          <c:tx>
            <c:strRef>
              <c:f>'1'!$B$3</c:f>
              <c:strCache>
                <c:ptCount val="1"/>
                <c:pt idx="0">
                  <c:v>Män</c:v>
                </c:pt>
              </c:strCache>
            </c:strRef>
          </c:tx>
          <c:spPr>
            <a:ln w="25400">
              <a:solidFill>
                <a:srgbClr val="004687"/>
              </a:solidFill>
            </a:ln>
          </c:spPr>
          <c:marker>
            <c:symbol val="none"/>
          </c:marker>
          <c:cat>
            <c:numRef>
              <c:f>'1'!$A$4:$A$71</c:f>
              <c:numCache>
                <c:formatCode>General</c:formatCode>
                <c:ptCount val="68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  <c:pt idx="63">
                  <c:v>2018</c:v>
                </c:pt>
                <c:pt idx="64">
                  <c:v>2019</c:v>
                </c:pt>
                <c:pt idx="65">
                  <c:v>2020</c:v>
                </c:pt>
                <c:pt idx="66">
                  <c:v>2021</c:v>
                </c:pt>
                <c:pt idx="67">
                  <c:v>2022</c:v>
                </c:pt>
              </c:numCache>
            </c:numRef>
          </c:cat>
          <c:val>
            <c:numRef>
              <c:f>'1'!$B$4:$B$71</c:f>
              <c:numCache>
                <c:formatCode>#,##0</c:formatCode>
                <c:ptCount val="68"/>
                <c:pt idx="0">
                  <c:v>19.49618462980493</c:v>
                </c:pt>
                <c:pt idx="1">
                  <c:v>19.748427243554971</c:v>
                </c:pt>
                <c:pt idx="2">
                  <c:v>21.577102543158922</c:v>
                </c:pt>
                <c:pt idx="3">
                  <c:v>23.6868769023149</c:v>
                </c:pt>
                <c:pt idx="4">
                  <c:v>24.72280374673629</c:v>
                </c:pt>
                <c:pt idx="5">
                  <c:v>26.315957603522648</c:v>
                </c:pt>
                <c:pt idx="6">
                  <c:v>27.337440021832222</c:v>
                </c:pt>
                <c:pt idx="7">
                  <c:v>29.179599853800347</c:v>
                </c:pt>
                <c:pt idx="8">
                  <c:v>28.511985880916189</c:v>
                </c:pt>
                <c:pt idx="9">
                  <c:v>31.837255739820041</c:v>
                </c:pt>
                <c:pt idx="10">
                  <c:v>32.483575803662404</c:v>
                </c:pt>
                <c:pt idx="11">
                  <c:v>32.763308783797754</c:v>
                </c:pt>
                <c:pt idx="12">
                  <c:v>34.507349460650616</c:v>
                </c:pt>
                <c:pt idx="13">
                  <c:v>34.891090004718464</c:v>
                </c:pt>
                <c:pt idx="14">
                  <c:v>38.715459088766238</c:v>
                </c:pt>
                <c:pt idx="15">
                  <c:v>39.894355562831791</c:v>
                </c:pt>
                <c:pt idx="16">
                  <c:v>44.461508476977293</c:v>
                </c:pt>
                <c:pt idx="17">
                  <c:v>47.205991216420024</c:v>
                </c:pt>
                <c:pt idx="18">
                  <c:v>47.87952648995919</c:v>
                </c:pt>
                <c:pt idx="19">
                  <c:v>49.661677788607683</c:v>
                </c:pt>
                <c:pt idx="20">
                  <c:v>51.025413341282956</c:v>
                </c:pt>
                <c:pt idx="21">
                  <c:v>52.449724371498085</c:v>
                </c:pt>
                <c:pt idx="22">
                  <c:v>57.601966591545427</c:v>
                </c:pt>
                <c:pt idx="23">
                  <c:v>55.148036242097888</c:v>
                </c:pt>
                <c:pt idx="24">
                  <c:v>57.183175624951318</c:v>
                </c:pt>
                <c:pt idx="25">
                  <c:v>54.049397838946355</c:v>
                </c:pt>
                <c:pt idx="26">
                  <c:v>52.263214394083406</c:v>
                </c:pt>
                <c:pt idx="27">
                  <c:v>50.364857414136658</c:v>
                </c:pt>
                <c:pt idx="28">
                  <c:v>52.831157319298541</c:v>
                </c:pt>
                <c:pt idx="29">
                  <c:v>54.466870125106098</c:v>
                </c:pt>
                <c:pt idx="30">
                  <c:v>52.505892779859288</c:v>
                </c:pt>
                <c:pt idx="31">
                  <c:v>50.694771848040929</c:v>
                </c:pt>
                <c:pt idx="32">
                  <c:v>51.423974115786777</c:v>
                </c:pt>
                <c:pt idx="33">
                  <c:v>51.884311023727456</c:v>
                </c:pt>
                <c:pt idx="34">
                  <c:v>48.685432687057826</c:v>
                </c:pt>
                <c:pt idx="35">
                  <c:v>50.792768273334751</c:v>
                </c:pt>
                <c:pt idx="36">
                  <c:v>49.987579863574943</c:v>
                </c:pt>
                <c:pt idx="37">
                  <c:v>49.735889499046287</c:v>
                </c:pt>
                <c:pt idx="38">
                  <c:v>47.847096971840166</c:v>
                </c:pt>
                <c:pt idx="39">
                  <c:v>48.438366739688654</c:v>
                </c:pt>
                <c:pt idx="40">
                  <c:v>47.963226326777352</c:v>
                </c:pt>
                <c:pt idx="41">
                  <c:v>46.669588283997932</c:v>
                </c:pt>
                <c:pt idx="42">
                  <c:v>47.21</c:v>
                </c:pt>
                <c:pt idx="43">
                  <c:v>46.41</c:v>
                </c:pt>
                <c:pt idx="44">
                  <c:v>47.44</c:v>
                </c:pt>
                <c:pt idx="45">
                  <c:v>45.14</c:v>
                </c:pt>
                <c:pt idx="46">
                  <c:v>45.91</c:v>
                </c:pt>
                <c:pt idx="47">
                  <c:v>44.99</c:v>
                </c:pt>
                <c:pt idx="48">
                  <c:v>45.07</c:v>
                </c:pt>
                <c:pt idx="49">
                  <c:v>45.2</c:v>
                </c:pt>
                <c:pt idx="50">
                  <c:v>47.61</c:v>
                </c:pt>
                <c:pt idx="51">
                  <c:v>46.19</c:v>
                </c:pt>
                <c:pt idx="52">
                  <c:v>42.47</c:v>
                </c:pt>
                <c:pt idx="53">
                  <c:v>44.82</c:v>
                </c:pt>
                <c:pt idx="54">
                  <c:v>42.88</c:v>
                </c:pt>
                <c:pt idx="55">
                  <c:v>43.94</c:v>
                </c:pt>
                <c:pt idx="56">
                  <c:v>43.11</c:v>
                </c:pt>
                <c:pt idx="57">
                  <c:v>41.58</c:v>
                </c:pt>
                <c:pt idx="58">
                  <c:v>39.47</c:v>
                </c:pt>
                <c:pt idx="59">
                  <c:v>38.71</c:v>
                </c:pt>
                <c:pt idx="60">
                  <c:v>37.89</c:v>
                </c:pt>
                <c:pt idx="61">
                  <c:v>38.1</c:v>
                </c:pt>
                <c:pt idx="62">
                  <c:v>37.770000000000003</c:v>
                </c:pt>
                <c:pt idx="63">
                  <c:v>34.44</c:v>
                </c:pt>
                <c:pt idx="64">
                  <c:v>32.450000000000003</c:v>
                </c:pt>
                <c:pt idx="65">
                  <c:v>32.11</c:v>
                </c:pt>
                <c:pt idx="66">
                  <c:v>30.66</c:v>
                </c:pt>
                <c:pt idx="67">
                  <c:v>28.96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DC-448D-91CA-BFFA8F9B7C82}"/>
            </c:ext>
          </c:extLst>
        </c:ser>
        <c:ser>
          <c:idx val="1"/>
          <c:order val="1"/>
          <c:tx>
            <c:strRef>
              <c:f>'1'!$C$3</c:f>
              <c:strCache>
                <c:ptCount val="1"/>
                <c:pt idx="0">
                  <c:v>Kvinnor</c:v>
                </c:pt>
              </c:strCache>
            </c:strRef>
          </c:tx>
          <c:spPr>
            <a:ln w="25400">
              <a:solidFill>
                <a:srgbClr val="BEBC00"/>
              </a:solidFill>
            </a:ln>
          </c:spPr>
          <c:marker>
            <c:symbol val="none"/>
          </c:marker>
          <c:cat>
            <c:numRef>
              <c:f>'1'!$A$4:$A$71</c:f>
              <c:numCache>
                <c:formatCode>General</c:formatCode>
                <c:ptCount val="68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  <c:pt idx="63">
                  <c:v>2018</c:v>
                </c:pt>
                <c:pt idx="64">
                  <c:v>2019</c:v>
                </c:pt>
                <c:pt idx="65">
                  <c:v>2020</c:v>
                </c:pt>
                <c:pt idx="66">
                  <c:v>2021</c:v>
                </c:pt>
                <c:pt idx="67">
                  <c:v>2022</c:v>
                </c:pt>
              </c:numCache>
            </c:numRef>
          </c:cat>
          <c:val>
            <c:numRef>
              <c:f>'1'!$C$4:$C$71</c:f>
              <c:numCache>
                <c:formatCode>#,##0</c:formatCode>
                <c:ptCount val="68"/>
                <c:pt idx="0">
                  <c:v>6.4886269463633512</c:v>
                </c:pt>
                <c:pt idx="1">
                  <c:v>7.1792134827446619</c:v>
                </c:pt>
                <c:pt idx="2">
                  <c:v>7.8507082423333001</c:v>
                </c:pt>
                <c:pt idx="3">
                  <c:v>8.145539640014535</c:v>
                </c:pt>
                <c:pt idx="4">
                  <c:v>7.8666818645158978</c:v>
                </c:pt>
                <c:pt idx="5">
                  <c:v>7.0642896353041644</c:v>
                </c:pt>
                <c:pt idx="6">
                  <c:v>7.7563600327794466</c:v>
                </c:pt>
                <c:pt idx="7">
                  <c:v>8.0580561498274719</c:v>
                </c:pt>
                <c:pt idx="8">
                  <c:v>8.0555676468453328</c:v>
                </c:pt>
                <c:pt idx="9">
                  <c:v>7.8448001310971263</c:v>
                </c:pt>
                <c:pt idx="10">
                  <c:v>8.750359097149385</c:v>
                </c:pt>
                <c:pt idx="11">
                  <c:v>7.9269388064905959</c:v>
                </c:pt>
                <c:pt idx="12">
                  <c:v>9.9663140111393282</c:v>
                </c:pt>
                <c:pt idx="13">
                  <c:v>9.5038409790375429</c:v>
                </c:pt>
                <c:pt idx="14">
                  <c:v>8.8496333167076138</c:v>
                </c:pt>
                <c:pt idx="15">
                  <c:v>9.867653356854877</c:v>
                </c:pt>
                <c:pt idx="16">
                  <c:v>11.237685490390039</c:v>
                </c:pt>
                <c:pt idx="17">
                  <c:v>10.72640478991045</c:v>
                </c:pt>
                <c:pt idx="18">
                  <c:v>11.676508790271042</c:v>
                </c:pt>
                <c:pt idx="19">
                  <c:v>12.55353363029799</c:v>
                </c:pt>
                <c:pt idx="20">
                  <c:v>12.915454038343764</c:v>
                </c:pt>
                <c:pt idx="21">
                  <c:v>11.915177164993308</c:v>
                </c:pt>
                <c:pt idx="22">
                  <c:v>12.863250265758122</c:v>
                </c:pt>
                <c:pt idx="23">
                  <c:v>13.766979851759013</c:v>
                </c:pt>
                <c:pt idx="24">
                  <c:v>13.481845560860517</c:v>
                </c:pt>
                <c:pt idx="25">
                  <c:v>14.484324147537599</c:v>
                </c:pt>
                <c:pt idx="26">
                  <c:v>15.189726443772821</c:v>
                </c:pt>
                <c:pt idx="27">
                  <c:v>15.154151645818002</c:v>
                </c:pt>
                <c:pt idx="28">
                  <c:v>14.858219511032779</c:v>
                </c:pt>
                <c:pt idx="29">
                  <c:v>16.147773169550256</c:v>
                </c:pt>
                <c:pt idx="30">
                  <c:v>15.989494345734602</c:v>
                </c:pt>
                <c:pt idx="31">
                  <c:v>16.57508222650463</c:v>
                </c:pt>
                <c:pt idx="32">
                  <c:v>17.750529987396039</c:v>
                </c:pt>
                <c:pt idx="33">
                  <c:v>18.436180820664301</c:v>
                </c:pt>
                <c:pt idx="34">
                  <c:v>18.545226105919983</c:v>
                </c:pt>
                <c:pt idx="35">
                  <c:v>18.125768409681932</c:v>
                </c:pt>
                <c:pt idx="36">
                  <c:v>20.449831849830126</c:v>
                </c:pt>
                <c:pt idx="37">
                  <c:v>20.586569608331363</c:v>
                </c:pt>
                <c:pt idx="38">
                  <c:v>20.012209274083993</c:v>
                </c:pt>
                <c:pt idx="39">
                  <c:v>20.183850936341614</c:v>
                </c:pt>
                <c:pt idx="40">
                  <c:v>22.799262085375201</c:v>
                </c:pt>
                <c:pt idx="41">
                  <c:v>23.600095553213141</c:v>
                </c:pt>
                <c:pt idx="42">
                  <c:v>23.82</c:v>
                </c:pt>
                <c:pt idx="43">
                  <c:v>23.49</c:v>
                </c:pt>
                <c:pt idx="44">
                  <c:v>24.15</c:v>
                </c:pt>
                <c:pt idx="45">
                  <c:v>25.25</c:v>
                </c:pt>
                <c:pt idx="46">
                  <c:v>27.64</c:v>
                </c:pt>
                <c:pt idx="47">
                  <c:v>27.5</c:v>
                </c:pt>
                <c:pt idx="48">
                  <c:v>26.96</c:v>
                </c:pt>
                <c:pt idx="49">
                  <c:v>30.08</c:v>
                </c:pt>
                <c:pt idx="50">
                  <c:v>31.26</c:v>
                </c:pt>
                <c:pt idx="51">
                  <c:v>31.04</c:v>
                </c:pt>
                <c:pt idx="52">
                  <c:v>32.25</c:v>
                </c:pt>
                <c:pt idx="53">
                  <c:v>31.84</c:v>
                </c:pt>
                <c:pt idx="54">
                  <c:v>31.37</c:v>
                </c:pt>
                <c:pt idx="55">
                  <c:v>31.14</c:v>
                </c:pt>
                <c:pt idx="56">
                  <c:v>31.81</c:v>
                </c:pt>
                <c:pt idx="57">
                  <c:v>31.26</c:v>
                </c:pt>
                <c:pt idx="58">
                  <c:v>32.71</c:v>
                </c:pt>
                <c:pt idx="59">
                  <c:v>33.17</c:v>
                </c:pt>
                <c:pt idx="60">
                  <c:v>31.68</c:v>
                </c:pt>
                <c:pt idx="61">
                  <c:v>31.76</c:v>
                </c:pt>
                <c:pt idx="62">
                  <c:v>32.78</c:v>
                </c:pt>
                <c:pt idx="63">
                  <c:v>30.89</c:v>
                </c:pt>
                <c:pt idx="64">
                  <c:v>31.14</c:v>
                </c:pt>
                <c:pt idx="65">
                  <c:v>29.9</c:v>
                </c:pt>
                <c:pt idx="66">
                  <c:v>29.82</c:v>
                </c:pt>
                <c:pt idx="67">
                  <c:v>29.73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DC-448D-91CA-BFFA8F9B7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679888"/>
        <c:axId val="241680280"/>
      </c:lineChart>
      <c:catAx>
        <c:axId val="24167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sv-SE"/>
          </a:p>
        </c:txPr>
        <c:crossAx val="241680280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241680280"/>
        <c:scaling>
          <c:orientation val="minMax"/>
          <c:max val="6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sv-SE"/>
          </a:p>
        </c:txPr>
        <c:crossAx val="241679888"/>
        <c:crosses val="autoZero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47391123785522743"/>
          <c:y val="0.78247065965764118"/>
          <c:w val="0.45292448788729667"/>
          <c:h val="4.9976244773850244E-2"/>
        </c:manualLayout>
      </c:layout>
      <c:overlay val="0"/>
      <c:txPr>
        <a:bodyPr/>
        <a:lstStyle/>
        <a:p>
          <a:pPr algn="ctr">
            <a:defRPr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449025102961154E-2"/>
          <c:y val="0.10373336572760102"/>
          <c:w val="0.94428685344930396"/>
          <c:h val="0.8201000541131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 dagar'!$B$12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cat>
            <c:strRef>
              <c:f>'30 dagar'!$A$13:$A$15</c:f>
              <c:strCache>
                <c:ptCount val="3"/>
                <c:pt idx="0">
                  <c:v>Årskurs 9</c:v>
                </c:pt>
                <c:pt idx="1">
                  <c:v>Gymnasiets år 2</c:v>
                </c:pt>
                <c:pt idx="2">
                  <c:v>Befolkningen 17-84 år</c:v>
                </c:pt>
              </c:strCache>
            </c:strRef>
          </c:cat>
          <c:val>
            <c:numRef>
              <c:f>'30 dagar'!$B$13:$B$15</c:f>
              <c:numCache>
                <c:formatCode>0</c:formatCode>
                <c:ptCount val="3"/>
                <c:pt idx="0">
                  <c:v>13.45</c:v>
                </c:pt>
                <c:pt idx="1">
                  <c:v>21.65</c:v>
                </c:pt>
                <c:pt idx="2">
                  <c:v>9.2799999999999994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A-4DFA-A53B-498F849DD0A3}"/>
            </c:ext>
          </c:extLst>
        </c:ser>
        <c:ser>
          <c:idx val="1"/>
          <c:order val="1"/>
          <c:tx>
            <c:strRef>
              <c:f>'30 dagar'!$C$12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cat>
            <c:strRef>
              <c:f>'30 dagar'!$A$13:$A$15</c:f>
              <c:strCache>
                <c:ptCount val="3"/>
                <c:pt idx="0">
                  <c:v>Årskurs 9</c:v>
                </c:pt>
                <c:pt idx="1">
                  <c:v>Gymnasiets år 2</c:v>
                </c:pt>
                <c:pt idx="2">
                  <c:v>Befolkningen 17-84 år</c:v>
                </c:pt>
              </c:strCache>
            </c:strRef>
          </c:cat>
          <c:val>
            <c:numRef>
              <c:f>'30 dagar'!$C$13:$C$15</c:f>
              <c:numCache>
                <c:formatCode>0</c:formatCode>
                <c:ptCount val="3"/>
                <c:pt idx="0">
                  <c:v>9.77</c:v>
                </c:pt>
                <c:pt idx="1">
                  <c:v>21.98</c:v>
                </c:pt>
                <c:pt idx="2">
                  <c:v>7.69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A-4DFA-A53B-498F849DD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609688984"/>
        <c:axId val="609689344"/>
      </c:barChart>
      <c:catAx>
        <c:axId val="60968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609689344"/>
        <c:crosses val="autoZero"/>
        <c:auto val="1"/>
        <c:lblAlgn val="ctr"/>
        <c:lblOffset val="100"/>
        <c:noMultiLvlLbl val="0"/>
      </c:catAx>
      <c:valAx>
        <c:axId val="60968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609688984"/>
        <c:crosses val="autoZero"/>
        <c:crossBetween val="between"/>
      </c:valAx>
      <c:spPr>
        <a:solidFill>
          <a:sysClr val="window" lastClr="FFFFFF"/>
        </a:solidFill>
        <a:ln>
          <a:solidFill>
            <a:srgbClr val="004687"/>
          </a:solidFill>
        </a:ln>
        <a:effectLst/>
      </c:spPr>
    </c:plotArea>
    <c:legend>
      <c:legendPos val="t"/>
      <c:layout>
        <c:manualLayout>
          <c:xMode val="edge"/>
          <c:yMode val="edge"/>
          <c:x val="0.65225580602534194"/>
          <c:y val="0.14714161080496074"/>
          <c:w val="0.2906093340432879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39779350778348E-2"/>
          <c:y val="9.1678301640772814E-2"/>
          <c:w val="0.94567203032297775"/>
          <c:h val="0.83003315028594671"/>
        </c:manualLayout>
      </c:layout>
      <c:lineChart>
        <c:grouping val="standard"/>
        <c:varyColors val="0"/>
        <c:ser>
          <c:idx val="0"/>
          <c:order val="0"/>
          <c:tx>
            <c:strRef>
              <c:f>'1'!$B$3</c:f>
              <c:strCache>
                <c:ptCount val="1"/>
                <c:pt idx="0">
                  <c:v>Befolkningen 17-84 år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strRef>
              <c:f>'1'!$A$4:$A$12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'1'!$B$4:$B$12</c:f>
              <c:numCache>
                <c:formatCode>General</c:formatCode>
                <c:ptCount val="9"/>
                <c:pt idx="3" formatCode="0">
                  <c:v>2</c:v>
                </c:pt>
                <c:pt idx="4" formatCode="0">
                  <c:v>2</c:v>
                </c:pt>
                <c:pt idx="5" formatCode="0">
                  <c:v>2.09</c:v>
                </c:pt>
                <c:pt idx="6" formatCode="0">
                  <c:v>0.97</c:v>
                </c:pt>
                <c:pt idx="7" formatCode="0">
                  <c:v>1.36</c:v>
                </c:pt>
                <c:pt idx="8" formatCode="0">
                  <c:v>3.91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2A-4E2D-9124-D1FD0B894D20}"/>
            </c:ext>
          </c:extLst>
        </c:ser>
        <c:ser>
          <c:idx val="2"/>
          <c:order val="1"/>
          <c:tx>
            <c:strRef>
              <c:f>'1'!$C$3</c:f>
              <c:strCache>
                <c:ptCount val="1"/>
                <c:pt idx="0">
                  <c:v>Unga vuxna 17-29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'1'!$A$4:$A$12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'1'!$C$4:$C$12</c:f>
              <c:numCache>
                <c:formatCode>General</c:formatCode>
                <c:ptCount val="9"/>
                <c:pt idx="3" formatCode="#,##0">
                  <c:v>5.89743135748523</c:v>
                </c:pt>
                <c:pt idx="4" formatCode="#,##0">
                  <c:v>4.5280498923305323</c:v>
                </c:pt>
                <c:pt idx="5" formatCode="0">
                  <c:v>5.13</c:v>
                </c:pt>
                <c:pt idx="6" formatCode="0">
                  <c:v>1.88</c:v>
                </c:pt>
                <c:pt idx="7" formatCode="0">
                  <c:v>4.17</c:v>
                </c:pt>
                <c:pt idx="8" formatCode="0">
                  <c:v>13.81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2A-4E2D-9124-D1FD0B894D20}"/>
            </c:ext>
          </c:extLst>
        </c:ser>
        <c:ser>
          <c:idx val="4"/>
          <c:order val="2"/>
          <c:tx>
            <c:strRef>
              <c:f>'1'!$D$3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'1'!$A$4:$A$12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'1'!$D$4:$D$12</c:f>
              <c:numCache>
                <c:formatCode>###0</c:formatCode>
                <c:ptCount val="9"/>
                <c:pt idx="0">
                  <c:v>7.66</c:v>
                </c:pt>
                <c:pt idx="1">
                  <c:v>6.75</c:v>
                </c:pt>
                <c:pt idx="2">
                  <c:v>6.39</c:v>
                </c:pt>
                <c:pt idx="3">
                  <c:v>8.64</c:v>
                </c:pt>
                <c:pt idx="4">
                  <c:v>8</c:v>
                </c:pt>
                <c:pt idx="5">
                  <c:v>7.26</c:v>
                </c:pt>
                <c:pt idx="6">
                  <c:v>4.5</c:v>
                </c:pt>
                <c:pt idx="7">
                  <c:v>4.88</c:v>
                </c:pt>
                <c:pt idx="8">
                  <c:v>20.38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2A-4E2D-9124-D1FD0B894D20}"/>
            </c:ext>
          </c:extLst>
        </c:ser>
        <c:ser>
          <c:idx val="6"/>
          <c:order val="3"/>
          <c:tx>
            <c:strRef>
              <c:f>'1'!$E$3</c:f>
              <c:strCache>
                <c:ptCount val="1"/>
                <c:pt idx="0">
                  <c:v>Gymnasiets år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C-41B6-B22D-E9F520A5DFD4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59C-41B6-B22D-E9F520A5DFD4}"/>
              </c:ext>
            </c:extLst>
          </c:dPt>
          <c:cat>
            <c:strRef>
              <c:f>'1'!$A$4:$A$12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'1'!$E$4:$E$12</c:f>
              <c:numCache>
                <c:formatCode>###0</c:formatCode>
                <c:ptCount val="9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9</c:v>
                </c:pt>
                <c:pt idx="4">
                  <c:v>8.2799999999999994</c:v>
                </c:pt>
                <c:pt idx="5">
                  <c:v>6.17</c:v>
                </c:pt>
                <c:pt idx="6">
                  <c:v>5.23</c:v>
                </c:pt>
                <c:pt idx="7">
                  <c:v>4.29</c:v>
                </c:pt>
                <c:pt idx="8" formatCode="#,##0">
                  <c:v>24.45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A2A-4E2D-9124-D1FD0B894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1"/>
        <c:minorUnit val="1"/>
      </c:dateAx>
      <c:valAx>
        <c:axId val="8413371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6.3976372122305137E-5"/>
              <c:y val="1.471104304815215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841338504"/>
        <c:crossesAt val="1"/>
        <c:crossBetween val="midCat"/>
        <c:majorUnit val="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476297103487064"/>
          <c:y val="0.10521014319335234"/>
          <c:w val="0.50020833333333325"/>
          <c:h val="0.11239720034995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06944474395198E-2"/>
          <c:y val="9.5013648503800244E-2"/>
          <c:w val="0.939943475420015"/>
          <c:h val="0.7996125940077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'12'!$B$3</c:f>
              <c:strCache>
                <c:ptCount val="1"/>
                <c:pt idx="0">
                  <c:v>Röker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'12'!$A$4:$A$6</c:f>
              <c:strCache>
                <c:ptCount val="3"/>
                <c:pt idx="0">
                  <c:v>Alkohol senaste 12 mån</c:v>
                </c:pt>
                <c:pt idx="1">
                  <c:v>Narkotika (inkl. läkemedel) senaste 12 mån</c:v>
                </c:pt>
                <c:pt idx="2">
                  <c:v>Spel om pengar senaste 12 mån</c:v>
                </c:pt>
              </c:strCache>
            </c:strRef>
          </c:cat>
          <c:val>
            <c:numRef>
              <c:f>'12'!$B$4:$B$6</c:f>
              <c:numCache>
                <c:formatCode>0</c:formatCode>
                <c:ptCount val="3"/>
                <c:pt idx="0">
                  <c:v>90.880861733323599</c:v>
                </c:pt>
                <c:pt idx="1">
                  <c:v>47.787287102772375</c:v>
                </c:pt>
                <c:pt idx="2">
                  <c:v>24.6290491901926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1-41EB-962B-B3B5F4C213DE}"/>
            </c:ext>
          </c:extLst>
        </c:ser>
        <c:ser>
          <c:idx val="1"/>
          <c:order val="1"/>
          <c:tx>
            <c:strRef>
              <c:f>'12'!$C$3</c:f>
              <c:strCache>
                <c:ptCount val="1"/>
                <c:pt idx="0">
                  <c:v>Röker ej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'12'!$A$4:$A$6</c:f>
              <c:strCache>
                <c:ptCount val="3"/>
                <c:pt idx="0">
                  <c:v>Alkohol senaste 12 mån</c:v>
                </c:pt>
                <c:pt idx="1">
                  <c:v>Narkotika (inkl. läkemedel) senaste 12 mån</c:v>
                </c:pt>
                <c:pt idx="2">
                  <c:v>Spel om pengar senaste 12 mån</c:v>
                </c:pt>
              </c:strCache>
            </c:strRef>
          </c:cat>
          <c:val>
            <c:numRef>
              <c:f>'12'!$C$4:$C$6</c:f>
              <c:numCache>
                <c:formatCode>0</c:formatCode>
                <c:ptCount val="3"/>
                <c:pt idx="0">
                  <c:v>32.366797119962897</c:v>
                </c:pt>
                <c:pt idx="1">
                  <c:v>8.7400107148376591</c:v>
                </c:pt>
                <c:pt idx="2">
                  <c:v>16.2994494518179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1-41EB-962B-B3B5F4C213DE}"/>
            </c:ext>
          </c:extLst>
        </c:ser>
        <c:ser>
          <c:idx val="2"/>
          <c:order val="2"/>
          <c:tx>
            <c:strRef>
              <c:f>'12'!$D$3</c:f>
              <c:strCache>
                <c:ptCount val="1"/>
                <c:pt idx="0">
                  <c:v>Snusar</c:v>
                </c:pt>
              </c:strCache>
            </c:strRef>
          </c:tx>
          <c:spPr>
            <a:solidFill>
              <a:srgbClr val="F29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'12'!$A$4:$A$6</c:f>
              <c:strCache>
                <c:ptCount val="3"/>
                <c:pt idx="0">
                  <c:v>Alkohol senaste 12 mån</c:v>
                </c:pt>
                <c:pt idx="1">
                  <c:v>Narkotika (inkl. läkemedel) senaste 12 mån</c:v>
                </c:pt>
                <c:pt idx="2">
                  <c:v>Spel om pengar senaste 12 mån</c:v>
                </c:pt>
              </c:strCache>
            </c:strRef>
          </c:cat>
          <c:val>
            <c:numRef>
              <c:f>'12'!$D$4:$D$6</c:f>
              <c:numCache>
                <c:formatCode>0</c:formatCode>
                <c:ptCount val="3"/>
                <c:pt idx="0">
                  <c:v>85.95061170769398</c:v>
                </c:pt>
                <c:pt idx="1">
                  <c:v>32.528503665333133</c:v>
                </c:pt>
                <c:pt idx="2">
                  <c:v>24.811593061657522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E1-41EB-962B-B3B5F4C213DE}"/>
            </c:ext>
          </c:extLst>
        </c:ser>
        <c:ser>
          <c:idx val="3"/>
          <c:order val="3"/>
          <c:tx>
            <c:strRef>
              <c:f>'12'!$E$3</c:f>
              <c:strCache>
                <c:ptCount val="1"/>
                <c:pt idx="0">
                  <c:v>Snusar ej</c:v>
                </c:pt>
              </c:strCache>
            </c:strRef>
          </c:tx>
          <c:spPr>
            <a:solidFill>
              <a:srgbClr val="B32B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'12'!$A$4:$A$6</c:f>
              <c:strCache>
                <c:ptCount val="3"/>
                <c:pt idx="0">
                  <c:v>Alkohol senaste 12 mån</c:v>
                </c:pt>
                <c:pt idx="1">
                  <c:v>Narkotika (inkl. läkemedel) senaste 12 mån</c:v>
                </c:pt>
                <c:pt idx="2">
                  <c:v>Spel om pengar senaste 12 mån</c:v>
                </c:pt>
              </c:strCache>
            </c:strRef>
          </c:cat>
          <c:val>
            <c:numRef>
              <c:f>'12'!$E$4:$E$6</c:f>
              <c:numCache>
                <c:formatCode>0</c:formatCode>
                <c:ptCount val="3"/>
                <c:pt idx="0">
                  <c:v>31.612641818051291</c:v>
                </c:pt>
                <c:pt idx="1">
                  <c:v>9.7303902395431638</c:v>
                </c:pt>
                <c:pt idx="2">
                  <c:v>16.0720664960667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E1-41EB-962B-B3B5F4C213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7320760"/>
        <c:axId val="537319680"/>
      </c:barChart>
      <c:catAx>
        <c:axId val="53732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37319680"/>
        <c:crosses val="autoZero"/>
        <c:auto val="1"/>
        <c:lblAlgn val="ctr"/>
        <c:lblOffset val="100"/>
        <c:noMultiLvlLbl val="0"/>
      </c:catAx>
      <c:valAx>
        <c:axId val="53731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37320760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4264403240157352"/>
          <c:y val="0.11176936806631528"/>
          <c:w val="0.5062009270117831"/>
          <c:h val="6.4364956396566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8375300936832E-2"/>
          <c:y val="9.5760179346445651E-2"/>
          <c:w val="0.94811452646765593"/>
          <c:h val="0.80613952358339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'13'!$B$3</c:f>
              <c:strCache>
                <c:ptCount val="1"/>
                <c:pt idx="0">
                  <c:v>Röker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687"/>
              </a:solidFill>
              <a:ln>
                <a:solidFill>
                  <a:srgbClr val="00468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24-4897-B511-6AF6D01540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'13'!$A$4:$A$6</c:f>
              <c:strCache>
                <c:ptCount val="3"/>
                <c:pt idx="0">
                  <c:v>Intensivkonsumerat alkohol minst 1 gång/mån</c:v>
                </c:pt>
                <c:pt idx="1">
                  <c:v>Narkotika (inkl. läkemedel) senaste 12 mån</c:v>
                </c:pt>
                <c:pt idx="2">
                  <c:v>Minst 1 spelproblem</c:v>
                </c:pt>
              </c:strCache>
            </c:strRef>
          </c:cat>
          <c:val>
            <c:numRef>
              <c:f>'13'!$B$4:$B$6</c:f>
              <c:numCache>
                <c:formatCode>0</c:formatCode>
                <c:ptCount val="3"/>
                <c:pt idx="0">
                  <c:v>43.6</c:v>
                </c:pt>
                <c:pt idx="1">
                  <c:v>20.6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24-4897-B511-6AF6D0154043}"/>
            </c:ext>
          </c:extLst>
        </c:ser>
        <c:ser>
          <c:idx val="1"/>
          <c:order val="1"/>
          <c:tx>
            <c:strRef>
              <c:f>'13'!$C$3</c:f>
              <c:strCache>
                <c:ptCount val="1"/>
                <c:pt idx="0">
                  <c:v>Röker ej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'13'!$A$4:$A$6</c:f>
              <c:strCache>
                <c:ptCount val="3"/>
                <c:pt idx="0">
                  <c:v>Intensivkonsumerat alkohol minst 1 gång/mån</c:v>
                </c:pt>
                <c:pt idx="1">
                  <c:v>Narkotika (inkl. läkemedel) senaste 12 mån</c:v>
                </c:pt>
                <c:pt idx="2">
                  <c:v>Minst 1 spelproblem</c:v>
                </c:pt>
              </c:strCache>
            </c:strRef>
          </c:cat>
          <c:val>
            <c:numRef>
              <c:f>'13'!$C$4:$C$6</c:f>
              <c:numCache>
                <c:formatCode>0</c:formatCode>
                <c:ptCount val="3"/>
                <c:pt idx="0">
                  <c:v>22.4</c:v>
                </c:pt>
                <c:pt idx="1">
                  <c:v>6.9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24-4897-B511-6AF6D0154043}"/>
            </c:ext>
          </c:extLst>
        </c:ser>
        <c:ser>
          <c:idx val="2"/>
          <c:order val="2"/>
          <c:tx>
            <c:strRef>
              <c:f>'13'!$D$3</c:f>
              <c:strCache>
                <c:ptCount val="1"/>
                <c:pt idx="0">
                  <c:v>Snusar</c:v>
                </c:pt>
              </c:strCache>
            </c:strRef>
          </c:tx>
          <c:spPr>
            <a:solidFill>
              <a:srgbClr val="B32B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'13'!$A$4:$A$6</c:f>
              <c:strCache>
                <c:ptCount val="3"/>
                <c:pt idx="0">
                  <c:v>Intensivkonsumerat alkohol minst 1 gång/mån</c:v>
                </c:pt>
                <c:pt idx="1">
                  <c:v>Narkotika (inkl. läkemedel) senaste 12 mån</c:v>
                </c:pt>
                <c:pt idx="2">
                  <c:v>Minst 1 spelproblem</c:v>
                </c:pt>
              </c:strCache>
            </c:strRef>
          </c:cat>
          <c:val>
            <c:numRef>
              <c:f>'13'!$D$4:$D$6</c:f>
              <c:numCache>
                <c:formatCode>0</c:formatCode>
                <c:ptCount val="3"/>
                <c:pt idx="0">
                  <c:v>48.6</c:v>
                </c:pt>
                <c:pt idx="1">
                  <c:v>14.9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24-4897-B511-6AF6D0154043}"/>
            </c:ext>
          </c:extLst>
        </c:ser>
        <c:ser>
          <c:idx val="3"/>
          <c:order val="3"/>
          <c:tx>
            <c:strRef>
              <c:f>'13'!$E$3</c:f>
              <c:strCache>
                <c:ptCount val="1"/>
                <c:pt idx="0">
                  <c:v>Snusar ej</c:v>
                </c:pt>
              </c:strCache>
            </c:strRef>
          </c:tx>
          <c:spPr>
            <a:solidFill>
              <a:srgbClr val="F292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'13'!$A$4:$A$6</c:f>
              <c:strCache>
                <c:ptCount val="3"/>
                <c:pt idx="0">
                  <c:v>Intensivkonsumerat alkohol minst 1 gång/mån</c:v>
                </c:pt>
                <c:pt idx="1">
                  <c:v>Narkotika (inkl. läkemedel) senaste 12 mån</c:v>
                </c:pt>
                <c:pt idx="2">
                  <c:v>Minst 1 spelproblem</c:v>
                </c:pt>
              </c:strCache>
            </c:strRef>
          </c:cat>
          <c:val>
            <c:numRef>
              <c:f>'13'!$E$4:$E$6</c:f>
              <c:numCache>
                <c:formatCode>0</c:formatCode>
                <c:ptCount val="3"/>
                <c:pt idx="0">
                  <c:v>20</c:v>
                </c:pt>
                <c:pt idx="1">
                  <c:v>6.9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24-4897-B511-6AF6D01540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2783104"/>
        <c:axId val="682784184"/>
      </c:barChart>
      <c:catAx>
        <c:axId val="6827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682784184"/>
        <c:crosses val="autoZero"/>
        <c:auto val="1"/>
        <c:lblAlgn val="ctr"/>
        <c:lblOffset val="100"/>
        <c:noMultiLvlLbl val="0"/>
      </c:catAx>
      <c:valAx>
        <c:axId val="68278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68278310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42816573976470562"/>
          <c:y val="0.1269744794108352"/>
          <c:w val="0.50865083330577621"/>
          <c:h val="6.4773791630612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84723968844064E-2"/>
          <c:y val="8.2838842199423515E-2"/>
          <c:w val="0.93030376070163201"/>
          <c:h val="0.83661803845346816"/>
        </c:manualLayout>
      </c:layout>
      <c:lineChart>
        <c:grouping val="standard"/>
        <c:varyColors val="0"/>
        <c:ser>
          <c:idx val="0"/>
          <c:order val="0"/>
          <c:tx>
            <c:strRef>
              <c:f>'2'!$B$3</c:f>
              <c:strCache>
                <c:ptCount val="1"/>
                <c:pt idx="0">
                  <c:v>Total konsumtion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'2'!$B$4:$B$22</c:f>
              <c:numCache>
                <c:formatCode>0</c:formatCode>
                <c:ptCount val="19"/>
                <c:pt idx="0">
                  <c:v>1103.0469614528488</c:v>
                </c:pt>
                <c:pt idx="1">
                  <c:v>1078.5909586740966</c:v>
                </c:pt>
                <c:pt idx="2">
                  <c:v>1058.0575842589851</c:v>
                </c:pt>
                <c:pt idx="3">
                  <c:v>1046.7019859512645</c:v>
                </c:pt>
                <c:pt idx="4">
                  <c:v>945.07469564835014</c:v>
                </c:pt>
                <c:pt idx="5">
                  <c:v>882.20589317139286</c:v>
                </c:pt>
                <c:pt idx="6">
                  <c:v>878.78539383333077</c:v>
                </c:pt>
                <c:pt idx="7">
                  <c:v>857.81146771251304</c:v>
                </c:pt>
                <c:pt idx="8">
                  <c:v>866.78615558862748</c:v>
                </c:pt>
                <c:pt idx="9">
                  <c:v>786.78427679186677</c:v>
                </c:pt>
                <c:pt idx="10">
                  <c:v>741.23332802959658</c:v>
                </c:pt>
                <c:pt idx="11">
                  <c:v>801.26070567920294</c:v>
                </c:pt>
                <c:pt idx="12">
                  <c:v>733.3781905313507</c:v>
                </c:pt>
                <c:pt idx="13">
                  <c:v>727.94994287941245</c:v>
                </c:pt>
                <c:pt idx="14">
                  <c:v>706.43571200993574</c:v>
                </c:pt>
                <c:pt idx="15">
                  <c:v>662.95988283572251</c:v>
                </c:pt>
                <c:pt idx="16">
                  <c:v>673.2911416207296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DB-4283-87A1-CC2D31B35B21}"/>
            </c:ext>
          </c:extLst>
        </c:ser>
        <c:ser>
          <c:idx val="1"/>
          <c:order val="1"/>
          <c:tx>
            <c:strRef>
              <c:f>'2'!$C$3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72DB-4283-87A1-CC2D31B35B21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B-4283-87A1-CC2D31B35B21}"/>
              </c:ext>
            </c:extLst>
          </c:dPt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'2'!$C$4:$C$22</c:f>
              <c:numCache>
                <c:formatCode>General</c:formatCode>
                <c:ptCount val="19"/>
                <c:pt idx="16" formatCode="0">
                  <c:v>674.90429419477903</c:v>
                </c:pt>
                <c:pt idx="17" formatCode="0">
                  <c:v>624</c:v>
                </c:pt>
                <c:pt idx="18" formatCode="0">
                  <c:v>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DB-4283-87A1-CC2D31B35B21}"/>
            </c:ext>
          </c:extLst>
        </c:ser>
        <c:ser>
          <c:idx val="2"/>
          <c:order val="2"/>
          <c:tx>
            <c:strRef>
              <c:f>'2'!$D$3</c:f>
              <c:strCache>
                <c:ptCount val="1"/>
                <c:pt idx="0">
                  <c:v>Registrerad försäljning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'2'!$D$4:$D$22</c:f>
              <c:numCache>
                <c:formatCode>0</c:formatCode>
                <c:ptCount val="19"/>
                <c:pt idx="0">
                  <c:v>979.30234197498066</c:v>
                </c:pt>
                <c:pt idx="1">
                  <c:v>936.07659107104371</c:v>
                </c:pt>
                <c:pt idx="2">
                  <c:v>937.361092115161</c:v>
                </c:pt>
                <c:pt idx="3">
                  <c:v>936.8467952726653</c:v>
                </c:pt>
                <c:pt idx="4">
                  <c:v>842.276743660742</c:v>
                </c:pt>
                <c:pt idx="5">
                  <c:v>787.01624136547514</c:v>
                </c:pt>
                <c:pt idx="6">
                  <c:v>810.01227019062435</c:v>
                </c:pt>
                <c:pt idx="7">
                  <c:v>794.84259250649404</c:v>
                </c:pt>
                <c:pt idx="8">
                  <c:v>821.79276414699586</c:v>
                </c:pt>
                <c:pt idx="9">
                  <c:v>742.94747479680984</c:v>
                </c:pt>
                <c:pt idx="10">
                  <c:v>677.10469731382216</c:v>
                </c:pt>
                <c:pt idx="11">
                  <c:v>745.28952470837498</c:v>
                </c:pt>
                <c:pt idx="12">
                  <c:v>694.38007030844096</c:v>
                </c:pt>
                <c:pt idx="13">
                  <c:v>689.56647545912097</c:v>
                </c:pt>
                <c:pt idx="14">
                  <c:v>647.8839574251117</c:v>
                </c:pt>
                <c:pt idx="15">
                  <c:v>628.50337722473068</c:v>
                </c:pt>
                <c:pt idx="16">
                  <c:v>629.712244582685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DB-4283-87A1-CC2D31B35B21}"/>
            </c:ext>
          </c:extLst>
        </c:ser>
        <c:ser>
          <c:idx val="3"/>
          <c:order val="3"/>
          <c:tx>
            <c:strRef>
              <c:f>'2'!$E$3</c:f>
              <c:strCache>
                <c:ptCount val="1"/>
              </c:strCache>
            </c:strRef>
          </c:tx>
          <c:spPr>
            <a:ln w="28575" cap="rnd">
              <a:solidFill>
                <a:srgbClr val="BEBC0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B-4283-87A1-CC2D31B35B21}"/>
              </c:ext>
            </c:extLst>
          </c:dPt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72DB-4283-87A1-CC2D31B35B21}"/>
              </c:ext>
            </c:extLst>
          </c:dPt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'2'!$E$4:$E$22</c:f>
              <c:numCache>
                <c:formatCode>General</c:formatCode>
                <c:ptCount val="19"/>
                <c:pt idx="16" formatCode="0">
                  <c:v>629.712244582685</c:v>
                </c:pt>
                <c:pt idx="17" formatCode="0">
                  <c:v>587</c:v>
                </c:pt>
                <c:pt idx="18">
                  <c:v>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2DB-4283-87A1-CC2D31B35B21}"/>
            </c:ext>
          </c:extLst>
        </c:ser>
        <c:ser>
          <c:idx val="4"/>
          <c:order val="4"/>
          <c:tx>
            <c:strRef>
              <c:f>'2'!$F$3</c:f>
              <c:strCache>
                <c:ptCount val="1"/>
                <c:pt idx="0">
                  <c:v>Resandeinförsel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'2'!$F$4:$F$22</c:f>
              <c:numCache>
                <c:formatCode>0</c:formatCode>
                <c:ptCount val="19"/>
                <c:pt idx="0">
                  <c:v>86.191458570793372</c:v>
                </c:pt>
                <c:pt idx="1">
                  <c:v>107.77848781289669</c:v>
                </c:pt>
                <c:pt idx="2">
                  <c:v>80.825154679272373</c:v>
                </c:pt>
                <c:pt idx="3">
                  <c:v>72.67072868065371</c:v>
                </c:pt>
                <c:pt idx="4">
                  <c:v>68.714118911259149</c:v>
                </c:pt>
                <c:pt idx="5">
                  <c:v>68.182074852750432</c:v>
                </c:pt>
                <c:pt idx="6">
                  <c:v>44.767279309840276</c:v>
                </c:pt>
                <c:pt idx="7">
                  <c:v>42.732366252766823</c:v>
                </c:pt>
                <c:pt idx="8">
                  <c:v>31.245927817450848</c:v>
                </c:pt>
                <c:pt idx="9">
                  <c:v>32.423394461806176</c:v>
                </c:pt>
                <c:pt idx="10">
                  <c:v>52.003743553847016</c:v>
                </c:pt>
                <c:pt idx="11">
                  <c:v>44.896180970827949</c:v>
                </c:pt>
                <c:pt idx="12">
                  <c:v>28.253120222909768</c:v>
                </c:pt>
                <c:pt idx="13">
                  <c:v>31.703467420291496</c:v>
                </c:pt>
                <c:pt idx="14">
                  <c:v>50.091754584823981</c:v>
                </c:pt>
                <c:pt idx="15">
                  <c:v>29.001505610991842</c:v>
                </c:pt>
                <c:pt idx="16">
                  <c:v>31.273897038044598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2DB-4283-87A1-CC2D31B35B21}"/>
            </c:ext>
          </c:extLst>
        </c:ser>
        <c:ser>
          <c:idx val="5"/>
          <c:order val="5"/>
          <c:tx>
            <c:strRef>
              <c:f>'2'!$G$3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72DB-4283-87A1-CC2D31B35B21}"/>
              </c:ext>
            </c:extLst>
          </c:dPt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'2'!$G$4:$G$22</c:f>
              <c:numCache>
                <c:formatCode>General</c:formatCode>
                <c:ptCount val="19"/>
                <c:pt idx="16" formatCode="0">
                  <c:v>30.492049612093489</c:v>
                </c:pt>
                <c:pt idx="17" formatCode="0">
                  <c:v>19.388402173530004</c:v>
                </c:pt>
                <c:pt idx="18" formatCode="0">
                  <c:v>14.0207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2DB-4283-87A1-CC2D31B35B21}"/>
            </c:ext>
          </c:extLst>
        </c:ser>
        <c:ser>
          <c:idx val="6"/>
          <c:order val="6"/>
          <c:tx>
            <c:strRef>
              <c:f>'2'!$H$3</c:f>
              <c:strCache>
                <c:ptCount val="1"/>
                <c:pt idx="0">
                  <c:v>Smuggling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'2'!$H$4:$H$22</c:f>
              <c:numCache>
                <c:formatCode>0</c:formatCode>
                <c:ptCount val="19"/>
                <c:pt idx="0">
                  <c:v>37.553160907074727</c:v>
                </c:pt>
                <c:pt idx="1">
                  <c:v>34.735879790156211</c:v>
                </c:pt>
                <c:pt idx="2">
                  <c:v>39.871337464551779</c:v>
                </c:pt>
                <c:pt idx="3">
                  <c:v>37.184461997945441</c:v>
                </c:pt>
                <c:pt idx="4">
                  <c:v>34.083833076349059</c:v>
                </c:pt>
                <c:pt idx="5">
                  <c:v>27.00757695316728</c:v>
                </c:pt>
                <c:pt idx="6">
                  <c:v>24.00584433286614</c:v>
                </c:pt>
                <c:pt idx="7">
                  <c:v>20.236508953252173</c:v>
                </c:pt>
                <c:pt idx="8">
                  <c:v>13.747463624180787</c:v>
                </c:pt>
                <c:pt idx="9">
                  <c:v>11.413407533250739</c:v>
                </c:pt>
                <c:pt idx="10">
                  <c:v>12.124887161927415</c:v>
                </c:pt>
                <c:pt idx="11">
                  <c:v>10.4</c:v>
                </c:pt>
                <c:pt idx="12">
                  <c:v>10.1</c:v>
                </c:pt>
                <c:pt idx="13">
                  <c:v>6.3</c:v>
                </c:pt>
                <c:pt idx="14">
                  <c:v>8</c:v>
                </c:pt>
                <c:pt idx="15">
                  <c:v>5.0999999999999996</c:v>
                </c:pt>
                <c:pt idx="16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2DB-4283-87A1-CC2D31B35B21}"/>
            </c:ext>
          </c:extLst>
        </c:ser>
        <c:ser>
          <c:idx val="7"/>
          <c:order val="7"/>
          <c:tx>
            <c:strRef>
              <c:f>'2'!$I$3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72DB-4283-87A1-CC2D31B35B21}"/>
              </c:ext>
            </c:extLst>
          </c:dPt>
          <c:cat>
            <c:numRef>
              <c:f>'2'!$A$4:$A$22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'2'!$I$4:$I$22</c:f>
              <c:numCache>
                <c:formatCode>General</c:formatCode>
                <c:ptCount val="19"/>
                <c:pt idx="16" formatCode="0">
                  <c:v>14.7</c:v>
                </c:pt>
                <c:pt idx="17" formatCode="0">
                  <c:v>18</c:v>
                </c:pt>
                <c:pt idx="18" formatCode="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2DB-4283-87A1-CC2D31B35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59248"/>
        <c:axId val="181359640"/>
      </c:lineChart>
      <c:catAx>
        <c:axId val="18135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81359640"/>
        <c:crosses val="autoZero"/>
        <c:auto val="1"/>
        <c:lblAlgn val="ctr"/>
        <c:lblOffset val="100"/>
        <c:tickLblSkip val="2"/>
        <c:noMultiLvlLbl val="0"/>
      </c:catAx>
      <c:valAx>
        <c:axId val="181359640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Antal cigaretter</a:t>
                </a:r>
              </a:p>
            </c:rich>
          </c:tx>
          <c:layout>
            <c:manualLayout>
              <c:xMode val="edge"/>
              <c:yMode val="edge"/>
              <c:x val="2.0995656771433855E-3"/>
              <c:y val="3.789857008846625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81359248"/>
        <c:crosses val="autoZero"/>
        <c:crossBetween val="midCat"/>
        <c:majorUnit val="20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9.6243706323322881E-2"/>
          <c:y val="0.50299220517978371"/>
          <c:w val="0.36423335252350797"/>
          <c:h val="0.169241911959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3652049423393E-2"/>
          <c:y val="7.6489271239412043E-2"/>
          <c:w val="0.94311800755978337"/>
          <c:h val="0.8296789654448874"/>
        </c:manualLayout>
      </c:layout>
      <c:lineChart>
        <c:grouping val="standard"/>
        <c:varyColors val="0"/>
        <c:ser>
          <c:idx val="0"/>
          <c:order val="0"/>
          <c:tx>
            <c:strRef>
              <c:f>'3'!$B$3</c:f>
              <c:strCache>
                <c:ptCount val="1"/>
                <c:pt idx="0">
                  <c:v>Total konsumtion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'3'!$A$4:$A$22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'3'!$B$4:$B$22</c:f>
              <c:numCache>
                <c:formatCode>0.00</c:formatCode>
                <c:ptCount val="19"/>
                <c:pt idx="0">
                  <c:v>0.92440645724092674</c:v>
                </c:pt>
                <c:pt idx="1">
                  <c:v>0.93084751012108413</c:v>
                </c:pt>
                <c:pt idx="2">
                  <c:v>0.90946247857613005</c:v>
                </c:pt>
                <c:pt idx="3">
                  <c:v>0.99328492319204831</c:v>
                </c:pt>
                <c:pt idx="4">
                  <c:v>0.80820098371832649</c:v>
                </c:pt>
                <c:pt idx="5">
                  <c:v>0.7277203172252884</c:v>
                </c:pt>
                <c:pt idx="6">
                  <c:v>0.7535880392184634</c:v>
                </c:pt>
                <c:pt idx="7">
                  <c:v>0.75651699543820816</c:v>
                </c:pt>
                <c:pt idx="8">
                  <c:v>0.77816471001493748</c:v>
                </c:pt>
                <c:pt idx="9">
                  <c:v>0.81552341796683225</c:v>
                </c:pt>
                <c:pt idx="10">
                  <c:v>0.75214213819765574</c:v>
                </c:pt>
                <c:pt idx="11">
                  <c:v>0.77233611912421318</c:v>
                </c:pt>
                <c:pt idx="12">
                  <c:v>0.7728769921416917</c:v>
                </c:pt>
                <c:pt idx="13">
                  <c:v>0.81271456036120604</c:v>
                </c:pt>
                <c:pt idx="14">
                  <c:v>0.78027838958627349</c:v>
                </c:pt>
                <c:pt idx="15">
                  <c:v>0.80192276926389605</c:v>
                </c:pt>
                <c:pt idx="16">
                  <c:v>0.87361376404960078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27-40DD-86F1-510F0BAC5F6A}"/>
            </c:ext>
          </c:extLst>
        </c:ser>
        <c:ser>
          <c:idx val="1"/>
          <c:order val="1"/>
          <c:tx>
            <c:strRef>
              <c:f>'3'!$C$3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27-40DD-86F1-510F0BAC5F6A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004687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27-40DD-86F1-510F0BAC5F6A}"/>
              </c:ext>
            </c:extLst>
          </c:dPt>
          <c:cat>
            <c:numRef>
              <c:f>'3'!$A$4:$A$22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'3'!$C$4:$C$22</c:f>
              <c:numCache>
                <c:formatCode>General</c:formatCode>
                <c:ptCount val="19"/>
                <c:pt idx="16" formatCode="0.00">
                  <c:v>0.87730376404960086</c:v>
                </c:pt>
                <c:pt idx="17" formatCode="0.00">
                  <c:v>0.85188089674795886</c:v>
                </c:pt>
                <c:pt idx="18" formatCode="0.00">
                  <c:v>0.87630732613491236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27-40DD-86F1-510F0BAC5F6A}"/>
            </c:ext>
          </c:extLst>
        </c:ser>
        <c:ser>
          <c:idx val="2"/>
          <c:order val="2"/>
          <c:tx>
            <c:strRef>
              <c:f>'3'!$D$3</c:f>
              <c:strCache>
                <c:ptCount val="1"/>
                <c:pt idx="0">
                  <c:v>Registrerad försäljning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'3'!$A$4:$A$22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'3'!$D$4:$D$22</c:f>
              <c:numCache>
                <c:formatCode>0.00</c:formatCode>
                <c:ptCount val="19"/>
                <c:pt idx="0">
                  <c:v>0.93551570625267733</c:v>
                </c:pt>
                <c:pt idx="1">
                  <c:v>0.94442359936191156</c:v>
                </c:pt>
                <c:pt idx="2">
                  <c:v>0.92507308691786905</c:v>
                </c:pt>
                <c:pt idx="3">
                  <c:v>1.0119426151590432</c:v>
                </c:pt>
                <c:pt idx="4">
                  <c:v>0.80641847334330208</c:v>
                </c:pt>
                <c:pt idx="5">
                  <c:v>0.70469779081909445</c:v>
                </c:pt>
                <c:pt idx="6">
                  <c:v>0.73967686786698905</c:v>
                </c:pt>
                <c:pt idx="7">
                  <c:v>0.73624842703325888</c:v>
                </c:pt>
                <c:pt idx="8">
                  <c:v>0.7748223257710084</c:v>
                </c:pt>
                <c:pt idx="9">
                  <c:v>0.81444767230351733</c:v>
                </c:pt>
                <c:pt idx="10">
                  <c:v>0.75449166327343364</c:v>
                </c:pt>
                <c:pt idx="11">
                  <c:v>0.77628642724989771</c:v>
                </c:pt>
                <c:pt idx="12">
                  <c:v>0.77921049674484755</c:v>
                </c:pt>
                <c:pt idx="13">
                  <c:v>0.82169897375068912</c:v>
                </c:pt>
                <c:pt idx="14">
                  <c:v>0.78853507239448617</c:v>
                </c:pt>
                <c:pt idx="15">
                  <c:v>0.81660257184628282</c:v>
                </c:pt>
                <c:pt idx="16" formatCode="0.0">
                  <c:v>0.90053089875998027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627-40DD-86F1-510F0BAC5F6A}"/>
            </c:ext>
          </c:extLst>
        </c:ser>
        <c:ser>
          <c:idx val="3"/>
          <c:order val="3"/>
          <c:tx>
            <c:strRef>
              <c:f>'3'!$E$3</c:f>
              <c:strCache>
                <c:ptCount val="1"/>
              </c:strCache>
            </c:strRef>
          </c:tx>
          <c:spPr>
            <a:ln w="28575" cap="rnd">
              <a:solidFill>
                <a:srgbClr val="BEBC0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27-40DD-86F1-510F0BAC5F6A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1627-40DD-86F1-510F0BAC5F6A}"/>
              </c:ext>
            </c:extLst>
          </c:dPt>
          <c:cat>
            <c:numRef>
              <c:f>'3'!$A$4:$A$22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'3'!$E$4:$E$22</c:f>
              <c:numCache>
                <c:formatCode>General</c:formatCode>
                <c:ptCount val="19"/>
                <c:pt idx="16" formatCode="0.00">
                  <c:v>0.9</c:v>
                </c:pt>
                <c:pt idx="17" formatCode="0.00">
                  <c:v>0.8567584815635948</c:v>
                </c:pt>
                <c:pt idx="18" formatCode="0.00">
                  <c:v>0.87066062928131893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627-40DD-86F1-510F0BAC5F6A}"/>
            </c:ext>
          </c:extLst>
        </c:ser>
        <c:ser>
          <c:idx val="4"/>
          <c:order val="4"/>
          <c:tx>
            <c:strRef>
              <c:f>'3'!$F$3</c:f>
              <c:strCache>
                <c:ptCount val="1"/>
                <c:pt idx="0">
                  <c:v>Registrerad försäljning exkl. Norge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numRef>
              <c:f>'3'!$A$4:$A$22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'3'!$F$4:$F$22</c:f>
              <c:numCache>
                <c:formatCode>0.00</c:formatCode>
                <c:ptCount val="19"/>
                <c:pt idx="0">
                  <c:v>0.92440645724092674</c:v>
                </c:pt>
                <c:pt idx="1">
                  <c:v>0.93084751012108413</c:v>
                </c:pt>
                <c:pt idx="2">
                  <c:v>0.90946247857613005</c:v>
                </c:pt>
                <c:pt idx="3">
                  <c:v>0.99328492319204831</c:v>
                </c:pt>
                <c:pt idx="4">
                  <c:v>0.79180213851395476</c:v>
                </c:pt>
                <c:pt idx="5">
                  <c:v>0.69148470724123645</c:v>
                </c:pt>
                <c:pt idx="6">
                  <c:v>0.72534562855206619</c:v>
                </c:pt>
                <c:pt idx="7">
                  <c:v>0.72014299269190629</c:v>
                </c:pt>
                <c:pt idx="8">
                  <c:v>0.75593603158034006</c:v>
                </c:pt>
                <c:pt idx="9">
                  <c:v>0.7928139060079552</c:v>
                </c:pt>
                <c:pt idx="10">
                  <c:v>0.73374314253341422</c:v>
                </c:pt>
                <c:pt idx="11">
                  <c:v>0.75396819246646318</c:v>
                </c:pt>
                <c:pt idx="12">
                  <c:v>0.75559067856226936</c:v>
                </c:pt>
                <c:pt idx="13">
                  <c:v>0.79473697617449468</c:v>
                </c:pt>
                <c:pt idx="14">
                  <c:v>0.76068992765055587</c:v>
                </c:pt>
                <c:pt idx="15">
                  <c:v>0.78521441049094132</c:v>
                </c:pt>
                <c:pt idx="16">
                  <c:v>0.86397876404960083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627-40DD-86F1-510F0BAC5F6A}"/>
            </c:ext>
          </c:extLst>
        </c:ser>
        <c:ser>
          <c:idx val="5"/>
          <c:order val="5"/>
          <c:tx>
            <c:strRef>
              <c:f>'3'!$G$3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1627-40DD-86F1-510F0BAC5F6A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1627-40DD-86F1-510F0BAC5F6A}"/>
              </c:ext>
            </c:extLst>
          </c:dPt>
          <c:cat>
            <c:numRef>
              <c:f>'3'!$A$4:$A$22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'3'!$G$4:$G$22</c:f>
              <c:numCache>
                <c:formatCode>General</c:formatCode>
                <c:ptCount val="19"/>
                <c:pt idx="16" formatCode="0.00">
                  <c:v>0.86397876404960083</c:v>
                </c:pt>
                <c:pt idx="17" formatCode="0.00">
                  <c:v>0.84819089674795889</c:v>
                </c:pt>
                <c:pt idx="18" formatCode="0.00">
                  <c:v>0.86630732613491235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627-40DD-86F1-510F0BAC5F6A}"/>
            </c:ext>
          </c:extLst>
        </c:ser>
        <c:ser>
          <c:idx val="6"/>
          <c:order val="6"/>
          <c:tx>
            <c:strRef>
              <c:f>'3'!$H$3</c:f>
              <c:strCache>
                <c:ptCount val="1"/>
                <c:pt idx="0">
                  <c:v>Resandeinförsel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numRef>
              <c:f>'3'!$A$4:$A$22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'3'!$H$4:$H$22</c:f>
              <c:numCache>
                <c:formatCode>General</c:formatCode>
                <c:ptCount val="19"/>
                <c:pt idx="4" formatCode="0.00">
                  <c:v>1.6398845204371765E-2</c:v>
                </c:pt>
                <c:pt idx="5" formatCode="0.00">
                  <c:v>3.6235609984051932E-2</c:v>
                </c:pt>
                <c:pt idx="6" formatCode="0.00">
                  <c:v>2.8242410666397169E-2</c:v>
                </c:pt>
                <c:pt idx="7" formatCode="0.00">
                  <c:v>3.6374002746301912E-2</c:v>
                </c:pt>
                <c:pt idx="8" formatCode="0.00">
                  <c:v>2.2228678434597398E-2</c:v>
                </c:pt>
                <c:pt idx="9" formatCode="0.00">
                  <c:v>2.2709511958877045E-2</c:v>
                </c:pt>
                <c:pt idx="10" formatCode="0.00">
                  <c:v>1.8398995664241476E-2</c:v>
                </c:pt>
                <c:pt idx="11" formatCode="0.00">
                  <c:v>1.8367926657749983E-2</c:v>
                </c:pt>
                <c:pt idx="12" formatCode="0.00">
                  <c:v>1.7286313579422334E-2</c:v>
                </c:pt>
                <c:pt idx="13" formatCode="0.00">
                  <c:v>1.7977584186711353E-2</c:v>
                </c:pt>
                <c:pt idx="14" formatCode="0.00">
                  <c:v>1.9588461935717623E-2</c:v>
                </c:pt>
                <c:pt idx="15" formatCode="0.00">
                  <c:v>1.6708358772954682E-2</c:v>
                </c:pt>
                <c:pt idx="16" formatCode="0.00">
                  <c:v>9.6349999999999995E-3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627-40DD-86F1-510F0BAC5F6A}"/>
            </c:ext>
          </c:extLst>
        </c:ser>
        <c:ser>
          <c:idx val="7"/>
          <c:order val="7"/>
          <c:tx>
            <c:strRef>
              <c:f>'3'!$I$3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1627-40DD-86F1-510F0BAC5F6A}"/>
              </c:ext>
            </c:extLst>
          </c:dPt>
          <c:cat>
            <c:numRef>
              <c:f>'3'!$A$4:$A$22</c:f>
              <c:numCache>
                <c:formatCode>General</c:formatCode>
                <c:ptCount val="1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</c:numCache>
            </c:numRef>
          </c:cat>
          <c:val>
            <c:numRef>
              <c:f>'3'!$I$4:$I$22</c:f>
              <c:numCache>
                <c:formatCode>General</c:formatCode>
                <c:ptCount val="19"/>
                <c:pt idx="16" formatCode="0.00">
                  <c:v>1.3325000000000002E-2</c:v>
                </c:pt>
                <c:pt idx="17" formatCode="0.00">
                  <c:v>3.6900000000000001E-3</c:v>
                </c:pt>
                <c:pt idx="18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627-40DD-86F1-510F0BAC5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2759088"/>
        <c:axId val="660304016"/>
      </c:lineChart>
      <c:catAx>
        <c:axId val="662759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Antal kg</a:t>
                </a:r>
              </a:p>
            </c:rich>
          </c:tx>
          <c:layout>
            <c:manualLayout>
              <c:xMode val="edge"/>
              <c:yMode val="edge"/>
              <c:x val="2.2910669737094603E-3"/>
              <c:y val="1.886104481569874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66030401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660304016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662759088"/>
        <c:crosses val="autoZero"/>
        <c:crossBetween val="midCat"/>
        <c:majorUnit val="0.2"/>
        <c:minorUnit val="0.2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8.4847917866052586E-2"/>
          <c:y val="0.54558605144524008"/>
          <c:w val="0.49737343277947754"/>
          <c:h val="0.18456917139045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845363079615055E-2"/>
          <c:y val="8.9708120285805784E-2"/>
          <c:w val="0.94576580271216115"/>
          <c:h val="0.82010005411315168"/>
        </c:manualLayout>
      </c:layout>
      <c:lineChart>
        <c:grouping val="standard"/>
        <c:varyColors val="0"/>
        <c:ser>
          <c:idx val="3"/>
          <c:order val="0"/>
          <c:tx>
            <c:strRef>
              <c:f>Röker!$G$3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40B-4F42-969D-2C7CD507B330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40B-4F42-969D-2C7CD507B330}"/>
              </c:ext>
            </c:extLst>
          </c:dPt>
          <c:cat>
            <c:numRef>
              <c:f>Röker!$A$4:$A$57</c:f>
              <c:numCache>
                <c:formatCode>General</c:formatCode>
                <c:ptCount val="54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cat>
          <c:val>
            <c:numRef>
              <c:f>Röker!$G$4:$G$57</c:f>
              <c:numCache>
                <c:formatCode>0</c:formatCode>
                <c:ptCount val="54"/>
                <c:pt idx="0">
                  <c:v>38</c:v>
                </c:pt>
                <c:pt idx="1">
                  <c:v>38.5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37.5</c:v>
                </c:pt>
                <c:pt idx="6">
                  <c:v>37</c:v>
                </c:pt>
                <c:pt idx="7">
                  <c:v>36</c:v>
                </c:pt>
                <c:pt idx="8">
                  <c:v>33.5</c:v>
                </c:pt>
                <c:pt idx="9">
                  <c:v>33.5</c:v>
                </c:pt>
                <c:pt idx="10">
                  <c:v>32.5</c:v>
                </c:pt>
                <c:pt idx="34">
                  <c:v>15.635050009793664</c:v>
                </c:pt>
                <c:pt idx="35">
                  <c:v>14.266844430953798</c:v>
                </c:pt>
                <c:pt idx="36">
                  <c:v>13.362332974444771</c:v>
                </c:pt>
                <c:pt idx="37">
                  <c:v>12.983741670216178</c:v>
                </c:pt>
                <c:pt idx="38">
                  <c:v>11.730214280086972</c:v>
                </c:pt>
                <c:pt idx="39">
                  <c:v>10.741802569065516</c:v>
                </c:pt>
                <c:pt idx="40">
                  <c:v>10.314827990364089</c:v>
                </c:pt>
                <c:pt idx="41">
                  <c:v>9.7832800161549454</c:v>
                </c:pt>
                <c:pt idx="42">
                  <c:v>9.1090886126168424</c:v>
                </c:pt>
                <c:pt idx="43">
                  <c:v>8.4643342391445309</c:v>
                </c:pt>
                <c:pt idx="44">
                  <c:v>8.2288184297154157</c:v>
                </c:pt>
                <c:pt idx="45">
                  <c:v>8.5483443357195217</c:v>
                </c:pt>
                <c:pt idx="46">
                  <c:v>7.3883751285068895</c:v>
                </c:pt>
                <c:pt idx="47">
                  <c:v>7.7070073376998618</c:v>
                </c:pt>
                <c:pt idx="48">
                  <c:v>7.1931457518402571</c:v>
                </c:pt>
                <c:pt idx="49">
                  <c:v>8.1752771914579618</c:v>
                </c:pt>
                <c:pt idx="50">
                  <c:v>7.4360987830303804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40B-4F42-969D-2C7CD507B330}"/>
            </c:ext>
          </c:extLst>
        </c:ser>
        <c:ser>
          <c:idx val="2"/>
          <c:order val="1"/>
          <c:tx>
            <c:strRef>
              <c:f>Röker!$F$3</c:f>
              <c:strCache>
                <c:ptCount val="1"/>
                <c:pt idx="0">
                  <c:v>Befolkningen 17-84 år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Röker!$A$4:$A$57</c:f>
              <c:numCache>
                <c:formatCode>General</c:formatCode>
                <c:ptCount val="54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cat>
          <c:val>
            <c:numRef>
              <c:f>Röker!$F$4:$F$57</c:f>
              <c:numCache>
                <c:formatCode>General</c:formatCode>
                <c:ptCount val="54"/>
                <c:pt idx="11" formatCode="0">
                  <c:v>31.4</c:v>
                </c:pt>
                <c:pt idx="12" formatCode="0">
                  <c:v>31.4</c:v>
                </c:pt>
                <c:pt idx="13" formatCode="0">
                  <c:v>29.9</c:v>
                </c:pt>
                <c:pt idx="14" formatCode="0">
                  <c:v>29.9</c:v>
                </c:pt>
                <c:pt idx="15" formatCode="0">
                  <c:v>29.6</c:v>
                </c:pt>
                <c:pt idx="16" formatCode="0">
                  <c:v>29.6</c:v>
                </c:pt>
                <c:pt idx="17" formatCode="0">
                  <c:v>27.7</c:v>
                </c:pt>
                <c:pt idx="18" formatCode="0">
                  <c:v>27.7</c:v>
                </c:pt>
                <c:pt idx="19" formatCode="0">
                  <c:v>26.4</c:v>
                </c:pt>
                <c:pt idx="20" formatCode="0">
                  <c:v>26.4</c:v>
                </c:pt>
                <c:pt idx="21" formatCode="0">
                  <c:v>25.5</c:v>
                </c:pt>
                <c:pt idx="22" formatCode="0">
                  <c:v>25.5</c:v>
                </c:pt>
                <c:pt idx="23" formatCode="0">
                  <c:v>24.6</c:v>
                </c:pt>
                <c:pt idx="24" formatCode="0">
                  <c:v>24.6</c:v>
                </c:pt>
                <c:pt idx="25" formatCode="0">
                  <c:v>22.8</c:v>
                </c:pt>
                <c:pt idx="26" formatCode="0">
                  <c:v>22.8</c:v>
                </c:pt>
                <c:pt idx="27" formatCode="0">
                  <c:v>20.8</c:v>
                </c:pt>
                <c:pt idx="28" formatCode="0">
                  <c:v>20.8</c:v>
                </c:pt>
                <c:pt idx="29" formatCode="0">
                  <c:v>19.100000000000001</c:v>
                </c:pt>
                <c:pt idx="30" formatCode="0">
                  <c:v>19.100000000000001</c:v>
                </c:pt>
                <c:pt idx="31" formatCode="0">
                  <c:v>18.899999999999999</c:v>
                </c:pt>
                <c:pt idx="32" formatCode="0">
                  <c:v>18.899999999999999</c:v>
                </c:pt>
                <c:pt idx="33" formatCode="0">
                  <c:v>17.7</c:v>
                </c:pt>
                <c:pt idx="34" formatCode="0">
                  <c:v>17.7</c:v>
                </c:pt>
                <c:pt idx="50" formatCode="0">
                  <c:v>8.1300000000000008</c:v>
                </c:pt>
                <c:pt idx="51" formatCode="0">
                  <c:v>7.77</c:v>
                </c:pt>
                <c:pt idx="52" formatCode="0">
                  <c:v>7</c:v>
                </c:pt>
                <c:pt idx="53" formatCode="0">
                  <c:v>6.56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0B-4F42-969D-2C7CD507B330}"/>
            </c:ext>
          </c:extLst>
        </c:ser>
        <c:ser>
          <c:idx val="4"/>
          <c:order val="2"/>
          <c:tx>
            <c:strRef>
              <c:f>Röker!$B$3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Röker!$A$4:$A$57</c:f>
              <c:numCache>
                <c:formatCode>General</c:formatCode>
                <c:ptCount val="54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cat>
          <c:val>
            <c:numRef>
              <c:f>Röker!$B$4:$B$57</c:f>
              <c:numCache>
                <c:formatCode>General</c:formatCode>
                <c:ptCount val="54"/>
                <c:pt idx="14" formatCode="###0">
                  <c:v>14.5</c:v>
                </c:pt>
                <c:pt idx="15" formatCode="###0">
                  <c:v>13.5</c:v>
                </c:pt>
                <c:pt idx="16" formatCode="###0">
                  <c:v>12.5</c:v>
                </c:pt>
                <c:pt idx="17" formatCode="###0">
                  <c:v>13.5</c:v>
                </c:pt>
                <c:pt idx="18" formatCode="###0">
                  <c:v>12.5</c:v>
                </c:pt>
                <c:pt idx="19" formatCode="###0">
                  <c:v>12.5</c:v>
                </c:pt>
                <c:pt idx="20" formatCode="###0">
                  <c:v>14.47</c:v>
                </c:pt>
                <c:pt idx="21" formatCode="###0">
                  <c:v>15.94</c:v>
                </c:pt>
                <c:pt idx="22" formatCode="###0">
                  <c:v>15.39</c:v>
                </c:pt>
                <c:pt idx="23" formatCode="###0">
                  <c:v>16.72</c:v>
                </c:pt>
                <c:pt idx="24" formatCode="###0">
                  <c:v>15.25</c:v>
                </c:pt>
                <c:pt idx="25" formatCode="###0">
                  <c:v>15.44</c:v>
                </c:pt>
                <c:pt idx="26" formatCode="###0">
                  <c:v>14.61</c:v>
                </c:pt>
                <c:pt idx="27" formatCode="###0">
                  <c:v>15.13</c:v>
                </c:pt>
                <c:pt idx="28" formatCode="###0">
                  <c:v>13.98</c:v>
                </c:pt>
                <c:pt idx="29" formatCode="###0">
                  <c:v>13.22</c:v>
                </c:pt>
                <c:pt idx="30" formatCode="###0">
                  <c:v>13.64</c:v>
                </c:pt>
                <c:pt idx="31" formatCode="###0">
                  <c:v>12.06</c:v>
                </c:pt>
                <c:pt idx="32" formatCode="###0">
                  <c:v>12.87</c:v>
                </c:pt>
                <c:pt idx="33" formatCode="###0">
                  <c:v>11.7</c:v>
                </c:pt>
                <c:pt idx="34" formatCode="###0">
                  <c:v>9.7100000000000009</c:v>
                </c:pt>
                <c:pt idx="35" formatCode="###0">
                  <c:v>8.89</c:v>
                </c:pt>
                <c:pt idx="36" formatCode="###0">
                  <c:v>8.7899999999999991</c:v>
                </c:pt>
                <c:pt idx="37" formatCode="###0">
                  <c:v>8.5</c:v>
                </c:pt>
                <c:pt idx="38" formatCode="###0">
                  <c:v>8.1999999999999993</c:v>
                </c:pt>
                <c:pt idx="39" formatCode="###0">
                  <c:v>9.3800000000000008</c:v>
                </c:pt>
                <c:pt idx="40" formatCode="###0">
                  <c:v>10.85</c:v>
                </c:pt>
                <c:pt idx="41" formatCode="###0">
                  <c:v>10.99</c:v>
                </c:pt>
                <c:pt idx="42" formatCode="###0">
                  <c:v>9.5399999999999991</c:v>
                </c:pt>
                <c:pt idx="43" formatCode="###0">
                  <c:v>8.07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40B-4F42-969D-2C7CD507B330}"/>
            </c:ext>
          </c:extLst>
        </c:ser>
        <c:ser>
          <c:idx val="5"/>
          <c:order val="3"/>
          <c:tx>
            <c:strRef>
              <c:f>Röker!$C$3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Röker!$A$4:$A$57</c:f>
              <c:numCache>
                <c:formatCode>General</c:formatCode>
                <c:ptCount val="54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cat>
          <c:val>
            <c:numRef>
              <c:f>Röker!$C$4:$C$57</c:f>
              <c:numCache>
                <c:formatCode>General</c:formatCode>
                <c:ptCount val="54"/>
                <c:pt idx="43" formatCode="###0">
                  <c:v>5.86</c:v>
                </c:pt>
                <c:pt idx="44" formatCode="###0">
                  <c:v>5.19</c:v>
                </c:pt>
                <c:pt idx="45" formatCode="###0">
                  <c:v>5.25</c:v>
                </c:pt>
                <c:pt idx="46" formatCode="###0">
                  <c:v>4.28</c:v>
                </c:pt>
                <c:pt idx="47" formatCode="###0">
                  <c:v>3.51</c:v>
                </c:pt>
                <c:pt idx="48" formatCode="###0">
                  <c:v>3.77</c:v>
                </c:pt>
                <c:pt idx="49" formatCode="###0">
                  <c:v>3.73</c:v>
                </c:pt>
                <c:pt idx="50" formatCode="###0">
                  <c:v>3.05</c:v>
                </c:pt>
                <c:pt idx="51" formatCode="###0">
                  <c:v>2.79</c:v>
                </c:pt>
                <c:pt idx="52" formatCode="###0">
                  <c:v>1.88</c:v>
                </c:pt>
                <c:pt idx="53" formatCode="###0">
                  <c:v>1.6300000000000001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40B-4F42-969D-2C7CD507B330}"/>
            </c:ext>
          </c:extLst>
        </c:ser>
        <c:ser>
          <c:idx val="0"/>
          <c:order val="4"/>
          <c:tx>
            <c:strRef>
              <c:f>Röker!$D$3</c:f>
              <c:strCache>
                <c:ptCount val="1"/>
                <c:pt idx="0">
                  <c:v>Gymnasiets år 2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Röker!$A$4:$A$57</c:f>
              <c:numCache>
                <c:formatCode>General</c:formatCode>
                <c:ptCount val="54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cat>
          <c:val>
            <c:numRef>
              <c:f>Röker!$D$4:$D$57</c:f>
              <c:numCache>
                <c:formatCode>General</c:formatCode>
                <c:ptCount val="54"/>
                <c:pt idx="35" formatCode="###0">
                  <c:v>12.76</c:v>
                </c:pt>
                <c:pt idx="36" formatCode="###0">
                  <c:v>12.26</c:v>
                </c:pt>
                <c:pt idx="37" formatCode="###0">
                  <c:v>11.61</c:v>
                </c:pt>
                <c:pt idx="38" formatCode="###0">
                  <c:v>12.56</c:v>
                </c:pt>
                <c:pt idx="39" formatCode="###0">
                  <c:v>13.55</c:v>
                </c:pt>
                <c:pt idx="40" formatCode="###0">
                  <c:v>15.14</c:v>
                </c:pt>
                <c:pt idx="41" formatCode="###0">
                  <c:v>15.87</c:v>
                </c:pt>
                <c:pt idx="42" formatCode="###0">
                  <c:v>15.2</c:v>
                </c:pt>
                <c:pt idx="43" formatCode="###0">
                  <c:v>14.87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0B-4F42-969D-2C7CD507B330}"/>
            </c:ext>
          </c:extLst>
        </c:ser>
        <c:ser>
          <c:idx val="1"/>
          <c:order val="5"/>
          <c:tx>
            <c:strRef>
              <c:f>Röker!$E$3</c:f>
              <c:strCache>
                <c:ptCount val="1"/>
              </c:strCache>
            </c:strRef>
          </c:tx>
          <c:spPr>
            <a:ln w="28575" cap="rnd">
              <a:solidFill>
                <a:srgbClr val="B3BC00"/>
              </a:solidFill>
              <a:round/>
            </a:ln>
            <a:effectLst/>
          </c:spPr>
          <c:marker>
            <c:symbol val="none"/>
          </c:marker>
          <c:dPt>
            <c:idx val="51"/>
            <c:marker>
              <c:symbol val="none"/>
            </c:marker>
            <c:bubble3D val="0"/>
            <c:spPr>
              <a:ln w="28575" cap="rnd">
                <a:solidFill>
                  <a:srgbClr val="B3BC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1B-46AA-8D44-69CA48D02D31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B3BC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31B-46AA-8D44-69CA48D02D31}"/>
              </c:ext>
            </c:extLst>
          </c:dPt>
          <c:cat>
            <c:numRef>
              <c:f>Röker!$A$4:$A$57</c:f>
              <c:numCache>
                <c:formatCode>General</c:formatCode>
                <c:ptCount val="54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  <c:pt idx="51">
                  <c:v>2020</c:v>
                </c:pt>
                <c:pt idx="52">
                  <c:v>2021</c:v>
                </c:pt>
                <c:pt idx="53">
                  <c:v>2022</c:v>
                </c:pt>
              </c:numCache>
            </c:numRef>
          </c:cat>
          <c:val>
            <c:numRef>
              <c:f>Röker!$E$4:$E$57</c:f>
              <c:numCache>
                <c:formatCode>General</c:formatCode>
                <c:ptCount val="54"/>
                <c:pt idx="43" formatCode="###0">
                  <c:v>12.69</c:v>
                </c:pt>
                <c:pt idx="44" formatCode="###0">
                  <c:v>11.21</c:v>
                </c:pt>
                <c:pt idx="45" formatCode="###0">
                  <c:v>10.59</c:v>
                </c:pt>
                <c:pt idx="46" formatCode="###0">
                  <c:v>9.51</c:v>
                </c:pt>
                <c:pt idx="47" formatCode="###0">
                  <c:v>8.07</c:v>
                </c:pt>
                <c:pt idx="48" formatCode="###0">
                  <c:v>6.56</c:v>
                </c:pt>
                <c:pt idx="49" formatCode="###0">
                  <c:v>6.06</c:v>
                </c:pt>
                <c:pt idx="50" formatCode="###0">
                  <c:v>5.1799999999999988</c:v>
                </c:pt>
                <c:pt idx="51" formatCode="###0">
                  <c:v>4.1999999999999993</c:v>
                </c:pt>
                <c:pt idx="52" formatCode="###0">
                  <c:v>3.2199999999999989</c:v>
                </c:pt>
                <c:pt idx="53" formatCode="###0">
                  <c:v>2.83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0B-4F42-969D-2C7CD507B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9612096"/>
        <c:axId val="709613896"/>
      </c:lineChart>
      <c:catAx>
        <c:axId val="7096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709613896"/>
        <c:crosses val="autoZero"/>
        <c:auto val="1"/>
        <c:lblAlgn val="ctr"/>
        <c:lblOffset val="100"/>
        <c:tickLblSkip val="3"/>
        <c:noMultiLvlLbl val="0"/>
      </c:catAx>
      <c:valAx>
        <c:axId val="70961389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709612096"/>
        <c:crosses val="autoZero"/>
        <c:crossBetween val="midCat"/>
      </c:valAx>
      <c:spPr>
        <a:solidFill>
          <a:sysClr val="window" lastClr="FFFFFF"/>
        </a:solidFill>
        <a:ln>
          <a:solidFill>
            <a:sysClr val="windowText" lastClr="000000">
              <a:lumMod val="50000"/>
              <a:lumOff val="50000"/>
            </a:sysClr>
          </a:solidFill>
        </a:ln>
        <a:effectLst/>
      </c:spPr>
    </c:plotArea>
    <c:legend>
      <c:legendPos val="t"/>
      <c:legendEntry>
        <c:idx val="0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5233592049863954"/>
          <c:y val="0.12061711079943899"/>
          <c:w val="0.57115994740649534"/>
          <c:h val="5.406986118320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1757100808234E-2"/>
          <c:y val="9.2957338958156194E-2"/>
          <c:w val="0.9405623869055727"/>
          <c:h val="0.8196231957681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'5'!$B$3</c:f>
              <c:strCache>
                <c:ptCount val="1"/>
                <c:pt idx="0">
                  <c:v>Röker frekvent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cat>
            <c:strRef>
              <c:f>'5'!$A$4:$A$6</c:f>
              <c:strCache>
                <c:ptCount val="3"/>
                <c:pt idx="0">
                  <c:v>Årskurs 9</c:v>
                </c:pt>
                <c:pt idx="1">
                  <c:v>Gymnasiets år 2</c:v>
                </c:pt>
                <c:pt idx="2">
                  <c:v>Befolkningen 17-84 år</c:v>
                </c:pt>
              </c:strCache>
            </c:strRef>
          </c:cat>
          <c:val>
            <c:numRef>
              <c:f>'5'!$B$4:$B$6</c:f>
              <c:numCache>
                <c:formatCode>###0</c:formatCode>
                <c:ptCount val="3"/>
                <c:pt idx="0" formatCode="#,##0">
                  <c:v>1.6300000000000001</c:v>
                </c:pt>
                <c:pt idx="1">
                  <c:v>2.83</c:v>
                </c:pt>
                <c:pt idx="2" formatCode="0">
                  <c:v>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7-4336-8AAF-16792A7D8C96}"/>
            </c:ext>
          </c:extLst>
        </c:ser>
        <c:ser>
          <c:idx val="1"/>
          <c:order val="1"/>
          <c:tx>
            <c:strRef>
              <c:f>'5'!$C$3</c:f>
              <c:strCache>
                <c:ptCount val="1"/>
                <c:pt idx="0">
                  <c:v>Röker sporadiskt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cat>
            <c:strRef>
              <c:f>'5'!$A$4:$A$6</c:f>
              <c:strCache>
                <c:ptCount val="3"/>
                <c:pt idx="0">
                  <c:v>Årskurs 9</c:v>
                </c:pt>
                <c:pt idx="1">
                  <c:v>Gymnasiets år 2</c:v>
                </c:pt>
                <c:pt idx="2">
                  <c:v>Befolkningen 17-84 år</c:v>
                </c:pt>
              </c:strCache>
            </c:strRef>
          </c:cat>
          <c:val>
            <c:numRef>
              <c:f>'5'!$C$4:$C$6</c:f>
              <c:numCache>
                <c:formatCode>###0</c:formatCode>
                <c:ptCount val="3"/>
                <c:pt idx="0">
                  <c:v>7.41</c:v>
                </c:pt>
                <c:pt idx="1">
                  <c:v>17.04</c:v>
                </c:pt>
                <c:pt idx="2" formatCode="0">
                  <c:v>5.64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7-4336-8AAF-16792A7D8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537320760"/>
        <c:axId val="537319680"/>
      </c:barChart>
      <c:catAx>
        <c:axId val="53732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37319680"/>
        <c:crosses val="autoZero"/>
        <c:auto val="1"/>
        <c:lblAlgn val="ctr"/>
        <c:lblOffset val="100"/>
        <c:noMultiLvlLbl val="0"/>
      </c:catAx>
      <c:valAx>
        <c:axId val="53731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37320760"/>
        <c:crosses val="autoZero"/>
        <c:crossBetween val="between"/>
        <c:majorUnit val="4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7.5174138129071422E-2"/>
          <c:y val="0.17106248297834664"/>
          <c:w val="0.42765883694599871"/>
          <c:h val="6.815658902657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22709829600985E-2"/>
          <c:y val="8.5729367980475091E-2"/>
          <c:w val="0.9280523132157984"/>
          <c:h val="0.81563649214254952"/>
        </c:manualLayout>
      </c:layout>
      <c:lineChart>
        <c:grouping val="standard"/>
        <c:varyColors val="0"/>
        <c:ser>
          <c:idx val="0"/>
          <c:order val="0"/>
          <c:tx>
            <c:strRef>
              <c:f>'6'!$B$3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'6'!$A$4:$A$109</c:f>
              <c:numCache>
                <c:formatCode>General</c:formatCode>
                <c:ptCount val="106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  <c:pt idx="97">
                  <c:v>2013</c:v>
                </c:pt>
                <c:pt idx="98">
                  <c:v>2014</c:v>
                </c:pt>
                <c:pt idx="99">
                  <c:v>2015</c:v>
                </c:pt>
                <c:pt idx="100">
                  <c:v>2016</c:v>
                </c:pt>
                <c:pt idx="101">
                  <c:v>2017</c:v>
                </c:pt>
                <c:pt idx="102">
                  <c:v>2018</c:v>
                </c:pt>
                <c:pt idx="103">
                  <c:v>2019</c:v>
                </c:pt>
                <c:pt idx="104">
                  <c:v>2020</c:v>
                </c:pt>
                <c:pt idx="105">
                  <c:v>2021</c:v>
                </c:pt>
              </c:numCache>
            </c:numRef>
          </c:cat>
          <c:val>
            <c:numRef>
              <c:f>'6'!$B$4:$B$109</c:f>
              <c:numCache>
                <c:formatCode>#,##0</c:formatCode>
                <c:ptCount val="106"/>
                <c:pt idx="0">
                  <c:v>290</c:v>
                </c:pt>
                <c:pt idx="1">
                  <c:v>290</c:v>
                </c:pt>
                <c:pt idx="2">
                  <c:v>290</c:v>
                </c:pt>
                <c:pt idx="3">
                  <c:v>290</c:v>
                </c:pt>
                <c:pt idx="4">
                  <c:v>290</c:v>
                </c:pt>
                <c:pt idx="5">
                  <c:v>280</c:v>
                </c:pt>
                <c:pt idx="6">
                  <c:v>280</c:v>
                </c:pt>
                <c:pt idx="7">
                  <c:v>280</c:v>
                </c:pt>
                <c:pt idx="8">
                  <c:v>280</c:v>
                </c:pt>
                <c:pt idx="9">
                  <c:v>280</c:v>
                </c:pt>
                <c:pt idx="10">
                  <c:v>350</c:v>
                </c:pt>
                <c:pt idx="11">
                  <c:v>350</c:v>
                </c:pt>
                <c:pt idx="12">
                  <c:v>350</c:v>
                </c:pt>
                <c:pt idx="13">
                  <c:v>350</c:v>
                </c:pt>
                <c:pt idx="14">
                  <c:v>350</c:v>
                </c:pt>
                <c:pt idx="15">
                  <c:v>420</c:v>
                </c:pt>
                <c:pt idx="16">
                  <c:v>420</c:v>
                </c:pt>
                <c:pt idx="17">
                  <c:v>420</c:v>
                </c:pt>
                <c:pt idx="18">
                  <c:v>420</c:v>
                </c:pt>
                <c:pt idx="19">
                  <c:v>420</c:v>
                </c:pt>
                <c:pt idx="20">
                  <c:v>420</c:v>
                </c:pt>
                <c:pt idx="21">
                  <c:v>420</c:v>
                </c:pt>
                <c:pt idx="22">
                  <c:v>420</c:v>
                </c:pt>
                <c:pt idx="23">
                  <c:v>420</c:v>
                </c:pt>
                <c:pt idx="24">
                  <c:v>420</c:v>
                </c:pt>
                <c:pt idx="25">
                  <c:v>440</c:v>
                </c:pt>
                <c:pt idx="26">
                  <c:v>450</c:v>
                </c:pt>
                <c:pt idx="27">
                  <c:v>440</c:v>
                </c:pt>
                <c:pt idx="28">
                  <c:v>450</c:v>
                </c:pt>
                <c:pt idx="29">
                  <c:v>470</c:v>
                </c:pt>
                <c:pt idx="30">
                  <c:v>600</c:v>
                </c:pt>
                <c:pt idx="31">
                  <c:v>690</c:v>
                </c:pt>
                <c:pt idx="32">
                  <c:v>720</c:v>
                </c:pt>
                <c:pt idx="33">
                  <c:v>740</c:v>
                </c:pt>
                <c:pt idx="34">
                  <c:v>810</c:v>
                </c:pt>
                <c:pt idx="35">
                  <c:v>920</c:v>
                </c:pt>
                <c:pt idx="36">
                  <c:v>1050</c:v>
                </c:pt>
                <c:pt idx="37">
                  <c:v>1070</c:v>
                </c:pt>
                <c:pt idx="38">
                  <c:v>1070</c:v>
                </c:pt>
                <c:pt idx="39">
                  <c:v>1110</c:v>
                </c:pt>
                <c:pt idx="40">
                  <c:v>1020</c:v>
                </c:pt>
                <c:pt idx="41">
                  <c:v>1050</c:v>
                </c:pt>
                <c:pt idx="42">
                  <c:v>1060</c:v>
                </c:pt>
                <c:pt idx="43">
                  <c:v>1092</c:v>
                </c:pt>
                <c:pt idx="44">
                  <c:v>1160</c:v>
                </c:pt>
                <c:pt idx="45">
                  <c:v>1230</c:v>
                </c:pt>
                <c:pt idx="46">
                  <c:v>1260</c:v>
                </c:pt>
                <c:pt idx="47">
                  <c:v>1310</c:v>
                </c:pt>
                <c:pt idx="48">
                  <c:v>1300</c:v>
                </c:pt>
                <c:pt idx="49">
                  <c:v>1360</c:v>
                </c:pt>
                <c:pt idx="50">
                  <c:v>1420</c:v>
                </c:pt>
                <c:pt idx="51">
                  <c:v>1440</c:v>
                </c:pt>
                <c:pt idx="52">
                  <c:v>1550</c:v>
                </c:pt>
                <c:pt idx="53">
                  <c:v>1620</c:v>
                </c:pt>
                <c:pt idx="54">
                  <c:v>1610</c:v>
                </c:pt>
                <c:pt idx="55">
                  <c:v>1550</c:v>
                </c:pt>
                <c:pt idx="56">
                  <c:v>1750</c:v>
                </c:pt>
                <c:pt idx="57">
                  <c:v>1440</c:v>
                </c:pt>
                <c:pt idx="58">
                  <c:v>1710</c:v>
                </c:pt>
                <c:pt idx="59">
                  <c:v>1800</c:v>
                </c:pt>
                <c:pt idx="60">
                  <c:v>1840</c:v>
                </c:pt>
                <c:pt idx="61">
                  <c:v>1730</c:v>
                </c:pt>
                <c:pt idx="62">
                  <c:v>1780</c:v>
                </c:pt>
                <c:pt idx="63">
                  <c:v>1800</c:v>
                </c:pt>
                <c:pt idx="64">
                  <c:v>1780</c:v>
                </c:pt>
                <c:pt idx="65">
                  <c:v>1710</c:v>
                </c:pt>
                <c:pt idx="66">
                  <c:v>1790</c:v>
                </c:pt>
                <c:pt idx="67">
                  <c:v>1700</c:v>
                </c:pt>
                <c:pt idx="68">
                  <c:v>1690</c:v>
                </c:pt>
                <c:pt idx="69">
                  <c:v>1630</c:v>
                </c:pt>
                <c:pt idx="70">
                  <c:v>1630</c:v>
                </c:pt>
                <c:pt idx="71">
                  <c:v>1610</c:v>
                </c:pt>
                <c:pt idx="72">
                  <c:v>1620</c:v>
                </c:pt>
                <c:pt idx="73">
                  <c:v>1570</c:v>
                </c:pt>
                <c:pt idx="74">
                  <c:v>1510</c:v>
                </c:pt>
                <c:pt idx="75">
                  <c:v>1490</c:v>
                </c:pt>
                <c:pt idx="76">
                  <c:v>1550</c:v>
                </c:pt>
                <c:pt idx="77">
                  <c:v>1230</c:v>
                </c:pt>
                <c:pt idx="78">
                  <c:v>1220</c:v>
                </c:pt>
                <c:pt idx="79">
                  <c:v>1130</c:v>
                </c:pt>
                <c:pt idx="80">
                  <c:v>1149.7368675305308</c:v>
                </c:pt>
                <c:pt idx="81">
                  <c:v>834.40034043390858</c:v>
                </c:pt>
                <c:pt idx="82">
                  <c:v>733.26237256899253</c:v>
                </c:pt>
                <c:pt idx="83">
                  <c:v>959.79658599572815</c:v>
                </c:pt>
                <c:pt idx="84">
                  <c:v>976.60340038891377</c:v>
                </c:pt>
                <c:pt idx="85">
                  <c:v>980.79492068230763</c:v>
                </c:pt>
                <c:pt idx="86">
                  <c:v>1027.0580852718899</c:v>
                </c:pt>
                <c:pt idx="87" formatCode="0">
                  <c:v>979.30234197498066</c:v>
                </c:pt>
                <c:pt idx="88" formatCode="0">
                  <c:v>936.07659107104371</c:v>
                </c:pt>
                <c:pt idx="89" formatCode="0">
                  <c:v>937.361092115161</c:v>
                </c:pt>
                <c:pt idx="90" formatCode="0">
                  <c:v>936.8467952726653</c:v>
                </c:pt>
                <c:pt idx="91" formatCode="0">
                  <c:v>842.276743660742</c:v>
                </c:pt>
                <c:pt idx="92" formatCode="0">
                  <c:v>787.01624136547514</c:v>
                </c:pt>
                <c:pt idx="93" formatCode="0">
                  <c:v>810.01227019062435</c:v>
                </c:pt>
                <c:pt idx="94" formatCode="0">
                  <c:v>794.84259250649404</c:v>
                </c:pt>
                <c:pt idx="95" formatCode="0">
                  <c:v>821.79276414699586</c:v>
                </c:pt>
                <c:pt idx="96" formatCode="0">
                  <c:v>742.94747479680984</c:v>
                </c:pt>
                <c:pt idx="97" formatCode="0">
                  <c:v>677.10469731382216</c:v>
                </c:pt>
                <c:pt idx="98" formatCode="0">
                  <c:v>745.28952470837498</c:v>
                </c:pt>
                <c:pt idx="99" formatCode="0">
                  <c:v>694.38007030844096</c:v>
                </c:pt>
                <c:pt idx="100" formatCode="0">
                  <c:v>689.56647545912097</c:v>
                </c:pt>
                <c:pt idx="101" formatCode="0">
                  <c:v>647.8839574251117</c:v>
                </c:pt>
                <c:pt idx="102" formatCode="0">
                  <c:v>628.50337722473068</c:v>
                </c:pt>
                <c:pt idx="103" formatCode="0">
                  <c:v>630</c:v>
                </c:pt>
                <c:pt idx="104" formatCode="0">
                  <c:v>587</c:v>
                </c:pt>
                <c:pt idx="105" formatCode="0">
                  <c:v>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D4-45DE-BEB7-DCB9103E5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3201176"/>
        <c:axId val="1053201536"/>
      </c:lineChart>
      <c:catAx>
        <c:axId val="105320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53201536"/>
        <c:crosses val="autoZero"/>
        <c:auto val="1"/>
        <c:lblAlgn val="ctr"/>
        <c:lblOffset val="100"/>
        <c:tickLblSkip val="8"/>
        <c:noMultiLvlLbl val="0"/>
      </c:catAx>
      <c:valAx>
        <c:axId val="105320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53201176"/>
        <c:crosses val="autoZero"/>
        <c:crossBetween val="between"/>
        <c:majorUnit val="40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404616977773872E-2"/>
          <c:y val="9.0044267034699921E-2"/>
          <c:w val="0.94283451609964131"/>
          <c:h val="0.83005483335036667"/>
        </c:manualLayout>
      </c:layout>
      <c:lineChart>
        <c:grouping val="standard"/>
        <c:varyColors val="0"/>
        <c:ser>
          <c:idx val="4"/>
          <c:order val="0"/>
          <c:tx>
            <c:strRef>
              <c:f>Snusar!$F$3</c:f>
              <c:strCache>
                <c:ptCount val="1"/>
                <c:pt idx="0">
                  <c:v>Befolkningen 17-84 år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A82-4C69-8442-59AAA66A1A4A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A82-4C69-8442-59AAA66A1A4A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FA82-4C69-8442-59AAA66A1A4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FA82-4C69-8442-59AAA66A1A4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FA82-4C69-8442-59AAA66A1A4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FA82-4C69-8442-59AAA66A1A4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FA82-4C69-8442-59AAA66A1A4A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FA82-4C69-8442-59AAA66A1A4A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FA82-4C69-8442-59AAA66A1A4A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FA82-4C69-8442-59AAA66A1A4A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FA82-4C69-8442-59AAA66A1A4A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FA82-4C69-8442-59AAA66A1A4A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FA82-4C69-8442-59AAA66A1A4A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FA82-4C69-8442-59AAA66A1A4A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FA82-4C69-8442-59AAA66A1A4A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FA82-4C69-8442-59AAA66A1A4A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FA82-4C69-8442-59AAA66A1A4A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000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FA82-4C69-8442-59AAA66A1A4A}"/>
              </c:ext>
            </c:extLst>
          </c:dPt>
          <c:cat>
            <c:numRef>
              <c:f>Snusar!$A$4:$A$37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Snusar!$F$4:$F$37</c:f>
              <c:numCache>
                <c:formatCode>0</c:formatCode>
                <c:ptCount val="34"/>
                <c:pt idx="0">
                  <c:v>8.6</c:v>
                </c:pt>
                <c:pt idx="1">
                  <c:v>8.8125</c:v>
                </c:pt>
                <c:pt idx="2">
                  <c:v>9.0250000000000004</c:v>
                </c:pt>
                <c:pt idx="3">
                  <c:v>9.2375000000000007</c:v>
                </c:pt>
                <c:pt idx="4">
                  <c:v>9.4499999999999993</c:v>
                </c:pt>
                <c:pt idx="5">
                  <c:v>9.6624999999999996</c:v>
                </c:pt>
                <c:pt idx="6">
                  <c:v>9.875</c:v>
                </c:pt>
                <c:pt idx="7">
                  <c:v>10.0875</c:v>
                </c:pt>
                <c:pt idx="8">
                  <c:v>10.300000000000002</c:v>
                </c:pt>
                <c:pt idx="9">
                  <c:v>10.671428571428573</c:v>
                </c:pt>
                <c:pt idx="10">
                  <c:v>11.042857142857144</c:v>
                </c:pt>
                <c:pt idx="11">
                  <c:v>11.414285714285716</c:v>
                </c:pt>
                <c:pt idx="12">
                  <c:v>11.785714285714286</c:v>
                </c:pt>
                <c:pt idx="13">
                  <c:v>12.157142857142858</c:v>
                </c:pt>
                <c:pt idx="14">
                  <c:v>12.528571428571428</c:v>
                </c:pt>
                <c:pt idx="15">
                  <c:v>12.900000000000002</c:v>
                </c:pt>
                <c:pt idx="16">
                  <c:v>13.05</c:v>
                </c:pt>
                <c:pt idx="17">
                  <c:v>13.200000000000001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FA82-4C69-8442-59AAA66A1A4A}"/>
            </c:ext>
          </c:extLst>
        </c:ser>
        <c:ser>
          <c:idx val="5"/>
          <c:order val="1"/>
          <c:tx>
            <c:strRef>
              <c:f>Snusar!$G$3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Snusar!$A$4:$A$37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Snusar!$G$4:$G$37</c:f>
              <c:numCache>
                <c:formatCode>General</c:formatCode>
                <c:ptCount val="34"/>
                <c:pt idx="18" formatCode="0">
                  <c:v>12.111927522504768</c:v>
                </c:pt>
                <c:pt idx="19" formatCode="0">
                  <c:v>11.287358714689109</c:v>
                </c:pt>
                <c:pt idx="20" formatCode="0">
                  <c:v>11.246194437657593</c:v>
                </c:pt>
                <c:pt idx="21" formatCode="0">
                  <c:v>10.94075902198267</c:v>
                </c:pt>
                <c:pt idx="22" formatCode="0">
                  <c:v>10.297010397828462</c:v>
                </c:pt>
                <c:pt idx="23" formatCode="0">
                  <c:v>10.623762997371697</c:v>
                </c:pt>
                <c:pt idx="24" formatCode="0">
                  <c:v>11.025703269442195</c:v>
                </c:pt>
                <c:pt idx="25" formatCode="0">
                  <c:v>11.574459707777757</c:v>
                </c:pt>
                <c:pt idx="26" formatCode="0">
                  <c:v>11.941634099695595</c:v>
                </c:pt>
                <c:pt idx="27" formatCode="0">
                  <c:v>12.740791752076511</c:v>
                </c:pt>
                <c:pt idx="28" formatCode="0">
                  <c:v>12.591597156756038</c:v>
                </c:pt>
                <c:pt idx="29" formatCode="0">
                  <c:v>12.473952271644597</c:v>
                </c:pt>
                <c:pt idx="30" formatCode="0">
                  <c:v>13.885340879736001</c:v>
                </c:pt>
                <c:pt idx="31" formatCode="0">
                  <c:v>16.07</c:v>
                </c:pt>
                <c:pt idx="32" formatCode="0">
                  <c:v>15.91</c:v>
                </c:pt>
                <c:pt idx="33" formatCode="0">
                  <c:v>16.27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FA82-4C69-8442-59AAA66A1A4A}"/>
            </c:ext>
          </c:extLst>
        </c:ser>
        <c:ser>
          <c:idx val="0"/>
          <c:order val="2"/>
          <c:tx>
            <c:strRef>
              <c:f>Snusar!$B$3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Snusar!$A$4:$A$37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Snusar!$B$4:$B$37</c:f>
              <c:numCache>
                <c:formatCode>General</c:formatCode>
                <c:ptCount val="34"/>
                <c:pt idx="8" formatCode="0">
                  <c:v>6.61</c:v>
                </c:pt>
                <c:pt idx="9" formatCode="0">
                  <c:v>7.09</c:v>
                </c:pt>
                <c:pt idx="10" formatCode="0">
                  <c:v>8.7200000000000006</c:v>
                </c:pt>
                <c:pt idx="11" formatCode="0">
                  <c:v>8.7100000000000009</c:v>
                </c:pt>
                <c:pt idx="12" formatCode="0">
                  <c:v>9.83</c:v>
                </c:pt>
                <c:pt idx="13" formatCode="0">
                  <c:v>9.66</c:v>
                </c:pt>
                <c:pt idx="14" formatCode="0">
                  <c:v>9.14</c:v>
                </c:pt>
                <c:pt idx="15" formatCode="0">
                  <c:v>8.85</c:v>
                </c:pt>
                <c:pt idx="16" formatCode="0">
                  <c:v>8.27</c:v>
                </c:pt>
                <c:pt idx="17" formatCode="0">
                  <c:v>8.3000000000000007</c:v>
                </c:pt>
                <c:pt idx="18" formatCode="0">
                  <c:v>6.26</c:v>
                </c:pt>
                <c:pt idx="19" formatCode="0">
                  <c:v>5.26</c:v>
                </c:pt>
                <c:pt idx="20" formatCode="0">
                  <c:v>5.07</c:v>
                </c:pt>
                <c:pt idx="21" formatCode="0">
                  <c:v>4.68</c:v>
                </c:pt>
                <c:pt idx="22" formatCode="0">
                  <c:v>3.65</c:v>
                </c:pt>
                <c:pt idx="23" formatCode="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2-4C69-8442-59AAA66A1A4A}"/>
            </c:ext>
          </c:extLst>
        </c:ser>
        <c:ser>
          <c:idx val="1"/>
          <c:order val="3"/>
          <c:tx>
            <c:strRef>
              <c:f>Snusar!$C$3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numRef>
              <c:f>Snusar!$A$4:$A$37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Snusar!$C$4:$C$37</c:f>
              <c:numCache>
                <c:formatCode>General</c:formatCode>
                <c:ptCount val="34"/>
                <c:pt idx="23" formatCode="0">
                  <c:v>3.68</c:v>
                </c:pt>
                <c:pt idx="24" formatCode="0">
                  <c:v>3.16</c:v>
                </c:pt>
                <c:pt idx="25" formatCode="0">
                  <c:v>3.17</c:v>
                </c:pt>
                <c:pt idx="26" formatCode="0">
                  <c:v>3.53</c:v>
                </c:pt>
                <c:pt idx="27" formatCode="0">
                  <c:v>2.99</c:v>
                </c:pt>
                <c:pt idx="28" formatCode="0">
                  <c:v>2.65</c:v>
                </c:pt>
                <c:pt idx="29" formatCode="0">
                  <c:v>3.5</c:v>
                </c:pt>
                <c:pt idx="30" formatCode="0">
                  <c:v>4.95</c:v>
                </c:pt>
                <c:pt idx="31" formatCode="0">
                  <c:v>5.75</c:v>
                </c:pt>
                <c:pt idx="32" formatCode="0">
                  <c:v>6.06</c:v>
                </c:pt>
                <c:pt idx="33" formatCode="0">
                  <c:v>6.38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82-4C69-8442-59AAA66A1A4A}"/>
            </c:ext>
          </c:extLst>
        </c:ser>
        <c:ser>
          <c:idx val="2"/>
          <c:order val="4"/>
          <c:tx>
            <c:strRef>
              <c:f>Snusar!$D$3</c:f>
              <c:strCache>
                <c:ptCount val="1"/>
                <c:pt idx="0">
                  <c:v>Gymnasiets år 2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numRef>
              <c:f>Snusar!$A$4:$A$37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Snusar!$D$4:$D$37</c:f>
              <c:numCache>
                <c:formatCode>General</c:formatCode>
                <c:ptCount val="34"/>
                <c:pt idx="15" formatCode="0">
                  <c:v>13.05</c:v>
                </c:pt>
                <c:pt idx="16" formatCode="0">
                  <c:v>13.54</c:v>
                </c:pt>
                <c:pt idx="17" formatCode="0">
                  <c:v>14.02</c:v>
                </c:pt>
                <c:pt idx="18" formatCode="0">
                  <c:v>12</c:v>
                </c:pt>
                <c:pt idx="19" formatCode="0">
                  <c:v>9.6999999999999993</c:v>
                </c:pt>
                <c:pt idx="20" formatCode="0">
                  <c:v>9.7200000000000006</c:v>
                </c:pt>
                <c:pt idx="21" formatCode="0">
                  <c:v>9.91</c:v>
                </c:pt>
                <c:pt idx="22" formatCode="0">
                  <c:v>9.8000000000000007</c:v>
                </c:pt>
                <c:pt idx="23" formatCode="0">
                  <c:v>8.74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82-4C69-8442-59AAA66A1A4A}"/>
            </c:ext>
          </c:extLst>
        </c:ser>
        <c:ser>
          <c:idx val="3"/>
          <c:order val="5"/>
          <c:tx>
            <c:strRef>
              <c:f>Snusar!$E$3</c:f>
              <c:strCache>
                <c:ptCount val="1"/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A82-4C69-8442-59AAA66A1A4A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rgbClr val="BEBC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A82-4C69-8442-59AAA66A1A4A}"/>
              </c:ext>
            </c:extLst>
          </c:dPt>
          <c:cat>
            <c:numRef>
              <c:f>Snusar!$A$4:$A$37</c:f>
              <c:numCache>
                <c:formatCode>General</c:formatCode>
                <c:ptCount val="3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</c:numCache>
            </c:numRef>
          </c:cat>
          <c:val>
            <c:numRef>
              <c:f>Snusar!$E$4:$E$37</c:f>
              <c:numCache>
                <c:formatCode>General</c:formatCode>
                <c:ptCount val="34"/>
                <c:pt idx="23" formatCode="0">
                  <c:v>7.76</c:v>
                </c:pt>
                <c:pt idx="24" formatCode="0">
                  <c:v>8.36</c:v>
                </c:pt>
                <c:pt idx="25" formatCode="0">
                  <c:v>7.97</c:v>
                </c:pt>
                <c:pt idx="26" formatCode="0">
                  <c:v>8.02</c:v>
                </c:pt>
                <c:pt idx="27" formatCode="0">
                  <c:v>7.47</c:v>
                </c:pt>
                <c:pt idx="28" formatCode="0">
                  <c:v>8.7799999999999994</c:v>
                </c:pt>
                <c:pt idx="29" formatCode="0">
                  <c:v>8.6300000000000008</c:v>
                </c:pt>
                <c:pt idx="30" formatCode="0">
                  <c:v>9.75</c:v>
                </c:pt>
                <c:pt idx="31" formatCode="0">
                  <c:v>11.98</c:v>
                </c:pt>
                <c:pt idx="32" formatCode="0">
                  <c:v>14.21</c:v>
                </c:pt>
                <c:pt idx="33" formatCode="0">
                  <c:v>16.23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A82-4C69-8442-59AAA66A1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138352"/>
        <c:axId val="413132952"/>
      </c:lineChart>
      <c:catAx>
        <c:axId val="41313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13132952"/>
        <c:crosses val="autoZero"/>
        <c:auto val="1"/>
        <c:lblAlgn val="ctr"/>
        <c:lblOffset val="100"/>
        <c:tickLblSkip val="3"/>
        <c:noMultiLvlLbl val="0"/>
      </c:catAx>
      <c:valAx>
        <c:axId val="41313295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13138352"/>
        <c:crosses val="autoZero"/>
        <c:crossBetween val="midCat"/>
        <c:majorUnit val="4"/>
      </c:valAx>
      <c:spPr>
        <a:solidFill>
          <a:sysClr val="window" lastClr="FFFFFF"/>
        </a:solidFill>
        <a:ln>
          <a:solidFill>
            <a:srgbClr val="847A6C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89501874665238"/>
          <c:y val="0.15017513393713083"/>
          <c:w val="0.63152592107441952"/>
          <c:h val="5.1692173071351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6541661468879E-2"/>
          <c:y val="9.5783370697176171E-2"/>
          <c:w val="0.94009142456372519"/>
          <c:h val="0.81027089706353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'8'!$B$3</c:f>
              <c:strCache>
                <c:ptCount val="1"/>
                <c:pt idx="0">
                  <c:v>Snusar frekvent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cat>
            <c:strRef>
              <c:f>'8'!$A$4:$A$6</c:f>
              <c:strCache>
                <c:ptCount val="3"/>
                <c:pt idx="0">
                  <c:v>Årskurs 9</c:v>
                </c:pt>
                <c:pt idx="1">
                  <c:v>Gymnasiets år 2</c:v>
                </c:pt>
                <c:pt idx="2">
                  <c:v>Befolkningen 17-84 år</c:v>
                </c:pt>
              </c:strCache>
            </c:strRef>
          </c:cat>
          <c:val>
            <c:numRef>
              <c:f>'8'!$B$4:$B$6</c:f>
              <c:numCache>
                <c:formatCode>0</c:formatCode>
                <c:ptCount val="3"/>
                <c:pt idx="0" formatCode="#,##0">
                  <c:v>6.38</c:v>
                </c:pt>
                <c:pt idx="1">
                  <c:v>16.23</c:v>
                </c:pt>
                <c:pt idx="2">
                  <c:v>16.27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6-4C1E-ABE1-35A3EB6C66E1}"/>
            </c:ext>
          </c:extLst>
        </c:ser>
        <c:ser>
          <c:idx val="1"/>
          <c:order val="1"/>
          <c:tx>
            <c:strRef>
              <c:f>'8'!$C$3</c:f>
              <c:strCache>
                <c:ptCount val="1"/>
                <c:pt idx="0">
                  <c:v>Snusar sporadiskt</c:v>
                </c:pt>
              </c:strCache>
            </c:strRef>
          </c:tx>
          <c:spPr>
            <a:solidFill>
              <a:srgbClr val="BEBC00"/>
            </a:solidFill>
            <a:ln>
              <a:noFill/>
            </a:ln>
            <a:effectLst/>
          </c:spPr>
          <c:invertIfNegative val="0"/>
          <c:cat>
            <c:strRef>
              <c:f>'8'!$A$4:$A$6</c:f>
              <c:strCache>
                <c:ptCount val="3"/>
                <c:pt idx="0">
                  <c:v>Årskurs 9</c:v>
                </c:pt>
                <c:pt idx="1">
                  <c:v>Gymnasiets år 2</c:v>
                </c:pt>
                <c:pt idx="2">
                  <c:v>Befolkningen 17-84 år</c:v>
                </c:pt>
              </c:strCache>
            </c:strRef>
          </c:cat>
          <c:val>
            <c:numRef>
              <c:f>'8'!$C$4:$C$6</c:f>
              <c:numCache>
                <c:formatCode>0</c:formatCode>
                <c:ptCount val="3"/>
                <c:pt idx="0">
                  <c:v>4.75</c:v>
                </c:pt>
                <c:pt idx="1">
                  <c:v>8.1</c:v>
                </c:pt>
                <c:pt idx="2">
                  <c:v>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66-4C1E-ABE1-35A3EB6C6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537320760"/>
        <c:axId val="537319680"/>
      </c:barChart>
      <c:catAx>
        <c:axId val="53732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37319680"/>
        <c:crosses val="autoZero"/>
        <c:auto val="1"/>
        <c:lblAlgn val="ctr"/>
        <c:lblOffset val="100"/>
        <c:noMultiLvlLbl val="0"/>
      </c:catAx>
      <c:valAx>
        <c:axId val="53731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37320760"/>
        <c:crosses val="autoZero"/>
        <c:crossBetween val="between"/>
        <c:majorUnit val="4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8092755366353173"/>
          <c:y val="0.15957467796896491"/>
          <c:w val="0.43644224931493364"/>
          <c:h val="6.815658902657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47346210004252E-2"/>
          <c:y val="0.11309008183233758"/>
          <c:w val="0.9453450749995701"/>
          <c:h val="0.79750505240140912"/>
        </c:manualLayout>
      </c:layout>
      <c:lineChart>
        <c:grouping val="standard"/>
        <c:varyColors val="0"/>
        <c:ser>
          <c:idx val="0"/>
          <c:order val="0"/>
          <c:tx>
            <c:strRef>
              <c:f>'9'!$B$3</c:f>
              <c:strCache>
                <c:ptCount val="1"/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strRef>
              <c:f>'9'!$A$4:$A$55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2019A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'9'!$B$4:$B$55</c:f>
              <c:numCache>
                <c:formatCode>0.00</c:formatCode>
                <c:ptCount val="52"/>
                <c:pt idx="0">
                  <c:v>0.3945788448091716</c:v>
                </c:pt>
                <c:pt idx="1">
                  <c:v>0.41005066932196566</c:v>
                </c:pt>
                <c:pt idx="2">
                  <c:v>0.41401464436934643</c:v>
                </c:pt>
                <c:pt idx="3">
                  <c:v>0.42024830782211586</c:v>
                </c:pt>
                <c:pt idx="4">
                  <c:v>0.43461676136943234</c:v>
                </c:pt>
                <c:pt idx="5">
                  <c:v>0.4529574171546194</c:v>
                </c:pt>
                <c:pt idx="6">
                  <c:v>0.48865355336482946</c:v>
                </c:pt>
                <c:pt idx="7">
                  <c:v>0.51231515079457635</c:v>
                </c:pt>
                <c:pt idx="8">
                  <c:v>0.52165481273547032</c:v>
                </c:pt>
                <c:pt idx="9">
                  <c:v>0.53470100310661284</c:v>
                </c:pt>
                <c:pt idx="10">
                  <c:v>0.54847821613633396</c:v>
                </c:pt>
                <c:pt idx="11">
                  <c:v>0.55939064961936436</c:v>
                </c:pt>
                <c:pt idx="12">
                  <c:v>0.58172017275712185</c:v>
                </c:pt>
                <c:pt idx="13">
                  <c:v>0.59390528471043991</c:v>
                </c:pt>
                <c:pt idx="14">
                  <c:v>0.63621037150676341</c:v>
                </c:pt>
                <c:pt idx="15">
                  <c:v>0.66727003877043789</c:v>
                </c:pt>
                <c:pt idx="16">
                  <c:v>0.68099992006666887</c:v>
                </c:pt>
                <c:pt idx="17">
                  <c:v>0.68086905865610803</c:v>
                </c:pt>
                <c:pt idx="18">
                  <c:v>0.66271408827873857</c:v>
                </c:pt>
                <c:pt idx="19">
                  <c:v>0.66007499288835836</c:v>
                </c:pt>
                <c:pt idx="20">
                  <c:v>0.65947123562158372</c:v>
                </c:pt>
                <c:pt idx="21">
                  <c:v>0.68549937764991364</c:v>
                </c:pt>
                <c:pt idx="22">
                  <c:v>0.70755151916907144</c:v>
                </c:pt>
                <c:pt idx="23">
                  <c:v>0.70923234826492376</c:v>
                </c:pt>
                <c:pt idx="24">
                  <c:v>0.73447202671862843</c:v>
                </c:pt>
                <c:pt idx="25">
                  <c:v>0.75485922301294506</c:v>
                </c:pt>
                <c:pt idx="26">
                  <c:v>0.78476151018352303</c:v>
                </c:pt>
                <c:pt idx="27">
                  <c:v>0.74070232983413575</c:v>
                </c:pt>
                <c:pt idx="28">
                  <c:v>0.74328393835017603</c:v>
                </c:pt>
                <c:pt idx="29">
                  <c:v>0.78803886882981566</c:v>
                </c:pt>
                <c:pt idx="30">
                  <c:v>0.85976353538075179</c:v>
                </c:pt>
                <c:pt idx="31">
                  <c:v>0.88806839704408913</c:v>
                </c:pt>
                <c:pt idx="32">
                  <c:v>0.93179528666315636</c:v>
                </c:pt>
                <c:pt idx="33">
                  <c:v>0.92440645724092674</c:v>
                </c:pt>
                <c:pt idx="34">
                  <c:v>0.93084751012108413</c:v>
                </c:pt>
                <c:pt idx="35">
                  <c:v>0.90946247857613005</c:v>
                </c:pt>
                <c:pt idx="36">
                  <c:v>0.99328492319204831</c:v>
                </c:pt>
                <c:pt idx="37">
                  <c:v>0.79180213851395476</c:v>
                </c:pt>
                <c:pt idx="38">
                  <c:v>0.69148470724123645</c:v>
                </c:pt>
                <c:pt idx="39">
                  <c:v>0.72534562855206619</c:v>
                </c:pt>
                <c:pt idx="40">
                  <c:v>0.72014299269190629</c:v>
                </c:pt>
                <c:pt idx="41">
                  <c:v>0.75593603158034006</c:v>
                </c:pt>
                <c:pt idx="42">
                  <c:v>0.7928139060079552</c:v>
                </c:pt>
                <c:pt idx="43">
                  <c:v>0.73374314253341422</c:v>
                </c:pt>
                <c:pt idx="44">
                  <c:v>0.75396819246646318</c:v>
                </c:pt>
                <c:pt idx="45">
                  <c:v>0.75559067856226936</c:v>
                </c:pt>
                <c:pt idx="46">
                  <c:v>0.79473697617449468</c:v>
                </c:pt>
                <c:pt idx="47">
                  <c:v>0.76068992765055587</c:v>
                </c:pt>
                <c:pt idx="48">
                  <c:v>0.78521441049094132</c:v>
                </c:pt>
                <c:pt idx="49">
                  <c:v>0.86397876404960083</c:v>
                </c:pt>
                <c:pt idx="50">
                  <c:v>0.84819089674795889</c:v>
                </c:pt>
                <c:pt idx="51">
                  <c:v>0.86630732613491235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7D-44E6-BF4B-90A217AA5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3201176"/>
        <c:axId val="1053201536"/>
      </c:lineChart>
      <c:catAx>
        <c:axId val="105320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53201536"/>
        <c:crosses val="autoZero"/>
        <c:auto val="1"/>
        <c:lblAlgn val="ctr"/>
        <c:lblOffset val="100"/>
        <c:tickLblSkip val="5"/>
        <c:noMultiLvlLbl val="0"/>
      </c:catAx>
      <c:valAx>
        <c:axId val="1053201536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053201176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0.14206</cdr:x>
      <cdr:y>0.05224</cdr:y>
    </cdr:to>
    <cdr:sp macro="" textlink="">
      <cdr:nvSpPr>
        <cdr:cNvPr id="2" name="textruta 4"/>
        <cdr:cNvSpPr txBox="1"/>
      </cdr:nvSpPr>
      <cdr:spPr>
        <a:xfrm xmlns:a="http://schemas.openxmlformats.org/drawingml/2006/main">
          <a:off x="-609600" y="-1541463"/>
          <a:ext cx="1561227" cy="2365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v-SE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Antal</a:t>
          </a:r>
          <a:r>
            <a:rPr lang="sv-SE" sz="900" dirty="0">
              <a:latin typeface="Gill Sans MT" panose="020B0502020104020203" pitchFamily="34" charset="0"/>
              <a:cs typeface="Arial" panose="020B0604020202020204" pitchFamily="34" charset="0"/>
            </a:rPr>
            <a:t> </a:t>
          </a:r>
          <a:r>
            <a:rPr lang="sv-SE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per</a:t>
          </a:r>
          <a:r>
            <a:rPr lang="sv-SE" sz="900" dirty="0">
              <a:latin typeface="Gill Sans MT" panose="020B0502020104020203" pitchFamily="34" charset="0"/>
              <a:cs typeface="Arial" panose="020B0604020202020204" pitchFamily="34" charset="0"/>
            </a:rPr>
            <a:t> </a:t>
          </a:r>
          <a:r>
            <a:rPr lang="sv-SE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100</a:t>
          </a:r>
          <a:r>
            <a:rPr lang="sv-SE" sz="900" dirty="0">
              <a:latin typeface="Gill Sans MT" panose="020B0502020104020203" pitchFamily="34" charset="0"/>
              <a:cs typeface="Arial" panose="020B0604020202020204" pitchFamily="34" charset="0"/>
            </a:rPr>
            <a:t> </a:t>
          </a:r>
          <a:r>
            <a:rPr lang="sv-SE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000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0.13705</cdr:x>
      <cdr:y>0.08751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196B93D3-428B-FEAE-662D-309B60852526}"/>
            </a:ext>
          </a:extLst>
        </cdr:cNvPr>
        <cdr:cNvSpPr txBox="1"/>
      </cdr:nvSpPr>
      <cdr:spPr>
        <a:xfrm xmlns:a="http://schemas.openxmlformats.org/drawingml/2006/main">
          <a:off x="0" y="0"/>
          <a:ext cx="605066" cy="296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/>
          <a:r>
            <a:rPr lang="en-US" sz="1200" kern="1200" dirty="0" err="1">
              <a:solidFill>
                <a:srgbClr val="000000"/>
              </a:solidFill>
              <a:latin typeface="Arial"/>
              <a:ea typeface="Arial"/>
              <a:cs typeface="Arial"/>
            </a:rPr>
            <a:t>Procent</a:t>
          </a:r>
          <a:endParaRPr lang="en-US" sz="1200" kern="1200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0.07098</cdr:x>
      <cdr:y>0.05396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FC48C448-D552-B11F-088D-2EC82B2D6135}"/>
            </a:ext>
          </a:extLst>
        </cdr:cNvPr>
        <cdr:cNvSpPr txBox="1"/>
      </cdr:nvSpPr>
      <cdr:spPr>
        <a:xfrm xmlns:a="http://schemas.openxmlformats.org/drawingml/2006/main">
          <a:off x="-609600" y="-1541463"/>
          <a:ext cx="746876" cy="24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Procent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0.06965</cdr:x>
      <cdr:y>0.05757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B310BDC0-D25B-762C-FF5A-1C9D42243FD4}"/>
            </a:ext>
          </a:extLst>
        </cdr:cNvPr>
        <cdr:cNvSpPr txBox="1"/>
      </cdr:nvSpPr>
      <cdr:spPr>
        <a:xfrm xmlns:a="http://schemas.openxmlformats.org/drawingml/2006/main">
          <a:off x="-609600" y="-1541463"/>
          <a:ext cx="765490" cy="260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kern="1200" dirty="0" err="1">
              <a:solidFill>
                <a:srgbClr val="000000"/>
              </a:solidFill>
              <a:latin typeface="Arial"/>
              <a:ea typeface="Arial"/>
              <a:cs typeface="Arial"/>
            </a:rPr>
            <a:t>Procent</a:t>
          </a:r>
          <a:endParaRPr lang="en-US" sz="1200" kern="1200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2.2087E-7</cdr:y>
    </cdr:from>
    <cdr:to>
      <cdr:x>0.11488</cdr:x>
      <cdr:y>0.04937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073B0DB1-3F59-C102-1ECC-402EDC6B6B78}"/>
            </a:ext>
          </a:extLst>
        </cdr:cNvPr>
        <cdr:cNvSpPr txBox="1"/>
      </cdr:nvSpPr>
      <cdr:spPr>
        <a:xfrm xmlns:a="http://schemas.openxmlformats.org/drawingml/2006/main">
          <a:off x="0" y="1"/>
          <a:ext cx="1254641" cy="223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Antal</a:t>
          </a:r>
          <a:r>
            <a:rPr lang="en-US" sz="900" b="0" i="0" u="none" strike="noStrike" kern="1200" baseline="0" dirty="0">
              <a:solidFill>
                <a:schemeClr val="tx1"/>
              </a:solidFill>
              <a:latin typeface="Gill Sans MT (Rubriker)"/>
              <a:ea typeface="+mn-ea"/>
              <a:cs typeface="Arial" panose="020B0604020202020204" pitchFamily="34" charset="0"/>
            </a:rPr>
            <a:t> </a:t>
          </a:r>
          <a:r>
            <a:rPr lang="en-US" sz="1200" kern="1200" dirty="0" err="1">
              <a:solidFill>
                <a:srgbClr val="000000"/>
              </a:solidFill>
              <a:latin typeface="Arial"/>
              <a:ea typeface="Arial"/>
              <a:cs typeface="Arial"/>
            </a:rPr>
            <a:t>cigaretter</a:t>
          </a:r>
          <a:endParaRPr lang="en-US" sz="1200" kern="1200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0.01048</cdr:y>
    </cdr:from>
    <cdr:to>
      <cdr:x>0.06579</cdr:x>
      <cdr:y>0.0547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9449048-35E0-B87E-E3EA-BE32E4DC5FAE}"/>
            </a:ext>
          </a:extLst>
        </cdr:cNvPr>
        <cdr:cNvSpPr txBox="1"/>
      </cdr:nvSpPr>
      <cdr:spPr>
        <a:xfrm xmlns:a="http://schemas.openxmlformats.org/drawingml/2006/main">
          <a:off x="0" y="49608"/>
          <a:ext cx="711198" cy="209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Procent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0.14082</cdr:x>
      <cdr:y>0.07738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9C3D3499-38EF-41C6-EC9E-B1F9A2C2C734}"/>
            </a:ext>
          </a:extLst>
        </cdr:cNvPr>
        <cdr:cNvSpPr txBox="1"/>
      </cdr:nvSpPr>
      <cdr:spPr>
        <a:xfrm xmlns:a="http://schemas.openxmlformats.org/drawingml/2006/main">
          <a:off x="-609600" y="-1541463"/>
          <a:ext cx="1547649" cy="350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 err="1">
              <a:solidFill>
                <a:srgbClr val="000000"/>
              </a:solidFill>
              <a:latin typeface="Arial"/>
              <a:ea typeface="Arial"/>
              <a:cs typeface="Arial"/>
            </a:rPr>
            <a:t>Procent</a:t>
          </a:r>
          <a:endParaRPr lang="en-US" sz="1200" kern="1200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0.06822</cdr:x>
      <cdr:y>0.08207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4B8CC1CD-5465-60A9-18CA-B956524B1EA5}"/>
            </a:ext>
          </a:extLst>
        </cdr:cNvPr>
        <cdr:cNvSpPr txBox="1"/>
      </cdr:nvSpPr>
      <cdr:spPr>
        <a:xfrm xmlns:a="http://schemas.openxmlformats.org/drawingml/2006/main">
          <a:off x="-609600" y="-1541463"/>
          <a:ext cx="749768" cy="371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Antal</a:t>
          </a:r>
          <a:r>
            <a:rPr lang="en-US" sz="900" b="0" i="0" u="none" strike="noStrike" kern="1200" baseline="0" dirty="0">
              <a:solidFill>
                <a:schemeClr val="tx1"/>
              </a:solidFill>
              <a:latin typeface="Gill Sans MT (Rubriker)"/>
              <a:ea typeface="+mn-ea"/>
              <a:cs typeface="Arial" panose="020B0604020202020204" pitchFamily="34" charset="0"/>
            </a:rPr>
            <a:t> </a:t>
          </a:r>
          <a:r>
            <a:rPr lang="en-US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kg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0.00473</cdr:x>
      <cdr:y>0.01122</cdr:y>
    </cdr:from>
    <cdr:to>
      <cdr:x>0.07432</cdr:x>
      <cdr:y>0.06518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9449048-35E0-B87E-E3EA-BE32E4DC5FA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746876" cy="244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kern="1200" dirty="0">
              <a:solidFill>
                <a:srgbClr val="000000"/>
              </a:solidFill>
              <a:latin typeface="Arial"/>
              <a:ea typeface="Arial"/>
              <a:cs typeface="Arial"/>
            </a:rPr>
            <a:t>Procent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0.15085</cdr:x>
      <cdr:y>0.09092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B9EB9360-1424-FD7F-B914-7FB81A66162A}"/>
            </a:ext>
          </a:extLst>
        </cdr:cNvPr>
        <cdr:cNvSpPr txBox="1"/>
      </cdr:nvSpPr>
      <cdr:spPr>
        <a:xfrm xmlns:a="http://schemas.openxmlformats.org/drawingml/2006/main">
          <a:off x="0" y="0"/>
          <a:ext cx="675316" cy="302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 err="1">
              <a:solidFill>
                <a:srgbClr val="000000"/>
              </a:solidFill>
              <a:latin typeface="Arial"/>
              <a:ea typeface="Arial"/>
              <a:cs typeface="Arial"/>
            </a:rPr>
            <a:t>Procent</a:t>
          </a:r>
          <a:endParaRPr lang="en-US" sz="1200" kern="1200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2023-10-02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7" y="3105637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251" y="312740"/>
            <a:ext cx="2308288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7" y="550223"/>
            <a:ext cx="10676020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79" y="4284905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51F72-B7E3-477A-8473-41F7D7820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540701"/>
            <a:ext cx="10989733" cy="4528312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489850-E79C-4E74-B780-9791574E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53E534-F540-474E-AD35-EDCCFDE79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0" y="6344214"/>
            <a:ext cx="901700" cy="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4ED1-44C9-4102-8031-4C57E9707553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D3F-C3D2-4D75-BEFF-39D50EF79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5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2"/>
            <a:ext cx="109728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56467A-66EF-44D2-8C1F-6278A4D1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9319"/>
            <a:ext cx="109728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853853"/>
            <a:ext cx="10989733" cy="4215161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D4A968-26B2-4F29-B6E2-70C853C70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409685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1860" y="2647165"/>
            <a:ext cx="4114800" cy="308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2647165"/>
            <a:ext cx="6392777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DBF42D-AFBE-44B6-A1A4-470DC3882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6203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4773" y="823306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91" y="1060789"/>
            <a:ext cx="10676020" cy="22075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4220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348FD4-19D7-4050-AA3D-E53DD22E6E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3834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8271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A5BE6DC-98D6-49E6-8E47-6F86D1DF2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02608C-51A6-4619-A795-7F4CA4C040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5A246F9-E35F-4F3B-A9E0-D056C5D1D0D0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D84613A-D53F-4FD1-8225-C51BE84EE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4F29C1E-F5BE-45E5-87E4-B589546A2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AC2DEE-4004-4DF1-8DC4-7D915341E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741381"/>
            <a:ext cx="2308288" cy="2665376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1978861"/>
            <a:ext cx="6392777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9B32F3-DCC0-4A8F-AB49-B8C3573B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4D47703B-947F-47A5-BA53-8D05B8CDF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378" y="1978860"/>
            <a:ext cx="4008847" cy="400884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107B-E368-4629-9B79-ADB3181AC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Tobaks- och nikotinutvecklingen i Sverige 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F39AD-10DC-4733-B3CF-D624942E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760" y="4537389"/>
            <a:ext cx="4057649" cy="156224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sz="2000" dirty="0"/>
              <a:t>Det är </a:t>
            </a:r>
            <a:r>
              <a:rPr lang="sv-SE" sz="2000" u="sng" dirty="0"/>
              <a:t>tillåtet</a:t>
            </a:r>
            <a:r>
              <a:rPr lang="sv-SE" sz="2000" dirty="0"/>
              <a:t> att spara en kopia av bilderna och använda valfritt antal i egna presentationer.</a:t>
            </a:r>
          </a:p>
          <a:p>
            <a:pPr algn="l"/>
            <a:r>
              <a:rPr lang="sv-SE" sz="2000" dirty="0"/>
              <a:t>Det är </a:t>
            </a:r>
            <a:r>
              <a:rPr lang="sv-SE" sz="2000" u="sng" dirty="0"/>
              <a:t>inte tillåtet</a:t>
            </a:r>
            <a:r>
              <a:rPr lang="sv-SE" sz="2000" dirty="0"/>
              <a:t> att på något sätt förändra bilderna om CAN:s logotyp finns med och därmed uppfattas som avsändare.</a:t>
            </a:r>
          </a:p>
        </p:txBody>
      </p:sp>
    </p:spTree>
    <p:extLst>
      <p:ext uri="{BB962C8B-B14F-4D97-AF65-F5344CB8AC3E}">
        <p14:creationId xmlns:p14="http://schemas.microsoft.com/office/powerpoint/2010/main" val="361621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Figur 9. Årlig konsumtion av tobakssnus per invånare 15 år och äldre. Registrerad försäljning. Antal kg. 1970–2021. (Tabell 4).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6243641"/>
            <a:ext cx="6538687" cy="339725"/>
          </a:xfrm>
        </p:spPr>
        <p:txBody>
          <a:bodyPr>
            <a:normAutofit/>
          </a:bodyPr>
          <a:lstStyle/>
          <a:p>
            <a:r>
              <a:rPr lang="sv-SE" dirty="0"/>
              <a:t>Källor: Swedish Match &amp; Finansdepartementets beräkningskonventioner.</a:t>
            </a:r>
          </a:p>
        </p:txBody>
      </p:sp>
      <p:graphicFrame>
        <p:nvGraphicFramePr>
          <p:cNvPr id="4" name="Platshållare för diagram 3">
            <a:extLst>
              <a:ext uri="{FF2B5EF4-FFF2-40B4-BE49-F238E27FC236}">
                <a16:creationId xmlns:a16="http://schemas.microsoft.com/office/drawing/2014/main" id="{031EA2A2-ECD1-4DB9-8F0C-668DFD599C0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59148959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536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Figur 10.  Andelen som använt vitt snus under de senaste 30 dagarna bland elever i årskurs 9, gymnasiets år 2 och befolkningen 17–84 år. 2022. (Tabellerna 12 och 14).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6243641"/>
            <a:ext cx="6091347" cy="339725"/>
          </a:xfrm>
        </p:spPr>
        <p:txBody>
          <a:bodyPr>
            <a:normAutofit/>
          </a:bodyPr>
          <a:lstStyle/>
          <a:p>
            <a:r>
              <a:rPr lang="sv-SE" dirty="0"/>
              <a:t>Källor: Monitormätningarna &amp; CAN:s nationella skolundersökning.</a:t>
            </a:r>
          </a:p>
        </p:txBody>
      </p:sp>
      <p:graphicFrame>
        <p:nvGraphicFramePr>
          <p:cNvPr id="4" name="Platshållare för diagram 3">
            <a:extLst>
              <a:ext uri="{FF2B5EF4-FFF2-40B4-BE49-F238E27FC236}">
                <a16:creationId xmlns:a16="http://schemas.microsoft.com/office/drawing/2014/main" id="{F4F78DC4-DBA7-BCD8-FC92-77A741F8B694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90964907"/>
              </p:ext>
            </p:extLst>
          </p:nvPr>
        </p:nvGraphicFramePr>
        <p:xfrm>
          <a:off x="609601" y="1541463"/>
          <a:ext cx="10900228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31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A5AC21-E4F1-08AF-3F17-69EC5B53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Figur 11.  Andelen som vejpat under de senaste 30 dagarna. Elever i årskurs 9, gymnasiets år 2 och befolkningen 17–84 år. 2014–2022. (Tabellerna 13–14).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91FF2B-8E9E-E497-DEA1-D8C4BA0F77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Källor: Monitormätningarna &amp; CAN:s nationella skolundersökning.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E93DEEDC-1445-4748-993D-0A09567DE774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598507165"/>
              </p:ext>
            </p:extLst>
          </p:nvPr>
        </p:nvGraphicFramePr>
        <p:xfrm>
          <a:off x="609599" y="1480457"/>
          <a:ext cx="10972801" cy="465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92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A5AC21-E4F1-08AF-3F17-69EC5B53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Figur 12. Andelen rökare/snusare som också dricker alkohol, har använt narkotika eller spelat om pengar, jämfört med de som inte röker/snusar. Årskurs 9. 2022.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91FF2B-8E9E-E497-DEA1-D8C4BA0F77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CAN:s nationella skolundersökning.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4F388899-7885-4234-3A25-625CE04964C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786771325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408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A5AC21-E4F1-08AF-3F17-69EC5B53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Figur 13. Andelen rökare/snusare som också intensivkonsumerar alkohol, använt narkotika eller uppvisar risk för spelproblem, jämfört med de som inte röker/snusar. Befolkningen 17–84 år. 2021.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91FF2B-8E9E-E497-DEA1-D8C4BA0F77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Källa:  Vanor och konsekvenser.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6AE94186-AB29-4CD1-8158-7DCC92EEC32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80997005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548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sv-SE" b="1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Figur</a:t>
            </a:r>
            <a:r>
              <a:rPr lang="en-US" b="1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1.</a:t>
            </a:r>
            <a:r>
              <a:rPr lang="en-US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Antal </a:t>
            </a:r>
            <a:r>
              <a:rPr lang="sv-SE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döda</a:t>
            </a:r>
            <a:r>
              <a:rPr lang="en-US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lungcancer</a:t>
            </a:r>
            <a:r>
              <a:rPr lang="en-US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per 100 000 </a:t>
            </a:r>
            <a:r>
              <a:rPr lang="en-US" dirty="0" err="1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invånare</a:t>
            </a:r>
            <a:r>
              <a:rPr lang="en-US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och</a:t>
            </a:r>
            <a:r>
              <a:rPr lang="en-US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år</a:t>
            </a:r>
            <a:r>
              <a:rPr lang="en-US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Åldersstandardiserat</a:t>
            </a:r>
            <a:r>
              <a:rPr lang="en-US" dirty="0">
                <a:effectLst/>
                <a:latin typeface="Gill Sans MT" panose="020B05020201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1955–2022. (Tabell 1).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6243641"/>
            <a:ext cx="6091347" cy="339725"/>
          </a:xfrm>
        </p:spPr>
        <p:txBody>
          <a:bodyPr>
            <a:normAutofit/>
          </a:bodyPr>
          <a:lstStyle/>
          <a:p>
            <a:r>
              <a:rPr lang="sv-SE" dirty="0"/>
              <a:t>Källa:  Socialstyrelsen.</a:t>
            </a:r>
          </a:p>
        </p:txBody>
      </p:sp>
      <p:graphicFrame>
        <p:nvGraphicFramePr>
          <p:cNvPr id="4" name="Platshållare för diagram 3">
            <a:extLst>
              <a:ext uri="{FF2B5EF4-FFF2-40B4-BE49-F238E27FC236}">
                <a16:creationId xmlns:a16="http://schemas.microsoft.com/office/drawing/2014/main" id="{00000000-0008-0000-2900-00007FF002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595103060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30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Figur 2. Årlig cigarettkonsumtion per invånare 15 år och äldre, fördelat på registrerad och oregistrerad försäljning.  Antal cigaretter. 2003–2021. </a:t>
            </a:r>
            <a:br>
              <a:rPr lang="sv-SE" dirty="0"/>
            </a:br>
            <a:r>
              <a:rPr lang="sv-SE" dirty="0"/>
              <a:t>(Tabell 3).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6243641"/>
            <a:ext cx="9383487" cy="339725"/>
          </a:xfrm>
        </p:spPr>
        <p:txBody>
          <a:bodyPr>
            <a:normAutofit/>
          </a:bodyPr>
          <a:lstStyle/>
          <a:p>
            <a:r>
              <a:rPr lang="sv-SE" dirty="0"/>
              <a:t>Källor: Socialstyrelsen, Swedish match, Finansdepartementets beräkningskonventioner &amp; Monitormätningarna.</a:t>
            </a:r>
          </a:p>
        </p:txBody>
      </p:sp>
      <p:graphicFrame>
        <p:nvGraphicFramePr>
          <p:cNvPr id="8" name="Platshållare för diagram 7">
            <a:extLst>
              <a:ext uri="{FF2B5EF4-FFF2-40B4-BE49-F238E27FC236}">
                <a16:creationId xmlns:a16="http://schemas.microsoft.com/office/drawing/2014/main" id="{79360CB0-398E-47A2-B694-F8C02D7B44D1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60626956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82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Figur 3. Årlig konsumtion av tobakssnus per invånare 15 år och äldre, fördelat på registrerad och oregistrerad försäljning. Antal kg. 2003–2021. (Tabell 4).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8" y="6243641"/>
            <a:ext cx="7272671" cy="339721"/>
          </a:xfrm>
        </p:spPr>
        <p:txBody>
          <a:bodyPr>
            <a:normAutofit/>
          </a:bodyPr>
          <a:lstStyle/>
          <a:p>
            <a:r>
              <a:rPr lang="sv-SE" dirty="0"/>
              <a:t>Källor: Swedish Match, Finansdepartementets beräkningskonventioner &amp; Monitormätningarna.</a:t>
            </a:r>
          </a:p>
        </p:txBody>
      </p:sp>
      <p:graphicFrame>
        <p:nvGraphicFramePr>
          <p:cNvPr id="4" name="Platshållare för diagram 3">
            <a:extLst>
              <a:ext uri="{FF2B5EF4-FFF2-40B4-BE49-F238E27FC236}">
                <a16:creationId xmlns:a16="http://schemas.microsoft.com/office/drawing/2014/main" id="{119247F4-41BC-4E64-AF86-33811CE5B153}"/>
              </a:ext>
            </a:extLst>
          </p:cNvPr>
          <p:cNvGraphicFramePr>
            <a:graphicFrameLocks noGrp="1" noChangeAspect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89655489"/>
              </p:ext>
            </p:extLst>
          </p:nvPr>
        </p:nvGraphicFramePr>
        <p:xfrm>
          <a:off x="592138" y="1541463"/>
          <a:ext cx="10990262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31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Figur 4. Andelen dagligrökare bland elever i årskurs 9, gymnasiets år 2 och befolkningen 17–84 år (inkl. nästan dagligen bland ungdomar). 1969–2022. (Tabellerna 6–7).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6243641"/>
            <a:ext cx="6091347" cy="339725"/>
          </a:xfrm>
        </p:spPr>
        <p:txBody>
          <a:bodyPr>
            <a:normAutofit/>
          </a:bodyPr>
          <a:lstStyle/>
          <a:p>
            <a:r>
              <a:rPr lang="sv-SE" dirty="0"/>
              <a:t>Källor: STA, ULF,  Monitormätningarna &amp; CAN:s nationella skolundersökning.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93BD0B24-39C6-A09D-5B10-6C5F2ED1E3C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99670853"/>
              </p:ext>
            </p:extLst>
          </p:nvPr>
        </p:nvGraphicFramePr>
        <p:xfrm>
          <a:off x="609599" y="1541463"/>
          <a:ext cx="109728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46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Figur 5. Andelen som röker frekvent respektive sporadiskt bland elever i årskurs 9, gymnasiets år 2 och befolkningen 17–84 år. 2022. (Tabellerna 6–7).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6243641"/>
            <a:ext cx="6091347" cy="339725"/>
          </a:xfrm>
        </p:spPr>
        <p:txBody>
          <a:bodyPr>
            <a:normAutofit/>
          </a:bodyPr>
          <a:lstStyle/>
          <a:p>
            <a:r>
              <a:rPr lang="sv-SE" dirty="0"/>
              <a:t>Källor: Monitormätningarna &amp; CAN:s nationella skolundersökning.</a:t>
            </a:r>
          </a:p>
        </p:txBody>
      </p:sp>
      <p:graphicFrame>
        <p:nvGraphicFramePr>
          <p:cNvPr id="4" name="Platshållare för diagram 3">
            <a:extLst>
              <a:ext uri="{FF2B5EF4-FFF2-40B4-BE49-F238E27FC236}">
                <a16:creationId xmlns:a16="http://schemas.microsoft.com/office/drawing/2014/main" id="{B2BC8C84-6B62-4DD1-AC4D-9C2F6F4D86F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445084505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56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Figur 6. Årlig cigarettkonsumtion per invånare 15 år och äldre. Registrerad försäljning. Antal cigaretter. 1916–2021. (Tabell 3).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6243641"/>
            <a:ext cx="7184571" cy="339721"/>
          </a:xfrm>
        </p:spPr>
        <p:txBody>
          <a:bodyPr>
            <a:normAutofit/>
          </a:bodyPr>
          <a:lstStyle/>
          <a:p>
            <a:r>
              <a:rPr lang="sv-SE" dirty="0"/>
              <a:t>Källor: Socialstyrelsen, Swedish match &amp; Finansdepartementets beräkningskonventioner.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E74B6801-2045-291A-57DB-592FA964286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73018305"/>
              </p:ext>
            </p:extLst>
          </p:nvPr>
        </p:nvGraphicFramePr>
        <p:xfrm>
          <a:off x="609601" y="1541463"/>
          <a:ext cx="10921612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95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Figur 7. Andelen dagligsnusare bland elever i årskurs 9, gymnasiets år 2 och befolkningen 17–84 år (inkl. nästan dagligen bland ungdomar). 1989–2022. (Tabellerna 9–10).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sv-SE" dirty="0"/>
              <a:t>Källor: ULF, Monitormätningarna &amp; CAN:s nationella skolundersökning.</a:t>
            </a:r>
          </a:p>
        </p:txBody>
      </p:sp>
      <p:graphicFrame>
        <p:nvGraphicFramePr>
          <p:cNvPr id="2" name="Platshållare för diagram 1">
            <a:extLst>
              <a:ext uri="{FF2B5EF4-FFF2-40B4-BE49-F238E27FC236}">
                <a16:creationId xmlns:a16="http://schemas.microsoft.com/office/drawing/2014/main" id="{73007512-1C82-4794-A049-B109E81BA21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71429237"/>
              </p:ext>
            </p:extLst>
          </p:nvPr>
        </p:nvGraphicFramePr>
        <p:xfrm>
          <a:off x="609600" y="1333209"/>
          <a:ext cx="10972799" cy="473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97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8829FA2-BBF7-4B20-AD81-B08E8DA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Figur 8.  Andelen som snusar frekvent respektive sporadiskt bland elever i årskurs 9, gymnasiets år 2 och befolkningen 17–84 år. 2022. </a:t>
            </a:r>
            <a:br>
              <a:rPr lang="sv-SE" dirty="0"/>
            </a:br>
            <a:r>
              <a:rPr lang="sv-SE" dirty="0"/>
              <a:t>(Tabellerna 9–10).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9A9ED83-329F-4B80-B9D2-4ECCA5497D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6243641"/>
            <a:ext cx="6091347" cy="339725"/>
          </a:xfrm>
        </p:spPr>
        <p:txBody>
          <a:bodyPr>
            <a:normAutofit/>
          </a:bodyPr>
          <a:lstStyle/>
          <a:p>
            <a:r>
              <a:rPr lang="sv-SE" dirty="0"/>
              <a:t>Källor: Monitormätningarna &amp; CAN:s nationella skolundersökning.</a:t>
            </a:r>
          </a:p>
        </p:txBody>
      </p:sp>
      <p:graphicFrame>
        <p:nvGraphicFramePr>
          <p:cNvPr id="6" name="Platshållare för diagram 5">
            <a:extLst>
              <a:ext uri="{FF2B5EF4-FFF2-40B4-BE49-F238E27FC236}">
                <a16:creationId xmlns:a16="http://schemas.microsoft.com/office/drawing/2014/main" id="{0A68DE37-FCEB-411B-AEB8-D1BEC749BB4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179106983"/>
              </p:ext>
            </p:extLst>
          </p:nvPr>
        </p:nvGraphicFramePr>
        <p:xfrm>
          <a:off x="609600" y="1541463"/>
          <a:ext cx="10990263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996194"/>
      </p:ext>
    </p:extLst>
  </p:cSld>
  <p:clrMapOvr>
    <a:masterClrMapping/>
  </p:clrMapOvr>
</p:sld>
</file>

<file path=ppt/theme/theme1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02501B6D-8CEE-484C-B135-A0977DAB0488}"/>
    </a:ext>
  </a:extLst>
</a:theme>
</file>

<file path=ppt/theme/theme2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2118461E-824F-434A-A13E-EE88AF5CA4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C998EF7586BE49A0801CD5E2410672" ma:contentTypeVersion="18" ma:contentTypeDescription="Skapa ett nytt dokument." ma:contentTypeScope="" ma:versionID="7c68a96513ea923986cedd9d46a96181">
  <xsd:schema xmlns:xsd="http://www.w3.org/2001/XMLSchema" xmlns:xs="http://www.w3.org/2001/XMLSchema" xmlns:p="http://schemas.microsoft.com/office/2006/metadata/properties" xmlns:ns2="f3fa8722-e8f1-4d82-8fcb-b95abf9fe7bf" xmlns:ns3="8e1d77dc-1e0a-454b-a2fb-7b9fcc64750b" targetNamespace="http://schemas.microsoft.com/office/2006/metadata/properties" ma:root="true" ma:fieldsID="7aec2c6eda69f8ec3b9bd76601ac2d78" ns2:_="" ns3:_="">
    <xsd:import namespace="f3fa8722-e8f1-4d82-8fcb-b95abf9fe7bf"/>
    <xsd:import namespace="8e1d77dc-1e0a-454b-a2fb-7b9fcc647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a8722-e8f1-4d82-8fcb-b95abf9fe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727a12c-b2f3-4741-bbe5-0c761c40f4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d77dc-1e0a-454b-a2fb-7b9fcc647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eefc31-dc2f-48d1-bb08-590773dc4401}" ma:internalName="TaxCatchAll" ma:showField="CatchAllData" ma:web="8e1d77dc-1e0a-454b-a2fb-7b9fcc6475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fa8722-e8f1-4d82-8fcb-b95abf9fe7bf">
      <Terms xmlns="http://schemas.microsoft.com/office/infopath/2007/PartnerControls"/>
    </lcf76f155ced4ddcb4097134ff3c332f>
    <TaxCatchAll xmlns="8e1d77dc-1e0a-454b-a2fb-7b9fcc64750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1E3903-3E28-4FDC-9AC2-5DD40AB49D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a8722-e8f1-4d82-8fcb-b95abf9fe7bf"/>
    <ds:schemaRef ds:uri="8e1d77dc-1e0a-454b-a2fb-7b9fcc647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17C415-F664-4466-B17D-820FD3078F0E}">
  <ds:schemaRefs>
    <ds:schemaRef ds:uri="http://schemas.microsoft.com/office/2006/metadata/properties"/>
    <ds:schemaRef ds:uri="http://schemas.microsoft.com/office/infopath/2007/PartnerControls"/>
    <ds:schemaRef ds:uri="f3fa8722-e8f1-4d82-8fcb-b95abf9fe7bf"/>
    <ds:schemaRef ds:uri="8e1d77dc-1e0a-454b-a2fb-7b9fcc64750b"/>
  </ds:schemaRefs>
</ds:datastoreItem>
</file>

<file path=customXml/itemProps3.xml><?xml version="1.0" encoding="utf-8"?>
<ds:datastoreItem xmlns:ds="http://schemas.openxmlformats.org/officeDocument/2006/customXml" ds:itemID="{3AFC87B9-64A9-45AE-973E-51DEB6FB9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MZ 2023-09-07_LUFT</Template>
  <TotalTime>1339</TotalTime>
  <Words>579</Words>
  <Application>Microsoft Office PowerPoint</Application>
  <PresentationFormat>Bredbild</PresentationFormat>
  <Paragraphs>42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Gill Sans MT (Rubriker)</vt:lpstr>
      <vt:lpstr>3 CAN 2020 - KERAMIK</vt:lpstr>
      <vt:lpstr>4 CAN 2020 - KERAMIK</vt:lpstr>
      <vt:lpstr>Tobaks- och nikotinutvecklingen i Sverige 2023</vt:lpstr>
      <vt:lpstr>Figur 1. Antal döda i lungcancer per 100 000 invånare och år. Åldersstandardiserat. 1955–2022. (Tabell 1).</vt:lpstr>
      <vt:lpstr>Figur 2. Årlig cigarettkonsumtion per invånare 15 år och äldre, fördelat på registrerad och oregistrerad försäljning.  Antal cigaretter. 2003–2021.  (Tabell 3).</vt:lpstr>
      <vt:lpstr>Figur 3. Årlig konsumtion av tobakssnus per invånare 15 år och äldre, fördelat på registrerad och oregistrerad försäljning. Antal kg. 2003–2021. (Tabell 4).</vt:lpstr>
      <vt:lpstr>Figur 4. Andelen dagligrökare bland elever i årskurs 9, gymnasiets år 2 och befolkningen 17–84 år (inkl. nästan dagligen bland ungdomar). 1969–2022. (Tabellerna 6–7).</vt:lpstr>
      <vt:lpstr>Figur 5. Andelen som röker frekvent respektive sporadiskt bland elever i årskurs 9, gymnasiets år 2 och befolkningen 17–84 år. 2022. (Tabellerna 6–7).</vt:lpstr>
      <vt:lpstr>Figur 6. Årlig cigarettkonsumtion per invånare 15 år och äldre. Registrerad försäljning. Antal cigaretter. 1916–2021. (Tabell 3).</vt:lpstr>
      <vt:lpstr>Figur 7. Andelen dagligsnusare bland elever i årskurs 9, gymnasiets år 2 och befolkningen 17–84 år (inkl. nästan dagligen bland ungdomar). 1989–2022. (Tabellerna 9–10).</vt:lpstr>
      <vt:lpstr>Figur 8.  Andelen som snusar frekvent respektive sporadiskt bland elever i årskurs 9, gymnasiets år 2 och befolkningen 17–84 år. 2022.  (Tabellerna 9–10).</vt:lpstr>
      <vt:lpstr>Figur 9. Årlig konsumtion av tobakssnus per invånare 15 år och äldre. Registrerad försäljning. Antal kg. 1970–2021. (Tabell 4).</vt:lpstr>
      <vt:lpstr>Figur 10.  Andelen som använt vitt snus under de senaste 30 dagarna bland elever i årskurs 9, gymnasiets år 2 och befolkningen 17–84 år. 2022. (Tabellerna 12 och 14).</vt:lpstr>
      <vt:lpstr>Figur 11.  Andelen som vejpat under de senaste 30 dagarna. Elever i årskurs 9, gymnasiets år 2 och befolkningen 17–84 år. 2014–2022. (Tabellerna 13–14).</vt:lpstr>
      <vt:lpstr>Figur 12. Andelen rökare/snusare som också dricker alkohol, har använt narkotika eller spelat om pengar, jämfört med de som inte röker/snusar. Årskurs 9. 2022.</vt:lpstr>
      <vt:lpstr>Figur 13. Andelen rökare/snusare som också intensivkonsumerar alkohol, använt narkotika eller uppvisar risk för spelproblem, jämfört med de som inte röker/snusar. Befolkningen 17–84 år. 2021.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Användningen av tobak och nikotin i Sverige</dc:title>
  <dc:creator>Martina Zetterqvist</dc:creator>
  <cp:lastModifiedBy>Ida Ömalm Ronvall</cp:lastModifiedBy>
  <cp:revision>56</cp:revision>
  <dcterms:created xsi:type="dcterms:W3CDTF">2023-08-16T06:13:54Z</dcterms:created>
  <dcterms:modified xsi:type="dcterms:W3CDTF">2023-10-02T08:26:21Z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0x010100FEC998EF7586BE49A0801CD5E2410672</vt:lpwstr>
  </property>
  <property fmtid="{D5CDD505-2E9C-101B-9397-08002B2CF9AE}" pid="3" name="MediaServiceImageTags">
    <vt:lpwstr/>
  </property>
</Properties>
</file>