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04" r:id="rId2"/>
    <p:sldMasterId id="214748371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0" r:id="rId5"/>
    <p:sldId id="295" r:id="rId6"/>
    <p:sldId id="296" r:id="rId7"/>
    <p:sldId id="284" r:id="rId8"/>
    <p:sldId id="285" r:id="rId9"/>
    <p:sldId id="287" r:id="rId10"/>
    <p:sldId id="297" r:id="rId11"/>
    <p:sldId id="298" r:id="rId12"/>
    <p:sldId id="288" r:id="rId13"/>
    <p:sldId id="299" r:id="rId14"/>
    <p:sldId id="300" r:id="rId15"/>
    <p:sldId id="301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374"/>
    <a:srgbClr val="8C6950"/>
    <a:srgbClr val="AACA9C"/>
    <a:srgbClr val="9CA920"/>
    <a:srgbClr val="3A3436"/>
    <a:srgbClr val="043163"/>
    <a:srgbClr val="004687"/>
    <a:srgbClr val="FEF7F7"/>
    <a:srgbClr val="7ABBCB"/>
    <a:srgbClr val="847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75A68-3118-42CA-8EB6-C054327E8ED3}" v="2" dt="2022-06-23T11:45:45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6052" autoAdjust="0"/>
  </p:normalViewPr>
  <p:slideViewPr>
    <p:cSldViewPr snapToGrid="0" snapToObjects="1" showGuides="1">
      <p:cViewPr varScale="1">
        <p:scale>
          <a:sx n="62" d="100"/>
          <a:sy n="62" d="100"/>
        </p:scale>
        <p:origin x="724" y="76"/>
      </p:cViewPr>
      <p:guideLst>
        <p:guide orient="horz" pos="3997"/>
        <p:guide pos="3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Zetterqvist" userId="19c43d3e-cb04-44e5-a7fa-bd0121a5549b" providerId="ADAL" clId="{AA175A68-3118-42CA-8EB6-C054327E8ED3}"/>
    <pc:docChg chg="undo custSel modSld sldOrd">
      <pc:chgData name="Martina Zetterqvist" userId="19c43d3e-cb04-44e5-a7fa-bd0121a5549b" providerId="ADAL" clId="{AA175A68-3118-42CA-8EB6-C054327E8ED3}" dt="2022-06-23T12:06:07.998" v="753" actId="1076"/>
      <pc:docMkLst>
        <pc:docMk/>
      </pc:docMkLst>
      <pc:sldChg chg="modSp mod">
        <pc:chgData name="Martina Zetterqvist" userId="19c43d3e-cb04-44e5-a7fa-bd0121a5549b" providerId="ADAL" clId="{AA175A68-3118-42CA-8EB6-C054327E8ED3}" dt="2022-06-23T12:06:07.998" v="753" actId="1076"/>
        <pc:sldMkLst>
          <pc:docMk/>
          <pc:sldMk cId="3306494031" sldId="282"/>
        </pc:sldMkLst>
        <pc:spChg chg="mod">
          <ac:chgData name="Martina Zetterqvist" userId="19c43d3e-cb04-44e5-a7fa-bd0121a5549b" providerId="ADAL" clId="{AA175A68-3118-42CA-8EB6-C054327E8ED3}" dt="2022-06-23T12:06:07.998" v="753" actId="1076"/>
          <ac:spMkLst>
            <pc:docMk/>
            <pc:sldMk cId="3306494031" sldId="282"/>
            <ac:spMk id="7" creationId="{65ABEA04-52ED-490F-A63F-792267E38814}"/>
          </ac:spMkLst>
        </pc:spChg>
        <pc:spChg chg="mod">
          <ac:chgData name="Martina Zetterqvist" userId="19c43d3e-cb04-44e5-a7fa-bd0121a5549b" providerId="ADAL" clId="{AA175A68-3118-42CA-8EB6-C054327E8ED3}" dt="2022-06-23T11:51:51.193" v="86" actId="6549"/>
          <ac:spMkLst>
            <pc:docMk/>
            <pc:sldMk cId="3306494031" sldId="282"/>
            <ac:spMk id="8" creationId="{2E2785E3-5317-458D-8BBC-1DACCEFD2D32}"/>
          </ac:spMkLst>
        </pc:spChg>
      </pc:sldChg>
      <pc:sldChg chg="mod ord modShow">
        <pc:chgData name="Martina Zetterqvist" userId="19c43d3e-cb04-44e5-a7fa-bd0121a5549b" providerId="ADAL" clId="{AA175A68-3118-42CA-8EB6-C054327E8ED3}" dt="2022-06-23T11:48:20.111" v="2" actId="729"/>
        <pc:sldMkLst>
          <pc:docMk/>
          <pc:sldMk cId="2577352812" sldId="283"/>
        </pc:sldMkLst>
      </pc:sldChg>
      <pc:sldChg chg="modSp mod">
        <pc:chgData name="Martina Zetterqvist" userId="19c43d3e-cb04-44e5-a7fa-bd0121a5549b" providerId="ADAL" clId="{AA175A68-3118-42CA-8EB6-C054327E8ED3}" dt="2022-06-23T12:01:43.224" v="547" actId="14100"/>
        <pc:sldMkLst>
          <pc:docMk/>
          <pc:sldMk cId="1655655895" sldId="284"/>
        </pc:sldMkLst>
        <pc:graphicFrameChg chg="mod">
          <ac:chgData name="Martina Zetterqvist" userId="19c43d3e-cb04-44e5-a7fa-bd0121a5549b" providerId="ADAL" clId="{AA175A68-3118-42CA-8EB6-C054327E8ED3}" dt="2022-06-23T12:01:43.224" v="547" actId="14100"/>
          <ac:graphicFrameMkLst>
            <pc:docMk/>
            <pc:sldMk cId="1655655895" sldId="284"/>
            <ac:graphicFrameMk id="8" creationId="{7D3A9739-A4C9-4367-BD39-7F1FF5B1ED6B}"/>
          </ac:graphicFrameMkLst>
        </pc:graphicFrameChg>
      </pc:sldChg>
      <pc:sldChg chg="modSp mod">
        <pc:chgData name="Martina Zetterqvist" userId="19c43d3e-cb04-44e5-a7fa-bd0121a5549b" providerId="ADAL" clId="{AA175A68-3118-42CA-8EB6-C054327E8ED3}" dt="2022-06-23T12:02:07.160" v="551" actId="14100"/>
        <pc:sldMkLst>
          <pc:docMk/>
          <pc:sldMk cId="589966984" sldId="285"/>
        </pc:sldMkLst>
        <pc:grpChg chg="mod">
          <ac:chgData name="Martina Zetterqvist" userId="19c43d3e-cb04-44e5-a7fa-bd0121a5549b" providerId="ADAL" clId="{AA175A68-3118-42CA-8EB6-C054327E8ED3}" dt="2022-06-23T12:02:07.160" v="551" actId="14100"/>
          <ac:grpSpMkLst>
            <pc:docMk/>
            <pc:sldMk cId="589966984" sldId="285"/>
            <ac:grpSpMk id="6" creationId="{00000000-0008-0000-0B00-000002000000}"/>
          </ac:grpSpMkLst>
        </pc:grpChg>
      </pc:sldChg>
      <pc:sldChg chg="addSp delSp modSp mod">
        <pc:chgData name="Martina Zetterqvist" userId="19c43d3e-cb04-44e5-a7fa-bd0121a5549b" providerId="ADAL" clId="{AA175A68-3118-42CA-8EB6-C054327E8ED3}" dt="2022-06-23T12:00:28.430" v="532"/>
        <pc:sldMkLst>
          <pc:docMk/>
          <pc:sldMk cId="1756591347" sldId="286"/>
        </pc:sldMkLst>
        <pc:spChg chg="add del mod">
          <ac:chgData name="Martina Zetterqvist" userId="19c43d3e-cb04-44e5-a7fa-bd0121a5549b" providerId="ADAL" clId="{AA175A68-3118-42CA-8EB6-C054327E8ED3}" dt="2022-06-23T11:59:18.736" v="522" actId="478"/>
          <ac:spMkLst>
            <pc:docMk/>
            <pc:sldMk cId="1756591347" sldId="286"/>
            <ac:spMk id="3" creationId="{783E5FD1-47A9-7A2C-E835-6542CC2E0D53}"/>
          </ac:spMkLst>
        </pc:spChg>
        <pc:spChg chg="mod">
          <ac:chgData name="Martina Zetterqvist" userId="19c43d3e-cb04-44e5-a7fa-bd0121a5549b" providerId="ADAL" clId="{AA175A68-3118-42CA-8EB6-C054327E8ED3}" dt="2022-06-23T11:56:22.369" v="509" actId="6549"/>
          <ac:spMkLst>
            <pc:docMk/>
            <pc:sldMk cId="1756591347" sldId="286"/>
            <ac:spMk id="5" creationId="{78829FA2-BBF7-4B20-AD81-B08E8DA4B635}"/>
          </ac:spMkLst>
        </pc:spChg>
        <pc:grpChg chg="add del mod">
          <ac:chgData name="Martina Zetterqvist" userId="19c43d3e-cb04-44e5-a7fa-bd0121a5549b" providerId="ADAL" clId="{AA175A68-3118-42CA-8EB6-C054327E8ED3}" dt="2022-06-23T11:57:31.814" v="518" actId="21"/>
          <ac:grpSpMkLst>
            <pc:docMk/>
            <pc:sldMk cId="1756591347" sldId="286"/>
            <ac:grpSpMk id="2" creationId="{FBDA92AC-97B7-A215-6A31-EA2248F69C3E}"/>
          </ac:grpSpMkLst>
        </pc:grpChg>
        <pc:graphicFrameChg chg="add del mod topLvl">
          <ac:chgData name="Martina Zetterqvist" userId="19c43d3e-cb04-44e5-a7fa-bd0121a5549b" providerId="ADAL" clId="{AA175A68-3118-42CA-8EB6-C054327E8ED3}" dt="2022-06-23T12:00:19.302" v="531" actId="14100"/>
          <ac:graphicFrameMkLst>
            <pc:docMk/>
            <pc:sldMk cId="1756591347" sldId="286"/>
            <ac:graphicFrameMk id="8" creationId="{A12B55AD-DC78-4371-9C85-D44CD99EDA4E}"/>
          </ac:graphicFrameMkLst>
        </pc:graphicFrameChg>
        <pc:graphicFrameChg chg="mod topLvl">
          <ac:chgData name="Martina Zetterqvist" userId="19c43d3e-cb04-44e5-a7fa-bd0121a5549b" providerId="ADAL" clId="{AA175A68-3118-42CA-8EB6-C054327E8ED3}" dt="2022-06-23T12:00:28.430" v="532"/>
          <ac:graphicFrameMkLst>
            <pc:docMk/>
            <pc:sldMk cId="1756591347" sldId="286"/>
            <ac:graphicFrameMk id="9" creationId="{32A62580-6A65-4C9D-B8B7-D0E82B86B3B2}"/>
          </ac:graphicFrameMkLst>
        </pc:graphicFrameChg>
        <pc:graphicFrameChg chg="add del mod">
          <ac:chgData name="Martina Zetterqvist" userId="19c43d3e-cb04-44e5-a7fa-bd0121a5549b" providerId="ADAL" clId="{AA175A68-3118-42CA-8EB6-C054327E8ED3}" dt="2022-06-23T11:57:37.215" v="520"/>
          <ac:graphicFrameMkLst>
            <pc:docMk/>
            <pc:sldMk cId="1756591347" sldId="286"/>
            <ac:graphicFrameMk id="10" creationId="{DFB0339A-5A9F-6B65-31DE-8CE95E7750F4}"/>
          </ac:graphicFrameMkLst>
        </pc:graphicFrameChg>
      </pc:sldChg>
      <pc:sldChg chg="modSp mod">
        <pc:chgData name="Martina Zetterqvist" userId="19c43d3e-cb04-44e5-a7fa-bd0121a5549b" providerId="ADAL" clId="{AA175A68-3118-42CA-8EB6-C054327E8ED3}" dt="2022-06-23T12:04:22.755" v="742" actId="14100"/>
        <pc:sldMkLst>
          <pc:docMk/>
          <pc:sldMk cId="2004536095" sldId="287"/>
        </pc:sldMkLst>
        <pc:graphicFrameChg chg="mod">
          <ac:chgData name="Martina Zetterqvist" userId="19c43d3e-cb04-44e5-a7fa-bd0121a5549b" providerId="ADAL" clId="{AA175A68-3118-42CA-8EB6-C054327E8ED3}" dt="2022-06-23T12:04:22.755" v="742" actId="14100"/>
          <ac:graphicFrameMkLst>
            <pc:docMk/>
            <pc:sldMk cId="2004536095" sldId="287"/>
            <ac:graphicFrameMk id="8" creationId="{8B8C4678-9539-F44D-A5B6-E469F24371A6}"/>
          </ac:graphicFrameMkLst>
        </pc:graphicFrameChg>
      </pc:sldChg>
      <pc:sldChg chg="modSp mod">
        <pc:chgData name="Martina Zetterqvist" userId="19c43d3e-cb04-44e5-a7fa-bd0121a5549b" providerId="ADAL" clId="{AA175A68-3118-42CA-8EB6-C054327E8ED3}" dt="2022-06-23T12:01:10.302" v="539" actId="14100"/>
        <pc:sldMkLst>
          <pc:docMk/>
          <pc:sldMk cId="3896539954" sldId="288"/>
        </pc:sldMkLst>
        <pc:graphicFrameChg chg="mod">
          <ac:chgData name="Martina Zetterqvist" userId="19c43d3e-cb04-44e5-a7fa-bd0121a5549b" providerId="ADAL" clId="{AA175A68-3118-42CA-8EB6-C054327E8ED3}" dt="2022-06-23T12:01:10.302" v="539" actId="14100"/>
          <ac:graphicFrameMkLst>
            <pc:docMk/>
            <pc:sldMk cId="3896539954" sldId="288"/>
            <ac:graphicFrameMk id="6" creationId="{64427AE8-691C-4201-9746-F0EA93197A7A}"/>
          </ac:graphicFrameMkLst>
        </pc:graphicFrameChg>
      </pc:sldChg>
      <pc:sldChg chg="modSp mod">
        <pc:chgData name="Martina Zetterqvist" userId="19c43d3e-cb04-44e5-a7fa-bd0121a5549b" providerId="ADAL" clId="{AA175A68-3118-42CA-8EB6-C054327E8ED3}" dt="2022-06-23T12:05:05.861" v="746" actId="14100"/>
        <pc:sldMkLst>
          <pc:docMk/>
          <pc:sldMk cId="3200155532" sldId="289"/>
        </pc:sldMkLst>
        <pc:graphicFrameChg chg="mod">
          <ac:chgData name="Martina Zetterqvist" userId="19c43d3e-cb04-44e5-a7fa-bd0121a5549b" providerId="ADAL" clId="{AA175A68-3118-42CA-8EB6-C054327E8ED3}" dt="2022-06-23T12:05:05.861" v="746" actId="14100"/>
          <ac:graphicFrameMkLst>
            <pc:docMk/>
            <pc:sldMk cId="3200155532" sldId="289"/>
            <ac:graphicFrameMk id="6" creationId="{103B65B8-08C1-4BA1-8C24-8EC03DD717E3}"/>
          </ac:graphicFrameMkLst>
        </pc:graphicFrameChg>
      </pc:sldChg>
      <pc:sldChg chg="modSp mod">
        <pc:chgData name="Martina Zetterqvist" userId="19c43d3e-cb04-44e5-a7fa-bd0121a5549b" providerId="ADAL" clId="{AA175A68-3118-42CA-8EB6-C054327E8ED3}" dt="2022-06-23T12:05:27.746" v="752" actId="14100"/>
        <pc:sldMkLst>
          <pc:docMk/>
          <pc:sldMk cId="2310564728" sldId="290"/>
        </pc:sldMkLst>
        <pc:graphicFrameChg chg="mod">
          <ac:chgData name="Martina Zetterqvist" userId="19c43d3e-cb04-44e5-a7fa-bd0121a5549b" providerId="ADAL" clId="{AA175A68-3118-42CA-8EB6-C054327E8ED3}" dt="2022-06-23T12:05:27.746" v="752" actId="14100"/>
          <ac:graphicFrameMkLst>
            <pc:docMk/>
            <pc:sldMk cId="2310564728" sldId="290"/>
            <ac:graphicFrameMk id="4" creationId="{5B8DEBFC-AB52-4E30-9FBA-BAB5882EFFAC}"/>
          </ac:graphicFrameMkLst>
        </pc:graphicFrameChg>
      </pc:sldChg>
      <pc:sldChg chg="modSp mod">
        <pc:chgData name="Martina Zetterqvist" userId="19c43d3e-cb04-44e5-a7fa-bd0121a5549b" providerId="ADAL" clId="{AA175A68-3118-42CA-8EB6-C054327E8ED3}" dt="2022-06-23T12:03:57.504" v="739" actId="255"/>
        <pc:sldMkLst>
          <pc:docMk/>
          <pc:sldMk cId="4038364080" sldId="291"/>
        </pc:sldMkLst>
        <pc:spChg chg="mod">
          <ac:chgData name="Martina Zetterqvist" userId="19c43d3e-cb04-44e5-a7fa-bd0121a5549b" providerId="ADAL" clId="{AA175A68-3118-42CA-8EB6-C054327E8ED3}" dt="2022-06-23T12:02:52.257" v="622" actId="20577"/>
          <ac:spMkLst>
            <pc:docMk/>
            <pc:sldMk cId="4038364080" sldId="291"/>
            <ac:spMk id="7" creationId="{65ABEA04-52ED-490F-A63F-792267E38814}"/>
          </ac:spMkLst>
        </pc:spChg>
        <pc:spChg chg="mod">
          <ac:chgData name="Martina Zetterqvist" userId="19c43d3e-cb04-44e5-a7fa-bd0121a5549b" providerId="ADAL" clId="{AA175A68-3118-42CA-8EB6-C054327E8ED3}" dt="2022-06-23T12:03:57.504" v="739" actId="255"/>
          <ac:spMkLst>
            <pc:docMk/>
            <pc:sldMk cId="4038364080" sldId="291"/>
            <ac:spMk id="8" creationId="{2E2785E3-5317-458D-8BBC-1DACCEFD2D32}"/>
          </ac:spMkLst>
        </pc:spChg>
      </pc:sldChg>
      <pc:sldChg chg="modSp mod">
        <pc:chgData name="Martina Zetterqvist" userId="19c43d3e-cb04-44e5-a7fa-bd0121a5549b" providerId="ADAL" clId="{AA175A68-3118-42CA-8EB6-C054327E8ED3}" dt="2022-06-23T11:55:52.242" v="452" actId="113"/>
        <pc:sldMkLst>
          <pc:docMk/>
          <pc:sldMk cId="3472443935" sldId="292"/>
        </pc:sldMkLst>
        <pc:spChg chg="mod">
          <ac:chgData name="Martina Zetterqvist" userId="19c43d3e-cb04-44e5-a7fa-bd0121a5549b" providerId="ADAL" clId="{AA175A68-3118-42CA-8EB6-C054327E8ED3}" dt="2022-06-23T11:55:31.846" v="450" actId="20577"/>
          <ac:spMkLst>
            <pc:docMk/>
            <pc:sldMk cId="3472443935" sldId="292"/>
            <ac:spMk id="7" creationId="{65ABEA04-52ED-490F-A63F-792267E38814}"/>
          </ac:spMkLst>
        </pc:spChg>
        <pc:spChg chg="mod">
          <ac:chgData name="Martina Zetterqvist" userId="19c43d3e-cb04-44e5-a7fa-bd0121a5549b" providerId="ADAL" clId="{AA175A68-3118-42CA-8EB6-C054327E8ED3}" dt="2022-06-23T11:55:52.242" v="452" actId="113"/>
          <ac:spMkLst>
            <pc:docMk/>
            <pc:sldMk cId="3472443935" sldId="292"/>
            <ac:spMk id="8" creationId="{2E2785E3-5317-458D-8BBC-1DACCEFD2D3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528181224892876"/>
          <c:h val="0.68619609419696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'1'!$C$3</c:f>
              <c:strCache>
                <c:ptCount val="1"/>
                <c:pt idx="0">
                  <c:v>Rökt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'1'!$C$4:$C$11</c:f>
              <c:numCache>
                <c:formatCode>0</c:formatCode>
                <c:ptCount val="8"/>
                <c:pt idx="0">
                  <c:v>7.27</c:v>
                </c:pt>
                <c:pt idx="1">
                  <c:v>5.35</c:v>
                </c:pt>
                <c:pt idx="2">
                  <c:v>6.95</c:v>
                </c:pt>
                <c:pt idx="3">
                  <c:v>6.38</c:v>
                </c:pt>
                <c:pt idx="4">
                  <c:v>8.3699999999999992</c:v>
                </c:pt>
                <c:pt idx="5">
                  <c:v>9.1</c:v>
                </c:pt>
                <c:pt idx="6">
                  <c:v>5.04</c:v>
                </c:pt>
                <c:pt idx="7">
                  <c:v>7.38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6-44F1-B538-A3510246744A}"/>
            </c:ext>
          </c:extLst>
        </c:ser>
        <c:ser>
          <c:idx val="1"/>
          <c:order val="1"/>
          <c:tx>
            <c:strRef>
              <c:f>'1'!$D$3</c:f>
              <c:strCache>
                <c:ptCount val="1"/>
                <c:pt idx="0">
                  <c:v>Rökt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'1'!$D$4:$D$11</c:f>
              <c:numCache>
                <c:formatCode>0</c:formatCode>
                <c:ptCount val="8"/>
                <c:pt idx="0">
                  <c:v>14.49</c:v>
                </c:pt>
                <c:pt idx="1">
                  <c:v>13.21</c:v>
                </c:pt>
                <c:pt idx="2">
                  <c:v>6.77</c:v>
                </c:pt>
                <c:pt idx="3">
                  <c:v>5.57</c:v>
                </c:pt>
                <c:pt idx="4">
                  <c:v>3.9</c:v>
                </c:pt>
                <c:pt idx="5">
                  <c:v>2.73</c:v>
                </c:pt>
                <c:pt idx="6">
                  <c:v>1.63</c:v>
                </c:pt>
                <c:pt idx="7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6-44F1-B538-A351024674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244456"/>
        <c:axId val="232244848"/>
      </c:barChart>
      <c:catAx>
        <c:axId val="2322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232244848"/>
        <c:crosses val="autoZero"/>
        <c:auto val="1"/>
        <c:lblAlgn val="ctr"/>
        <c:lblOffset val="100"/>
        <c:noMultiLvlLbl val="0"/>
      </c:catAx>
      <c:valAx>
        <c:axId val="232244848"/>
        <c:scaling>
          <c:orientation val="minMax"/>
          <c:max val="25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sv-SE" sz="1200">
                    <a:latin typeface="Arial" panose="020B0604020202020204" pitchFamily="34" charset="0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6573114565342543E-3"/>
              <c:y val="2.044219040042428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232244456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582534147606461"/>
          <c:y val="0.14041903112581761"/>
          <c:w val="0.27311602052396983"/>
          <c:h val="0.10494228811469684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23624422066691E-2"/>
          <c:y val="0.10968498881030396"/>
          <c:w val="0.86296204943657895"/>
          <c:h val="0.72837625670767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'9'!$C$3</c:f>
              <c:strCache>
                <c:ptCount val="1"/>
                <c:pt idx="0">
                  <c:v>E-cigarett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'9'!$A$4:$B$11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'9'!$C$4:$C$11</c:f>
              <c:numCache>
                <c:formatCode>0</c:formatCode>
                <c:ptCount val="8"/>
                <c:pt idx="0">
                  <c:v>0.6</c:v>
                </c:pt>
                <c:pt idx="1">
                  <c:v>1</c:v>
                </c:pt>
                <c:pt idx="2">
                  <c:v>0.2</c:v>
                </c:pt>
                <c:pt idx="3">
                  <c:v>0.6</c:v>
                </c:pt>
                <c:pt idx="4">
                  <c:v>0.4</c:v>
                </c:pt>
                <c:pt idx="5">
                  <c:v>0.4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1-40A0-9FDC-5AB207350964}"/>
            </c:ext>
          </c:extLst>
        </c:ser>
        <c:ser>
          <c:idx val="1"/>
          <c:order val="1"/>
          <c:tx>
            <c:strRef>
              <c:f>'9'!$D$3</c:f>
              <c:strCache>
                <c:ptCount val="1"/>
                <c:pt idx="0">
                  <c:v>E-cigarett sporadiskt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'9'!$A$4:$B$11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'9'!$D$4:$D$11</c:f>
              <c:numCache>
                <c:formatCode>0</c:formatCode>
                <c:ptCount val="8"/>
                <c:pt idx="0">
                  <c:v>3.7</c:v>
                </c:pt>
                <c:pt idx="1">
                  <c:v>3.1</c:v>
                </c:pt>
                <c:pt idx="2">
                  <c:v>1</c:v>
                </c:pt>
                <c:pt idx="3">
                  <c:v>0.4</c:v>
                </c:pt>
                <c:pt idx="4">
                  <c:v>0.2</c:v>
                </c:pt>
                <c:pt idx="5">
                  <c:v>0.1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1-40A0-9FDC-5AB2073509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244456"/>
        <c:axId val="232244848"/>
      </c:barChart>
      <c:catAx>
        <c:axId val="2322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4848"/>
        <c:crosses val="autoZero"/>
        <c:auto val="1"/>
        <c:lblAlgn val="ctr"/>
        <c:lblOffset val="100"/>
        <c:noMultiLvlLbl val="0"/>
      </c:catAx>
      <c:valAx>
        <c:axId val="232244848"/>
        <c:scaling>
          <c:orientation val="minMax"/>
          <c:max val="6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6573114565342543E-3"/>
              <c:y val="2.044219040042428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244456"/>
        <c:crossesAt val="1"/>
        <c:crossBetween val="between"/>
        <c:majorUnit val="1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545312044327805"/>
          <c:y val="0.13221479555648846"/>
          <c:w val="0.27532519029202962"/>
          <c:h val="0.10494228811469684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40074315156992E-2"/>
          <c:y val="0.10869827686041031"/>
          <c:w val="0.86525450969103823"/>
          <c:h val="0.78519756104535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'10'!$A$4:$A$6</c:f>
              <c:strCache>
                <c:ptCount val="3"/>
                <c:pt idx="0">
                  <c:v>Förgymnasial</c:v>
                </c:pt>
                <c:pt idx="1">
                  <c:v>Gymnasial</c:v>
                </c:pt>
                <c:pt idx="2">
                  <c:v>Eftergymnasial</c:v>
                </c:pt>
              </c:strCache>
            </c:strRef>
          </c:cat>
          <c:val>
            <c:numRef>
              <c:f>'10'!$B$4:$B$6</c:f>
              <c:numCache>
                <c:formatCode>#,##0</c:formatCode>
                <c:ptCount val="3"/>
                <c:pt idx="0">
                  <c:v>9.92</c:v>
                </c:pt>
                <c:pt idx="1">
                  <c:v>8.0399999999999991</c:v>
                </c:pt>
                <c:pt idx="2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D-4C65-B811-F195D951DC5E}"/>
            </c:ext>
          </c:extLst>
        </c:ser>
        <c:ser>
          <c:idx val="2"/>
          <c:order val="2"/>
          <c:tx>
            <c:strRef>
              <c:f>'10'!$D$3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'10'!$A$4:$A$6</c:f>
              <c:strCache>
                <c:ptCount val="3"/>
                <c:pt idx="0">
                  <c:v>Förgymnasial</c:v>
                </c:pt>
                <c:pt idx="1">
                  <c:v>Gymnasial</c:v>
                </c:pt>
                <c:pt idx="2">
                  <c:v>Eftergymnasial</c:v>
                </c:pt>
              </c:strCache>
            </c:strRef>
          </c:cat>
          <c:val>
            <c:numRef>
              <c:f>'10'!$D$4:$D$6</c:f>
              <c:numCache>
                <c:formatCode>#,##0</c:formatCode>
                <c:ptCount val="3"/>
                <c:pt idx="0">
                  <c:v>11.59</c:v>
                </c:pt>
                <c:pt idx="1">
                  <c:v>10.14</c:v>
                </c:pt>
                <c:pt idx="2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D-4C65-B811-F195D951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'10'!$C$3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'10'!$A$4:$A$6</c15:sqref>
                        </c15:formulaRef>
                      </c:ext>
                    </c:extLst>
                    <c:strCache>
                      <c:ptCount val="3"/>
                      <c:pt idx="0">
                        <c:v>Förgymnasial</c:v>
                      </c:pt>
                      <c:pt idx="1">
                        <c:v>Gymnasial</c:v>
                      </c:pt>
                      <c:pt idx="2">
                        <c:v>Eftergymnasial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'10'!$C$4:$C$6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7AD-4C65-B811-F195D951DC5E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3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6984649180206168"/>
          <c:y val="0.15626035096389584"/>
          <c:w val="0.23446965028189409"/>
          <c:h val="8.4457720696898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78289168154188E-2"/>
          <c:y val="0.12085998725516428"/>
          <c:w val="0.86457301861446945"/>
          <c:h val="0.77216155895468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'11'!$B$3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'11'!$A$4:$A$6</c:f>
              <c:strCache>
                <c:ptCount val="3"/>
                <c:pt idx="0">
                  <c:v>Förgymnasial</c:v>
                </c:pt>
                <c:pt idx="1">
                  <c:v>Gymnasial</c:v>
                </c:pt>
                <c:pt idx="2">
                  <c:v>Eftergymnasial</c:v>
                </c:pt>
              </c:strCache>
            </c:strRef>
          </c:cat>
          <c:val>
            <c:numRef>
              <c:f>'11'!$B$4:$B$6</c:f>
              <c:numCache>
                <c:formatCode>0</c:formatCode>
                <c:ptCount val="3"/>
                <c:pt idx="0">
                  <c:v>20.399999999999999</c:v>
                </c:pt>
                <c:pt idx="1">
                  <c:v>28</c:v>
                </c:pt>
                <c:pt idx="2">
                  <c:v>19.47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2-405A-A698-268BE8994BCC}"/>
            </c:ext>
          </c:extLst>
        </c:ser>
        <c:ser>
          <c:idx val="2"/>
          <c:order val="2"/>
          <c:tx>
            <c:strRef>
              <c:f>'11'!$D$3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'11'!$A$4:$A$6</c:f>
              <c:strCache>
                <c:ptCount val="3"/>
                <c:pt idx="0">
                  <c:v>Förgymnasial</c:v>
                </c:pt>
                <c:pt idx="1">
                  <c:v>Gymnasial</c:v>
                </c:pt>
                <c:pt idx="2">
                  <c:v>Eftergymnasial</c:v>
                </c:pt>
              </c:strCache>
            </c:strRef>
          </c:cat>
          <c:val>
            <c:numRef>
              <c:f>'11'!$D$4:$D$6</c:f>
              <c:numCache>
                <c:formatCode>0</c:formatCode>
                <c:ptCount val="3"/>
                <c:pt idx="0">
                  <c:v>3.99</c:v>
                </c:pt>
                <c:pt idx="1">
                  <c:v>8.15</c:v>
                </c:pt>
                <c:pt idx="2">
                  <c:v>5.78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2-405A-A698-268BE8994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1757344"/>
        <c:axId val="60175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'11'!$C$3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'11'!$A$4:$A$6</c15:sqref>
                        </c15:formulaRef>
                      </c:ext>
                    </c:extLst>
                    <c:strCache>
                      <c:ptCount val="3"/>
                      <c:pt idx="0">
                        <c:v>Förgymnasial</c:v>
                      </c:pt>
                      <c:pt idx="1">
                        <c:v>Gymnasial</c:v>
                      </c:pt>
                      <c:pt idx="2">
                        <c:v>Eftergymnasial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'11'!$C$4:$C$6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FC2-405A-A698-268BE8994BC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'11'!$E$3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'11'!$A$4:$A$6</c15:sqref>
                        </c15:formulaRef>
                      </c:ext>
                    </c:extLst>
                    <c:strCache>
                      <c:ptCount val="3"/>
                      <c:pt idx="0">
                        <c:v>Förgymnasial</c:v>
                      </c:pt>
                      <c:pt idx="1">
                        <c:v>Gymnasial</c:v>
                      </c:pt>
                      <c:pt idx="2">
                        <c:v>Eftergymnasial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'11'!$E$4:$E$6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FC2-405A-A698-268BE8994BCC}"/>
                  </c:ext>
                </c:extLst>
              </c15:ser>
            </c15:filteredBarSeries>
          </c:ext>
        </c:extLst>
      </c:barChart>
      <c:catAx>
        <c:axId val="601757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3652300994317641E-3"/>
              <c:y val="4.276218143858480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1754064"/>
        <c:crosses val="autoZero"/>
        <c:auto val="1"/>
        <c:lblAlgn val="ctr"/>
        <c:lblOffset val="100"/>
        <c:noMultiLvlLbl val="0"/>
      </c:catAx>
      <c:valAx>
        <c:axId val="601754064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1757344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811000767606985"/>
          <c:y val="0.13786218538980971"/>
          <c:w val="0.2155275590551181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40014313258612E-2"/>
          <c:y val="0.1251812576433213"/>
          <c:w val="0.8622080694684322"/>
          <c:h val="0.723219315245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'12'!$A$4:$A$5</c:f>
              <c:strCache>
                <c:ptCount val="2"/>
                <c:pt idx="0">
                  <c:v>Svensk bakgrund</c:v>
                </c:pt>
                <c:pt idx="1">
                  <c:v>Utländsk bakgrund</c:v>
                </c:pt>
              </c:strCache>
            </c:strRef>
          </c:cat>
          <c:val>
            <c:numRef>
              <c:f>'12'!$B$4:$B$5</c:f>
              <c:numCache>
                <c:formatCode>#,##0</c:formatCode>
                <c:ptCount val="2"/>
                <c:pt idx="0">
                  <c:v>5.4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8-4D2F-B51A-7EBE50AC53C3}"/>
            </c:ext>
          </c:extLst>
        </c:ser>
        <c:ser>
          <c:idx val="2"/>
          <c:order val="2"/>
          <c:tx>
            <c:strRef>
              <c:f>'12'!$D$3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'12'!$A$4:$A$5</c:f>
              <c:strCache>
                <c:ptCount val="2"/>
                <c:pt idx="0">
                  <c:v>Svensk bakgrund</c:v>
                </c:pt>
                <c:pt idx="1">
                  <c:v>Utländsk bakgrund</c:v>
                </c:pt>
              </c:strCache>
            </c:strRef>
          </c:cat>
          <c:val>
            <c:numRef>
              <c:f>'12'!$D$4:$D$5</c:f>
              <c:numCache>
                <c:formatCode>#,##0</c:formatCode>
                <c:ptCount val="2"/>
                <c:pt idx="0">
                  <c:v>6.6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8-4D2F-B51A-7EBE50AC5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'12'!$C$3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'12'!$A$4:$A$5</c15:sqref>
                        </c15:formulaRef>
                      </c:ext>
                    </c:extLst>
                    <c:strCache>
                      <c:ptCount val="2"/>
                      <c:pt idx="0">
                        <c:v>Svensk bakgrund</c:v>
                      </c:pt>
                      <c:pt idx="1">
                        <c:v>Utländsk bakgrund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'12'!$C$4:$C$5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5C8-4D2F-B51A-7EBE50AC53C3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3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23479178660526"/>
          <c:y val="0.16036240310077518"/>
          <c:w val="0.23446965028189409"/>
          <c:h val="8.4457720696898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40014313258612E-2"/>
          <c:y val="0.1251812576433213"/>
          <c:w val="0.86525450969103823"/>
          <c:h val="0.7615318515135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'13'!$A$4:$A$5</c:f>
              <c:strCache>
                <c:ptCount val="2"/>
                <c:pt idx="0">
                  <c:v>Svensk bakgrund</c:v>
                </c:pt>
                <c:pt idx="1">
                  <c:v>Utländsk bakgrund</c:v>
                </c:pt>
              </c:strCache>
            </c:strRef>
          </c:cat>
          <c:val>
            <c:numRef>
              <c:f>'13'!$B$4:$B$5</c:f>
              <c:numCache>
                <c:formatCode>#,##0</c:formatCode>
                <c:ptCount val="2"/>
                <c:pt idx="0">
                  <c:v>25.8</c:v>
                </c:pt>
                <c:pt idx="1">
                  <c:v>18.91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B-4163-AFCD-3602C4389042}"/>
            </c:ext>
          </c:extLst>
        </c:ser>
        <c:ser>
          <c:idx val="2"/>
          <c:order val="2"/>
          <c:tx>
            <c:strRef>
              <c:f>'13'!$D$3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'13'!$A$4:$A$5</c:f>
              <c:strCache>
                <c:ptCount val="2"/>
                <c:pt idx="0">
                  <c:v>Svensk bakgrund</c:v>
                </c:pt>
                <c:pt idx="1">
                  <c:v>Utländsk bakgrund</c:v>
                </c:pt>
              </c:strCache>
            </c:strRef>
          </c:cat>
          <c:val>
            <c:numRef>
              <c:f>'13'!$D$4:$D$5</c:f>
              <c:numCache>
                <c:formatCode>#,##0</c:formatCode>
                <c:ptCount val="2"/>
                <c:pt idx="0">
                  <c:v>8.09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B-4163-AFCD-3602C4389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'13'!$C$3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'13'!$A$4:$A$5</c15:sqref>
                        </c15:formulaRef>
                      </c:ext>
                    </c:extLst>
                    <c:strCache>
                      <c:ptCount val="2"/>
                      <c:pt idx="0">
                        <c:v>Svensk bakgrund</c:v>
                      </c:pt>
                      <c:pt idx="1">
                        <c:v>Utländsk bakgrund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'13'!$C$4:$C$5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A9B-4163-AFCD-3602C4389042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6984649180206168"/>
          <c:y val="0.15626035096389584"/>
          <c:w val="0.23446965028189409"/>
          <c:h val="8.4457720696898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23891767415063E-2"/>
          <c:y val="8.4538998921541333E-2"/>
          <c:w val="0.86440798311264644"/>
          <c:h val="0.78835980590144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'14'!$B$3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'14'!$A$4:$A$6</c:f>
              <c:strCache>
                <c:ptCount val="3"/>
                <c:pt idx="0">
                  <c:v>A. Storstäder/ storstadsnära kommuner</c:v>
                </c:pt>
                <c:pt idx="1">
                  <c:v>B. Större städer/ kommuner nära större städer</c:v>
                </c:pt>
                <c:pt idx="2">
                  <c:v>C. Mindre städer/ tätorter/ landsbygdskommuner</c:v>
                </c:pt>
              </c:strCache>
            </c:strRef>
          </c:cat>
          <c:val>
            <c:numRef>
              <c:f>'14'!$B$4:$B$6</c:f>
              <c:numCache>
                <c:formatCode>#,##0</c:formatCode>
                <c:ptCount val="3"/>
                <c:pt idx="0">
                  <c:v>7.1</c:v>
                </c:pt>
                <c:pt idx="1">
                  <c:v>7.1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1-457F-9045-4574D0F3B32C}"/>
            </c:ext>
          </c:extLst>
        </c:ser>
        <c:ser>
          <c:idx val="2"/>
          <c:order val="2"/>
          <c:tx>
            <c:strRef>
              <c:f>'14'!$D$3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'14'!$A$4:$A$6</c:f>
              <c:strCache>
                <c:ptCount val="3"/>
                <c:pt idx="0">
                  <c:v>A. Storstäder/ storstadsnära kommuner</c:v>
                </c:pt>
                <c:pt idx="1">
                  <c:v>B. Större städer/ kommuner nära större städer</c:v>
                </c:pt>
                <c:pt idx="2">
                  <c:v>C. Mindre städer/ tätorter/ landsbygdskommuner</c:v>
                </c:pt>
              </c:strCache>
            </c:strRef>
          </c:cat>
          <c:val>
            <c:numRef>
              <c:f>'14'!$D$4:$D$6</c:f>
              <c:numCache>
                <c:formatCode>#,##0</c:formatCode>
                <c:ptCount val="3"/>
                <c:pt idx="0">
                  <c:v>6.2</c:v>
                </c:pt>
                <c:pt idx="1">
                  <c:v>7.5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1-457F-9045-4574D0F3B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'14'!$C$3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'14'!$A$4:$A$6</c15:sqref>
                        </c15:formulaRef>
                      </c:ext>
                    </c:extLst>
                    <c:strCache>
                      <c:ptCount val="3"/>
                      <c:pt idx="0">
                        <c:v>A. Storstäder/ storstadsnära kommuner</c:v>
                      </c:pt>
                      <c:pt idx="1">
                        <c:v>B. Större städer/ kommuner nära större städer</c:v>
                      </c:pt>
                      <c:pt idx="2">
                        <c:v>C. Mindre städer/ tätorter/ landsbygdskommuner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'14'!$C$4:$C$6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7F1-457F-9045-4574D0F3B32C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3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6984647860295532"/>
          <c:y val="0.12300770980123137"/>
          <c:w val="0.23446965028189409"/>
          <c:h val="8.4457720696898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16772212627133E-2"/>
          <c:y val="0.12148720186154739"/>
          <c:w val="0.86221718480138165"/>
          <c:h val="0.7715751523569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'15'!$A$4:$A$6</c:f>
              <c:strCache>
                <c:ptCount val="3"/>
                <c:pt idx="0">
                  <c:v>A. Storstäder/ storstadsnära kommuner</c:v>
                </c:pt>
                <c:pt idx="1">
                  <c:v>B. Större städer/ kommuner nära större städer</c:v>
                </c:pt>
                <c:pt idx="2">
                  <c:v>C. Mindre städer/ tätorter/ landsbygdskommuner</c:v>
                </c:pt>
              </c:strCache>
            </c:strRef>
          </c:cat>
          <c:val>
            <c:numRef>
              <c:f>'15'!$B$4:$B$6</c:f>
              <c:numCache>
                <c:formatCode>#,##0</c:formatCode>
                <c:ptCount val="3"/>
                <c:pt idx="0">
                  <c:v>21.7</c:v>
                </c:pt>
                <c:pt idx="1">
                  <c:v>25.3</c:v>
                </c:pt>
                <c:pt idx="2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4-4F02-AB6B-9A12E91A20E1}"/>
            </c:ext>
          </c:extLst>
        </c:ser>
        <c:ser>
          <c:idx val="2"/>
          <c:order val="2"/>
          <c:tx>
            <c:strRef>
              <c:f>'15'!$D$3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'15'!$A$4:$A$6</c:f>
              <c:strCache>
                <c:ptCount val="3"/>
                <c:pt idx="0">
                  <c:v>A. Storstäder/ storstadsnära kommuner</c:v>
                </c:pt>
                <c:pt idx="1">
                  <c:v>B. Större städer/ kommuner nära större städer</c:v>
                </c:pt>
                <c:pt idx="2">
                  <c:v>C. Mindre städer/ tätorter/ landsbygdskommuner</c:v>
                </c:pt>
              </c:strCache>
            </c:strRef>
          </c:cat>
          <c:val>
            <c:numRef>
              <c:f>'15'!$D$4:$D$6</c:f>
              <c:numCache>
                <c:formatCode>#,##0</c:formatCode>
                <c:ptCount val="3"/>
                <c:pt idx="0">
                  <c:v>7.7</c:v>
                </c:pt>
                <c:pt idx="1">
                  <c:v>6.2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4-4F02-AB6B-9A12E91A2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'15'!$C$3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'15'!$A$4:$A$6</c15:sqref>
                        </c15:formulaRef>
                      </c:ext>
                    </c:extLst>
                    <c:strCache>
                      <c:ptCount val="3"/>
                      <c:pt idx="0">
                        <c:v>A. Storstäder/ storstadsnära kommuner</c:v>
                      </c:pt>
                      <c:pt idx="1">
                        <c:v>B. Större städer/ kommuner nära större städer</c:v>
                      </c:pt>
                      <c:pt idx="2">
                        <c:v>C. Mindre städer/ tätorter/ landsbygdskommuner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'15'!$C$4:$C$6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304-4F02-AB6B-9A12E91A20E1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074002110919211"/>
          <c:y val="0.13778446771378708"/>
          <c:w val="0.23446965028189409"/>
          <c:h val="8.4457720696898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531568970545341E-2"/>
          <c:y val="8.9922087559361916E-2"/>
          <c:w val="0.87125619714202396"/>
          <c:h val="0.74362105542296475"/>
        </c:manualLayout>
      </c:layout>
      <c:lineChart>
        <c:grouping val="standard"/>
        <c:varyColors val="0"/>
        <c:ser>
          <c:idx val="2"/>
          <c:order val="0"/>
          <c:tx>
            <c:strRef>
              <c:f>'2'!$B$3</c:f>
              <c:strCache>
                <c:ptCount val="1"/>
                <c:pt idx="0">
                  <c:v>Bland dem som röker dagligen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ash"/>
            </a:ln>
          </c:spPr>
          <c:marker>
            <c:symbol val="none"/>
          </c:marker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'2'!$B$4:$B$22</c:f>
              <c:numCache>
                <c:formatCode>###0</c:formatCode>
                <c:ptCount val="19"/>
                <c:pt idx="0">
                  <c:v>4477.5469950389779</c:v>
                </c:pt>
                <c:pt idx="1">
                  <c:v>4463.2607992670246</c:v>
                </c:pt>
                <c:pt idx="2">
                  <c:v>4444.0509480753271</c:v>
                </c:pt>
                <c:pt idx="3">
                  <c:v>4266.8886038604815</c:v>
                </c:pt>
                <c:pt idx="4">
                  <c:v>4346.1296242331082</c:v>
                </c:pt>
                <c:pt idx="5">
                  <c:v>4184.9854701106951</c:v>
                </c:pt>
                <c:pt idx="6">
                  <c:v>4125.52862595026</c:v>
                </c:pt>
                <c:pt idx="7">
                  <c:v>4220.6856464201319</c:v>
                </c:pt>
                <c:pt idx="8">
                  <c:v>3892.2859777838712</c:v>
                </c:pt>
                <c:pt idx="9">
                  <c:v>3929.2794141760119</c:v>
                </c:pt>
                <c:pt idx="10">
                  <c:v>3770.6221342904105</c:v>
                </c:pt>
                <c:pt idx="11">
                  <c:v>4089.7036207561628</c:v>
                </c:pt>
                <c:pt idx="12">
                  <c:v>3938.6352251164753</c:v>
                </c:pt>
                <c:pt idx="13">
                  <c:v>3882.497995513309</c:v>
                </c:pt>
                <c:pt idx="14">
                  <c:v>3915.0512120684834</c:v>
                </c:pt>
                <c:pt idx="15">
                  <c:v>3731.4547400847609</c:v>
                </c:pt>
                <c:pt idx="16">
                  <c:v>3803.0737225971102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75-432A-9E80-10B144F71BB8}"/>
            </c:ext>
          </c:extLst>
        </c:ser>
        <c:ser>
          <c:idx val="0"/>
          <c:order val="1"/>
          <c:tx>
            <c:strRef>
              <c:f>'2'!$C$3</c:f>
              <c:strCache>
                <c:ptCount val="1"/>
                <c:pt idx="0">
                  <c:v>Bland dem som röker dagligen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spPr>
              <a:ln w="28575">
                <a:solidFill>
                  <a:srgbClr val="004687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2-B775-432A-9E80-10B144F71BB8}"/>
              </c:ext>
            </c:extLst>
          </c:dPt>
          <c:dPt>
            <c:idx val="17"/>
            <c:bubble3D val="0"/>
            <c:spPr>
              <a:ln w="28575">
                <a:solidFill>
                  <a:srgbClr val="004687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4-B775-432A-9E80-10B144F71BB8}"/>
              </c:ext>
            </c:extLst>
          </c:dPt>
          <c:dPt>
            <c:idx val="18"/>
            <c:bubble3D val="0"/>
            <c:spPr>
              <a:ln w="28575">
                <a:solidFill>
                  <a:srgbClr val="004687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6-B775-432A-9E80-10B144F71BB8}"/>
              </c:ext>
            </c:extLst>
          </c:dPt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'2'!$C$4:$C$22</c:f>
              <c:numCache>
                <c:formatCode>General</c:formatCode>
                <c:ptCount val="19"/>
                <c:pt idx="16" formatCode="###0">
                  <c:v>4124.5</c:v>
                </c:pt>
                <c:pt idx="17" formatCode="###0">
                  <c:v>3774.1</c:v>
                </c:pt>
                <c:pt idx="18" formatCode="0">
                  <c:v>3733.9500000000003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75-432A-9E80-10B144F71BB8}"/>
            </c:ext>
          </c:extLst>
        </c:ser>
        <c:ser>
          <c:idx val="1"/>
          <c:order val="2"/>
          <c:tx>
            <c:strRef>
              <c:f>'2'!$D$3</c:f>
              <c:strCache>
                <c:ptCount val="1"/>
                <c:pt idx="0">
                  <c:v>Bland dem som röker sporadiskt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ot"/>
            </a:ln>
          </c:spPr>
          <c:marker>
            <c:symbol val="none"/>
          </c:marker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'2'!$D$4:$D$22</c:f>
              <c:numCache>
                <c:formatCode>###0</c:formatCode>
                <c:ptCount val="19"/>
                <c:pt idx="0">
                  <c:v>407.35543947715888</c:v>
                </c:pt>
                <c:pt idx="1">
                  <c:v>389.56172127605032</c:v>
                </c:pt>
                <c:pt idx="2">
                  <c:v>386.39428589664851</c:v>
                </c:pt>
                <c:pt idx="3">
                  <c:v>388.32314689984366</c:v>
                </c:pt>
                <c:pt idx="4">
                  <c:v>361.95070663372945</c:v>
                </c:pt>
                <c:pt idx="5">
                  <c:v>399.67185824218342</c:v>
                </c:pt>
                <c:pt idx="6">
                  <c:v>400.42538577924927</c:v>
                </c:pt>
                <c:pt idx="7">
                  <c:v>380.27875283712552</c:v>
                </c:pt>
                <c:pt idx="8">
                  <c:v>332.34887587231759</c:v>
                </c:pt>
                <c:pt idx="9">
                  <c:v>361.45267076280078</c:v>
                </c:pt>
                <c:pt idx="10">
                  <c:v>360.79775007369346</c:v>
                </c:pt>
                <c:pt idx="11">
                  <c:v>377.5793488950909</c:v>
                </c:pt>
                <c:pt idx="12">
                  <c:v>357.46841789301527</c:v>
                </c:pt>
                <c:pt idx="13">
                  <c:v>340.19655718381267</c:v>
                </c:pt>
                <c:pt idx="14">
                  <c:v>343.07534601406991</c:v>
                </c:pt>
                <c:pt idx="15">
                  <c:v>345.19140970494487</c:v>
                </c:pt>
                <c:pt idx="16">
                  <c:v>235.45495756578532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775-432A-9E80-10B144F71BB8}"/>
            </c:ext>
          </c:extLst>
        </c:ser>
        <c:ser>
          <c:idx val="3"/>
          <c:order val="3"/>
          <c:tx>
            <c:strRef>
              <c:f>'2'!$E$3</c:f>
              <c:strCache>
                <c:ptCount val="1"/>
                <c:pt idx="0">
                  <c:v>Bland dem som röker sporadiskt</c:v>
                </c:pt>
              </c:strCache>
            </c:strRef>
          </c:tx>
          <c:spPr>
            <a:ln w="25400">
              <a:solidFill>
                <a:srgbClr val="004687"/>
              </a:solidFill>
              <a:prstDash val="sysDash"/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004687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A-B775-432A-9E80-10B144F71BB8}"/>
              </c:ext>
            </c:extLst>
          </c:dPt>
          <c:dPt>
            <c:idx val="18"/>
            <c:bubble3D val="0"/>
            <c:spPr>
              <a:ln w="28575">
                <a:solidFill>
                  <a:srgbClr val="004687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C-B775-432A-9E80-10B144F71BB8}"/>
              </c:ext>
            </c:extLst>
          </c:dPt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'2'!$E$4:$E$22</c:f>
              <c:numCache>
                <c:formatCode>General</c:formatCode>
                <c:ptCount val="19"/>
                <c:pt idx="16" formatCode="###0">
                  <c:v>325.89285714285717</c:v>
                </c:pt>
                <c:pt idx="17" formatCode="###0">
                  <c:v>261.23571428571427</c:v>
                </c:pt>
                <c:pt idx="18" formatCode="0">
                  <c:v>284.96000000000004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775-432A-9E80-10B144F71BB8}"/>
            </c:ext>
          </c:extLst>
        </c:ser>
        <c:ser>
          <c:idx val="4"/>
          <c:order val="4"/>
          <c:tx>
            <c:strRef>
              <c:f>'2'!$F$3</c:f>
              <c:strCache>
                <c:ptCount val="1"/>
                <c:pt idx="0">
                  <c:v>Bland dem som röker,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'2'!$F$4:$F$22</c:f>
              <c:numCache>
                <c:formatCode>###0</c:formatCode>
                <c:ptCount val="19"/>
                <c:pt idx="0">
                  <c:v>3356.2024776936955</c:v>
                </c:pt>
                <c:pt idx="1">
                  <c:v>3315.0535155165549</c:v>
                </c:pt>
                <c:pt idx="2">
                  <c:v>3200.9936335193297</c:v>
                </c:pt>
                <c:pt idx="3">
                  <c:v>3026.4063575146579</c:v>
                </c:pt>
                <c:pt idx="4">
                  <c:v>3111.7491963933212</c:v>
                </c:pt>
                <c:pt idx="5">
                  <c:v>3003.3889238787438</c:v>
                </c:pt>
                <c:pt idx="6">
                  <c:v>2921.5959085528857</c:v>
                </c:pt>
                <c:pt idx="7">
                  <c:v>3009.9085498708391</c:v>
                </c:pt>
                <c:pt idx="8">
                  <c:v>2750.4462195357028</c:v>
                </c:pt>
                <c:pt idx="9">
                  <c:v>2518.1126818992047</c:v>
                </c:pt>
                <c:pt idx="10">
                  <c:v>2402.9200350436627</c:v>
                </c:pt>
                <c:pt idx="11">
                  <c:v>2769.4824374043278</c:v>
                </c:pt>
                <c:pt idx="12">
                  <c:v>2415.1788685585479</c:v>
                </c:pt>
                <c:pt idx="13">
                  <c:v>2347.2531530851138</c:v>
                </c:pt>
                <c:pt idx="14">
                  <c:v>2324.2835290375533</c:v>
                </c:pt>
                <c:pt idx="15">
                  <c:v>2175.3021697327454</c:v>
                </c:pt>
                <c:pt idx="16">
                  <c:v>2084.9143378527974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775-432A-9E80-10B144F71BB8}"/>
            </c:ext>
          </c:extLst>
        </c:ser>
        <c:ser>
          <c:idx val="5"/>
          <c:order val="5"/>
          <c:tx>
            <c:strRef>
              <c:f>'2'!$G$3</c:f>
              <c:strCache>
                <c:ptCount val="1"/>
                <c:pt idx="0">
                  <c:v>Bland dem som röker, totalt</c:v>
                </c:pt>
              </c:strCache>
            </c:strRef>
          </c:tx>
          <c:spPr>
            <a:ln w="25400">
              <a:solidFill>
                <a:srgbClr val="BEBC00"/>
              </a:solidFill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B775-432A-9E80-10B144F71BB8}"/>
              </c:ext>
            </c:extLst>
          </c:dPt>
          <c:dPt>
            <c:idx val="18"/>
            <c:bubble3D val="0"/>
            <c:spPr>
              <a:ln w="28575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B775-432A-9E80-10B144F71BB8}"/>
              </c:ext>
            </c:extLst>
          </c:dPt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'2'!$G$4:$G$22</c:f>
              <c:numCache>
                <c:formatCode>General</c:formatCode>
                <c:ptCount val="19"/>
                <c:pt idx="16" formatCode="###0">
                  <c:v>2321.4</c:v>
                </c:pt>
                <c:pt idx="17" formatCode="###0">
                  <c:v>2197.2999999999997</c:v>
                </c:pt>
                <c:pt idx="18" formatCode="0">
                  <c:v>2146.1999999999998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775-432A-9E80-10B144F71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45632"/>
        <c:axId val="232246024"/>
      </c:lineChart>
      <c:catAx>
        <c:axId val="23224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Antal</a:t>
                </a:r>
              </a:p>
            </c:rich>
          </c:tx>
          <c:layout>
            <c:manualLayout>
              <c:xMode val="edge"/>
              <c:yMode val="edge"/>
              <c:x val="7.3474381116868121E-4"/>
              <c:y val="3.303500397772473E-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2460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32246024"/>
        <c:scaling>
          <c:orientation val="minMax"/>
          <c:max val="500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245632"/>
        <c:crosses val="autoZero"/>
        <c:crossBetween val="midCat"/>
        <c:majorUnit val="100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6941565918249855E-2"/>
          <c:y val="0.54901617608061526"/>
          <c:w val="0.5977789771636921"/>
          <c:h val="0.1656138955184301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08416224922442E-2"/>
          <c:y val="0.10486444231247558"/>
          <c:w val="0.87074065471910322"/>
          <c:h val="0.76343874303898174"/>
        </c:manualLayout>
      </c:layout>
      <c:lineChart>
        <c:grouping val="standard"/>
        <c:varyColors val="0"/>
        <c:ser>
          <c:idx val="2"/>
          <c:order val="0"/>
          <c:tx>
            <c:strRef>
              <c:f>'3'!$B$3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'3'!$B$5:$B$23</c:f>
              <c:numCache>
                <c:formatCode>0</c:formatCode>
                <c:ptCount val="19"/>
                <c:pt idx="0">
                  <c:v>3896.2753007249112</c:v>
                </c:pt>
                <c:pt idx="1">
                  <c:v>3716.0337654654841</c:v>
                </c:pt>
                <c:pt idx="2">
                  <c:v>4088.906330787725</c:v>
                </c:pt>
                <c:pt idx="3">
                  <c:v>3887.6767232011689</c:v>
                </c:pt>
                <c:pt idx="4">
                  <c:v>3776.9732005833816</c:v>
                </c:pt>
                <c:pt idx="5">
                  <c:v>3773.5799170279242</c:v>
                </c:pt>
                <c:pt idx="6">
                  <c:v>3403.6036035416914</c:v>
                </c:pt>
                <c:pt idx="7">
                  <c:v>3939.6697479556165</c:v>
                </c:pt>
                <c:pt idx="8">
                  <c:v>3329.1289475615108</c:v>
                </c:pt>
                <c:pt idx="9">
                  <c:v>3596.0112658326534</c:v>
                </c:pt>
                <c:pt idx="10">
                  <c:v>3543.8581091036845</c:v>
                </c:pt>
                <c:pt idx="11">
                  <c:v>3793.7039630760978</c:v>
                </c:pt>
                <c:pt idx="12">
                  <c:v>3491.1412037378991</c:v>
                </c:pt>
                <c:pt idx="13">
                  <c:v>3551.6535134784795</c:v>
                </c:pt>
                <c:pt idx="14">
                  <c:v>3446.5332630497237</c:v>
                </c:pt>
                <c:pt idx="15">
                  <c:v>3618.9513049640277</c:v>
                </c:pt>
                <c:pt idx="16">
                  <c:v>3608.2039889629173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B5-4FFA-903B-763F4EA6CFC2}"/>
            </c:ext>
          </c:extLst>
        </c:ser>
        <c:ser>
          <c:idx val="3"/>
          <c:order val="1"/>
          <c:tx>
            <c:strRef>
              <c:f>'3'!$C$3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B5-4FFA-903B-763F4EA6CFC2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'3'!$C$5:$C$23</c:f>
              <c:numCache>
                <c:formatCode>General</c:formatCode>
                <c:ptCount val="19"/>
                <c:pt idx="16" formatCode="0">
                  <c:v>3896.1081872543118</c:v>
                </c:pt>
                <c:pt idx="17" formatCode="0">
                  <c:v>3067.126712805114</c:v>
                </c:pt>
                <c:pt idx="18" formatCode="0">
                  <c:v>3109.7999999999997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0B5-4FFA-903B-763F4EA6CFC2}"/>
            </c:ext>
          </c:extLst>
        </c:ser>
        <c:ser>
          <c:idx val="4"/>
          <c:order val="2"/>
          <c:tx>
            <c:strRef>
              <c:f>'3'!$D$3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'3'!$D$5:$D$23</c:f>
              <c:numCache>
                <c:formatCode>0</c:formatCode>
                <c:ptCount val="19"/>
                <c:pt idx="0">
                  <c:v>4636.6518069293688</c:v>
                </c:pt>
                <c:pt idx="1">
                  <c:v>4765.2776639999656</c:v>
                </c:pt>
                <c:pt idx="2">
                  <c:v>4607.054845885028</c:v>
                </c:pt>
                <c:pt idx="3">
                  <c:v>4381.9691366379993</c:v>
                </c:pt>
                <c:pt idx="4">
                  <c:v>4693.2105718946214</c:v>
                </c:pt>
                <c:pt idx="5">
                  <c:v>4397.8169527315158</c:v>
                </c:pt>
                <c:pt idx="6">
                  <c:v>4530.6534329070091</c:v>
                </c:pt>
                <c:pt idx="7">
                  <c:v>4352.256960877291</c:v>
                </c:pt>
                <c:pt idx="8">
                  <c:v>4134.8327979306723</c:v>
                </c:pt>
                <c:pt idx="9">
                  <c:v>4157.0323163374787</c:v>
                </c:pt>
                <c:pt idx="10">
                  <c:v>4206.2027014154992</c:v>
                </c:pt>
                <c:pt idx="11">
                  <c:v>4452.8252970215026</c:v>
                </c:pt>
                <c:pt idx="12">
                  <c:v>4285.8510420327857</c:v>
                </c:pt>
                <c:pt idx="13">
                  <c:v>4003.1650587245663</c:v>
                </c:pt>
                <c:pt idx="14">
                  <c:v>4130.8604402907285</c:v>
                </c:pt>
                <c:pt idx="15">
                  <c:v>3611.6899787782486</c:v>
                </c:pt>
                <c:pt idx="16">
                  <c:v>4411.4814550398041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D0B5-4FFA-903B-763F4EA6CFC2}"/>
            </c:ext>
          </c:extLst>
        </c:ser>
        <c:ser>
          <c:idx val="5"/>
          <c:order val="3"/>
          <c:tx>
            <c:strRef>
              <c:f>'3'!$E$3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0B5-4FFA-903B-763F4EA6CFC2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'3'!$E$5:$E$23</c:f>
              <c:numCache>
                <c:formatCode>General</c:formatCode>
                <c:ptCount val="19"/>
                <c:pt idx="16" formatCode="0">
                  <c:v>4114.051664226361</c:v>
                </c:pt>
                <c:pt idx="17" formatCode="0">
                  <c:v>3986.8500458138928</c:v>
                </c:pt>
                <c:pt idx="18" formatCode="0">
                  <c:v>3847.1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E-D0B5-4FFA-903B-763F4EA6CFC2}"/>
            </c:ext>
          </c:extLst>
        </c:ser>
        <c:ser>
          <c:idx val="6"/>
          <c:order val="4"/>
          <c:tx>
            <c:strRef>
              <c:f>'3'!$F$3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'3'!$F$5:$F$23</c:f>
              <c:numCache>
                <c:formatCode>0</c:formatCode>
                <c:ptCount val="19"/>
                <c:pt idx="0">
                  <c:v>4847.8017344582522</c:v>
                </c:pt>
                <c:pt idx="1">
                  <c:v>4683.7422281928393</c:v>
                </c:pt>
                <c:pt idx="2">
                  <c:v>4603.6427389639666</c:v>
                </c:pt>
                <c:pt idx="3">
                  <c:v>4398.6017519117649</c:v>
                </c:pt>
                <c:pt idx="4">
                  <c:v>4477.9884906746884</c:v>
                </c:pt>
                <c:pt idx="5">
                  <c:v>4346.9201810450868</c:v>
                </c:pt>
                <c:pt idx="6">
                  <c:v>4205.8978766031369</c:v>
                </c:pt>
                <c:pt idx="7">
                  <c:v>4506.1059329458094</c:v>
                </c:pt>
                <c:pt idx="8">
                  <c:v>4146.8528222143714</c:v>
                </c:pt>
                <c:pt idx="9">
                  <c:v>4126.435949512892</c:v>
                </c:pt>
                <c:pt idx="10">
                  <c:v>4253.6688510953263</c:v>
                </c:pt>
                <c:pt idx="11">
                  <c:v>4347.0739910645025</c:v>
                </c:pt>
                <c:pt idx="12">
                  <c:v>4199.7109693673192</c:v>
                </c:pt>
                <c:pt idx="13">
                  <c:v>4305.8625079203484</c:v>
                </c:pt>
                <c:pt idx="14">
                  <c:v>4394.9728157597774</c:v>
                </c:pt>
                <c:pt idx="15">
                  <c:v>4059.7048783683349</c:v>
                </c:pt>
                <c:pt idx="16">
                  <c:v>3833.5219580473336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0-D0B5-4FFA-903B-763F4EA6CFC2}"/>
            </c:ext>
          </c:extLst>
        </c:ser>
        <c:ser>
          <c:idx val="7"/>
          <c:order val="5"/>
          <c:tx>
            <c:strRef>
              <c:f>'3'!$G$3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D0B5-4FFA-903B-763F4EA6CFC2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'3'!$G$5:$G$23</c:f>
              <c:numCache>
                <c:formatCode>General</c:formatCode>
                <c:ptCount val="19"/>
                <c:pt idx="16" formatCode="0">
                  <c:v>4626.1037880231379</c:v>
                </c:pt>
                <c:pt idx="17" formatCode="0">
                  <c:v>4116.1298563924338</c:v>
                </c:pt>
                <c:pt idx="18" formatCode="0">
                  <c:v>4004.05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5-D0B5-4FFA-903B-763F4EA6CFC2}"/>
            </c:ext>
          </c:extLst>
        </c:ser>
        <c:ser>
          <c:idx val="8"/>
          <c:order val="6"/>
          <c:tx>
            <c:strRef>
              <c:f>'3'!$H$3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D0B5-4FFA-903B-763F4EA6CFC2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'3'!$H$5:$H$23</c:f>
              <c:numCache>
                <c:formatCode>0</c:formatCode>
                <c:ptCount val="19"/>
                <c:pt idx="0">
                  <c:v>4096.1088554933895</c:v>
                </c:pt>
                <c:pt idx="1">
                  <c:v>4165.5333111050904</c:v>
                </c:pt>
                <c:pt idx="2">
                  <c:v>4173.763955949019</c:v>
                </c:pt>
                <c:pt idx="3">
                  <c:v>4183.6024405382486</c:v>
                </c:pt>
                <c:pt idx="4">
                  <c:v>4063.3026169186851</c:v>
                </c:pt>
                <c:pt idx="5">
                  <c:v>3904.6167678700649</c:v>
                </c:pt>
                <c:pt idx="6">
                  <c:v>4216.7992633313115</c:v>
                </c:pt>
                <c:pt idx="7">
                  <c:v>3871.7262065610994</c:v>
                </c:pt>
                <c:pt idx="8">
                  <c:v>3890.0635533045543</c:v>
                </c:pt>
                <c:pt idx="9">
                  <c:v>3819.6794785899842</c:v>
                </c:pt>
                <c:pt idx="10">
                  <c:v>3603.1450698512185</c:v>
                </c:pt>
                <c:pt idx="11">
                  <c:v>3618.3404556484606</c:v>
                </c:pt>
                <c:pt idx="12">
                  <c:v>3771.931343955614</c:v>
                </c:pt>
                <c:pt idx="13">
                  <c:v>3702.4889630146681</c:v>
                </c:pt>
                <c:pt idx="14">
                  <c:v>3721.8788852706007</c:v>
                </c:pt>
                <c:pt idx="15">
                  <c:v>3621.8586685569981</c:v>
                </c:pt>
                <c:pt idx="16">
                  <c:v>3286.7437330216844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0B5-4FFA-903B-763F4EA6CFC2}"/>
            </c:ext>
          </c:extLst>
        </c:ser>
        <c:ser>
          <c:idx val="0"/>
          <c:order val="7"/>
          <c:tx>
            <c:strRef>
              <c:f>'3'!$I$3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D0B5-4FFA-903B-763F4EA6CFC2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D0B5-4FFA-903B-763F4EA6CFC2}"/>
              </c:ext>
            </c:extLst>
          </c:dPt>
          <c:cat>
            <c:numRef>
              <c:f>'3'!$A$5:$A$23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'3'!$I$5:$I$23</c:f>
              <c:numCache>
                <c:formatCode>General</c:formatCode>
                <c:ptCount val="19"/>
                <c:pt idx="16" formatCode="0">
                  <c:v>3728.2948456531803</c:v>
                </c:pt>
                <c:pt idx="17" formatCode="0">
                  <c:v>3585.0633876927868</c:v>
                </c:pt>
                <c:pt idx="18" formatCode="0">
                  <c:v>3693.7999999999997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0B5-4FFA-903B-763F4EA6C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247984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Antal</a:t>
                </a:r>
              </a:p>
              <a:p>
                <a:pPr algn="ctr">
                  <a:defRPr lang="sv-SE"/>
                </a:pPr>
                <a:endParaRPr lang="sv-SE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sv-SE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117247040"/>
        <c:crosses val="autoZero"/>
        <c:crossBetween val="midCat"/>
        <c:majorUnit val="100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735640974727356"/>
          <c:y val="0.60460995366472592"/>
          <c:w val="0.74577181759794486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6576472845902896"/>
          <c:h val="0.723581605730456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'4'!$C$3</c:f>
              <c:strCache>
                <c:ptCount val="1"/>
                <c:pt idx="0">
                  <c:v>Snusar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'4'!$A$4:$B$11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'4'!$C$4:$C$11</c:f>
              <c:numCache>
                <c:formatCode>0</c:formatCode>
                <c:ptCount val="8"/>
                <c:pt idx="0">
                  <c:v>28.56</c:v>
                </c:pt>
                <c:pt idx="1">
                  <c:v>13.01</c:v>
                </c:pt>
                <c:pt idx="2">
                  <c:v>29.1</c:v>
                </c:pt>
                <c:pt idx="3">
                  <c:v>8.56</c:v>
                </c:pt>
                <c:pt idx="4">
                  <c:v>24.09</c:v>
                </c:pt>
                <c:pt idx="5">
                  <c:v>5.87</c:v>
                </c:pt>
                <c:pt idx="6">
                  <c:v>13.24</c:v>
                </c:pt>
                <c:pt idx="7">
                  <c:v>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6-43BD-A2E6-9A268D92E31A}"/>
            </c:ext>
          </c:extLst>
        </c:ser>
        <c:ser>
          <c:idx val="1"/>
          <c:order val="1"/>
          <c:tx>
            <c:strRef>
              <c:f>'4'!$D$3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'4'!$A$4:$B$11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'4'!$D$4:$D$11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7E16-43BD-A2E6-9A268D92E31A}"/>
            </c:ext>
          </c:extLst>
        </c:ser>
        <c:ser>
          <c:idx val="2"/>
          <c:order val="2"/>
          <c:tx>
            <c:strRef>
              <c:f>'4'!$E$3</c:f>
              <c:strCache>
                <c:ptCount val="1"/>
                <c:pt idx="0">
                  <c:v>Snusar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'4'!$A$4:$B$11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'4'!$E$4:$E$11</c:f>
              <c:numCache>
                <c:formatCode>0</c:formatCode>
                <c:ptCount val="8"/>
                <c:pt idx="0">
                  <c:v>8.0299999999999994</c:v>
                </c:pt>
                <c:pt idx="1">
                  <c:v>10.39</c:v>
                </c:pt>
                <c:pt idx="2">
                  <c:v>3.02</c:v>
                </c:pt>
                <c:pt idx="3">
                  <c:v>2.2999999999999998</c:v>
                </c:pt>
                <c:pt idx="4">
                  <c:v>1.44</c:v>
                </c:pt>
                <c:pt idx="5">
                  <c:v>1.33</c:v>
                </c:pt>
                <c:pt idx="6">
                  <c:v>1.1399999999999999</c:v>
                </c:pt>
                <c:pt idx="7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16-43BD-A2E6-9A268D92E3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703144"/>
        <c:axId val="232703536"/>
      </c:barChart>
      <c:catAx>
        <c:axId val="2327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703536"/>
        <c:crosses val="autoZero"/>
        <c:auto val="1"/>
        <c:lblAlgn val="ctr"/>
        <c:lblOffset val="100"/>
        <c:noMultiLvlLbl val="0"/>
      </c:catAx>
      <c:valAx>
        <c:axId val="232703536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6220495106505459E-3"/>
              <c:y val="3.578481184746869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232703144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62443357109464892"/>
          <c:y val="0.20786026532429053"/>
          <c:w val="0.28403192347143458"/>
          <c:h val="6.308256790179699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81506046633489E-2"/>
          <c:y val="0.1125956105375464"/>
          <c:w val="0.42555010969739099"/>
          <c:h val="0.70857146734039167"/>
        </c:manualLayout>
      </c:layout>
      <c:lineChart>
        <c:grouping val="standard"/>
        <c:varyColors val="0"/>
        <c:ser>
          <c:idx val="4"/>
          <c:order val="0"/>
          <c:tx>
            <c:strRef>
              <c:f>'5'!$B$4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'5'!$A$7:$A$21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'5'!$B$7:$B$21</c:f>
              <c:numCache>
                <c:formatCode>0</c:formatCode>
                <c:ptCount val="15"/>
                <c:pt idx="0">
                  <c:v>24.6</c:v>
                </c:pt>
                <c:pt idx="1">
                  <c:v>22.8</c:v>
                </c:pt>
                <c:pt idx="2">
                  <c:v>22.687727337350992</c:v>
                </c:pt>
                <c:pt idx="3">
                  <c:v>21.505933270440391</c:v>
                </c:pt>
                <c:pt idx="4">
                  <c:v>20.3</c:v>
                </c:pt>
                <c:pt idx="5">
                  <c:v>22.1</c:v>
                </c:pt>
                <c:pt idx="6">
                  <c:v>22.347800510383465</c:v>
                </c:pt>
                <c:pt idx="7">
                  <c:v>22.6</c:v>
                </c:pt>
                <c:pt idx="8">
                  <c:v>23.6</c:v>
                </c:pt>
                <c:pt idx="9">
                  <c:v>25.4</c:v>
                </c:pt>
                <c:pt idx="10">
                  <c:v>24.7</c:v>
                </c:pt>
                <c:pt idx="11">
                  <c:v>25.201942534622599</c:v>
                </c:pt>
                <c:pt idx="12">
                  <c:v>25.679256643337901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66-4D53-93D2-8C1E548D2F11}"/>
            </c:ext>
          </c:extLst>
        </c:ser>
        <c:ser>
          <c:idx val="2"/>
          <c:order val="1"/>
          <c:tx>
            <c:strRef>
              <c:f>'5'!$C$4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'5'!$A$7:$A$21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'5'!$C$7:$C$21</c:f>
              <c:numCache>
                <c:formatCode>General</c:formatCode>
                <c:ptCount val="15"/>
                <c:pt idx="12" formatCode="0">
                  <c:v>26.33</c:v>
                </c:pt>
                <c:pt idx="13" formatCode="0">
                  <c:v>29.2</c:v>
                </c:pt>
                <c:pt idx="14" formatCode="0">
                  <c:v>27.58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66-4D53-93D2-8C1E548D2F11}"/>
            </c:ext>
          </c:extLst>
        </c:ser>
        <c:ser>
          <c:idx val="0"/>
          <c:order val="2"/>
          <c:tx>
            <c:strRef>
              <c:f>'5'!$D$4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'5'!$A$7:$A$21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'5'!$D$7:$D$21</c:f>
              <c:numCache>
                <c:formatCode>0</c:formatCode>
                <c:ptCount val="15"/>
                <c:pt idx="0">
                  <c:v>21.341028979516828</c:v>
                </c:pt>
                <c:pt idx="1">
                  <c:v>19.988607121085181</c:v>
                </c:pt>
                <c:pt idx="2">
                  <c:v>19.823067244147339</c:v>
                </c:pt>
                <c:pt idx="3">
                  <c:v>19.035510094840472</c:v>
                </c:pt>
                <c:pt idx="4">
                  <c:v>17.767308284681349</c:v>
                </c:pt>
                <c:pt idx="5">
                  <c:v>18.349969656442124</c:v>
                </c:pt>
                <c:pt idx="6">
                  <c:v>19.014736998497948</c:v>
                </c:pt>
                <c:pt idx="7">
                  <c:v>19.577235443974232</c:v>
                </c:pt>
                <c:pt idx="8">
                  <c:v>19.913351285386653</c:v>
                </c:pt>
                <c:pt idx="9">
                  <c:v>21.123988086579416</c:v>
                </c:pt>
                <c:pt idx="10">
                  <c:v>20.591264893943372</c:v>
                </c:pt>
                <c:pt idx="11">
                  <c:v>20.851353202851978</c:v>
                </c:pt>
                <c:pt idx="12">
                  <c:v>21.962284238846699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66-4D53-93D2-8C1E548D2F11}"/>
            </c:ext>
          </c:extLst>
        </c:ser>
        <c:ser>
          <c:idx val="1"/>
          <c:order val="3"/>
          <c:tx>
            <c:strRef>
              <c:f>'5'!$E$4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'5'!$A$7:$A$21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'5'!$E$7:$E$21</c:f>
              <c:numCache>
                <c:formatCode>General</c:formatCode>
                <c:ptCount val="15"/>
                <c:pt idx="12" formatCode="0">
                  <c:v>22.27</c:v>
                </c:pt>
                <c:pt idx="13" formatCode="0">
                  <c:v>25.05</c:v>
                </c:pt>
                <c:pt idx="14" formatCode="0">
                  <c:v>24.36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66-4D53-93D2-8C1E548D2F11}"/>
            </c:ext>
          </c:extLst>
        </c:ser>
        <c:ser>
          <c:idx val="3"/>
          <c:order val="4"/>
          <c:tx>
            <c:strRef>
              <c:f>'5'!$F$4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'5'!$A$7:$A$21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'5'!$F$7:$F$21</c:f>
              <c:numCache>
                <c:formatCode>0</c:formatCode>
                <c:ptCount val="15"/>
                <c:pt idx="0">
                  <c:v>3.2144948778084119</c:v>
                </c:pt>
                <c:pt idx="1">
                  <c:v>2.783560407562415</c:v>
                </c:pt>
                <c:pt idx="2">
                  <c:v>2.8646600932036526</c:v>
                </c:pt>
                <c:pt idx="3">
                  <c:v>2.4704231755999189</c:v>
                </c:pt>
                <c:pt idx="4">
                  <c:v>2.5251908120636299</c:v>
                </c:pt>
                <c:pt idx="5">
                  <c:v>3.775704230234052</c:v>
                </c:pt>
                <c:pt idx="6">
                  <c:v>3.3330635118855074</c:v>
                </c:pt>
                <c:pt idx="7">
                  <c:v>2.9806653894660671</c:v>
                </c:pt>
                <c:pt idx="8">
                  <c:v>3.6648147877926265</c:v>
                </c:pt>
                <c:pt idx="9">
                  <c:v>4.2764719046162005</c:v>
                </c:pt>
                <c:pt idx="10">
                  <c:v>4.0917092735158036</c:v>
                </c:pt>
                <c:pt idx="11">
                  <c:v>4.3505893317706619</c:v>
                </c:pt>
                <c:pt idx="12">
                  <c:v>3.71697240449121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66-4D53-93D2-8C1E548D2F11}"/>
            </c:ext>
          </c:extLst>
        </c:ser>
        <c:ser>
          <c:idx val="5"/>
          <c:order val="5"/>
          <c:tx>
            <c:strRef>
              <c:f>'5'!$G$4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'5'!$A$7:$A$21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'5'!$G$7:$G$21</c:f>
              <c:numCache>
                <c:formatCode>General</c:formatCode>
                <c:ptCount val="15"/>
                <c:pt idx="12" formatCode="0">
                  <c:v>4.0599999999999996</c:v>
                </c:pt>
                <c:pt idx="13" formatCode="0">
                  <c:v>4.1399999999999997</c:v>
                </c:pt>
                <c:pt idx="14" formatCode="0">
                  <c:v>3.23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66-4D53-93D2-8C1E548D2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0792"/>
        <c:axId val="232701184"/>
      </c:lineChart>
      <c:catAx>
        <c:axId val="23270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7011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701184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2.2569692363432919E-3"/>
              <c:y val="1.630246826606550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232700792"/>
        <c:crossesAt val="1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2901433691756288E-2"/>
          <c:y val="0.93123422261630706"/>
          <c:w val="0.77046953405017926"/>
          <c:h val="5.2856746966384552E-2"/>
        </c:manualLayout>
      </c:layout>
      <c:overlay val="0"/>
      <c:txPr>
        <a:bodyPr/>
        <a:lstStyle/>
        <a:p>
          <a:pPr>
            <a:defRPr sz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1278856367747"/>
          <c:y val="4.3427527637118567E-2"/>
          <c:w val="0.74183970392272724"/>
          <c:h val="0.82825250854889521"/>
        </c:manualLayout>
      </c:layout>
      <c:lineChart>
        <c:grouping val="standard"/>
        <c:varyColors val="0"/>
        <c:ser>
          <c:idx val="4"/>
          <c:order val="0"/>
          <c:tx>
            <c:strRef>
              <c:f>'5'!$B$24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'5'!$A$25:$A$39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'5'!$B$25:$B$39</c:f>
              <c:numCache>
                <c:formatCode>0</c:formatCode>
                <c:ptCount val="15"/>
                <c:pt idx="0">
                  <c:v>4.2829029404648775</c:v>
                </c:pt>
                <c:pt idx="1">
                  <c:v>3.9373910356403039</c:v>
                </c:pt>
                <c:pt idx="2">
                  <c:v>3.9431012796084066</c:v>
                </c:pt>
                <c:pt idx="3">
                  <c:v>4.0590949015937712</c:v>
                </c:pt>
                <c:pt idx="4">
                  <c:v>3.9462614375365233</c:v>
                </c:pt>
                <c:pt idx="5">
                  <c:v>4.2009899064771208</c:v>
                </c:pt>
                <c:pt idx="6">
                  <c:v>4.435992780015714</c:v>
                </c:pt>
                <c:pt idx="7">
                  <c:v>5.3470562910818362</c:v>
                </c:pt>
                <c:pt idx="8">
                  <c:v>5.6949212918251568</c:v>
                </c:pt>
                <c:pt idx="9">
                  <c:v>6.3898784889909814</c:v>
                </c:pt>
                <c:pt idx="10">
                  <c:v>7.2092479672927645</c:v>
                </c:pt>
                <c:pt idx="11">
                  <c:v>6.068232078219836</c:v>
                </c:pt>
                <c:pt idx="12">
                  <c:v>7.77688895102155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70-4E72-B643-FA875AF2084C}"/>
            </c:ext>
          </c:extLst>
        </c:ser>
        <c:ser>
          <c:idx val="2"/>
          <c:order val="1"/>
          <c:tx>
            <c:strRef>
              <c:f>'5'!$C$24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'5'!$A$25:$A$39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'5'!$C$25:$C$39</c:f>
              <c:numCache>
                <c:formatCode>General</c:formatCode>
                <c:ptCount val="15"/>
                <c:pt idx="12" formatCode="0">
                  <c:v>7.92</c:v>
                </c:pt>
                <c:pt idx="13" formatCode="0">
                  <c:v>9.89</c:v>
                </c:pt>
                <c:pt idx="14" formatCode="0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70-4E72-B643-FA875AF2084C}"/>
            </c:ext>
          </c:extLst>
        </c:ser>
        <c:ser>
          <c:idx val="0"/>
          <c:order val="2"/>
          <c:tx>
            <c:strRef>
              <c:f>'5'!$D$24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'5'!$A$25:$A$39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'5'!$D$25:$D$39</c:f>
              <c:numCache>
                <c:formatCode>0</c:formatCode>
                <c:ptCount val="15"/>
                <c:pt idx="0">
                  <c:v>2.9675084068252029</c:v>
                </c:pt>
                <c:pt idx="1">
                  <c:v>2.687169120912817</c:v>
                </c:pt>
                <c:pt idx="2">
                  <c:v>2.630559608590481</c:v>
                </c:pt>
                <c:pt idx="3">
                  <c:v>2.8117960643952897</c:v>
                </c:pt>
                <c:pt idx="4">
                  <c:v>2.7566593964428208</c:v>
                </c:pt>
                <c:pt idx="5">
                  <c:v>2.7776326330175243</c:v>
                </c:pt>
                <c:pt idx="6">
                  <c:v>2.9398926648799089</c:v>
                </c:pt>
                <c:pt idx="7">
                  <c:v>3.5444269996590503</c:v>
                </c:pt>
                <c:pt idx="8">
                  <c:v>3.9237404013359067</c:v>
                </c:pt>
                <c:pt idx="9">
                  <c:v>4.3077050904591285</c:v>
                </c:pt>
                <c:pt idx="10">
                  <c:v>4.5012441124547831</c:v>
                </c:pt>
                <c:pt idx="11">
                  <c:v>3.9466873858883429</c:v>
                </c:pt>
                <c:pt idx="12">
                  <c:v>5.6623850216424696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70-4E72-B643-FA875AF2084C}"/>
            </c:ext>
          </c:extLst>
        </c:ser>
        <c:ser>
          <c:idx val="1"/>
          <c:order val="3"/>
          <c:tx>
            <c:strRef>
              <c:f>'5'!$E$24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'5'!$A$25:$A$39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'5'!$E$25:$E$39</c:f>
              <c:numCache>
                <c:formatCode>General</c:formatCode>
                <c:ptCount val="15"/>
                <c:pt idx="12" formatCode="0">
                  <c:v>5.4</c:v>
                </c:pt>
                <c:pt idx="13" formatCode="0">
                  <c:v>6.94</c:v>
                </c:pt>
                <c:pt idx="14" formatCode="0">
                  <c:v>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70-4E72-B643-FA875AF2084C}"/>
            </c:ext>
          </c:extLst>
        </c:ser>
        <c:ser>
          <c:idx val="3"/>
          <c:order val="4"/>
          <c:tx>
            <c:strRef>
              <c:f>'5'!$F$24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'5'!$A$25:$A$39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'5'!$F$25:$F$39</c:f>
              <c:numCache>
                <c:formatCode>0</c:formatCode>
                <c:ptCount val="15"/>
                <c:pt idx="0">
                  <c:v>1.3153945336396691</c:v>
                </c:pt>
                <c:pt idx="1">
                  <c:v>1.2502219147274831</c:v>
                </c:pt>
                <c:pt idx="2">
                  <c:v>1.3125416710179272</c:v>
                </c:pt>
                <c:pt idx="3">
                  <c:v>1.2472988371984828</c:v>
                </c:pt>
                <c:pt idx="4">
                  <c:v>1.1896020410937</c:v>
                </c:pt>
                <c:pt idx="5">
                  <c:v>1.4233572734595938</c:v>
                </c:pt>
                <c:pt idx="6">
                  <c:v>1.4961001151358047</c:v>
                </c:pt>
                <c:pt idx="7">
                  <c:v>1.8026292914227848</c:v>
                </c:pt>
                <c:pt idx="8">
                  <c:v>1.7711808904892494</c:v>
                </c:pt>
                <c:pt idx="9">
                  <c:v>2.0821733985318516</c:v>
                </c:pt>
                <c:pt idx="10">
                  <c:v>2.7080038548379646</c:v>
                </c:pt>
                <c:pt idx="11">
                  <c:v>2.1215446923314984</c:v>
                </c:pt>
                <c:pt idx="12">
                  <c:v>2.1145039293790702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70-4E72-B643-FA875AF2084C}"/>
            </c:ext>
          </c:extLst>
        </c:ser>
        <c:ser>
          <c:idx val="5"/>
          <c:order val="5"/>
          <c:tx>
            <c:strRef>
              <c:f>'5'!$G$24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'5'!$A$25:$A$39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'5'!$G$25:$G$39</c:f>
              <c:numCache>
                <c:formatCode>General</c:formatCode>
                <c:ptCount val="15"/>
                <c:pt idx="12" formatCode="0">
                  <c:v>2.52</c:v>
                </c:pt>
                <c:pt idx="13" formatCode="0">
                  <c:v>2.95</c:v>
                </c:pt>
                <c:pt idx="14" formatCode="0">
                  <c:v>3.12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70-4E72-B643-FA875AF20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1968"/>
        <c:axId val="232702360"/>
      </c:lineChart>
      <c:catAx>
        <c:axId val="2327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7023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702360"/>
        <c:scaling>
          <c:orientation val="minMax"/>
          <c:max val="40"/>
          <c:min val="0"/>
        </c:scaling>
        <c:delete val="1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crossAx val="232701968"/>
        <c:crosses val="autoZero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ysClr val="windowText" lastClr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490404912684716"/>
          <c:h val="0.718867145337456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'6'!$C$3</c:f>
              <c:strCache>
                <c:ptCount val="1"/>
                <c:pt idx="0">
                  <c:v>Vitt snus dagligen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'6'!$A$4:$B$11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'6'!$C$4:$C$11</c:f>
              <c:numCache>
                <c:formatCode>0</c:formatCode>
                <c:ptCount val="8"/>
                <c:pt idx="0">
                  <c:v>11.56</c:v>
                </c:pt>
                <c:pt idx="1">
                  <c:v>12.9</c:v>
                </c:pt>
                <c:pt idx="2">
                  <c:v>3.8</c:v>
                </c:pt>
                <c:pt idx="3">
                  <c:v>3.84</c:v>
                </c:pt>
                <c:pt idx="4">
                  <c:v>2.3199999999999998</c:v>
                </c:pt>
                <c:pt idx="5">
                  <c:v>2.39</c:v>
                </c:pt>
                <c:pt idx="6">
                  <c:v>1.97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6-4107-AC35-B9BB8D96436E}"/>
            </c:ext>
          </c:extLst>
        </c:ser>
        <c:ser>
          <c:idx val="1"/>
          <c:order val="1"/>
          <c:tx>
            <c:strRef>
              <c:f>'6'!$D$3</c:f>
              <c:strCache>
                <c:ptCount val="1"/>
                <c:pt idx="0">
                  <c:v>Vitt snus sporadiskt 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'6'!$A$4:$B$11</c:f>
              <c:multiLvlStrCache>
                <c:ptCount val="8"/>
                <c:lvl>
                  <c:pt idx="0">
                    <c:v>Män</c:v>
                  </c:pt>
                  <c:pt idx="1">
                    <c:v>Kvinnor</c:v>
                  </c:pt>
                  <c:pt idx="2">
                    <c:v>Män</c:v>
                  </c:pt>
                  <c:pt idx="3">
                    <c:v>Kvinnor</c:v>
                  </c:pt>
                  <c:pt idx="4">
                    <c:v>Män</c:v>
                  </c:pt>
                  <c:pt idx="5">
                    <c:v>Kvinnor</c:v>
                  </c:pt>
                  <c:pt idx="6">
                    <c:v>Män</c:v>
                  </c:pt>
                  <c:pt idx="7">
                    <c:v>Kvinnor</c:v>
                  </c:pt>
                </c:lvl>
                <c:lvl>
                  <c:pt idx="0">
                    <c:v>17-29 år</c:v>
                  </c:pt>
                  <c:pt idx="2">
                    <c:v>30-49 år</c:v>
                  </c:pt>
                  <c:pt idx="4">
                    <c:v>50-64 år</c:v>
                  </c:pt>
                  <c:pt idx="6">
                    <c:v>65-84 år</c:v>
                  </c:pt>
                </c:lvl>
              </c:multiLvlStrCache>
            </c:multiLvlStrRef>
          </c:cat>
          <c:val>
            <c:numRef>
              <c:f>'6'!$D$4:$D$11</c:f>
              <c:numCache>
                <c:formatCode>0</c:formatCode>
                <c:ptCount val="8"/>
                <c:pt idx="0">
                  <c:v>8.32</c:v>
                </c:pt>
                <c:pt idx="1">
                  <c:v>7.89</c:v>
                </c:pt>
                <c:pt idx="2">
                  <c:v>3.17</c:v>
                </c:pt>
                <c:pt idx="3">
                  <c:v>1.34</c:v>
                </c:pt>
                <c:pt idx="4">
                  <c:v>1.18</c:v>
                </c:pt>
                <c:pt idx="5">
                  <c:v>0.8</c:v>
                </c:pt>
                <c:pt idx="6">
                  <c:v>0.77</c:v>
                </c:pt>
                <c:pt idx="7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6-4107-AC35-B9BB8D9643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232703144"/>
        <c:axId val="232703536"/>
      </c:barChart>
      <c:catAx>
        <c:axId val="2327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703536"/>
        <c:crosses val="autoZero"/>
        <c:auto val="1"/>
        <c:lblAlgn val="ctr"/>
        <c:lblOffset val="100"/>
        <c:noMultiLvlLbl val="0"/>
      </c:catAx>
      <c:valAx>
        <c:axId val="232703536"/>
        <c:scaling>
          <c:orientation val="minMax"/>
          <c:max val="25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6220495106505459E-3"/>
              <c:y val="3.578481184746869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v-SE"/>
          </a:p>
        </c:txPr>
        <c:crossAx val="232703144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023449043918867"/>
          <c:y val="0.13215723567698695"/>
          <c:w val="0.26760062462133744"/>
          <c:h val="9.732701626909783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065391083365789E-2"/>
          <c:y val="0.11722650421986713"/>
          <c:w val="0.8568051499824535"/>
          <c:h val="0.74561290108724476"/>
        </c:manualLayout>
      </c:layout>
      <c:lineChart>
        <c:grouping val="standard"/>
        <c:varyColors val="0"/>
        <c:ser>
          <c:idx val="2"/>
          <c:order val="0"/>
          <c:tx>
            <c:strRef>
              <c:f>'7'!$B$3</c:f>
              <c:strCache>
                <c:ptCount val="1"/>
                <c:pt idx="0">
                  <c:v>Bland dem som snusar dagligen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ash"/>
            </a:ln>
          </c:spPr>
          <c:marker>
            <c:symbol val="none"/>
          </c:marker>
          <c:cat>
            <c:strRef>
              <c:f>'7'!$A$4:$A$18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'7'!$B$4:$B$18</c:f>
              <c:numCache>
                <c:formatCode>0</c:formatCode>
                <c:ptCount val="15"/>
                <c:pt idx="0">
                  <c:v>195.74908458238369</c:v>
                </c:pt>
                <c:pt idx="1">
                  <c:v>202.22336135900375</c:v>
                </c:pt>
                <c:pt idx="2">
                  <c:v>205.04403307352712</c:v>
                </c:pt>
                <c:pt idx="3">
                  <c:v>198.8255684820318</c:v>
                </c:pt>
                <c:pt idx="4">
                  <c:v>205.06906742052061</c:v>
                </c:pt>
                <c:pt idx="5">
                  <c:v>202.9091443576778</c:v>
                </c:pt>
                <c:pt idx="6">
                  <c:v>208.83970491003703</c:v>
                </c:pt>
                <c:pt idx="7">
                  <c:v>202.5556</c:v>
                </c:pt>
                <c:pt idx="8">
                  <c:v>204.28523277164425</c:v>
                </c:pt>
                <c:pt idx="9">
                  <c:v>208.5046451688776</c:v>
                </c:pt>
                <c:pt idx="10">
                  <c:v>210.41898056539964</c:v>
                </c:pt>
                <c:pt idx="11">
                  <c:v>199.25360000000001</c:v>
                </c:pt>
                <c:pt idx="12">
                  <c:v>217.44794928372585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B1-42C1-94EF-A41B45F08A9B}"/>
            </c:ext>
          </c:extLst>
        </c:ser>
        <c:ser>
          <c:idx val="0"/>
          <c:order val="1"/>
          <c:tx>
            <c:strRef>
              <c:f>'7'!$C$3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ysDash"/>
            </a:ln>
          </c:spPr>
          <c:marker>
            <c:symbol val="none"/>
          </c:marker>
          <c:cat>
            <c:strRef>
              <c:f>'7'!$A$4:$A$18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'7'!$C$4:$C$18</c:f>
              <c:numCache>
                <c:formatCode>General</c:formatCode>
                <c:ptCount val="15"/>
                <c:pt idx="12" formatCode="0">
                  <c:v>231.0952825771447</c:v>
                </c:pt>
                <c:pt idx="13" formatCode="0">
                  <c:v>224.28699588423092</c:v>
                </c:pt>
                <c:pt idx="14" formatCode="0">
                  <c:v>235.56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B1-42C1-94EF-A41B45F08A9B}"/>
            </c:ext>
          </c:extLst>
        </c:ser>
        <c:ser>
          <c:idx val="1"/>
          <c:order val="2"/>
          <c:tx>
            <c:strRef>
              <c:f>'7'!$D$3</c:f>
              <c:strCache>
                <c:ptCount val="1"/>
                <c:pt idx="0">
                  <c:v>Bland dem som snusar sporadiskt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ot"/>
            </a:ln>
          </c:spPr>
          <c:marker>
            <c:symbol val="none"/>
          </c:marker>
          <c:cat>
            <c:strRef>
              <c:f>'7'!$A$4:$A$18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'7'!$D$4:$D$18</c:f>
              <c:numCache>
                <c:formatCode>General</c:formatCode>
                <c:ptCount val="15"/>
                <c:pt idx="8" formatCode="0">
                  <c:v>25.773679705182452</c:v>
                </c:pt>
                <c:pt idx="9" formatCode="0">
                  <c:v>29.493286277240855</c:v>
                </c:pt>
                <c:pt idx="10" formatCode="0">
                  <c:v>34.352037398301491</c:v>
                </c:pt>
                <c:pt idx="11" formatCode="0">
                  <c:v>27.617036836562999</c:v>
                </c:pt>
                <c:pt idx="12" formatCode="0">
                  <c:v>29.799301899666506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B1-42C1-94EF-A41B45F08A9B}"/>
            </c:ext>
          </c:extLst>
        </c:ser>
        <c:ser>
          <c:idx val="3"/>
          <c:order val="3"/>
          <c:tx>
            <c:strRef>
              <c:f>'7'!$E$3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ysDot"/>
            </a:ln>
          </c:spPr>
          <c:marker>
            <c:symbol val="none"/>
          </c:marker>
          <c:cat>
            <c:strRef>
              <c:f>'7'!$A$4:$A$18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'7'!$E$4:$E$18</c:f>
              <c:numCache>
                <c:formatCode>General</c:formatCode>
                <c:ptCount val="15"/>
                <c:pt idx="12" formatCode="0">
                  <c:v>43.020967394026883</c:v>
                </c:pt>
                <c:pt idx="13" formatCode="0">
                  <c:v>38.201196261459316</c:v>
                </c:pt>
                <c:pt idx="14" formatCode="0">
                  <c:v>45.76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B1-42C1-94EF-A41B45F08A9B}"/>
            </c:ext>
          </c:extLst>
        </c:ser>
        <c:ser>
          <c:idx val="4"/>
          <c:order val="4"/>
          <c:tx>
            <c:strRef>
              <c:f>'7'!$F$3</c:f>
              <c:strCache>
                <c:ptCount val="1"/>
                <c:pt idx="0">
                  <c:v>Bland dem som snusar,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'7'!$A$4:$A$18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'7'!$F$4:$F$18</c:f>
              <c:numCache>
                <c:formatCode>General</c:formatCode>
                <c:ptCount val="15"/>
                <c:pt idx="8" formatCode="0">
                  <c:v>176.34144460716678</c:v>
                </c:pt>
                <c:pt idx="9" formatCode="0">
                  <c:v>174.80123212709546</c:v>
                </c:pt>
                <c:pt idx="10" formatCode="0">
                  <c:v>174.52318702784748</c:v>
                </c:pt>
                <c:pt idx="11" formatCode="0">
                  <c:v>164.89573431243065</c:v>
                </c:pt>
                <c:pt idx="12" formatCode="0">
                  <c:v>187.78303127360076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B1-42C1-94EF-A41B45F08A9B}"/>
            </c:ext>
          </c:extLst>
        </c:ser>
        <c:ser>
          <c:idx val="5"/>
          <c:order val="5"/>
          <c:tx>
            <c:strRef>
              <c:f>'7'!$G$3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'7'!$A$4:$A$18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'7'!$G$4:$G$18</c:f>
              <c:numCache>
                <c:formatCode>General</c:formatCode>
                <c:ptCount val="15"/>
                <c:pt idx="12" formatCode="0">
                  <c:v>195.75841538100065</c:v>
                </c:pt>
                <c:pt idx="13" formatCode="0">
                  <c:v>191.5196000953508</c:v>
                </c:pt>
                <c:pt idx="14" formatCode="0">
                  <c:v>203.84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B1-42C1-94EF-A41B45F08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4320"/>
        <c:axId val="233327280"/>
      </c:lineChart>
      <c:catAx>
        <c:axId val="2327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332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327280"/>
        <c:scaling>
          <c:orientation val="minMax"/>
          <c:max val="25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v-SE"/>
                  <a:t>Antal</a:t>
                </a:r>
              </a:p>
            </c:rich>
          </c:tx>
          <c:layout>
            <c:manualLayout>
              <c:xMode val="edge"/>
              <c:yMode val="edge"/>
              <c:x val="5.361255037420828E-4"/>
              <c:y val="2.13537523203394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sv-SE"/>
          </a:p>
        </c:txPr>
        <c:crossAx val="232704320"/>
        <c:crossesAt val="1"/>
        <c:crossBetween val="midCat"/>
        <c:majorUnit val="5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503358280560353"/>
          <c:y val="0.46146844338371784"/>
          <c:w val="0.48282239493379397"/>
          <c:h val="0.18671251728703916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9233716475093E-2"/>
          <c:y val="0.10486444231247558"/>
          <c:w val="0.87578199961619663"/>
          <c:h val="0.73956907981967646"/>
        </c:manualLayout>
      </c:layout>
      <c:lineChart>
        <c:grouping val="standard"/>
        <c:varyColors val="0"/>
        <c:ser>
          <c:idx val="2"/>
          <c:order val="0"/>
          <c:tx>
            <c:strRef>
              <c:f>'8'!$B$3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7E-4466-A130-64B2F24BF209}"/>
              </c:ext>
            </c:extLst>
          </c:dPt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'8'!$B$4:$B$18</c:f>
              <c:numCache>
                <c:formatCode>0</c:formatCode>
                <c:ptCount val="15"/>
                <c:pt idx="0">
                  <c:v>199.55644441972746</c:v>
                </c:pt>
                <c:pt idx="1">
                  <c:v>195.23941530403351</c:v>
                </c:pt>
                <c:pt idx="2">
                  <c:v>197.01941833473228</c:v>
                </c:pt>
                <c:pt idx="3">
                  <c:v>198.07870043938701</c:v>
                </c:pt>
                <c:pt idx="4">
                  <c:v>202.45318831355826</c:v>
                </c:pt>
                <c:pt idx="5">
                  <c:v>199.71626801111898</c:v>
                </c:pt>
                <c:pt idx="6">
                  <c:v>193.62363971877045</c:v>
                </c:pt>
                <c:pt idx="7">
                  <c:v>186.04372257555215</c:v>
                </c:pt>
                <c:pt idx="8">
                  <c:v>201.89908031016631</c:v>
                </c:pt>
                <c:pt idx="9">
                  <c:v>203.1866602424397</c:v>
                </c:pt>
                <c:pt idx="10">
                  <c:v>199.7418640383741</c:v>
                </c:pt>
                <c:pt idx="11">
                  <c:v>215.59805516737055</c:v>
                </c:pt>
                <c:pt idx="12">
                  <c:v>212.46856740503696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7E-4466-A130-64B2F24BF209}"/>
            </c:ext>
          </c:extLst>
        </c:ser>
        <c:ser>
          <c:idx val="3"/>
          <c:order val="1"/>
          <c:tx>
            <c:strRef>
              <c:f>'8'!$C$3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'8'!$C$4:$C$18</c:f>
              <c:numCache>
                <c:formatCode>General</c:formatCode>
                <c:ptCount val="15"/>
                <c:pt idx="12" formatCode="0">
                  <c:v>220.30956273679166</c:v>
                </c:pt>
                <c:pt idx="13" formatCode="0">
                  <c:v>199.16</c:v>
                </c:pt>
                <c:pt idx="14" formatCode="0">
                  <c:v>209.90660485333473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7E-4466-A130-64B2F24BF209}"/>
            </c:ext>
          </c:extLst>
        </c:ser>
        <c:ser>
          <c:idx val="4"/>
          <c:order val="2"/>
          <c:tx>
            <c:strRef>
              <c:f>'8'!$D$3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097E-4466-A130-64B2F24BF209}"/>
              </c:ext>
            </c:extLst>
          </c:dPt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'8'!$D$4:$D$18</c:f>
              <c:numCache>
                <c:formatCode>0</c:formatCode>
                <c:ptCount val="15"/>
                <c:pt idx="0">
                  <c:v>209.45747346126382</c:v>
                </c:pt>
                <c:pt idx="1">
                  <c:v>218.91785437380099</c:v>
                </c:pt>
                <c:pt idx="2">
                  <c:v>223.97551885932978</c:v>
                </c:pt>
                <c:pt idx="3">
                  <c:v>211.19602583223161</c:v>
                </c:pt>
                <c:pt idx="4">
                  <c:v>228.01056976149684</c:v>
                </c:pt>
                <c:pt idx="5">
                  <c:v>216.96050443261149</c:v>
                </c:pt>
                <c:pt idx="6">
                  <c:v>232.08190455599157</c:v>
                </c:pt>
                <c:pt idx="7">
                  <c:v>223.36060962231338</c:v>
                </c:pt>
                <c:pt idx="8">
                  <c:v>221.78945766186538</c:v>
                </c:pt>
                <c:pt idx="9">
                  <c:v>232.13598107742723</c:v>
                </c:pt>
                <c:pt idx="10">
                  <c:v>233.05102050786553</c:v>
                </c:pt>
                <c:pt idx="11">
                  <c:v>204.18673739044928</c:v>
                </c:pt>
                <c:pt idx="12">
                  <c:v>236.64888341434133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097E-4466-A130-64B2F24BF209}"/>
            </c:ext>
          </c:extLst>
        </c:ser>
        <c:ser>
          <c:idx val="5"/>
          <c:order val="3"/>
          <c:tx>
            <c:strRef>
              <c:f>'8'!$E$3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'8'!$E$4:$E$18</c:f>
              <c:numCache>
                <c:formatCode>General</c:formatCode>
                <c:ptCount val="15"/>
                <c:pt idx="12" formatCode="0">
                  <c:v>250.94971006868064</c:v>
                </c:pt>
                <c:pt idx="13" formatCode="0">
                  <c:v>249.08</c:v>
                </c:pt>
                <c:pt idx="14" formatCode="0">
                  <c:v>259.28888100814629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097E-4466-A130-64B2F24BF209}"/>
            </c:ext>
          </c:extLst>
        </c:ser>
        <c:ser>
          <c:idx val="0"/>
          <c:order val="4"/>
          <c:tx>
            <c:strRef>
              <c:f>'8'!$F$3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097E-4466-A130-64B2F24BF209}"/>
              </c:ext>
            </c:extLst>
          </c:dPt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'8'!$F$4:$F$18</c:f>
              <c:numCache>
                <c:formatCode>0</c:formatCode>
                <c:ptCount val="15"/>
                <c:pt idx="0">
                  <c:v>178.77308210660414</c:v>
                </c:pt>
                <c:pt idx="1">
                  <c:v>190.39109868694899</c:v>
                </c:pt>
                <c:pt idx="2">
                  <c:v>198.0126699494399</c:v>
                </c:pt>
                <c:pt idx="3">
                  <c:v>196.47295401142216</c:v>
                </c:pt>
                <c:pt idx="4">
                  <c:v>188.7469594882711</c:v>
                </c:pt>
                <c:pt idx="5">
                  <c:v>198.53785081562364</c:v>
                </c:pt>
                <c:pt idx="6">
                  <c:v>203.45419832205621</c:v>
                </c:pt>
                <c:pt idx="7">
                  <c:v>200.05451362719924</c:v>
                </c:pt>
                <c:pt idx="8">
                  <c:v>196.9750213136906</c:v>
                </c:pt>
                <c:pt idx="9">
                  <c:v>200.37777629786802</c:v>
                </c:pt>
                <c:pt idx="10">
                  <c:v>201.52201442430808</c:v>
                </c:pt>
                <c:pt idx="11">
                  <c:v>190.3312560643185</c:v>
                </c:pt>
                <c:pt idx="12">
                  <c:v>218.84695891268134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97E-4466-A130-64B2F24BF209}"/>
            </c:ext>
          </c:extLst>
        </c:ser>
        <c:ser>
          <c:idx val="1"/>
          <c:order val="5"/>
          <c:tx>
            <c:strRef>
              <c:f>'8'!$G$3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'8'!$G$4:$G$18</c:f>
              <c:numCache>
                <c:formatCode>General</c:formatCode>
                <c:ptCount val="15"/>
                <c:pt idx="12" formatCode="0">
                  <c:v>239.39587371177839</c:v>
                </c:pt>
                <c:pt idx="13" formatCode="0">
                  <c:v>227.76</c:v>
                </c:pt>
                <c:pt idx="14" formatCode="0">
                  <c:v>241.67718197270472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97E-4466-A130-64B2F24BF209}"/>
            </c:ext>
          </c:extLst>
        </c:ser>
        <c:ser>
          <c:idx val="6"/>
          <c:order val="6"/>
          <c:tx>
            <c:strRef>
              <c:f>'8'!$H$3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097E-4466-A130-64B2F24BF209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097E-4466-A130-64B2F24BF209}"/>
              </c:ext>
            </c:extLst>
          </c:dPt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'8'!$H$4:$H$18</c:f>
              <c:numCache>
                <c:formatCode>0</c:formatCode>
                <c:ptCount val="15"/>
                <c:pt idx="0">
                  <c:v>129.06479342832876</c:v>
                </c:pt>
                <c:pt idx="1">
                  <c:v>148.06752486585543</c:v>
                </c:pt>
                <c:pt idx="2">
                  <c:v>144.77039002838302</c:v>
                </c:pt>
                <c:pt idx="3">
                  <c:v>148.03337077193765</c:v>
                </c:pt>
                <c:pt idx="4">
                  <c:v>136.94712624242726</c:v>
                </c:pt>
                <c:pt idx="5">
                  <c:v>150.79356308294985</c:v>
                </c:pt>
                <c:pt idx="6">
                  <c:v>159.60789941960834</c:v>
                </c:pt>
                <c:pt idx="7">
                  <c:v>164.12277489804566</c:v>
                </c:pt>
                <c:pt idx="8">
                  <c:v>160.76613806076517</c:v>
                </c:pt>
                <c:pt idx="9">
                  <c:v>153.74001021851717</c:v>
                </c:pt>
                <c:pt idx="10">
                  <c:v>163.88485500201733</c:v>
                </c:pt>
                <c:pt idx="11">
                  <c:v>147.71829852428999</c:v>
                </c:pt>
                <c:pt idx="12">
                  <c:v>157.84703683886437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97E-4466-A130-64B2F24BF209}"/>
            </c:ext>
          </c:extLst>
        </c:ser>
        <c:ser>
          <c:idx val="7"/>
          <c:order val="7"/>
          <c:tx>
            <c:strRef>
              <c:f>'8'!$I$3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'8'!$A$4:$A$18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'8'!$I$4:$I$18</c:f>
              <c:numCache>
                <c:formatCode>General</c:formatCode>
                <c:ptCount val="15"/>
                <c:pt idx="12" formatCode="0">
                  <c:v>152.84120824465319</c:v>
                </c:pt>
                <c:pt idx="13" formatCode="0">
                  <c:v>177.32</c:v>
                </c:pt>
                <c:pt idx="14" formatCode="0">
                  <c:v>191.95567030310869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97E-4466-A130-64B2F24BF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47984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sv-SE"/>
                  <a:t>Antal</a:t>
                </a:r>
              </a:p>
              <a:p>
                <a:pPr>
                  <a:defRPr/>
                </a:pPr>
                <a:endParaRPr lang="sv-SE"/>
              </a:p>
            </c:rich>
          </c:tx>
          <c:layout>
            <c:manualLayout>
              <c:xMode val="edge"/>
              <c:yMode val="edge"/>
              <c:x val="0"/>
              <c:y val="8.9034738796075358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sv-SE"/>
          </a:p>
        </c:txPr>
        <c:crossAx val="117247040"/>
        <c:crosses val="autoZero"/>
        <c:crossBetween val="midCat"/>
        <c:majorUnit val="5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003718096334677"/>
          <c:y val="0.63872613365155129"/>
          <c:w val="0.71009295317117094"/>
          <c:h val="5.554102312685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0.37032</cdr:x>
      <cdr:y>0.14167</cdr:y>
    </cdr:from>
    <cdr:to>
      <cdr:x>0.45406</cdr:x>
      <cdr:y>0.24639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6386" y="542926"/>
          <a:ext cx="467260" cy="40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 dirty="0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rPr>
            <a:t> </a:t>
          </a:r>
          <a:r>
            <a:rPr lang="sv-SE" sz="1200" kern="1200" dirty="0">
              <a:latin typeface="Arial" panose="020B0604020202020204" pitchFamily="34" charset="0"/>
              <a:ea typeface="Arial"/>
              <a:cs typeface="Arial" panose="020B0604020202020204" pitchFamily="34" charset="0"/>
            </a:rPr>
            <a:t>Män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-5553686" y="-1857724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000" b="0" i="0" strike="noStrike">
              <a:solidFill>
                <a:srgbClr val="000000"/>
              </a:solidFill>
              <a:latin typeface="+mn-lt"/>
            </a:rPr>
            <a:t>   </a:t>
          </a:r>
          <a:r>
            <a:rPr lang="sv-SE" sz="800" b="0" i="0" strike="noStrike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Procent</a:t>
          </a:r>
        </a:p>
      </cdr:txBody>
    </cdr:sp>
  </cdr:relSizeAnchor>
  <cdr:relSizeAnchor xmlns:cdr="http://schemas.openxmlformats.org/drawingml/2006/chartDrawing">
    <cdr:from>
      <cdr:x>0.64584</cdr:x>
      <cdr:y>0.07851</cdr:y>
    </cdr:from>
    <cdr:to>
      <cdr:x>0.8967</cdr:x>
      <cdr:y>0.15702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7420" y="196627"/>
          <a:ext cx="608819" cy="196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200" b="1" i="0" strike="noStrik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1200" kern="1200" dirty="0">
              <a:latin typeface="Arial" panose="020B0604020202020204" pitchFamily="34" charset="0"/>
              <a:ea typeface="Arial"/>
              <a:cs typeface="Arial" panose="020B0604020202020204" pitchFamily="34" charset="0"/>
            </a:rPr>
            <a:t>Kvinnor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0.07653</cdr:x>
      <cdr:y>0.12711</cdr:y>
    </cdr:from>
    <cdr:to>
      <cdr:x>0.21893</cdr:x>
      <cdr:y>0.18359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3274" y="366072"/>
          <a:ext cx="768960" cy="162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000" b="1" i="0" strike="noStrike">
              <a:solidFill>
                <a:srgbClr val="000000"/>
              </a:solidFill>
              <a:latin typeface="+mn-lt"/>
            </a:rPr>
            <a:t> </a:t>
          </a:r>
          <a:endParaRPr lang="sv-SE" sz="800" b="1" i="0" strike="noStrike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2022-06-30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94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26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78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73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582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47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89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53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15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02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82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2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76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35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22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78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3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7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98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Självrapporterade rök- och snusvanor 2003-2021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41E2391-5F0B-7438-BFF3-B1676A9BF018}"/>
              </a:ext>
            </a:extLst>
          </p:cNvPr>
          <p:cNvSpPr txBox="1">
            <a:spLocks/>
          </p:cNvSpPr>
          <p:nvPr/>
        </p:nvSpPr>
        <p:spPr>
          <a:xfrm>
            <a:off x="1434958" y="4171872"/>
            <a:ext cx="2424545" cy="1171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sv-SE"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200" dirty="0"/>
              <a:t>Det är </a:t>
            </a:r>
            <a:r>
              <a:rPr lang="sv-SE" sz="1200" u="sng" dirty="0"/>
              <a:t>tillåtet</a:t>
            </a:r>
            <a:r>
              <a:rPr lang="sv-SE" sz="1200" dirty="0"/>
              <a:t> att spara en kopia av bilderna och använda valfritt antal i egna presentationer.</a:t>
            </a:r>
          </a:p>
          <a:p>
            <a:pPr algn="l"/>
            <a:r>
              <a:rPr lang="sv-SE" sz="1200" dirty="0"/>
              <a:t>Det är </a:t>
            </a:r>
            <a:r>
              <a:rPr lang="sv-SE" sz="1200" u="sng" dirty="0"/>
              <a:t>inte tillåtet</a:t>
            </a:r>
            <a:r>
              <a:rPr lang="sv-SE" sz="1200" dirty="0"/>
              <a:t> att på något sätt förändra bilderna om CAN:s logotyp finns med och därmed uppfattas som avsändare.</a:t>
            </a:r>
          </a:p>
        </p:txBody>
      </p:sp>
    </p:spTree>
    <p:extLst>
      <p:ext uri="{BB962C8B-B14F-4D97-AF65-F5344CB8AC3E}">
        <p14:creationId xmlns:p14="http://schemas.microsoft.com/office/powerpoint/2010/main" val="361621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e-cigaretter dagligen eller sporadiskt under de senaste 30 dagarna i befolkningen 17–84 år, efter kön och olika åldersgrupper.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64427AE8-691C-4201-9746-F0EA93197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365237"/>
              </p:ext>
            </p:extLst>
          </p:nvPr>
        </p:nvGraphicFramePr>
        <p:xfrm>
          <a:off x="609600" y="1417638"/>
          <a:ext cx="10972800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653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dagligen under de senaste 30 dagarna i befolkningen 25-84, efter kön och utbildningsnivå.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12B55AD-DC78-4371-9C85-D44CD99ED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23398"/>
              </p:ext>
            </p:extLst>
          </p:nvPr>
        </p:nvGraphicFramePr>
        <p:xfrm>
          <a:off x="609600" y="1417639"/>
          <a:ext cx="10972800" cy="48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391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 under de senaste 30 dagarna i befolkningen 25–84 år, efter kön och utbildningsnivå.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40D988-5DE6-419E-B65F-B95D93CD6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77371"/>
              </p:ext>
            </p:extLst>
          </p:nvPr>
        </p:nvGraphicFramePr>
        <p:xfrm>
          <a:off x="493986" y="1417637"/>
          <a:ext cx="11088414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240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dagligen under de senaste 30 dagarna i befolkningen 17-84 år, efter kön och bakgrund.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2A62580-6A65-4C9D-B8B7-D0E82B86B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85493"/>
              </p:ext>
            </p:extLst>
          </p:nvPr>
        </p:nvGraphicFramePr>
        <p:xfrm>
          <a:off x="609600" y="1417637"/>
          <a:ext cx="10972800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27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 under de senaste 30 dagarna i befolkningen 17-84 år, efter kön och bakgrund.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22DBB72-66B4-4404-9147-1AADCF23F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135380"/>
              </p:ext>
            </p:extLst>
          </p:nvPr>
        </p:nvGraphicFramePr>
        <p:xfrm>
          <a:off x="609600" y="1417637"/>
          <a:ext cx="10972800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435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dagligen de senaste 30 dagarna i befolkningen 17-84 år, efter kön och kommungrupp.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826534C-816F-4AD0-8975-0CDE8C9B0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28989"/>
              </p:ext>
            </p:extLst>
          </p:nvPr>
        </p:nvGraphicFramePr>
        <p:xfrm>
          <a:off x="609600" y="1417639"/>
          <a:ext cx="10972800" cy="482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248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 de senaste 30 dagarna i befolkningen 17-84 år, efter kön och kommungrupp.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AE9C797-A70B-4B14-966B-0F55436D1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082814"/>
              </p:ext>
            </p:extLst>
          </p:nvPr>
        </p:nvGraphicFramePr>
        <p:xfrm>
          <a:off x="609600" y="1417637"/>
          <a:ext cx="10972800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713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rökt dagligen eller sporadiskt under de senaste 30 dagarna i befolkningen 17-84 år, efter kön och olika åldersgrupper. 2021.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AB643C08-0E61-40C6-8874-DCE5FC53C9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98871"/>
              </p:ext>
            </p:extLst>
          </p:nvPr>
        </p:nvGraphicFramePr>
        <p:xfrm>
          <a:off x="609600" y="1417637"/>
          <a:ext cx="10969375" cy="482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31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dagligrökare, sporadiska rökare samt rökare totalt i befolkningen 17–84 år. 2003–2021.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91206"/>
              </p:ext>
            </p:extLst>
          </p:nvPr>
        </p:nvGraphicFramePr>
        <p:xfrm>
          <a:off x="609600" y="1417638"/>
          <a:ext cx="10972800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423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 i befolkningen 17–84 år, efter olika åldersgrupper. 2003–2021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DFE72A7-82ED-4088-BE47-5DB102120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192055"/>
              </p:ext>
            </p:extLst>
          </p:nvPr>
        </p:nvGraphicFramePr>
        <p:xfrm>
          <a:off x="609599" y="1417637"/>
          <a:ext cx="10972801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90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 eller sporadiskt under de senaste 30 dagarna i befolkningen 17–84 år, efter kön och olika åldersgrupper.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7D3A9739-A4C9-4367-BD39-7F1FF5B1E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03016"/>
              </p:ext>
            </p:extLst>
          </p:nvPr>
        </p:nvGraphicFramePr>
        <p:xfrm>
          <a:off x="609601" y="1417638"/>
          <a:ext cx="10972800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565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dagligen, sporadiskt och totalt, under de senaste 30 dagarna i befolkningen 17–84 år, efter kön. 2007–2021.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pSpPr/>
          <p:nvPr/>
        </p:nvGrpSpPr>
        <p:grpSpPr>
          <a:xfrm>
            <a:off x="609600" y="1417638"/>
            <a:ext cx="10972800" cy="4826003"/>
            <a:chOff x="0" y="0"/>
            <a:chExt cx="5632064" cy="3096000"/>
          </a:xfrm>
          <a:noFill/>
        </p:grpSpPr>
        <p:graphicFrame>
          <p:nvGraphicFramePr>
            <p:cNvPr id="9" name="Chart 3">
              <a:extLst>
                <a:ext uri="{FF2B5EF4-FFF2-40B4-BE49-F238E27FC236}">
                  <a16:creationId xmlns:a16="http://schemas.microsoft.com/office/drawing/2014/main" id="{00000000-0008-0000-0B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6301544"/>
                </p:ext>
              </p:extLst>
            </p:nvPr>
          </p:nvGraphicFramePr>
          <p:xfrm>
            <a:off x="0" y="0"/>
            <a:ext cx="5400000" cy="3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3">
              <a:extLst>
                <a:ext uri="{FF2B5EF4-FFF2-40B4-BE49-F238E27FC236}">
                  <a16:creationId xmlns:a16="http://schemas.microsoft.com/office/drawing/2014/main" id="{00000000-0008-0000-0B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9147653"/>
                </p:ext>
              </p:extLst>
            </p:nvPr>
          </p:nvGraphicFramePr>
          <p:xfrm>
            <a:off x="2538716" y="237397"/>
            <a:ext cx="3093348" cy="26441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996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snusat vitt snus</a:t>
            </a:r>
            <a:r>
              <a:rPr lang="sv-SE"/>
              <a:t>/tobaksfritt </a:t>
            </a:r>
            <a:r>
              <a:rPr lang="sv-SE" dirty="0"/>
              <a:t>dagligen eller sporadiskt under de senaste 30 dagarna i befolkningen 17–84 år, efter kön och olika åldersgrupper. 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8B8C4678-9539-F44D-A5B6-E469F2437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21094"/>
              </p:ext>
            </p:extLst>
          </p:nvPr>
        </p:nvGraphicFramePr>
        <p:xfrm>
          <a:off x="609599" y="1417638"/>
          <a:ext cx="10972801" cy="482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453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292418"/>
            <a:ext cx="11390616" cy="1143000"/>
          </a:xfrm>
        </p:spPr>
        <p:txBody>
          <a:bodyPr/>
          <a:lstStyle/>
          <a:p>
            <a:r>
              <a:rPr lang="sv-SE" dirty="0"/>
              <a:t>Självrapporterad årskonsumtion av antal snusdosor per år bland dagligsnusare, sporadiska snusare samt snusare totalt i befolkningen 17–84 år. 2007–2021.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98043"/>
              </p:ext>
            </p:extLst>
          </p:nvPr>
        </p:nvGraphicFramePr>
        <p:xfrm>
          <a:off x="609600" y="1435417"/>
          <a:ext cx="11181708" cy="480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1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292418"/>
            <a:ext cx="11390616" cy="1143000"/>
          </a:xfrm>
        </p:spPr>
        <p:txBody>
          <a:bodyPr/>
          <a:lstStyle/>
          <a:p>
            <a:r>
              <a:rPr lang="sv-SE" dirty="0"/>
              <a:t>Självrapporterad årskonsumtion av antal snusdosor bland dagligsnusare i befolkningen 17–84 år, efter olika åldersgrupper. 2003–2021.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7748D0-8ACB-49A9-9139-6D6ADC4F6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94912"/>
              </p:ext>
            </p:extLst>
          </p:nvPr>
        </p:nvGraphicFramePr>
        <p:xfrm>
          <a:off x="609599" y="1356189"/>
          <a:ext cx="11072117" cy="470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6413618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1_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B070EF2-83DE-430A-A36E-48826AA56985}" vid="{9D5531FB-9913-40BC-B59E-8B79F530AB7E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 presentationsmall_2020_bred</Template>
  <TotalTime>2205</TotalTime>
  <Words>452</Words>
  <Application>Microsoft Office PowerPoint</Application>
  <PresentationFormat>Bredbild</PresentationFormat>
  <Paragraphs>67</Paragraphs>
  <Slides>16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3 CAN 2020 - KERAMIK</vt:lpstr>
      <vt:lpstr>4 CAN 2020 - KERAMIK</vt:lpstr>
      <vt:lpstr>1_4 CAN 2020 - KERAMIK</vt:lpstr>
      <vt:lpstr>Självrapporterade rök- och snusvanor 2003-2021</vt:lpstr>
      <vt:lpstr>Andelen som rökt dagligen eller sporadiskt under de senaste 30 dagarna i befolkningen 17-84 år, efter kön och olika åldersgrupper. 2021. </vt:lpstr>
      <vt:lpstr>Självrapporterad årskonsumtion av antal cigaretter bland dagligrökare, sporadiska rökare samt rökare totalt i befolkningen 17–84 år. 2003–2021.</vt:lpstr>
      <vt:lpstr>Självrapporterad årskonsumtion av antal cigaretter bland dagligrökare i befolkningen 17–84 år, efter olika åldersgrupper. 2003–2021</vt:lpstr>
      <vt:lpstr>Andelen som snusat dagligen eller sporadiskt under de senaste 30 dagarna i befolkningen 17–84 år, efter kön och olika åldersgrupper. 2021.</vt:lpstr>
      <vt:lpstr>Andelen som snusat dagligen, sporadiskt och totalt, under de senaste 30 dagarna i befolkningen 17–84 år, efter kön. 2007–2021.</vt:lpstr>
      <vt:lpstr>Andelen som snusat vitt snus/tobaksfritt dagligen eller sporadiskt under de senaste 30 dagarna i befolkningen 17–84 år, efter kön och olika åldersgrupper. 2021.</vt:lpstr>
      <vt:lpstr>Självrapporterad årskonsumtion av antal snusdosor per år bland dagligsnusare, sporadiska snusare samt snusare totalt i befolkningen 17–84 år. 2007–2021.</vt:lpstr>
      <vt:lpstr>Självrapporterad årskonsumtion av antal snusdosor bland dagligsnusare i befolkningen 17–84 år, efter olika åldersgrupper. 2003–2021.</vt:lpstr>
      <vt:lpstr>Andelen som rökt e-cigaretter dagligen eller sporadiskt under de senaste 30 dagarna i befolkningen 17–84 år, efter kön och olika åldersgrupper. 2021.</vt:lpstr>
      <vt:lpstr>Andelen som rökt dagligen under de senaste 30 dagarna i befolkningen 25-84, efter kön och utbildningsnivå. 2021.</vt:lpstr>
      <vt:lpstr>Andelen som snusat dagligen under de senaste 30 dagarna i befolkningen 25–84 år, efter kön och utbildningsnivå. 2021.</vt:lpstr>
      <vt:lpstr>Andelen som rökt dagligen under de senaste 30 dagarna i befolkningen 17-84 år, efter kön och bakgrund. 2021.</vt:lpstr>
      <vt:lpstr>Andelen som snusat dagligen under de senaste 30 dagarna i befolkningen 17-84 år, efter kön och bakgrund. 2021.</vt:lpstr>
      <vt:lpstr>Andelen som rökt dagligen de senaste 30 dagarna i befolkningen 17-84 år, efter kön och kommungrupp. 2021.</vt:lpstr>
      <vt:lpstr>Andelen som snusat dagligen de senaste 30 dagarna i befolkningen 17-84 år, efter kön och kommungrupp. 2021.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Påverkad av pandemin?</dc:title>
  <dc:creator>Martina Zetterqvist</dc:creator>
  <cp:lastModifiedBy>Martina Zetterqvist</cp:lastModifiedBy>
  <cp:revision>74</cp:revision>
  <dcterms:created xsi:type="dcterms:W3CDTF">2021-10-25T08:48:48Z</dcterms:created>
  <dcterms:modified xsi:type="dcterms:W3CDTF">2022-06-30T09:10:03Z</dcterms:modified>
</cp:coreProperties>
</file>