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6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7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8.xml" ContentType="application/vnd.openxmlformats-officedocument.themeOverr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9.xml" ContentType="application/vnd.openxmlformats-officedocument.themeOverr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0.xml" ContentType="application/vnd.openxmlformats-officedocument.themeOverr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1.xml" ContentType="application/vnd.openxmlformats-officedocument.themeOverr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12.xml" ContentType="application/vnd.openxmlformats-officedocument.themeOverr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13.xml" ContentType="application/vnd.openxmlformats-officedocument.themeOverr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0" r:id="rId1"/>
    <p:sldMasterId id="2147483674" r:id="rId2"/>
    <p:sldMasterId id="2147483677" r:id="rId3"/>
    <p:sldMasterId id="2147483704" r:id="rId4"/>
  </p:sldMasterIdLst>
  <p:notesMasterIdLst>
    <p:notesMasterId r:id="rId13"/>
  </p:notesMasterIdLst>
  <p:handoutMasterIdLst>
    <p:handoutMasterId r:id="rId14"/>
  </p:handoutMasterIdLst>
  <p:sldIdLst>
    <p:sldId id="256" r:id="rId5"/>
    <p:sldId id="276" r:id="rId6"/>
    <p:sldId id="273" r:id="rId7"/>
    <p:sldId id="274" r:id="rId8"/>
    <p:sldId id="277" r:id="rId9"/>
    <p:sldId id="275" r:id="rId10"/>
    <p:sldId id="269" r:id="rId11"/>
    <p:sldId id="271" r:id="rId12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97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24F8E5D-73A6-2338-D263-78DD6DD0B31F}" name="Anette Palmquist" initials="AP" userId="S::anette.palmquist@can.se::324d4dbc-a0e0-4717-83df-0b8544afcc5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87"/>
    <a:srgbClr val="9CA920"/>
    <a:srgbClr val="FEF7F7"/>
    <a:srgbClr val="FFE5D5"/>
    <a:srgbClr val="043163"/>
    <a:srgbClr val="0D4374"/>
    <a:srgbClr val="7ABBCB"/>
    <a:srgbClr val="847A6C"/>
    <a:srgbClr val="E47623"/>
    <a:srgbClr val="8D1C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8" autoAdjust="0"/>
  </p:normalViewPr>
  <p:slideViewPr>
    <p:cSldViewPr snapToGrid="0" snapToObjects="1" showGuides="1">
      <p:cViewPr varScale="1">
        <p:scale>
          <a:sx n="103" d="100"/>
          <a:sy n="103" d="100"/>
        </p:scale>
        <p:origin x="768" y="56"/>
      </p:cViewPr>
      <p:guideLst>
        <p:guide orient="horz" pos="399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9" d="100"/>
          <a:sy n="79" d="100"/>
        </p:scale>
        <p:origin x="276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 dirty="0"/>
              <a:t>Index</a:t>
            </a:r>
          </a:p>
        </c:rich>
      </c:tx>
      <c:layout>
        <c:manualLayout>
          <c:xMode val="edge"/>
          <c:yMode val="edge"/>
          <c:x val="1.6949152542372882E-4"/>
          <c:y val="9.03954695024429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Västeuropa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Blad1!$A$2:$A$31</c:f>
              <c:numCache>
                <c:formatCode>General</c:formatCode>
                <c:ptCount val="3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 formatCode="0">
                  <c:v>2019</c:v>
                </c:pt>
              </c:numCache>
            </c:numRef>
          </c:cat>
          <c:val>
            <c:numRef>
              <c:f>Blad1!$B$2:$B$31</c:f>
              <c:numCache>
                <c:formatCode>0</c:formatCode>
                <c:ptCount val="30"/>
                <c:pt idx="0">
                  <c:v>100</c:v>
                </c:pt>
                <c:pt idx="1">
                  <c:v>95.664041794728988</c:v>
                </c:pt>
                <c:pt idx="2">
                  <c:v>90.401976275745881</c:v>
                </c:pt>
                <c:pt idx="3">
                  <c:v>85.032975002487774</c:v>
                </c:pt>
                <c:pt idx="4">
                  <c:v>87.960179199100395</c:v>
                </c:pt>
                <c:pt idx="5">
                  <c:v>82.740486512275453</c:v>
                </c:pt>
                <c:pt idx="6">
                  <c:v>74.056085490308178</c:v>
                </c:pt>
                <c:pt idx="7">
                  <c:v>70.800876422309798</c:v>
                </c:pt>
                <c:pt idx="8">
                  <c:v>71.030886596204155</c:v>
                </c:pt>
                <c:pt idx="9">
                  <c:v>70.369863493458524</c:v>
                </c:pt>
                <c:pt idx="10">
                  <c:v>63.80568559521307</c:v>
                </c:pt>
                <c:pt idx="11">
                  <c:v>68.020066602302748</c:v>
                </c:pt>
                <c:pt idx="12">
                  <c:v>60.858013624868491</c:v>
                </c:pt>
                <c:pt idx="13">
                  <c:v>58.036288015206047</c:v>
                </c:pt>
                <c:pt idx="14">
                  <c:v>54.609653060372175</c:v>
                </c:pt>
                <c:pt idx="15">
                  <c:v>51.705487081976287</c:v>
                </c:pt>
                <c:pt idx="16">
                  <c:v>50.429789423674407</c:v>
                </c:pt>
                <c:pt idx="17">
                  <c:v>48.15861005443206</c:v>
                </c:pt>
                <c:pt idx="18">
                  <c:v>44.590969402080127</c:v>
                </c:pt>
                <c:pt idx="19">
                  <c:v>42.254433180546584</c:v>
                </c:pt>
                <c:pt idx="20">
                  <c:v>42.2740568864266</c:v>
                </c:pt>
                <c:pt idx="21">
                  <c:v>41.452126003316465</c:v>
                </c:pt>
                <c:pt idx="22">
                  <c:v>41.732871850860306</c:v>
                </c:pt>
                <c:pt idx="23">
                  <c:v>41.652076508722303</c:v>
                </c:pt>
                <c:pt idx="24">
                  <c:v>42.40324527928135</c:v>
                </c:pt>
                <c:pt idx="25">
                  <c:v>43.210713592358189</c:v>
                </c:pt>
                <c:pt idx="26">
                  <c:v>43.207145059796716</c:v>
                </c:pt>
                <c:pt idx="27">
                  <c:v>46.370703760535761</c:v>
                </c:pt>
                <c:pt idx="28">
                  <c:v>45.08788836835064</c:v>
                </c:pt>
                <c:pt idx="29">
                  <c:v>45.038040440147839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3B3-43DD-AF7B-78E32C72EE36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Sverige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Blad1!$A$2:$A$31</c:f>
              <c:numCache>
                <c:formatCode>General</c:formatCode>
                <c:ptCount val="3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 formatCode="0">
                  <c:v>2019</c:v>
                </c:pt>
              </c:numCache>
            </c:numRef>
          </c:cat>
          <c:val>
            <c:numRef>
              <c:f>Blad1!$C$2:$C$31</c:f>
              <c:numCache>
                <c:formatCode>0</c:formatCode>
                <c:ptCount val="30"/>
                <c:pt idx="0">
                  <c:v>100</c:v>
                </c:pt>
                <c:pt idx="1">
                  <c:v>76.143733309857069</c:v>
                </c:pt>
                <c:pt idx="2">
                  <c:v>74.375842004184932</c:v>
                </c:pt>
                <c:pt idx="3">
                  <c:v>71.019966881526202</c:v>
                </c:pt>
                <c:pt idx="4">
                  <c:v>69.518680759286781</c:v>
                </c:pt>
                <c:pt idx="5">
                  <c:v>67.852566616981775</c:v>
                </c:pt>
                <c:pt idx="6">
                  <c:v>67.49252178436727</c:v>
                </c:pt>
                <c:pt idx="7">
                  <c:v>73.755442717417978</c:v>
                </c:pt>
                <c:pt idx="8">
                  <c:v>63.868700608887167</c:v>
                </c:pt>
                <c:pt idx="9">
                  <c:v>73.612776767637683</c:v>
                </c:pt>
                <c:pt idx="10">
                  <c:v>59.69287987423796</c:v>
                </c:pt>
                <c:pt idx="11">
                  <c:v>64.765934079648559</c:v>
                </c:pt>
                <c:pt idx="12">
                  <c:v>50.718954248366011</c:v>
                </c:pt>
                <c:pt idx="13">
                  <c:v>49.75968741385303</c:v>
                </c:pt>
                <c:pt idx="14">
                  <c:v>49.576078909030116</c:v>
                </c:pt>
                <c:pt idx="15">
                  <c:v>49.351544761836827</c:v>
                </c:pt>
                <c:pt idx="16">
                  <c:v>48.689981938873636</c:v>
                </c:pt>
                <c:pt idx="17">
                  <c:v>47.635766984498531</c:v>
                </c:pt>
                <c:pt idx="18">
                  <c:v>48.930393788130885</c:v>
                </c:pt>
                <c:pt idx="19">
                  <c:v>46.281618229044732</c:v>
                </c:pt>
                <c:pt idx="20">
                  <c:v>51.471220286309382</c:v>
                </c:pt>
                <c:pt idx="21">
                  <c:v>49.990367016665061</c:v>
                </c:pt>
                <c:pt idx="22">
                  <c:v>49.549649904519413</c:v>
                </c:pt>
                <c:pt idx="23">
                  <c:v>49.571737884480669</c:v>
                </c:pt>
                <c:pt idx="24">
                  <c:v>49.661871192063536</c:v>
                </c:pt>
                <c:pt idx="25">
                  <c:v>49.684059358544751</c:v>
                </c:pt>
                <c:pt idx="26">
                  <c:v>49.200455076952245</c:v>
                </c:pt>
                <c:pt idx="27">
                  <c:v>48.332867653907044</c:v>
                </c:pt>
                <c:pt idx="28">
                  <c:v>47.407125456760042</c:v>
                </c:pt>
                <c:pt idx="29">
                  <c:v>46.317263008835432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3B3-43DD-AF7B-78E32C72EE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55448"/>
        <c:axId val="794152824"/>
      </c:lineChart>
      <c:catAx>
        <c:axId val="794155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2824"/>
        <c:crosses val="autoZero"/>
        <c:auto val="1"/>
        <c:lblAlgn val="ctr"/>
        <c:lblOffset val="100"/>
        <c:tickLblSkip val="5"/>
        <c:noMultiLvlLbl val="0"/>
      </c:catAx>
      <c:valAx>
        <c:axId val="794152824"/>
        <c:scaling>
          <c:orientation val="minMax"/>
          <c:max val="1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5448"/>
        <c:crosses val="autoZero"/>
        <c:crossBetween val="midCat"/>
        <c:majorUnit val="5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solidFill>
      <a:srgbClr val="FEF7F7"/>
    </a:solidFill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 dirty="0"/>
              <a:t>Kronor</a:t>
            </a:r>
          </a:p>
        </c:rich>
      </c:tx>
      <c:layout>
        <c:manualLayout>
          <c:xMode val="edge"/>
          <c:yMode val="edge"/>
          <c:x val="1.6959377807496115E-4"/>
          <c:y val="3.56917083285242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Brunt heroin</c:v>
                </c:pt>
              </c:strCache>
            </c:strRef>
          </c:tx>
          <c:spPr>
            <a:ln w="28575" cap="rnd">
              <a:solidFill>
                <a:srgbClr val="004687"/>
              </a:solidFill>
              <a:prstDash val="solid"/>
              <a:round/>
            </a:ln>
            <a:effectLst/>
          </c:spPr>
          <c:marker>
            <c:symbol val="none"/>
          </c:marker>
          <c:cat>
            <c:strRef>
              <c:f>Blad1!$A$2:$A$35</c:f>
              <c:strCache>
                <c:ptCount val="34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  <c:pt idx="32">
                  <c:v>20</c:v>
                </c:pt>
                <c:pt idx="33">
                  <c:v>21</c:v>
                </c:pt>
              </c:strCache>
            </c:strRef>
          </c:cat>
          <c:val>
            <c:numRef>
              <c:f>Blad1!$B$2:$B$35</c:f>
              <c:numCache>
                <c:formatCode>General</c:formatCode>
                <c:ptCount val="34"/>
                <c:pt idx="5" formatCode="#,##0">
                  <c:v>2113.4991994087945</c:v>
                </c:pt>
                <c:pt idx="6" formatCode="#,##0">
                  <c:v>2413.625768597034</c:v>
                </c:pt>
                <c:pt idx="7" formatCode="#,##0">
                  <c:v>2692.3197615125127</c:v>
                </c:pt>
                <c:pt idx="8" formatCode="#,##0">
                  <c:v>1807.6726492391729</c:v>
                </c:pt>
                <c:pt idx="9" formatCode="#,##0">
                  <c:v>1662.8066979340283</c:v>
                </c:pt>
                <c:pt idx="10" formatCode="#,##0">
                  <c:v>1833.9924212980957</c:v>
                </c:pt>
                <c:pt idx="11" formatCode="#,##0">
                  <c:v>2423.0018569383728</c:v>
                </c:pt>
                <c:pt idx="12" formatCode="#,##0">
                  <c:v>1315.862121851156</c:v>
                </c:pt>
                <c:pt idx="13" formatCode="#,##0">
                  <c:v>1284.922685237186</c:v>
                </c:pt>
                <c:pt idx="14" formatCode="#,##0">
                  <c:v>1257.7973245372916</c:v>
                </c:pt>
                <c:pt idx="15" formatCode="#,##0">
                  <c:v>1357.4089389090648</c:v>
                </c:pt>
                <c:pt idx="16" formatCode="#,##0">
                  <c:v>1229.4547538869385</c:v>
                </c:pt>
                <c:pt idx="17" formatCode="#,##0">
                  <c:v>1468.6637423772333</c:v>
                </c:pt>
                <c:pt idx="18" formatCode="#,##0">
                  <c:v>1207.4801210330024</c:v>
                </c:pt>
                <c:pt idx="19" formatCode="#,##0">
                  <c:v>1181.3362706963615</c:v>
                </c:pt>
                <c:pt idx="20" formatCode="#,##0">
                  <c:v>1142.0632279534109</c:v>
                </c:pt>
                <c:pt idx="21" formatCode="#,##0">
                  <c:v>1262.5296812815625</c:v>
                </c:pt>
                <c:pt idx="22" formatCode="#,##0">
                  <c:v>1248.0874136277978</c:v>
                </c:pt>
                <c:pt idx="23" formatCode="#,##0">
                  <c:v>1101.9811835725525</c:v>
                </c:pt>
                <c:pt idx="24" formatCode="#,##0">
                  <c:v>1201.4926798217696</c:v>
                </c:pt>
                <c:pt idx="25" formatCode="#,##0">
                  <c:v>1311.3035725657517</c:v>
                </c:pt>
                <c:pt idx="26" formatCode="#,##0">
                  <c:v>1204.2138505215478</c:v>
                </c:pt>
                <c:pt idx="27" formatCode="#,##0">
                  <c:v>1259.5133237593743</c:v>
                </c:pt>
                <c:pt idx="28" formatCode="#,##0">
                  <c:v>1084.5684669595171</c:v>
                </c:pt>
                <c:pt idx="29" formatCode="#,##0">
                  <c:v>875.26182049610372</c:v>
                </c:pt>
                <c:pt idx="30" formatCode="#,##0">
                  <c:v>862.15514616321559</c:v>
                </c:pt>
                <c:pt idx="31" formatCode="#,##0">
                  <c:v>821.37258421587978</c:v>
                </c:pt>
                <c:pt idx="32" formatCode="#,##0">
                  <c:v>817.31364610621563</c:v>
                </c:pt>
                <c:pt idx="33" formatCode="#,##0">
                  <c:v>900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24A-4565-B8C1-D789CB3A6A12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</c:strCache>
            </c:strRef>
          </c:tx>
          <c:spPr>
            <a:ln w="28575" cap="rnd">
              <a:solidFill>
                <a:srgbClr val="004687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Blad1!$A$2:$A$35</c:f>
              <c:strCache>
                <c:ptCount val="34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  <c:pt idx="32">
                  <c:v>20</c:v>
                </c:pt>
                <c:pt idx="33">
                  <c:v>21</c:v>
                </c:pt>
              </c:strCache>
            </c:strRef>
          </c:cat>
          <c:val>
            <c:numRef>
              <c:f>Blad1!$C$2:$C$35</c:f>
              <c:numCache>
                <c:formatCode>#,##0</c:formatCode>
                <c:ptCount val="34"/>
                <c:pt idx="0">
                  <c:v>3301.7713638936052</c:v>
                </c:pt>
                <c:pt idx="1">
                  <c:v>3649.4045087196937</c:v>
                </c:pt>
                <c:pt idx="2">
                  <c:v>3306.5805954330858</c:v>
                </c:pt>
                <c:pt idx="3">
                  <c:v>3021.3046923144643</c:v>
                </c:pt>
                <c:pt idx="4">
                  <c:v>2766.7093043253931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24A-4565-B8C1-D789CB3A6A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55448"/>
        <c:axId val="794152824"/>
      </c:lineChart>
      <c:catAx>
        <c:axId val="794155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2824"/>
        <c:crosses val="autoZero"/>
        <c:auto val="1"/>
        <c:lblAlgn val="ctr"/>
        <c:lblOffset val="100"/>
        <c:tickLblSkip val="4"/>
        <c:tickMarkSkip val="2"/>
        <c:noMultiLvlLbl val="0"/>
      </c:catAx>
      <c:valAx>
        <c:axId val="794152824"/>
        <c:scaling>
          <c:orientation val="minMax"/>
          <c:max val="4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5448"/>
        <c:crosses val="autoZero"/>
        <c:crossBetween val="midCat"/>
        <c:majorUnit val="100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legendEntry>
        <c:idx val="1"/>
        <c:delete val="1"/>
      </c:legendEntry>
      <c:layout>
        <c:manualLayout>
          <c:xMode val="edge"/>
          <c:yMode val="edge"/>
          <c:x val="0.36240945930994872"/>
          <c:y val="0.18198151741732368"/>
          <c:w val="0.54192401761732922"/>
          <c:h val="9.8023277378965323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 dirty="0"/>
              <a:t>Kronor</a:t>
            </a:r>
          </a:p>
        </c:rich>
      </c:tx>
      <c:layout>
        <c:manualLayout>
          <c:xMode val="edge"/>
          <c:yMode val="edge"/>
          <c:x val="1.6959377807496115E-4"/>
          <c:y val="3.56917083285242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Ecstasy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Blad1!$A$2:$A$23</c:f>
              <c:strCache>
                <c:ptCount val="22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</c:strCache>
            </c:strRef>
          </c:cat>
          <c:val>
            <c:numRef>
              <c:f>Blad1!$B$2:$B$23</c:f>
              <c:numCache>
                <c:formatCode>#,##0</c:formatCode>
                <c:ptCount val="22"/>
                <c:pt idx="0">
                  <c:v>197.37931827767338</c:v>
                </c:pt>
                <c:pt idx="1">
                  <c:v>192.7384027855779</c:v>
                </c:pt>
                <c:pt idx="2">
                  <c:v>188.66959868059374</c:v>
                </c:pt>
                <c:pt idx="3">
                  <c:v>154.25101578512098</c:v>
                </c:pt>
                <c:pt idx="4">
                  <c:v>149.99347997420651</c:v>
                </c:pt>
                <c:pt idx="5">
                  <c:v>122.38864519810278</c:v>
                </c:pt>
                <c:pt idx="6">
                  <c:v>120.74801210330024</c:v>
                </c:pt>
                <c:pt idx="7">
                  <c:v>118.13362706963615</c:v>
                </c:pt>
                <c:pt idx="8">
                  <c:v>119.91663893510814</c:v>
                </c:pt>
                <c:pt idx="9">
                  <c:v>134.28724791812982</c:v>
                </c:pt>
                <c:pt idx="10">
                  <c:v>136.15499057757793</c:v>
                </c:pt>
                <c:pt idx="11">
                  <c:v>126.72783611084353</c:v>
                </c:pt>
                <c:pt idx="12">
                  <c:v>136.53325907065565</c:v>
                </c:pt>
                <c:pt idx="13">
                  <c:v>120.20282748519389</c:v>
                </c:pt>
                <c:pt idx="14">
                  <c:v>136.84248301381226</c:v>
                </c:pt>
                <c:pt idx="15">
                  <c:v>123.21325993298228</c:v>
                </c:pt>
                <c:pt idx="16">
                  <c:v>115.23539961444868</c:v>
                </c:pt>
                <c:pt idx="17">
                  <c:v>117.19878302443264</c:v>
                </c:pt>
                <c:pt idx="18">
                  <c:v>156.75548112058465</c:v>
                </c:pt>
                <c:pt idx="19">
                  <c:v>154.00735954047747</c:v>
                </c:pt>
                <c:pt idx="20">
                  <c:v>153.24630864491544</c:v>
                </c:pt>
                <c:pt idx="21">
                  <c:v>150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1CA-439B-B661-5036A1D088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55448"/>
        <c:axId val="794152824"/>
      </c:lineChart>
      <c:catAx>
        <c:axId val="794155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2824"/>
        <c:crosses val="autoZero"/>
        <c:auto val="1"/>
        <c:lblAlgn val="ctr"/>
        <c:lblOffset val="100"/>
        <c:tickLblSkip val="4"/>
        <c:tickMarkSkip val="2"/>
        <c:noMultiLvlLbl val="0"/>
      </c:catAx>
      <c:valAx>
        <c:axId val="794152824"/>
        <c:scaling>
          <c:orientation val="minMax"/>
          <c:max val="2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5448"/>
        <c:crosses val="autoZero"/>
        <c:crossBetween val="midCat"/>
        <c:majorUnit val="5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layout>
        <c:manualLayout>
          <c:xMode val="edge"/>
          <c:yMode val="edge"/>
          <c:x val="0.47003429776676114"/>
          <c:y val="0.18772622617868304"/>
          <c:w val="0.41314849732468006"/>
          <c:h val="9.8023277378965323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 dirty="0"/>
              <a:t>Kronor</a:t>
            </a:r>
          </a:p>
        </c:rich>
      </c:tx>
      <c:layout>
        <c:manualLayout>
          <c:xMode val="edge"/>
          <c:yMode val="edge"/>
          <c:x val="1.6959377807496115E-4"/>
          <c:y val="3.56917083285242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LSD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Blad1!$A$2:$A$23</c:f>
              <c:strCache>
                <c:ptCount val="22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</c:strCache>
            </c:strRef>
          </c:cat>
          <c:val>
            <c:numRef>
              <c:f>Blad1!$B$2:$B$23</c:f>
              <c:numCache>
                <c:formatCode>#,##0</c:formatCode>
                <c:ptCount val="22"/>
                <c:pt idx="0">
                  <c:v>105.26896974809247</c:v>
                </c:pt>
                <c:pt idx="1">
                  <c:v>128.49226852371859</c:v>
                </c:pt>
                <c:pt idx="2">
                  <c:v>125.77973245372915</c:v>
                </c:pt>
                <c:pt idx="3">
                  <c:v>111.06073136528711</c:v>
                </c:pt>
                <c:pt idx="4">
                  <c:v>110.65092784982447</c:v>
                </c:pt>
                <c:pt idx="5">
                  <c:v>73.433187118861667</c:v>
                </c:pt>
                <c:pt idx="6">
                  <c:v>102.6358102878052</c:v>
                </c:pt>
                <c:pt idx="7">
                  <c:v>118.13362706963615</c:v>
                </c:pt>
                <c:pt idx="8">
                  <c:v>127.91108153078201</c:v>
                </c:pt>
                <c:pt idx="9">
                  <c:v>128.54847663957727</c:v>
                </c:pt>
                <c:pt idx="10">
                  <c:v>138.42424042053756</c:v>
                </c:pt>
                <c:pt idx="11">
                  <c:v>137.74764794656906</c:v>
                </c:pt>
                <c:pt idx="12">
                  <c:v>131.07192870782941</c:v>
                </c:pt>
                <c:pt idx="13">
                  <c:v>218.55059542762527</c:v>
                </c:pt>
                <c:pt idx="14">
                  <c:v>54.736993205524897</c:v>
                </c:pt>
                <c:pt idx="15">
                  <c:v>123.21325993298228</c:v>
                </c:pt>
                <c:pt idx="16">
                  <c:v>128.79250545144265</c:v>
                </c:pt>
                <c:pt idx="17">
                  <c:v>119.86239172953339</c:v>
                </c:pt>
                <c:pt idx="18">
                  <c:v>130.62956760048721</c:v>
                </c:pt>
                <c:pt idx="19">
                  <c:v>107.80515167833423</c:v>
                </c:pt>
                <c:pt idx="20">
                  <c:v>114.93473148368658</c:v>
                </c:pt>
                <c:pt idx="21">
                  <c:v>150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98B-4C0A-B346-284BF6BA5F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55448"/>
        <c:axId val="794152824"/>
      </c:lineChart>
      <c:catAx>
        <c:axId val="794155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2824"/>
        <c:crosses val="autoZero"/>
        <c:auto val="1"/>
        <c:lblAlgn val="ctr"/>
        <c:lblOffset val="100"/>
        <c:tickLblSkip val="4"/>
        <c:tickMarkSkip val="2"/>
        <c:noMultiLvlLbl val="0"/>
      </c:catAx>
      <c:valAx>
        <c:axId val="794152824"/>
        <c:scaling>
          <c:orientation val="minMax"/>
          <c:max val="2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5448"/>
        <c:crosses val="autoZero"/>
        <c:crossBetween val="midCat"/>
        <c:majorUnit val="5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layout>
        <c:manualLayout>
          <c:xMode val="edge"/>
          <c:yMode val="edge"/>
          <c:x val="0.52982587468721243"/>
          <c:y val="0.18772622617868304"/>
          <c:w val="0.34139870316077808"/>
          <c:h val="9.8023277378965323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 dirty="0"/>
              <a:t>Index</a:t>
            </a:r>
          </a:p>
        </c:rich>
      </c:tx>
      <c:layout>
        <c:manualLayout>
          <c:xMode val="edge"/>
          <c:yMode val="edge"/>
          <c:x val="1.6949152542372882E-4"/>
          <c:y val="9.03954695024429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Hasch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Blad1!$A$2:$A$35</c:f>
              <c:numCache>
                <c:formatCode>0</c:formatCode>
                <c:ptCount val="34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  <c:pt idx="33">
                  <c:v>2021</c:v>
                </c:pt>
              </c:numCache>
            </c:numRef>
          </c:cat>
          <c:val>
            <c:numRef>
              <c:f>Blad1!$B$2:$B$35</c:f>
              <c:numCache>
                <c:formatCode>#,##0</c:formatCode>
                <c:ptCount val="34"/>
                <c:pt idx="0">
                  <c:v>100</c:v>
                </c:pt>
                <c:pt idx="1">
                  <c:v>79.856975754997862</c:v>
                </c:pt>
                <c:pt idx="2">
                  <c:v>74.908950765969735</c:v>
                </c:pt>
                <c:pt idx="3">
                  <c:v>66.112774011796802</c:v>
                </c:pt>
                <c:pt idx="4">
                  <c:v>64.577779688709256</c:v>
                </c:pt>
                <c:pt idx="5">
                  <c:v>65.29129203103831</c:v>
                </c:pt>
                <c:pt idx="6">
                  <c:v>56.809870192500888</c:v>
                </c:pt>
                <c:pt idx="7">
                  <c:v>62.379383384325727</c:v>
                </c:pt>
                <c:pt idx="8">
                  <c:v>58.601248536870841</c:v>
                </c:pt>
                <c:pt idx="9">
                  <c:v>54.792821427187086</c:v>
                </c:pt>
                <c:pt idx="10">
                  <c:v>61.807228915662648</c:v>
                </c:pt>
                <c:pt idx="11">
                  <c:v>61.522689465743355</c:v>
                </c:pt>
                <c:pt idx="12">
                  <c:v>54.200375752463472</c:v>
                </c:pt>
                <c:pt idx="13">
                  <c:v>52.925980006739302</c:v>
                </c:pt>
                <c:pt idx="14">
                  <c:v>51.808686091258927</c:v>
                </c:pt>
                <c:pt idx="15">
                  <c:v>50.828808744741281</c:v>
                </c:pt>
                <c:pt idx="16">
                  <c:v>50.641255284086839</c:v>
                </c:pt>
                <c:pt idx="17">
                  <c:v>50.411896865304371</c:v>
                </c:pt>
                <c:pt idx="18">
                  <c:v>49.736119907114194</c:v>
                </c:pt>
                <c:pt idx="19">
                  <c:v>48.659254414650086</c:v>
                </c:pt>
                <c:pt idx="20">
                  <c:v>47.041597337770376</c:v>
                </c:pt>
                <c:pt idx="21">
                  <c:v>48.457911106651949</c:v>
                </c:pt>
                <c:pt idx="22">
                  <c:v>55.498065923893272</c:v>
                </c:pt>
                <c:pt idx="23">
                  <c:v>56.738271842789715</c:v>
                </c:pt>
                <c:pt idx="24">
                  <c:v>56.238064926798216</c:v>
                </c:pt>
                <c:pt idx="25">
                  <c:v>56.263134432910903</c:v>
                </c:pt>
                <c:pt idx="26">
                  <c:v>59.183706019330764</c:v>
                </c:pt>
                <c:pt idx="27">
                  <c:v>56.390617520344655</c:v>
                </c:pt>
                <c:pt idx="28">
                  <c:v>55.841734348829107</c:v>
                </c:pt>
                <c:pt idx="29">
                  <c:v>54.85703641613113</c:v>
                </c:pt>
                <c:pt idx="30">
                  <c:v>53.806333739342271</c:v>
                </c:pt>
                <c:pt idx="31">
                  <c:v>52.863040746724096</c:v>
                </c:pt>
                <c:pt idx="32">
                  <c:v>65.752262443438909</c:v>
                </c:pt>
                <c:pt idx="33">
                  <c:v>58.180891051604064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03-4E48-A6A8-506CEBDF9F1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Marijuana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Blad1!$A$2:$A$35</c:f>
              <c:numCache>
                <c:formatCode>0</c:formatCode>
                <c:ptCount val="34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  <c:pt idx="33">
                  <c:v>2021</c:v>
                </c:pt>
              </c:numCache>
            </c:numRef>
          </c:cat>
          <c:val>
            <c:numRef>
              <c:f>Blad1!$C$2:$C$35</c:f>
              <c:numCache>
                <c:formatCode>#,##0</c:formatCode>
                <c:ptCount val="34"/>
                <c:pt idx="0">
                  <c:v>100</c:v>
                </c:pt>
                <c:pt idx="1">
                  <c:v>49.447043811144191</c:v>
                </c:pt>
                <c:pt idx="2">
                  <c:v>76.16340687927547</c:v>
                </c:pt>
                <c:pt idx="3">
                  <c:v>53.217712826833349</c:v>
                </c:pt>
                <c:pt idx="4">
                  <c:v>35.987617163986585</c:v>
                </c:pt>
                <c:pt idx="5">
                  <c:v>53.454858972779903</c:v>
                </c:pt>
                <c:pt idx="6">
                  <c:v>35.87991801631636</c:v>
                </c:pt>
                <c:pt idx="7">
                  <c:v>62.014591668627915</c:v>
                </c:pt>
                <c:pt idx="8">
                  <c:v>58.056964494732746</c:v>
                </c:pt>
                <c:pt idx="9">
                  <c:v>66.328152253963339</c:v>
                </c:pt>
                <c:pt idx="10">
                  <c:v>72.289156626506042</c:v>
                </c:pt>
                <c:pt idx="11">
                  <c:v>61.162907656002162</c:v>
                </c:pt>
                <c:pt idx="12">
                  <c:v>48.495073041677841</c:v>
                </c:pt>
                <c:pt idx="13">
                  <c:v>48.747613164101992</c:v>
                </c:pt>
                <c:pt idx="14">
                  <c:v>47.718526663001647</c:v>
                </c:pt>
                <c:pt idx="15">
                  <c:v>46.816008054366982</c:v>
                </c:pt>
                <c:pt idx="16">
                  <c:v>46.643261445869463</c:v>
                </c:pt>
                <c:pt idx="17">
                  <c:v>53.065154595057237</c:v>
                </c:pt>
                <c:pt idx="18">
                  <c:v>52.353810428541273</c:v>
                </c:pt>
                <c:pt idx="19">
                  <c:v>51.220267804894839</c:v>
                </c:pt>
                <c:pt idx="20">
                  <c:v>55.707154742096499</c:v>
                </c:pt>
                <c:pt idx="21">
                  <c:v>62.205277415471052</c:v>
                </c:pt>
                <c:pt idx="22">
                  <c:v>61.493701854729387</c:v>
                </c:pt>
                <c:pt idx="23">
                  <c:v>59.724496676620753</c:v>
                </c:pt>
                <c:pt idx="24">
                  <c:v>65.117759388924256</c:v>
                </c:pt>
                <c:pt idx="25">
                  <c:v>59.224352034643054</c:v>
                </c:pt>
                <c:pt idx="26">
                  <c:v>71.198443331525723</c:v>
                </c:pt>
                <c:pt idx="27">
                  <c:v>71.23025370990905</c:v>
                </c:pt>
                <c:pt idx="28">
                  <c:v>64.658850298644239</c:v>
                </c:pt>
                <c:pt idx="29">
                  <c:v>60.631461302039682</c:v>
                </c:pt>
                <c:pt idx="30">
                  <c:v>67.965895249695507</c:v>
                </c:pt>
                <c:pt idx="31">
                  <c:v>63.992101956560752</c:v>
                </c:pt>
                <c:pt idx="32">
                  <c:v>69.212907835198862</c:v>
                </c:pt>
                <c:pt idx="33">
                  <c:v>67.746729217051779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03-4E48-A6A8-506CEBDF9F1A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Amfetamin</c:v>
                </c:pt>
              </c:strCache>
            </c:strRef>
          </c:tx>
          <c:spPr>
            <a:ln w="28575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numRef>
              <c:f>Blad1!$A$2:$A$35</c:f>
              <c:numCache>
                <c:formatCode>0</c:formatCode>
                <c:ptCount val="34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  <c:pt idx="33">
                  <c:v>2021</c:v>
                </c:pt>
              </c:numCache>
            </c:numRef>
          </c:cat>
          <c:val>
            <c:numRef>
              <c:f>Blad1!$D$2:$D$35</c:f>
              <c:numCache>
                <c:formatCode>#,##0</c:formatCode>
                <c:ptCount val="34"/>
                <c:pt idx="0">
                  <c:v>100</c:v>
                </c:pt>
                <c:pt idx="1">
                  <c:v>93.949383241173962</c:v>
                </c:pt>
                <c:pt idx="2">
                  <c:v>85.123807688601971</c:v>
                </c:pt>
                <c:pt idx="3">
                  <c:v>77.779734131525643</c:v>
                </c:pt>
                <c:pt idx="4">
                  <c:v>66.477126150141885</c:v>
                </c:pt>
                <c:pt idx="5">
                  <c:v>65.654021431210737</c:v>
                </c:pt>
                <c:pt idx="6">
                  <c:v>53.259253305469592</c:v>
                </c:pt>
                <c:pt idx="7">
                  <c:v>51.982819486938105</c:v>
                </c:pt>
                <c:pt idx="8">
                  <c:v>47.398068669527895</c:v>
                </c:pt>
                <c:pt idx="9">
                  <c:v>51.368270087987902</c:v>
                </c:pt>
                <c:pt idx="10">
                  <c:v>51.506024096385538</c:v>
                </c:pt>
                <c:pt idx="11">
                  <c:v>44.433053503036859</c:v>
                </c:pt>
                <c:pt idx="12">
                  <c:v>42.344043556612085</c:v>
                </c:pt>
                <c:pt idx="13">
                  <c:v>41.348421880265079</c:v>
                </c:pt>
                <c:pt idx="14">
                  <c:v>40.475536008796041</c:v>
                </c:pt>
                <c:pt idx="15">
                  <c:v>39.710006831829126</c:v>
                </c:pt>
                <c:pt idx="16">
                  <c:v>39.563480690692842</c:v>
                </c:pt>
                <c:pt idx="17">
                  <c:v>39.384294426019039</c:v>
                </c:pt>
                <c:pt idx="18">
                  <c:v>38.856343677432967</c:v>
                </c:pt>
                <c:pt idx="19">
                  <c:v>34.213538260300844</c:v>
                </c:pt>
                <c:pt idx="20">
                  <c:v>36.751247920133103</c:v>
                </c:pt>
                <c:pt idx="21">
                  <c:v>36.934383465435936</c:v>
                </c:pt>
                <c:pt idx="22">
                  <c:v>36.511885476245567</c:v>
                </c:pt>
                <c:pt idx="23">
                  <c:v>35.461419901743568</c:v>
                </c:pt>
                <c:pt idx="24">
                  <c:v>35.148790579248882</c:v>
                </c:pt>
                <c:pt idx="25">
                  <c:v>35.164459020569318</c:v>
                </c:pt>
                <c:pt idx="26">
                  <c:v>35.228396440077837</c:v>
                </c:pt>
                <c:pt idx="27">
                  <c:v>35.244135950215409</c:v>
                </c:pt>
                <c:pt idx="28">
                  <c:v>34.901083968018199</c:v>
                </c:pt>
                <c:pt idx="29">
                  <c:v>34.285647760081957</c:v>
                </c:pt>
                <c:pt idx="30">
                  <c:v>32.283800243605363</c:v>
                </c:pt>
                <c:pt idx="31">
                  <c:v>26.431520373362048</c:v>
                </c:pt>
                <c:pt idx="32">
                  <c:v>26.300904977375559</c:v>
                </c:pt>
                <c:pt idx="33">
                  <c:v>25.743757102479677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403-4E48-A6A8-506CEBDF9F1A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Kokain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Blad1!$A$2:$A$35</c:f>
              <c:numCache>
                <c:formatCode>0</c:formatCode>
                <c:ptCount val="34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  <c:pt idx="33">
                  <c:v>2021</c:v>
                </c:pt>
              </c:numCache>
            </c:numRef>
          </c:cat>
          <c:val>
            <c:numRef>
              <c:f>Blad1!$E$2:$E$35</c:f>
              <c:numCache>
                <c:formatCode>#,##0</c:formatCode>
                <c:ptCount val="34"/>
                <c:pt idx="0">
                  <c:v>100</c:v>
                </c:pt>
                <c:pt idx="1">
                  <c:v>105.6930561463207</c:v>
                </c:pt>
                <c:pt idx="2">
                  <c:v>127.68571153290296</c:v>
                </c:pt>
                <c:pt idx="3">
                  <c:v>97.224667664407065</c:v>
                </c:pt>
                <c:pt idx="4">
                  <c:v>94.967323071631256</c:v>
                </c:pt>
                <c:pt idx="5">
                  <c:v>90.682350043108755</c:v>
                </c:pt>
                <c:pt idx="6">
                  <c:v>88.765422175782646</c:v>
                </c:pt>
                <c:pt idx="7">
                  <c:v>86.638032478230159</c:v>
                </c:pt>
                <c:pt idx="8">
                  <c:v>86.178306671868896</c:v>
                </c:pt>
                <c:pt idx="9">
                  <c:v>94.175161827977817</c:v>
                </c:pt>
                <c:pt idx="10">
                  <c:v>81.551204819277103</c:v>
                </c:pt>
                <c:pt idx="11">
                  <c:v>93.992997794885667</c:v>
                </c:pt>
                <c:pt idx="12">
                  <c:v>76.219278401901775</c:v>
                </c:pt>
                <c:pt idx="13">
                  <c:v>82.696843760530157</c:v>
                </c:pt>
                <c:pt idx="14">
                  <c:v>64.760857614073657</c:v>
                </c:pt>
                <c:pt idx="15">
                  <c:v>63.536010930926601</c:v>
                </c:pt>
                <c:pt idx="16">
                  <c:v>63.301569105108548</c:v>
                </c:pt>
                <c:pt idx="17">
                  <c:v>63.01487108163046</c:v>
                </c:pt>
                <c:pt idx="18">
                  <c:v>62.170149883892748</c:v>
                </c:pt>
                <c:pt idx="19">
                  <c:v>60.824068018312616</c:v>
                </c:pt>
                <c:pt idx="20">
                  <c:v>62.477121464226279</c:v>
                </c:pt>
                <c:pt idx="21">
                  <c:v>59.095013544697494</c:v>
                </c:pt>
                <c:pt idx="22">
                  <c:v>65.72139385724202</c:v>
                </c:pt>
                <c:pt idx="23">
                  <c:v>63.830555823138425</c:v>
                </c:pt>
                <c:pt idx="24">
                  <c:v>63.267823042647997</c:v>
                </c:pt>
                <c:pt idx="25">
                  <c:v>63.296026237024762</c:v>
                </c:pt>
                <c:pt idx="26">
                  <c:v>63.411113592140097</c:v>
                </c:pt>
                <c:pt idx="27">
                  <c:v>63.43944471038774</c:v>
                </c:pt>
                <c:pt idx="28">
                  <c:v>62.821951142432752</c:v>
                </c:pt>
                <c:pt idx="29">
                  <c:v>61.714165968147519</c:v>
                </c:pt>
                <c:pt idx="30">
                  <c:v>60.532125456760056</c:v>
                </c:pt>
                <c:pt idx="31">
                  <c:v>59.140526835397587</c:v>
                </c:pt>
                <c:pt idx="32">
                  <c:v>59.177036199095014</c:v>
                </c:pt>
                <c:pt idx="33">
                  <c:v>57.923453480579269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403-4E48-A6A8-506CEBDF9F1A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Brunt heroin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Blad1!$A$2:$A$35</c:f>
              <c:numCache>
                <c:formatCode>0</c:formatCode>
                <c:ptCount val="34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  <c:pt idx="33">
                  <c:v>2021</c:v>
                </c:pt>
              </c:numCache>
            </c:numRef>
          </c:cat>
          <c:val>
            <c:numRef>
              <c:f>Blad1!$F$2:$F$35</c:f>
              <c:numCache>
                <c:formatCode>#,##0</c:formatCode>
                <c:ptCount val="34"/>
                <c:pt idx="0">
                  <c:v>100</c:v>
                </c:pt>
                <c:pt idx="1">
                  <c:v>110.52868616608703</c:v>
                </c:pt>
                <c:pt idx="2">
                  <c:v>100.14565610423762</c:v>
                </c:pt>
                <c:pt idx="3">
                  <c:v>91.505569566500782</c:v>
                </c:pt>
                <c:pt idx="4">
                  <c:v>83.794696827909917</c:v>
                </c:pt>
                <c:pt idx="5">
                  <c:v>64.011070618665016</c:v>
                </c:pt>
                <c:pt idx="6">
                  <c:v>73.100935909468063</c:v>
                </c:pt>
                <c:pt idx="7">
                  <c:v>81.541677626569566</c:v>
                </c:pt>
                <c:pt idx="8">
                  <c:v>54.7485712974226</c:v>
                </c:pt>
                <c:pt idx="9">
                  <c:v>50.361049105870492</c:v>
                </c:pt>
                <c:pt idx="10">
                  <c:v>55.545712260807932</c:v>
                </c:pt>
                <c:pt idx="11">
                  <c:v>73.38490736926903</c:v>
                </c:pt>
                <c:pt idx="12">
                  <c:v>39.853217465046669</c:v>
                </c:pt>
                <c:pt idx="13">
                  <c:v>38.916161769661251</c:v>
                </c:pt>
                <c:pt idx="14">
                  <c:v>38.094622125925689</c:v>
                </c:pt>
                <c:pt idx="15">
                  <c:v>41.111536484717213</c:v>
                </c:pt>
                <c:pt idx="16">
                  <c:v>37.236217120652086</c:v>
                </c:pt>
                <c:pt idx="17">
                  <c:v>44.481085469386208</c:v>
                </c:pt>
                <c:pt idx="18">
                  <c:v>36.570676402289848</c:v>
                </c:pt>
                <c:pt idx="19">
                  <c:v>35.778863540183892</c:v>
                </c:pt>
                <c:pt idx="20">
                  <c:v>34.589409807184104</c:v>
                </c:pt>
                <c:pt idx="21">
                  <c:v>38.237949940686619</c:v>
                </c:pt>
                <c:pt idx="22">
                  <c:v>37.800540257760126</c:v>
                </c:pt>
                <c:pt idx="23">
                  <c:v>33.37545402517042</c:v>
                </c:pt>
                <c:pt idx="24">
                  <c:v>36.389336129104727</c:v>
                </c:pt>
                <c:pt idx="25">
                  <c:v>39.715153717348869</c:v>
                </c:pt>
                <c:pt idx="26">
                  <c:v>36.471751608551166</c:v>
                </c:pt>
                <c:pt idx="27">
                  <c:v>38.146594204939028</c:v>
                </c:pt>
                <c:pt idx="28">
                  <c:v>32.848079028723006</c:v>
                </c:pt>
                <c:pt idx="29">
                  <c:v>26.508856126971597</c:v>
                </c:pt>
                <c:pt idx="30">
                  <c:v>26.111897255857276</c:v>
                </c:pt>
                <c:pt idx="31">
                  <c:v>24.876725057281927</c:v>
                </c:pt>
                <c:pt idx="32">
                  <c:v>24.75379291988288</c:v>
                </c:pt>
                <c:pt idx="33">
                  <c:v>27.258095755566714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403-4E48-A6A8-506CEBDF9F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55448"/>
        <c:axId val="794152824"/>
      </c:lineChart>
      <c:catAx>
        <c:axId val="794155448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2824"/>
        <c:crosses val="autoZero"/>
        <c:auto val="1"/>
        <c:lblAlgn val="ctr"/>
        <c:lblOffset val="100"/>
        <c:tickLblSkip val="4"/>
        <c:noMultiLvlLbl val="0"/>
      </c:catAx>
      <c:valAx>
        <c:axId val="794152824"/>
        <c:scaling>
          <c:orientation val="minMax"/>
          <c:max val="1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5448"/>
        <c:crosses val="autoZero"/>
        <c:crossBetween val="midCat"/>
        <c:majorUnit val="5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solidFill>
      <a:srgbClr val="FEF7F7"/>
    </a:solidFill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 dirty="0"/>
              <a:t>Index</a:t>
            </a:r>
          </a:p>
        </c:rich>
      </c:tx>
      <c:layout>
        <c:manualLayout>
          <c:xMode val="edge"/>
          <c:yMode val="edge"/>
          <c:x val="1.6949152542372882E-4"/>
          <c:y val="9.03954695024429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Hasch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Blad1!$A$2:$A$13</c:f>
              <c:numCache>
                <c:formatCode>0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Blad1!$B$2:$B$13</c:f>
              <c:numCache>
                <c:formatCode>#,##0</c:formatCode>
                <c:ptCount val="12"/>
                <c:pt idx="0">
                  <c:v>100</c:v>
                </c:pt>
                <c:pt idx="1">
                  <c:v>104.06030247567672</c:v>
                </c:pt>
                <c:pt idx="2">
                  <c:v>99.704805856142599</c:v>
                </c:pt>
                <c:pt idx="3">
                  <c:v>110.06813984588932</c:v>
                </c:pt>
                <c:pt idx="4">
                  <c:v>110.26827012025903</c:v>
                </c:pt>
                <c:pt idx="5">
                  <c:v>124.10722833891813</c:v>
                </c:pt>
                <c:pt idx="6">
                  <c:v>122.89921941661663</c:v>
                </c:pt>
                <c:pt idx="7">
                  <c:v>120.73204805811679</c:v>
                </c:pt>
                <c:pt idx="8">
                  <c:v>111.84074299634594</c:v>
                </c:pt>
                <c:pt idx="9">
                  <c:v>90.489439358583141</c:v>
                </c:pt>
                <c:pt idx="10">
                  <c:v>135.06340795427485</c:v>
                </c:pt>
                <c:pt idx="11">
                  <c:v>125.90693202016379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03-4E48-A6A8-506CEBDF9F1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Marijuana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Blad1!$A$2:$A$13</c:f>
              <c:numCache>
                <c:formatCode>0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Blad1!$C$2:$C$13</c:f>
              <c:numCache>
                <c:formatCode>#,##0</c:formatCode>
                <c:ptCount val="12"/>
                <c:pt idx="0">
                  <c:v>100</c:v>
                </c:pt>
                <c:pt idx="1">
                  <c:v>90.648085712145047</c:v>
                </c:pt>
                <c:pt idx="2">
                  <c:v>102.68448970931468</c:v>
                </c:pt>
                <c:pt idx="3">
                  <c:v>128.41282982020419</c:v>
                </c:pt>
                <c:pt idx="4">
                  <c:v>141.51094665433243</c:v>
                </c:pt>
                <c:pt idx="5">
                  <c:v>128.70379235147067</c:v>
                </c:pt>
                <c:pt idx="6">
                  <c:v>127.4510423579728</c:v>
                </c:pt>
                <c:pt idx="7">
                  <c:v>136.47192987902682</c:v>
                </c:pt>
                <c:pt idx="8">
                  <c:v>135.08607389362567</c:v>
                </c:pt>
                <c:pt idx="9">
                  <c:v>108.58732723029976</c:v>
                </c:pt>
                <c:pt idx="10">
                  <c:v>138.06481701992536</c:v>
                </c:pt>
                <c:pt idx="11">
                  <c:v>141.01576386258341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03-4E48-A6A8-506CEBDF9F1A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Amfetamin</c:v>
                </c:pt>
              </c:strCache>
            </c:strRef>
          </c:tx>
          <c:spPr>
            <a:ln w="28575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numRef>
              <c:f>Blad1!$A$2:$A$13</c:f>
              <c:numCache>
                <c:formatCode>0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Blad1!$D$2:$D$13</c:f>
              <c:numCache>
                <c:formatCode>#,##0</c:formatCode>
                <c:ptCount val="12"/>
                <c:pt idx="0">
                  <c:v>100</c:v>
                </c:pt>
                <c:pt idx="1">
                  <c:v>97.122948977298279</c:v>
                </c:pt>
                <c:pt idx="2">
                  <c:v>96.266709102482508</c:v>
                </c:pt>
                <c:pt idx="3">
                  <c:v>89.430363624785087</c:v>
                </c:pt>
                <c:pt idx="4">
                  <c:v>124.05180388529142</c:v>
                </c:pt>
                <c:pt idx="5">
                  <c:v>113.76495931067497</c:v>
                </c:pt>
                <c:pt idx="6">
                  <c:v>88.760547356445343</c:v>
                </c:pt>
                <c:pt idx="7">
                  <c:v>80.488032038744535</c:v>
                </c:pt>
                <c:pt idx="8">
                  <c:v>78.946406820950074</c:v>
                </c:pt>
                <c:pt idx="9">
                  <c:v>71.098845210315332</c:v>
                </c:pt>
                <c:pt idx="10">
                  <c:v>70.747499404620157</c:v>
                </c:pt>
                <c:pt idx="11">
                  <c:v>59.805792709577801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403-4E48-A6A8-506CEBDF9F1A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Kokain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Blad1!$A$2:$A$13</c:f>
              <c:numCache>
                <c:formatCode>0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Blad1!$E$2:$E$13</c:f>
              <c:numCache>
                <c:formatCode>#,##0</c:formatCode>
                <c:ptCount val="12"/>
                <c:pt idx="0">
                  <c:v>100</c:v>
                </c:pt>
                <c:pt idx="1">
                  <c:v>90.648085712145061</c:v>
                </c:pt>
                <c:pt idx="2">
                  <c:v>89.848928495650341</c:v>
                </c:pt>
                <c:pt idx="3">
                  <c:v>73.837377146617428</c:v>
                </c:pt>
                <c:pt idx="4">
                  <c:v>77.187789084181318</c:v>
                </c:pt>
                <c:pt idx="5">
                  <c:v>90.092654646029459</c:v>
                </c:pt>
                <c:pt idx="6">
                  <c:v>101.96083388637824</c:v>
                </c:pt>
                <c:pt idx="7">
                  <c:v>100.16288431488208</c:v>
                </c:pt>
                <c:pt idx="8">
                  <c:v>90.876086073893632</c:v>
                </c:pt>
                <c:pt idx="9">
                  <c:v>86.869861784239816</c:v>
                </c:pt>
                <c:pt idx="10">
                  <c:v>102.04790823211876</c:v>
                </c:pt>
                <c:pt idx="11">
                  <c:v>94.010509241722289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403-4E48-A6A8-506CEBDF9F1A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Brunt heroin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Blad1!$A$2:$A$13</c:f>
              <c:numCache>
                <c:formatCode>0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Blad1!$F$2:$F$13</c:f>
              <c:numCache>
                <c:formatCode>#,##0</c:formatCode>
                <c:ptCount val="12"/>
                <c:pt idx="0">
                  <c:v>100</c:v>
                </c:pt>
                <c:pt idx="1">
                  <c:v>113.3101071401813</c:v>
                </c:pt>
                <c:pt idx="2">
                  <c:v>96.266709102482508</c:v>
                </c:pt>
                <c:pt idx="3">
                  <c:v>112.36122609267866</c:v>
                </c:pt>
                <c:pt idx="4">
                  <c:v>132.66651248843664</c:v>
                </c:pt>
                <c:pt idx="5">
                  <c:v>104.57183128556993</c:v>
                </c:pt>
                <c:pt idx="6">
                  <c:v>159.31380294746597</c:v>
                </c:pt>
                <c:pt idx="7">
                  <c:v>140.85405606780293</c:v>
                </c:pt>
                <c:pt idx="8">
                  <c:v>57.565088306942755</c:v>
                </c:pt>
                <c:pt idx="9">
                  <c:v>90.489439358583127</c:v>
                </c:pt>
                <c:pt idx="10">
                  <c:v>105.04931729776932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403-4E48-A6A8-506CEBDF9F1A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Ecstasy</c:v>
                </c:pt>
              </c:strCache>
            </c:strRef>
          </c:tx>
          <c:spPr>
            <a:ln w="3492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Pt>
            <c:idx val="2"/>
            <c:marker>
              <c:symbol val="none"/>
            </c:marker>
            <c:bubble3D val="0"/>
            <c:spPr>
              <a:ln w="34925" cap="rnd">
                <a:solidFill>
                  <a:schemeClr val="accent6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5A73-4C86-B669-47F69BE4B1D7}"/>
              </c:ext>
            </c:extLst>
          </c:dPt>
          <c:dPt>
            <c:idx val="3"/>
            <c:marker>
              <c:symbol val="none"/>
            </c:marker>
            <c:bubble3D val="0"/>
            <c:spPr>
              <a:ln w="34925" cap="rnd">
                <a:solidFill>
                  <a:schemeClr val="accent6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5A73-4C86-B669-47F69BE4B1D7}"/>
              </c:ext>
            </c:extLst>
          </c:dPt>
          <c:cat>
            <c:numRef>
              <c:f>Blad1!$A$2:$A$13</c:f>
              <c:numCache>
                <c:formatCode>0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Blad1!$G$2:$G$13</c:f>
              <c:numCache>
                <c:formatCode>#,##0</c:formatCode>
                <c:ptCount val="12"/>
                <c:pt idx="0">
                  <c:v>100</c:v>
                </c:pt>
                <c:pt idx="1">
                  <c:v>184.53360305686667</c:v>
                </c:pt>
                <c:pt idx="2">
                  <c:v>236.73123507616307</c:v>
                </c:pt>
                <c:pt idx="3">
                  <c:v>288.92886709545945</c:v>
                </c:pt>
                <c:pt idx="4">
                  <c:v>385.93894542090663</c:v>
                </c:pt>
                <c:pt idx="5">
                  <c:v>173.7501196744854</c:v>
                </c:pt>
                <c:pt idx="6">
                  <c:v>143.38242265271941</c:v>
                </c:pt>
                <c:pt idx="7">
                  <c:v>150.24432647232311</c:v>
                </c:pt>
                <c:pt idx="8">
                  <c:v>184.20828258221684</c:v>
                </c:pt>
                <c:pt idx="9">
                  <c:v>180.97887871716628</c:v>
                </c:pt>
                <c:pt idx="10">
                  <c:v>90.042271969516534</c:v>
                </c:pt>
                <c:pt idx="11">
                  <c:v>88.134852414114633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0403-4E48-A6A8-506CEBDF9F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55448"/>
        <c:axId val="794152824"/>
      </c:lineChart>
      <c:catAx>
        <c:axId val="794155448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2824"/>
        <c:crosses val="autoZero"/>
        <c:auto val="1"/>
        <c:lblAlgn val="ctr"/>
        <c:lblOffset val="100"/>
        <c:noMultiLvlLbl val="0"/>
      </c:catAx>
      <c:valAx>
        <c:axId val="794152824"/>
        <c:scaling>
          <c:orientation val="minMax"/>
          <c:max val="4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5448"/>
        <c:crosses val="autoZero"/>
        <c:crossBetween val="midCat"/>
        <c:majorUnit val="10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solidFill>
      <a:srgbClr val="FEF7F7"/>
    </a:solidFill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Andel</c:v>
                </c:pt>
              </c:strCache>
            </c:strRef>
          </c:tx>
          <c:spPr>
            <a:effectLst/>
          </c:spPr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7C7-420E-B07B-B36893F3AE7F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77C7-420E-B07B-B36893F3AE7F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7C7-420E-B07B-B36893F3AE7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77C7-420E-B07B-B36893F3AE7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7C7-420E-B07B-B36893F3AE7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77C7-420E-B07B-B36893F3AE7F}"/>
              </c:ext>
            </c:extLst>
          </c:dPt>
          <c:dLbls>
            <c:dLbl>
              <c:idx val="0"/>
              <c:layout>
                <c:manualLayout>
                  <c:x val="-0.12139681884910765"/>
                  <c:y val="7.191549513533809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7C7-420E-B07B-B36893F3AE7F}"/>
                </c:ext>
              </c:extLst>
            </c:dLbl>
            <c:dLbl>
              <c:idx val="1"/>
              <c:layout>
                <c:manualLayout>
                  <c:x val="-6.2834403018580565E-4"/>
                  <c:y val="-0.13940762664134035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7C7-420E-B07B-B36893F3AE7F}"/>
                </c:ext>
              </c:extLst>
            </c:dLbl>
            <c:dLbl>
              <c:idx val="2"/>
              <c:layout>
                <c:manualLayout>
                  <c:x val="9.2582410249566205E-2"/>
                  <c:y val="-7.317997592516924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7C7-420E-B07B-B36893F3AE7F}"/>
                </c:ext>
              </c:extLst>
            </c:dLbl>
            <c:dLbl>
              <c:idx val="3"/>
              <c:layout>
                <c:manualLayout>
                  <c:x val="8.0389333074505909E-2"/>
                  <c:y val="9.295424677805877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7C7-420E-B07B-B36893F3AE7F}"/>
                </c:ext>
              </c:extLst>
            </c:dLbl>
            <c:dLbl>
              <c:idx val="4"/>
              <c:layout>
                <c:manualLayout>
                  <c:x val="4.1608895575264183E-2"/>
                  <c:y val="0.12840145332464575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7C7-420E-B07B-B36893F3AE7F}"/>
                </c:ext>
              </c:extLst>
            </c:dLbl>
            <c:dLbl>
              <c:idx val="5"/>
              <c:layout>
                <c:manualLayout>
                  <c:x val="1.0588185336617206E-2"/>
                  <c:y val="9.412728738500952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7C7-420E-B07B-B36893F3AE7F}"/>
                </c:ext>
              </c:extLst>
            </c:dLbl>
            <c:spPr>
              <a:solidFill>
                <a:srgbClr val="FFE5D5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25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rgbClr val="004687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Blad1!$A$2:$A$7</c:f>
              <c:strCache>
                <c:ptCount val="6"/>
                <c:pt idx="0">
                  <c:v>Cannabis</c:v>
                </c:pt>
                <c:pt idx="1">
                  <c:v>Kokain</c:v>
                </c:pt>
                <c:pt idx="2">
                  <c:v>Amfetamin</c:v>
                </c:pt>
                <c:pt idx="3">
                  <c:v>Läkemedel</c:v>
                </c:pt>
                <c:pt idx="4">
                  <c:v>Heroin</c:v>
                </c:pt>
                <c:pt idx="5">
                  <c:v>Ecstasy</c:v>
                </c:pt>
              </c:strCache>
            </c:strRef>
          </c:cat>
          <c:val>
            <c:numRef>
              <c:f>Blad1!$B$2:$B$7</c:f>
              <c:numCache>
                <c:formatCode>0%</c:formatCode>
                <c:ptCount val="6"/>
                <c:pt idx="0">
                  <c:v>0.40031609844208632</c:v>
                </c:pt>
                <c:pt idx="1">
                  <c:v>0.20862497177692482</c:v>
                </c:pt>
                <c:pt idx="2">
                  <c:v>0.1846918040189659</c:v>
                </c:pt>
                <c:pt idx="3">
                  <c:v>0.14156694513434184</c:v>
                </c:pt>
                <c:pt idx="4">
                  <c:v>3.6577105441408894E-2</c:v>
                </c:pt>
                <c:pt idx="5">
                  <c:v>2.8223075186272296E-2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03-4E48-A6A8-506CEBDF9F1A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 dirty="0"/>
              <a:t>Index</a:t>
            </a:r>
          </a:p>
        </c:rich>
      </c:tx>
      <c:layout>
        <c:manualLayout>
          <c:xMode val="edge"/>
          <c:yMode val="edge"/>
          <c:x val="1.6949152542372882E-4"/>
          <c:y val="9.03954695024429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Västeuropa</c:v>
                </c:pt>
              </c:strCache>
            </c:strRef>
          </c:tx>
          <c:spPr>
            <a:ln w="28575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numRef>
              <c:f>Blad1!$A$2:$A$31</c:f>
              <c:numCache>
                <c:formatCode>General</c:formatCode>
                <c:ptCount val="3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 formatCode="0">
                  <c:v>2019</c:v>
                </c:pt>
              </c:numCache>
            </c:numRef>
          </c:cat>
          <c:val>
            <c:numRef>
              <c:f>Blad1!$C$2:$C$31</c:f>
              <c:numCache>
                <c:formatCode>0</c:formatCode>
                <c:ptCount val="30"/>
                <c:pt idx="0">
                  <c:v>100</c:v>
                </c:pt>
                <c:pt idx="1">
                  <c:v>91.372479971828497</c:v>
                </c:pt>
                <c:pt idx="2">
                  <c:v>83.672822254708052</c:v>
                </c:pt>
                <c:pt idx="3">
                  <c:v>63.917970193373577</c:v>
                </c:pt>
                <c:pt idx="4">
                  <c:v>72.994614797251131</c:v>
                </c:pt>
                <c:pt idx="5">
                  <c:v>81.42307994037813</c:v>
                </c:pt>
                <c:pt idx="6">
                  <c:v>54.668942645337495</c:v>
                </c:pt>
                <c:pt idx="7">
                  <c:v>50.287801852784995</c:v>
                </c:pt>
                <c:pt idx="8">
                  <c:v>55.464924212980961</c:v>
                </c:pt>
                <c:pt idx="9">
                  <c:v>73.278173236875716</c:v>
                </c:pt>
                <c:pt idx="10">
                  <c:v>39.795253249491971</c:v>
                </c:pt>
                <c:pt idx="11">
                  <c:v>38.859560447789136</c:v>
                </c:pt>
                <c:pt idx="12">
                  <c:v>38.039215686274517</c:v>
                </c:pt>
                <c:pt idx="13">
                  <c:v>41.051742116428755</c:v>
                </c:pt>
                <c:pt idx="14">
                  <c:v>37.182059181772594</c:v>
                </c:pt>
                <c:pt idx="15">
                  <c:v>44.416390285653151</c:v>
                </c:pt>
                <c:pt idx="16">
                  <c:v>36.517486454155232</c:v>
                </c:pt>
                <c:pt idx="17">
                  <c:v>35.726825238373898</c:v>
                </c:pt>
                <c:pt idx="18">
                  <c:v>34.539101497504156</c:v>
                </c:pt>
                <c:pt idx="19">
                  <c:v>38.182335038961909</c:v>
                </c:pt>
                <c:pt idx="20">
                  <c:v>37.745561543293555</c:v>
                </c:pt>
                <c:pt idx="21">
                  <c:v>33.326911344443374</c:v>
                </c:pt>
                <c:pt idx="22">
                  <c:v>36.336409929980903</c:v>
                </c:pt>
                <c:pt idx="23">
                  <c:v>39.657390307584542</c:v>
                </c:pt>
                <c:pt idx="24">
                  <c:v>36.418705540846595</c:v>
                </c:pt>
                <c:pt idx="25">
                  <c:v>38.091112174884309</c:v>
                </c:pt>
                <c:pt idx="26">
                  <c:v>32.80030338463483</c:v>
                </c:pt>
                <c:pt idx="27">
                  <c:v>26.47030051845643</c:v>
                </c:pt>
                <c:pt idx="28">
                  <c:v>26.073919001218027</c:v>
                </c:pt>
                <c:pt idx="29">
                  <c:v>24.840543289654761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8DB-4E60-B8FE-5AE7375060A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Sverige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Blad1!$A$2:$A$31</c:f>
              <c:numCache>
                <c:formatCode>General</c:formatCode>
                <c:ptCount val="3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 formatCode="0">
                  <c:v>2019</c:v>
                </c:pt>
              </c:numCache>
            </c:numRef>
          </c:cat>
          <c:val>
            <c:numRef>
              <c:f>Blad1!$B$2:$B$31</c:f>
              <c:numCache>
                <c:formatCode>0</c:formatCode>
                <c:ptCount val="30"/>
                <c:pt idx="0">
                  <c:v>100</c:v>
                </c:pt>
                <c:pt idx="1">
                  <c:v>83.981755397769234</c:v>
                </c:pt>
                <c:pt idx="2">
                  <c:v>75.838877512566299</c:v>
                </c:pt>
                <c:pt idx="3">
                  <c:v>59.002472277999949</c:v>
                </c:pt>
                <c:pt idx="4">
                  <c:v>62.667449913165107</c:v>
                </c:pt>
                <c:pt idx="5">
                  <c:v>56.014838519908764</c:v>
                </c:pt>
                <c:pt idx="6">
                  <c:v>55.794197149041082</c:v>
                </c:pt>
                <c:pt idx="7">
                  <c:v>48.304114439417077</c:v>
                </c:pt>
                <c:pt idx="8">
                  <c:v>49.179115738145143</c:v>
                </c:pt>
                <c:pt idx="9">
                  <c:v>46.729239434367479</c:v>
                </c:pt>
                <c:pt idx="10">
                  <c:v>38.854070419850778</c:v>
                </c:pt>
                <c:pt idx="11">
                  <c:v>36.289682758804908</c:v>
                </c:pt>
                <c:pt idx="12">
                  <c:v>35.816008703073912</c:v>
                </c:pt>
                <c:pt idx="13">
                  <c:v>32.898603923608214</c:v>
                </c:pt>
                <c:pt idx="14">
                  <c:v>31.566609363161696</c:v>
                </c:pt>
                <c:pt idx="15">
                  <c:v>29.525805364760327</c:v>
                </c:pt>
                <c:pt idx="16">
                  <c:v>27.063553083298853</c:v>
                </c:pt>
                <c:pt idx="17">
                  <c:v>26.545464899095268</c:v>
                </c:pt>
                <c:pt idx="18">
                  <c:v>25.711029118690636</c:v>
                </c:pt>
                <c:pt idx="19">
                  <c:v>24.433397842629557</c:v>
                </c:pt>
                <c:pt idx="20">
                  <c:v>23.630001356135104</c:v>
                </c:pt>
                <c:pt idx="21">
                  <c:v>23.519997357027538</c:v>
                </c:pt>
                <c:pt idx="22">
                  <c:v>23.374991787209247</c:v>
                </c:pt>
                <c:pt idx="23">
                  <c:v>22.165511226414388</c:v>
                </c:pt>
                <c:pt idx="24">
                  <c:v>21.661106409754808</c:v>
                </c:pt>
                <c:pt idx="25">
                  <c:v>22.249636334580263</c:v>
                </c:pt>
                <c:pt idx="26">
                  <c:v>22.405714022481167</c:v>
                </c:pt>
                <c:pt idx="27">
                  <c:v>20.684318913998961</c:v>
                </c:pt>
                <c:pt idx="28">
                  <c:v>19.815417482104305</c:v>
                </c:pt>
                <c:pt idx="29">
                  <c:v>21.238691993603929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8DB-4E60-B8FE-5AE7375060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55448"/>
        <c:axId val="794152824"/>
      </c:lineChart>
      <c:catAx>
        <c:axId val="794155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2824"/>
        <c:crosses val="autoZero"/>
        <c:auto val="1"/>
        <c:lblAlgn val="ctr"/>
        <c:lblOffset val="100"/>
        <c:tickLblSkip val="5"/>
        <c:noMultiLvlLbl val="0"/>
      </c:catAx>
      <c:valAx>
        <c:axId val="794152824"/>
        <c:scaling>
          <c:orientation val="minMax"/>
          <c:max val="1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5448"/>
        <c:crosses val="autoZero"/>
        <c:crossBetween val="midCat"/>
        <c:majorUnit val="5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  <c:extLst/>
  </c:chart>
  <c:spPr>
    <a:solidFill>
      <a:srgbClr val="FEF7F7"/>
    </a:solidFill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/>
              <a:t>Procent</a:t>
            </a:r>
          </a:p>
        </c:rich>
      </c:tx>
      <c:layout>
        <c:manualLayout>
          <c:xMode val="edge"/>
          <c:yMode val="edge"/>
          <c:x val="1.6949152542372882E-4"/>
          <c:y val="9.03954695024429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Hasch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Blad1!$A$2:$A$35</c:f>
              <c:numCache>
                <c:formatCode>General</c:formatCode>
                <c:ptCount val="34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  <c:pt idx="33">
                  <c:v>2021</c:v>
                </c:pt>
              </c:numCache>
            </c:numRef>
          </c:cat>
          <c:val>
            <c:numRef>
              <c:f>Blad1!$B$2:$B$35</c:f>
              <c:numCache>
                <c:formatCode>#,##0</c:formatCode>
                <c:ptCount val="34"/>
                <c:pt idx="0">
                  <c:v>62</c:v>
                </c:pt>
                <c:pt idx="1">
                  <c:v>79</c:v>
                </c:pt>
                <c:pt idx="2">
                  <c:v>85</c:v>
                </c:pt>
                <c:pt idx="3">
                  <c:v>94</c:v>
                </c:pt>
                <c:pt idx="4">
                  <c:v>92</c:v>
                </c:pt>
                <c:pt idx="5">
                  <c:v>85</c:v>
                </c:pt>
                <c:pt idx="6">
                  <c:v>83</c:v>
                </c:pt>
                <c:pt idx="7">
                  <c:v>74</c:v>
                </c:pt>
                <c:pt idx="8">
                  <c:v>80</c:v>
                </c:pt>
                <c:pt idx="9">
                  <c:v>70</c:v>
                </c:pt>
                <c:pt idx="10">
                  <c:v>63</c:v>
                </c:pt>
                <c:pt idx="11">
                  <c:v>72</c:v>
                </c:pt>
                <c:pt idx="12">
                  <c:v>100</c:v>
                </c:pt>
                <c:pt idx="13">
                  <c:v>93</c:v>
                </c:pt>
                <c:pt idx="14">
                  <c:v>95</c:v>
                </c:pt>
                <c:pt idx="15">
                  <c:v>98</c:v>
                </c:pt>
                <c:pt idx="16">
                  <c:v>98</c:v>
                </c:pt>
                <c:pt idx="17">
                  <c:v>98</c:v>
                </c:pt>
                <c:pt idx="18">
                  <c:v>95</c:v>
                </c:pt>
                <c:pt idx="19">
                  <c:v>100</c:v>
                </c:pt>
                <c:pt idx="20">
                  <c:v>98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98</c:v>
                </c:pt>
                <c:pt idx="25">
                  <c:v>98</c:v>
                </c:pt>
                <c:pt idx="26">
                  <c:v>100</c:v>
                </c:pt>
                <c:pt idx="27">
                  <c:v>98</c:v>
                </c:pt>
                <c:pt idx="28">
                  <c:v>96</c:v>
                </c:pt>
                <c:pt idx="29">
                  <c:v>98</c:v>
                </c:pt>
                <c:pt idx="30">
                  <c:v>100</c:v>
                </c:pt>
                <c:pt idx="31">
                  <c:v>100</c:v>
                </c:pt>
                <c:pt idx="32">
                  <c:v>96</c:v>
                </c:pt>
                <c:pt idx="33" formatCode="General">
                  <c:v>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03-4E48-A6A8-506CEBDF9F1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Marijuana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Blad1!$A$2:$A$35</c:f>
              <c:numCache>
                <c:formatCode>General</c:formatCode>
                <c:ptCount val="34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  <c:pt idx="33">
                  <c:v>2021</c:v>
                </c:pt>
              </c:numCache>
            </c:numRef>
          </c:cat>
          <c:val>
            <c:numRef>
              <c:f>Blad1!$C$2:$C$35</c:f>
              <c:numCache>
                <c:formatCode>#,##0</c:formatCode>
                <c:ptCount val="34"/>
                <c:pt idx="0">
                  <c:v>10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  <c:pt idx="5">
                  <c:v>5</c:v>
                </c:pt>
                <c:pt idx="6">
                  <c:v>11</c:v>
                </c:pt>
                <c:pt idx="7">
                  <c:v>21</c:v>
                </c:pt>
                <c:pt idx="8">
                  <c:v>23</c:v>
                </c:pt>
                <c:pt idx="9">
                  <c:v>13</c:v>
                </c:pt>
                <c:pt idx="10">
                  <c:v>17</c:v>
                </c:pt>
                <c:pt idx="11">
                  <c:v>22</c:v>
                </c:pt>
                <c:pt idx="12">
                  <c:v>48</c:v>
                </c:pt>
                <c:pt idx="13">
                  <c:v>62</c:v>
                </c:pt>
                <c:pt idx="14">
                  <c:v>62</c:v>
                </c:pt>
                <c:pt idx="15">
                  <c:v>71</c:v>
                </c:pt>
                <c:pt idx="16">
                  <c:v>79</c:v>
                </c:pt>
                <c:pt idx="17">
                  <c:v>79</c:v>
                </c:pt>
                <c:pt idx="18">
                  <c:v>67</c:v>
                </c:pt>
                <c:pt idx="19">
                  <c:v>73</c:v>
                </c:pt>
                <c:pt idx="20">
                  <c:v>83</c:v>
                </c:pt>
                <c:pt idx="21">
                  <c:v>95</c:v>
                </c:pt>
                <c:pt idx="22">
                  <c:v>93</c:v>
                </c:pt>
                <c:pt idx="23">
                  <c:v>90</c:v>
                </c:pt>
                <c:pt idx="24">
                  <c:v>93</c:v>
                </c:pt>
                <c:pt idx="25">
                  <c:v>90</c:v>
                </c:pt>
                <c:pt idx="26">
                  <c:v>93</c:v>
                </c:pt>
                <c:pt idx="27">
                  <c:v>98</c:v>
                </c:pt>
                <c:pt idx="28">
                  <c:v>96</c:v>
                </c:pt>
                <c:pt idx="29">
                  <c:v>96</c:v>
                </c:pt>
                <c:pt idx="30">
                  <c:v>100</c:v>
                </c:pt>
                <c:pt idx="31">
                  <c:v>94</c:v>
                </c:pt>
                <c:pt idx="32">
                  <c:v>96</c:v>
                </c:pt>
                <c:pt idx="33" formatCode="General">
                  <c:v>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03-4E48-A6A8-506CEBDF9F1A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Amfetamin</c:v>
                </c:pt>
              </c:strCache>
            </c:strRef>
          </c:tx>
          <c:spPr>
            <a:ln w="28575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numRef>
              <c:f>Blad1!$A$2:$A$35</c:f>
              <c:numCache>
                <c:formatCode>General</c:formatCode>
                <c:ptCount val="34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  <c:pt idx="33">
                  <c:v>2021</c:v>
                </c:pt>
              </c:numCache>
            </c:numRef>
          </c:cat>
          <c:val>
            <c:numRef>
              <c:f>Blad1!$D$2:$D$35</c:f>
              <c:numCache>
                <c:formatCode>0</c:formatCode>
                <c:ptCount val="34"/>
                <c:pt idx="0">
                  <c:v>62</c:v>
                </c:pt>
                <c:pt idx="1">
                  <c:v>79</c:v>
                </c:pt>
                <c:pt idx="2">
                  <c:v>78</c:v>
                </c:pt>
                <c:pt idx="3">
                  <c:v>91</c:v>
                </c:pt>
                <c:pt idx="4">
                  <c:v>85</c:v>
                </c:pt>
                <c:pt idx="5">
                  <c:v>83</c:v>
                </c:pt>
                <c:pt idx="6">
                  <c:v>61</c:v>
                </c:pt>
                <c:pt idx="7">
                  <c:v>69</c:v>
                </c:pt>
                <c:pt idx="8">
                  <c:v>74</c:v>
                </c:pt>
                <c:pt idx="9">
                  <c:v>80</c:v>
                </c:pt>
                <c:pt idx="10">
                  <c:v>66</c:v>
                </c:pt>
                <c:pt idx="11">
                  <c:v>66</c:v>
                </c:pt>
                <c:pt idx="12">
                  <c:v>100</c:v>
                </c:pt>
                <c:pt idx="13">
                  <c:v>98</c:v>
                </c:pt>
                <c:pt idx="14">
                  <c:v>95</c:v>
                </c:pt>
                <c:pt idx="15">
                  <c:v>98</c:v>
                </c:pt>
                <c:pt idx="16">
                  <c:v>98</c:v>
                </c:pt>
                <c:pt idx="17">
                  <c:v>98</c:v>
                </c:pt>
                <c:pt idx="18">
                  <c:v>93</c:v>
                </c:pt>
                <c:pt idx="19">
                  <c:v>100</c:v>
                </c:pt>
                <c:pt idx="20">
                  <c:v>98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90</c:v>
                </c:pt>
                <c:pt idx="25">
                  <c:v>95</c:v>
                </c:pt>
                <c:pt idx="26">
                  <c:v>95</c:v>
                </c:pt>
                <c:pt idx="27">
                  <c:v>100</c:v>
                </c:pt>
                <c:pt idx="28">
                  <c:v>96</c:v>
                </c:pt>
                <c:pt idx="29" formatCode="#,##0">
                  <c:v>98</c:v>
                </c:pt>
                <c:pt idx="30" formatCode="#,##0">
                  <c:v>100</c:v>
                </c:pt>
                <c:pt idx="31" formatCode="#,##0">
                  <c:v>98</c:v>
                </c:pt>
                <c:pt idx="32" formatCode="#,##0">
                  <c:v>96</c:v>
                </c:pt>
                <c:pt idx="33" formatCode="General">
                  <c:v>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403-4E48-A6A8-506CEBDF9F1A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Kokain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Blad1!$A$2:$A$35</c:f>
              <c:numCache>
                <c:formatCode>General</c:formatCode>
                <c:ptCount val="34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  <c:pt idx="33">
                  <c:v>2021</c:v>
                </c:pt>
              </c:numCache>
            </c:numRef>
          </c:cat>
          <c:val>
            <c:numRef>
              <c:f>Blad1!$E$2:$E$35</c:f>
              <c:numCache>
                <c:formatCode>0</c:formatCode>
                <c:ptCount val="34"/>
                <c:pt idx="0">
                  <c:v>24</c:v>
                </c:pt>
                <c:pt idx="1">
                  <c:v>24</c:v>
                </c:pt>
                <c:pt idx="2">
                  <c:v>28</c:v>
                </c:pt>
                <c:pt idx="3">
                  <c:v>20</c:v>
                </c:pt>
                <c:pt idx="4">
                  <c:v>28</c:v>
                </c:pt>
                <c:pt idx="5">
                  <c:v>37</c:v>
                </c:pt>
                <c:pt idx="6">
                  <c:v>25</c:v>
                </c:pt>
                <c:pt idx="7">
                  <c:v>33</c:v>
                </c:pt>
                <c:pt idx="8">
                  <c:v>31</c:v>
                </c:pt>
                <c:pt idx="9">
                  <c:v>20</c:v>
                </c:pt>
                <c:pt idx="10">
                  <c:v>23</c:v>
                </c:pt>
                <c:pt idx="11">
                  <c:v>13</c:v>
                </c:pt>
                <c:pt idx="12">
                  <c:v>48</c:v>
                </c:pt>
                <c:pt idx="13">
                  <c:v>52</c:v>
                </c:pt>
                <c:pt idx="14">
                  <c:v>59</c:v>
                </c:pt>
                <c:pt idx="15">
                  <c:v>62</c:v>
                </c:pt>
                <c:pt idx="16">
                  <c:v>62</c:v>
                </c:pt>
                <c:pt idx="17">
                  <c:v>69</c:v>
                </c:pt>
                <c:pt idx="18">
                  <c:v>69</c:v>
                </c:pt>
                <c:pt idx="19">
                  <c:v>68</c:v>
                </c:pt>
                <c:pt idx="20">
                  <c:v>79</c:v>
                </c:pt>
                <c:pt idx="21">
                  <c:v>86</c:v>
                </c:pt>
                <c:pt idx="22">
                  <c:v>80</c:v>
                </c:pt>
                <c:pt idx="23">
                  <c:v>69</c:v>
                </c:pt>
                <c:pt idx="24">
                  <c:v>62</c:v>
                </c:pt>
                <c:pt idx="25">
                  <c:v>86</c:v>
                </c:pt>
                <c:pt idx="26">
                  <c:v>80</c:v>
                </c:pt>
                <c:pt idx="27">
                  <c:v>91</c:v>
                </c:pt>
                <c:pt idx="28">
                  <c:v>92</c:v>
                </c:pt>
                <c:pt idx="29" formatCode="#,##0">
                  <c:v>94</c:v>
                </c:pt>
                <c:pt idx="30" formatCode="#,##0">
                  <c:v>96</c:v>
                </c:pt>
                <c:pt idx="31" formatCode="#,##0">
                  <c:v>94</c:v>
                </c:pt>
                <c:pt idx="32" formatCode="#,##0">
                  <c:v>98</c:v>
                </c:pt>
                <c:pt idx="33" formatCode="General">
                  <c:v>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403-4E48-A6A8-506CEBDF9F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55448"/>
        <c:axId val="794152824"/>
      </c:lineChart>
      <c:catAx>
        <c:axId val="794155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2824"/>
        <c:crosses val="autoZero"/>
        <c:auto val="1"/>
        <c:lblAlgn val="ctr"/>
        <c:lblOffset val="100"/>
        <c:tickLblSkip val="4"/>
        <c:tickMarkSkip val="2"/>
        <c:noMultiLvlLbl val="0"/>
      </c:catAx>
      <c:valAx>
        <c:axId val="79415282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5448"/>
        <c:crosses val="autoZero"/>
        <c:crossBetween val="midCat"/>
        <c:majorUnit val="25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solidFill>
      <a:srgbClr val="FEF7F7"/>
    </a:solidFill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/>
              <a:t>Procent</a:t>
            </a:r>
          </a:p>
        </c:rich>
      </c:tx>
      <c:layout>
        <c:manualLayout>
          <c:xMode val="edge"/>
          <c:yMode val="edge"/>
          <c:x val="1.6949152542372882E-4"/>
          <c:y val="9.03954695024429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Ecstasy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Blad1!$A$2:$A$35</c:f>
              <c:numCache>
                <c:formatCode>General</c:formatCode>
                <c:ptCount val="34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  <c:pt idx="33">
                  <c:v>2021</c:v>
                </c:pt>
              </c:numCache>
            </c:numRef>
          </c:cat>
          <c:val>
            <c:numRef>
              <c:f>Blad1!$B$2:$B$35</c:f>
              <c:numCache>
                <c:formatCode>General</c:formatCode>
                <c:ptCount val="34"/>
                <c:pt idx="12" formatCode="#,##0">
                  <c:v>90</c:v>
                </c:pt>
                <c:pt idx="13" formatCode="#,##0">
                  <c:v>95</c:v>
                </c:pt>
                <c:pt idx="14" formatCode="#,##0">
                  <c:v>92</c:v>
                </c:pt>
                <c:pt idx="15" formatCode="#,##0">
                  <c:v>98</c:v>
                </c:pt>
                <c:pt idx="16" formatCode="#,##0">
                  <c:v>95</c:v>
                </c:pt>
                <c:pt idx="17" formatCode="#,##0">
                  <c:v>98</c:v>
                </c:pt>
                <c:pt idx="18" formatCode="#,##0">
                  <c:v>71</c:v>
                </c:pt>
                <c:pt idx="19" formatCode="#,##0">
                  <c:v>80</c:v>
                </c:pt>
                <c:pt idx="20" formatCode="#,##0">
                  <c:v>67</c:v>
                </c:pt>
                <c:pt idx="21" formatCode="#,##0">
                  <c:v>55</c:v>
                </c:pt>
                <c:pt idx="22" formatCode="#,##0">
                  <c:v>48.780487804878049</c:v>
                </c:pt>
                <c:pt idx="23" formatCode="#,##0">
                  <c:v>36</c:v>
                </c:pt>
                <c:pt idx="24" formatCode="#,##0">
                  <c:v>28.571428571428569</c:v>
                </c:pt>
                <c:pt idx="25" formatCode="#,##0">
                  <c:v>38</c:v>
                </c:pt>
                <c:pt idx="26" formatCode="#,##0">
                  <c:v>46.341463414634148</c:v>
                </c:pt>
                <c:pt idx="27" formatCode="#,##0">
                  <c:v>49</c:v>
                </c:pt>
                <c:pt idx="28" formatCode="#,##0">
                  <c:v>53.061224489795919</c:v>
                </c:pt>
                <c:pt idx="29" formatCode="#,##0">
                  <c:v>69</c:v>
                </c:pt>
                <c:pt idx="30" formatCode="#,##0">
                  <c:v>70</c:v>
                </c:pt>
                <c:pt idx="31" formatCode="#,##0">
                  <c:v>71</c:v>
                </c:pt>
                <c:pt idx="32" formatCode="#,##0">
                  <c:v>77.358490566037744</c:v>
                </c:pt>
                <c:pt idx="33" formatCode="#,##0">
                  <c:v>72.549019607843135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03-4E48-A6A8-506CEBDF9F1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LSD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Blad1!$A$2:$A$35</c:f>
              <c:numCache>
                <c:formatCode>General</c:formatCode>
                <c:ptCount val="34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  <c:pt idx="33">
                  <c:v>2021</c:v>
                </c:pt>
              </c:numCache>
            </c:numRef>
          </c:cat>
          <c:val>
            <c:numRef>
              <c:f>Blad1!$C$2:$C$35</c:f>
              <c:numCache>
                <c:formatCode>General</c:formatCode>
                <c:ptCount val="34"/>
                <c:pt idx="12" formatCode="0">
                  <c:v>43</c:v>
                </c:pt>
                <c:pt idx="13" formatCode="0">
                  <c:v>36</c:v>
                </c:pt>
                <c:pt idx="14" formatCode="0">
                  <c:v>41</c:v>
                </c:pt>
                <c:pt idx="15" formatCode="0">
                  <c:v>33</c:v>
                </c:pt>
                <c:pt idx="16" formatCode="0">
                  <c:v>24</c:v>
                </c:pt>
                <c:pt idx="17" formatCode="0">
                  <c:v>10</c:v>
                </c:pt>
                <c:pt idx="18" formatCode="0">
                  <c:v>10</c:v>
                </c:pt>
                <c:pt idx="19" formatCode="0">
                  <c:v>23</c:v>
                </c:pt>
                <c:pt idx="20" formatCode="0">
                  <c:v>14</c:v>
                </c:pt>
                <c:pt idx="21" formatCode="0">
                  <c:v>19</c:v>
                </c:pt>
                <c:pt idx="22" formatCode="0">
                  <c:v>19.512195121951219</c:v>
                </c:pt>
                <c:pt idx="23" formatCode="0">
                  <c:v>17</c:v>
                </c:pt>
                <c:pt idx="24" formatCode="0">
                  <c:v>11.904761904761903</c:v>
                </c:pt>
                <c:pt idx="25" formatCode="0">
                  <c:v>11.904761904761903</c:v>
                </c:pt>
                <c:pt idx="26" formatCode="0">
                  <c:v>7.3170731707317067</c:v>
                </c:pt>
                <c:pt idx="27" formatCode="0">
                  <c:v>19</c:v>
                </c:pt>
                <c:pt idx="28" formatCode="0">
                  <c:v>16.326530612244898</c:v>
                </c:pt>
                <c:pt idx="29" formatCode="#,##0">
                  <c:v>15</c:v>
                </c:pt>
                <c:pt idx="30" formatCode="#,##0">
                  <c:v>25</c:v>
                </c:pt>
                <c:pt idx="31" formatCode="0">
                  <c:v>18</c:v>
                </c:pt>
                <c:pt idx="32" formatCode="0">
                  <c:v>26.415094339622641</c:v>
                </c:pt>
                <c:pt idx="33" formatCode="0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03-4E48-A6A8-506CEBDF9F1A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Vitt heroin</c:v>
                </c:pt>
              </c:strCache>
            </c:strRef>
          </c:tx>
          <c:spPr>
            <a:ln w="28575" cap="rnd">
              <a:solidFill>
                <a:srgbClr val="9CA920"/>
              </a:solidFill>
              <a:round/>
            </a:ln>
            <a:effectLst/>
          </c:spPr>
          <c:marker>
            <c:symbol val="none"/>
          </c:marker>
          <c:cat>
            <c:numRef>
              <c:f>Blad1!$A$2:$A$35</c:f>
              <c:numCache>
                <c:formatCode>General</c:formatCode>
                <c:ptCount val="34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  <c:pt idx="33">
                  <c:v>2021</c:v>
                </c:pt>
              </c:numCache>
            </c:numRef>
          </c:cat>
          <c:val>
            <c:numRef>
              <c:f>Blad1!$D$2:$D$35</c:f>
              <c:numCache>
                <c:formatCode>0</c:formatCode>
                <c:ptCount val="34"/>
                <c:pt idx="0">
                  <c:v>43</c:v>
                </c:pt>
                <c:pt idx="1">
                  <c:v>40</c:v>
                </c:pt>
                <c:pt idx="2">
                  <c:v>50</c:v>
                </c:pt>
                <c:pt idx="3">
                  <c:v>49</c:v>
                </c:pt>
                <c:pt idx="4">
                  <c:v>51</c:v>
                </c:pt>
                <c:pt idx="5">
                  <c:v>54</c:v>
                </c:pt>
                <c:pt idx="6">
                  <c:v>39</c:v>
                </c:pt>
                <c:pt idx="7">
                  <c:v>33</c:v>
                </c:pt>
                <c:pt idx="8">
                  <c:v>37</c:v>
                </c:pt>
                <c:pt idx="9">
                  <c:v>20</c:v>
                </c:pt>
                <c:pt idx="10">
                  <c:v>23</c:v>
                </c:pt>
                <c:pt idx="11">
                  <c:v>3</c:v>
                </c:pt>
                <c:pt idx="12">
                  <c:v>29</c:v>
                </c:pt>
                <c:pt idx="13">
                  <c:v>24</c:v>
                </c:pt>
                <c:pt idx="14">
                  <c:v>44</c:v>
                </c:pt>
                <c:pt idx="15">
                  <c:v>48</c:v>
                </c:pt>
                <c:pt idx="16">
                  <c:v>43</c:v>
                </c:pt>
                <c:pt idx="17">
                  <c:v>48</c:v>
                </c:pt>
                <c:pt idx="18">
                  <c:v>50</c:v>
                </c:pt>
                <c:pt idx="19">
                  <c:v>43</c:v>
                </c:pt>
                <c:pt idx="20">
                  <c:v>24</c:v>
                </c:pt>
                <c:pt idx="21">
                  <c:v>31</c:v>
                </c:pt>
                <c:pt idx="22">
                  <c:v>21.951219512195124</c:v>
                </c:pt>
                <c:pt idx="23">
                  <c:v>17</c:v>
                </c:pt>
                <c:pt idx="24">
                  <c:v>11.904761904761903</c:v>
                </c:pt>
                <c:pt idx="25">
                  <c:v>14</c:v>
                </c:pt>
                <c:pt idx="26">
                  <c:v>7.3170731707317067</c:v>
                </c:pt>
                <c:pt idx="27">
                  <c:v>17</c:v>
                </c:pt>
                <c:pt idx="28">
                  <c:v>24.489795918367346</c:v>
                </c:pt>
                <c:pt idx="29" formatCode="#,##0">
                  <c:v>15</c:v>
                </c:pt>
                <c:pt idx="30" formatCode="#,##0">
                  <c:v>28</c:v>
                </c:pt>
                <c:pt idx="31" formatCode="#,##0">
                  <c:v>16</c:v>
                </c:pt>
                <c:pt idx="32" formatCode="#,##0">
                  <c:v>15.09433962264151</c:v>
                </c:pt>
                <c:pt idx="33" formatCode="#,##0">
                  <c:v>13.725490196078432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403-4E48-A6A8-506CEBDF9F1A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Brunt heroin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Blad1!$A$2:$A$35</c:f>
              <c:numCache>
                <c:formatCode>General</c:formatCode>
                <c:ptCount val="34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  <c:pt idx="33">
                  <c:v>2021</c:v>
                </c:pt>
              </c:numCache>
            </c:numRef>
          </c:cat>
          <c:val>
            <c:numRef>
              <c:f>Blad1!$E$2:$E$35</c:f>
              <c:numCache>
                <c:formatCode>0</c:formatCode>
                <c:ptCount val="34"/>
                <c:pt idx="0">
                  <c:v>43</c:v>
                </c:pt>
                <c:pt idx="1">
                  <c:v>40</c:v>
                </c:pt>
                <c:pt idx="2">
                  <c:v>50</c:v>
                </c:pt>
                <c:pt idx="3">
                  <c:v>49</c:v>
                </c:pt>
                <c:pt idx="4">
                  <c:v>51</c:v>
                </c:pt>
                <c:pt idx="5">
                  <c:v>46</c:v>
                </c:pt>
                <c:pt idx="6">
                  <c:v>39</c:v>
                </c:pt>
                <c:pt idx="7">
                  <c:v>44</c:v>
                </c:pt>
                <c:pt idx="8">
                  <c:v>49</c:v>
                </c:pt>
                <c:pt idx="9">
                  <c:v>40</c:v>
                </c:pt>
                <c:pt idx="10">
                  <c:v>40</c:v>
                </c:pt>
                <c:pt idx="11">
                  <c:v>19</c:v>
                </c:pt>
                <c:pt idx="12">
                  <c:v>62</c:v>
                </c:pt>
                <c:pt idx="13">
                  <c:v>67</c:v>
                </c:pt>
                <c:pt idx="14">
                  <c:v>72</c:v>
                </c:pt>
                <c:pt idx="15">
                  <c:v>62</c:v>
                </c:pt>
                <c:pt idx="16">
                  <c:v>55</c:v>
                </c:pt>
                <c:pt idx="17">
                  <c:v>52</c:v>
                </c:pt>
                <c:pt idx="18">
                  <c:v>57</c:v>
                </c:pt>
                <c:pt idx="19">
                  <c:v>48</c:v>
                </c:pt>
                <c:pt idx="20">
                  <c:v>43</c:v>
                </c:pt>
                <c:pt idx="21">
                  <c:v>57</c:v>
                </c:pt>
                <c:pt idx="22">
                  <c:v>43.902439024390247</c:v>
                </c:pt>
                <c:pt idx="23">
                  <c:v>29</c:v>
                </c:pt>
                <c:pt idx="24">
                  <c:v>28.571428571428569</c:v>
                </c:pt>
                <c:pt idx="25">
                  <c:v>21</c:v>
                </c:pt>
                <c:pt idx="26">
                  <c:v>24.390243902439025</c:v>
                </c:pt>
                <c:pt idx="27">
                  <c:v>32</c:v>
                </c:pt>
                <c:pt idx="28">
                  <c:v>30.612244897959183</c:v>
                </c:pt>
                <c:pt idx="29" formatCode="#,##0">
                  <c:v>30</c:v>
                </c:pt>
                <c:pt idx="30" formatCode="#,##0">
                  <c:v>38</c:v>
                </c:pt>
                <c:pt idx="31" formatCode="#,##0">
                  <c:v>43</c:v>
                </c:pt>
                <c:pt idx="32" formatCode="#,##0">
                  <c:v>47.169811320754718</c:v>
                </c:pt>
                <c:pt idx="33" formatCode="#,##0">
                  <c:v>45.098039215686278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403-4E48-A6A8-506CEBDF9F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55448"/>
        <c:axId val="794152824"/>
      </c:lineChart>
      <c:catAx>
        <c:axId val="794155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2824"/>
        <c:crosses val="autoZero"/>
        <c:auto val="1"/>
        <c:lblAlgn val="ctr"/>
        <c:lblOffset val="100"/>
        <c:tickLblSkip val="4"/>
        <c:tickMarkSkip val="2"/>
        <c:noMultiLvlLbl val="0"/>
      </c:catAx>
      <c:valAx>
        <c:axId val="79415282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5448"/>
        <c:crosses val="autoZero"/>
        <c:crossBetween val="midCat"/>
        <c:majorUnit val="25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solidFill>
      <a:srgbClr val="FEF7F7"/>
    </a:solidFill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 dirty="0"/>
              <a:t>Kronor</a:t>
            </a:r>
          </a:p>
        </c:rich>
      </c:tx>
      <c:layout>
        <c:manualLayout>
          <c:xMode val="edge"/>
          <c:yMode val="edge"/>
          <c:x val="1.6959377807496115E-4"/>
          <c:y val="3.56917083285242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Hasch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Blad1!$A$2:$A$36</c:f>
              <c:strCache>
                <c:ptCount val="34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  <c:pt idx="32">
                  <c:v>20</c:v>
                </c:pt>
                <c:pt idx="33">
                  <c:v>21</c:v>
                </c:pt>
              </c:strCache>
            </c:strRef>
          </c:cat>
          <c:val>
            <c:numRef>
              <c:f>Blad1!$B$2:$B$36</c:f>
              <c:numCache>
                <c:formatCode>#,##0</c:formatCode>
                <c:ptCount val="35"/>
                <c:pt idx="0">
                  <c:v>194.22184493491795</c:v>
                </c:pt>
                <c:pt idx="1">
                  <c:v>155.09969162058698</c:v>
                </c:pt>
                <c:pt idx="2">
                  <c:v>145.48954619905578</c:v>
                </c:pt>
                <c:pt idx="3">
                  <c:v>128.40544942336473</c:v>
                </c:pt>
                <c:pt idx="4">
                  <c:v>125.42415512941783</c:v>
                </c:pt>
                <c:pt idx="5">
                  <c:v>126.80995196452767</c:v>
                </c:pt>
                <c:pt idx="6">
                  <c:v>110.33717799300726</c:v>
                </c:pt>
                <c:pt idx="7">
                  <c:v>121.15438926806308</c:v>
                </c:pt>
                <c:pt idx="8">
                  <c:v>113.81642606320717</c:v>
                </c:pt>
                <c:pt idx="9">
                  <c:v>106.41962866777781</c:v>
                </c:pt>
                <c:pt idx="10">
                  <c:v>120.04314030314808</c:v>
                </c:pt>
                <c:pt idx="11">
                  <c:v>119.49050253394715</c:v>
                </c:pt>
                <c:pt idx="12">
                  <c:v>105.26896974809247</c:v>
                </c:pt>
                <c:pt idx="13">
                  <c:v>102.79381481897488</c:v>
                </c:pt>
                <c:pt idx="14">
                  <c:v>100.62378596298332</c:v>
                </c:pt>
                <c:pt idx="15">
                  <c:v>98.720650102477435</c:v>
                </c:pt>
                <c:pt idx="16">
                  <c:v>98.356380310955075</c:v>
                </c:pt>
                <c:pt idx="17">
                  <c:v>97.910916158482223</c:v>
                </c:pt>
                <c:pt idx="18">
                  <c:v>96.598409682640195</c:v>
                </c:pt>
                <c:pt idx="19">
                  <c:v>94.506901655708916</c:v>
                </c:pt>
                <c:pt idx="20">
                  <c:v>91.365058236272873</c:v>
                </c:pt>
                <c:pt idx="21">
                  <c:v>94.115848968261929</c:v>
                </c:pt>
                <c:pt idx="22">
                  <c:v>107.78936754058253</c:v>
                </c:pt>
                <c:pt idx="23">
                  <c:v>110.19811835725524</c:v>
                </c:pt>
                <c:pt idx="24">
                  <c:v>109.22660725652452</c:v>
                </c:pt>
                <c:pt idx="25">
                  <c:v>109.27529771381263</c:v>
                </c:pt>
                <c:pt idx="26">
                  <c:v>114.94768573160229</c:v>
                </c:pt>
                <c:pt idx="27">
                  <c:v>109.52289771820647</c:v>
                </c:pt>
                <c:pt idx="28">
                  <c:v>108.4568466959517</c:v>
                </c:pt>
                <c:pt idx="29">
                  <c:v>106.54434820402967</c:v>
                </c:pt>
                <c:pt idx="30">
                  <c:v>104.50365408038978</c:v>
                </c:pt>
                <c:pt idx="31">
                  <c:v>102.67157302698497</c:v>
                </c:pt>
                <c:pt idx="32">
                  <c:v>127.7052572040962</c:v>
                </c:pt>
                <c:pt idx="33">
                  <c:v>113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03-4E48-A6A8-506CEBDF9F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55448"/>
        <c:axId val="794152824"/>
      </c:lineChart>
      <c:catAx>
        <c:axId val="794155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2824"/>
        <c:crosses val="autoZero"/>
        <c:auto val="1"/>
        <c:lblAlgn val="ctr"/>
        <c:lblOffset val="100"/>
        <c:tickLblSkip val="4"/>
        <c:tickMarkSkip val="2"/>
        <c:noMultiLvlLbl val="0"/>
      </c:catAx>
      <c:valAx>
        <c:axId val="794152824"/>
        <c:scaling>
          <c:orientation val="minMax"/>
          <c:max val="2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5448"/>
        <c:crosses val="autoZero"/>
        <c:crossBetween val="midCat"/>
        <c:majorUnit val="5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layout>
        <c:manualLayout>
          <c:xMode val="edge"/>
          <c:yMode val="edge"/>
          <c:x val="0.49993008622698681"/>
          <c:y val="0.18772622617868304"/>
          <c:w val="0.38917584137812522"/>
          <c:h val="9.8023277378965323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 dirty="0"/>
              <a:t>Kronor</a:t>
            </a:r>
          </a:p>
        </c:rich>
      </c:tx>
      <c:layout>
        <c:manualLayout>
          <c:xMode val="edge"/>
          <c:yMode val="edge"/>
          <c:x val="1.6959377807496115E-4"/>
          <c:y val="3.56917083285242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Marijuana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Blad1!$A$2:$A$35</c:f>
              <c:strCache>
                <c:ptCount val="34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  <c:pt idx="32">
                  <c:v>20</c:v>
                </c:pt>
                <c:pt idx="33">
                  <c:v>21</c:v>
                </c:pt>
              </c:strCache>
            </c:strRef>
          </c:cat>
          <c:val>
            <c:numRef>
              <c:f>Blad1!$B$2:$B$35</c:f>
              <c:numCache>
                <c:formatCode>#,##0</c:formatCode>
                <c:ptCount val="34"/>
                <c:pt idx="0">
                  <c:v>184.51075268817203</c:v>
                </c:pt>
                <c:pt idx="1">
                  <c:v>91.235112717992337</c:v>
                </c:pt>
                <c:pt idx="2">
                  <c:v>140.52967530590615</c:v>
                </c:pt>
                <c:pt idx="3">
                  <c:v>98.192402500220084</c:v>
                </c:pt>
                <c:pt idx="4">
                  <c:v>66.401023303809438</c:v>
                </c:pt>
                <c:pt idx="5">
                  <c:v>98.629962639077064</c:v>
                </c:pt>
                <c:pt idx="6">
                  <c:v>66.202306795804361</c:v>
                </c:pt>
                <c:pt idx="7">
                  <c:v>114.42358986428179</c:v>
                </c:pt>
                <c:pt idx="8">
                  <c:v>107.12134217713617</c:v>
                </c:pt>
                <c:pt idx="9">
                  <c:v>122.38257296794448</c:v>
                </c:pt>
                <c:pt idx="10">
                  <c:v>133.38126700349787</c:v>
                </c:pt>
                <c:pt idx="11">
                  <c:v>112.8521412820612</c:v>
                </c:pt>
                <c:pt idx="12">
                  <c:v>89.478624285878595</c:v>
                </c:pt>
                <c:pt idx="13">
                  <c:v>89.944587966603024</c:v>
                </c:pt>
                <c:pt idx="14">
                  <c:v>88.045812717610403</c:v>
                </c:pt>
                <c:pt idx="15">
                  <c:v>86.38056883966776</c:v>
                </c:pt>
                <c:pt idx="16">
                  <c:v>86.061832772085694</c:v>
                </c:pt>
                <c:pt idx="17">
                  <c:v>97.910916158482223</c:v>
                </c:pt>
                <c:pt idx="18">
                  <c:v>96.598409682640195</c:v>
                </c:pt>
                <c:pt idx="19">
                  <c:v>94.506901655708916</c:v>
                </c:pt>
                <c:pt idx="20">
                  <c:v>102.78569051580698</c:v>
                </c:pt>
                <c:pt idx="21">
                  <c:v>114.77542557105113</c:v>
                </c:pt>
                <c:pt idx="22">
                  <c:v>113.46249214798161</c:v>
                </c:pt>
                <c:pt idx="23">
                  <c:v>110.19811835725524</c:v>
                </c:pt>
                <c:pt idx="24">
                  <c:v>120.14926798217697</c:v>
                </c:pt>
                <c:pt idx="25">
                  <c:v>109.27529771381263</c:v>
                </c:pt>
                <c:pt idx="26">
                  <c:v>131.36878369325976</c:v>
                </c:pt>
                <c:pt idx="27">
                  <c:v>131.42747726184777</c:v>
                </c:pt>
                <c:pt idx="28">
                  <c:v>119.30253136554687</c:v>
                </c:pt>
                <c:pt idx="29">
                  <c:v>111.87156561423116</c:v>
                </c:pt>
                <c:pt idx="30">
                  <c:v>125.40438489646773</c:v>
                </c:pt>
                <c:pt idx="31">
                  <c:v>118.07230898103272</c:v>
                </c:pt>
                <c:pt idx="32">
                  <c:v>127.7052572040962</c:v>
                </c:pt>
                <c:pt idx="33">
                  <c:v>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273-403B-B1B4-8186F2CACC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55448"/>
        <c:axId val="794152824"/>
      </c:lineChart>
      <c:catAx>
        <c:axId val="794155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2824"/>
        <c:crosses val="autoZero"/>
        <c:auto val="1"/>
        <c:lblAlgn val="ctr"/>
        <c:lblOffset val="100"/>
        <c:tickLblSkip val="4"/>
        <c:tickMarkSkip val="2"/>
        <c:noMultiLvlLbl val="0"/>
      </c:catAx>
      <c:valAx>
        <c:axId val="794152824"/>
        <c:scaling>
          <c:orientation val="minMax"/>
          <c:max val="2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5448"/>
        <c:crosses val="autoZero"/>
        <c:crossBetween val="midCat"/>
        <c:majorUnit val="5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layout>
        <c:manualLayout>
          <c:xMode val="edge"/>
          <c:yMode val="edge"/>
          <c:x val="0.41622187853835496"/>
          <c:y val="0.18198151741732368"/>
          <c:w val="0.45500260116899593"/>
          <c:h val="9.8023277378965323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 dirty="0"/>
              <a:t>Kronor</a:t>
            </a:r>
          </a:p>
        </c:rich>
      </c:tx>
      <c:layout>
        <c:manualLayout>
          <c:xMode val="edge"/>
          <c:yMode val="edge"/>
          <c:x val="1.6959377807496115E-4"/>
          <c:y val="3.56917083285242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Amfetamin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Blad1!$A$2:$A$36</c:f>
              <c:strCache>
                <c:ptCount val="34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  <c:pt idx="32">
                  <c:v>20</c:v>
                </c:pt>
                <c:pt idx="33">
                  <c:v>21</c:v>
                </c:pt>
              </c:strCache>
            </c:strRef>
          </c:cat>
          <c:val>
            <c:numRef>
              <c:f>Blad1!$B$2:$B$36</c:f>
              <c:numCache>
                <c:formatCode>#,##0</c:formatCode>
                <c:ptCount val="35"/>
                <c:pt idx="0">
                  <c:v>776.88737973967181</c:v>
                </c:pt>
                <c:pt idx="1">
                  <c:v>729.88090174393869</c:v>
                </c:pt>
                <c:pt idx="2">
                  <c:v>661.31611908661716</c:v>
                </c:pt>
                <c:pt idx="3">
                  <c:v>604.2609384628928</c:v>
                </c:pt>
                <c:pt idx="4">
                  <c:v>516.45240347407344</c:v>
                </c:pt>
                <c:pt idx="5">
                  <c:v>510.05780679065572</c:v>
                </c:pt>
                <c:pt idx="6">
                  <c:v>413.76441747377726</c:v>
                </c:pt>
                <c:pt idx="7">
                  <c:v>403.84796422687697</c:v>
                </c:pt>
                <c:pt idx="8">
                  <c:v>368.22961373390558</c:v>
                </c:pt>
                <c:pt idx="9">
                  <c:v>399.07360750416683</c:v>
                </c:pt>
                <c:pt idx="10">
                  <c:v>400.14380101049358</c:v>
                </c:pt>
                <c:pt idx="11">
                  <c:v>345.19478509806953</c:v>
                </c:pt>
                <c:pt idx="12">
                  <c:v>328.96553046278899</c:v>
                </c:pt>
                <c:pt idx="13">
                  <c:v>321.2306713092965</c:v>
                </c:pt>
                <c:pt idx="14">
                  <c:v>314.4493311343229</c:v>
                </c:pt>
                <c:pt idx="15">
                  <c:v>308.50203157024197</c:v>
                </c:pt>
                <c:pt idx="16">
                  <c:v>307.36368847173463</c:v>
                </c:pt>
                <c:pt idx="17">
                  <c:v>305.97161299525692</c:v>
                </c:pt>
                <c:pt idx="18">
                  <c:v>301.87003025825061</c:v>
                </c:pt>
                <c:pt idx="19">
                  <c:v>265.80066090668134</c:v>
                </c:pt>
                <c:pt idx="20">
                  <c:v>285.51580698835272</c:v>
                </c:pt>
                <c:pt idx="21">
                  <c:v>286.93856392762785</c:v>
                </c:pt>
                <c:pt idx="22">
                  <c:v>283.65623036995402</c:v>
                </c:pt>
                <c:pt idx="23">
                  <c:v>275.49529589313812</c:v>
                </c:pt>
                <c:pt idx="24">
                  <c:v>273.06651814131129</c:v>
                </c:pt>
                <c:pt idx="25">
                  <c:v>273.18824428453161</c:v>
                </c:pt>
                <c:pt idx="26">
                  <c:v>273.68496602762451</c:v>
                </c:pt>
                <c:pt idx="27">
                  <c:v>273.80724429551617</c:v>
                </c:pt>
                <c:pt idx="28">
                  <c:v>271.14211673987927</c:v>
                </c:pt>
                <c:pt idx="29">
                  <c:v>266.36087051007416</c:v>
                </c:pt>
                <c:pt idx="30">
                  <c:v>250.80876979293546</c:v>
                </c:pt>
                <c:pt idx="31">
                  <c:v>205.34314605396995</c:v>
                </c:pt>
                <c:pt idx="32">
                  <c:v>204.32841152655391</c:v>
                </c:pt>
                <c:pt idx="33">
                  <c:v>200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2D0-45FD-8AFF-8ABB4BE896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55448"/>
        <c:axId val="794152824"/>
      </c:lineChart>
      <c:catAx>
        <c:axId val="794155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2824"/>
        <c:crosses val="autoZero"/>
        <c:auto val="1"/>
        <c:lblAlgn val="ctr"/>
        <c:lblOffset val="100"/>
        <c:tickLblSkip val="4"/>
        <c:tickMarkSkip val="2"/>
        <c:noMultiLvlLbl val="0"/>
      </c:catAx>
      <c:valAx>
        <c:axId val="794152824"/>
        <c:scaling>
          <c:orientation val="minMax"/>
          <c:max val="8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5448"/>
        <c:crosses val="autoZero"/>
        <c:crossBetween val="midCat"/>
        <c:majorUnit val="20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layout>
        <c:manualLayout>
          <c:xMode val="edge"/>
          <c:yMode val="edge"/>
          <c:x val="0.40426356315426465"/>
          <c:y val="0.18772622617868304"/>
          <c:w val="0.4789192319371765"/>
          <c:h val="9.8023277378965323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 dirty="0"/>
              <a:t>Kronor</a:t>
            </a:r>
          </a:p>
        </c:rich>
      </c:tx>
      <c:layout>
        <c:manualLayout>
          <c:xMode val="edge"/>
          <c:yMode val="edge"/>
          <c:x val="1.6959377807496115E-4"/>
          <c:y val="3.56917083285242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Kokain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Blad1!$A$2:$A$34</c:f>
              <c:strCache>
                <c:ptCount val="33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  <c:pt idx="32">
                  <c:v>20</c:v>
                </c:pt>
              </c:strCache>
            </c:strRef>
          </c:cat>
          <c:val>
            <c:numRef>
              <c:f>Blad1!$B$2:$B$34</c:f>
              <c:numCache>
                <c:formatCode>#,##0</c:formatCode>
                <c:ptCount val="33"/>
                <c:pt idx="0">
                  <c:v>1520.8602150537636</c:v>
                </c:pt>
                <c:pt idx="1">
                  <c:v>1607.4436410038281</c:v>
                </c:pt>
                <c:pt idx="2">
                  <c:v>1941.9211870122363</c:v>
                </c:pt>
                <c:pt idx="3">
                  <c:v>1478.6512897262082</c:v>
                </c:pt>
                <c:pt idx="4">
                  <c:v>1444.3202338980136</c:v>
                </c:pt>
                <c:pt idx="5">
                  <c:v>1379.1517838814304</c:v>
                </c:pt>
                <c:pt idx="6">
                  <c:v>1349.9979905959892</c:v>
                </c:pt>
                <c:pt idx="7">
                  <c:v>1317.6433670667609</c:v>
                </c:pt>
                <c:pt idx="8">
                  <c:v>1310.6515801794772</c:v>
                </c:pt>
                <c:pt idx="9">
                  <c:v>1432.2725687042132</c:v>
                </c:pt>
                <c:pt idx="10">
                  <c:v>1240.279828993393</c:v>
                </c:pt>
                <c:pt idx="11">
                  <c:v>1429.5021083987774</c:v>
                </c:pt>
                <c:pt idx="12">
                  <c:v>1159.1886814155898</c:v>
                </c:pt>
                <c:pt idx="13">
                  <c:v>1257.7033958590739</c:v>
                </c:pt>
                <c:pt idx="14">
                  <c:v>984.92211838006233</c:v>
                </c:pt>
                <c:pt idx="15">
                  <c:v>966.29391248067316</c:v>
                </c:pt>
                <c:pt idx="16">
                  <c:v>962.72838002436072</c:v>
                </c:pt>
                <c:pt idx="17">
                  <c:v>958.36810384793694</c:v>
                </c:pt>
                <c:pt idx="18">
                  <c:v>945.52107522341839</c:v>
                </c:pt>
                <c:pt idx="19">
                  <c:v>925.04905166775677</c:v>
                </c:pt>
                <c:pt idx="20">
                  <c:v>950.189683860233</c:v>
                </c:pt>
                <c:pt idx="21">
                  <c:v>898.7525500819371</c:v>
                </c:pt>
                <c:pt idx="22">
                  <c:v>999.53053195358211</c:v>
                </c:pt>
                <c:pt idx="23">
                  <c:v>970.7735285617955</c:v>
                </c:pt>
                <c:pt idx="24">
                  <c:v>962.21514958625085</c:v>
                </c:pt>
                <c:pt idx="25">
                  <c:v>962.6440807489015</c:v>
                </c:pt>
                <c:pt idx="26">
                  <c:v>964.39439854540808</c:v>
                </c:pt>
                <c:pt idx="27">
                  <c:v>964.82527525131638</c:v>
                </c:pt>
                <c:pt idx="28">
                  <c:v>955.43406124577314</c:v>
                </c:pt>
                <c:pt idx="29">
                  <c:v>938.58619726180507</c:v>
                </c:pt>
                <c:pt idx="30">
                  <c:v>920.60901339829479</c:v>
                </c:pt>
                <c:pt idx="31">
                  <c:v>899.44474361275672</c:v>
                </c:pt>
                <c:pt idx="32">
                  <c:v>900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ABD-4F39-AB69-D6630650C8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55448"/>
        <c:axId val="794152824"/>
      </c:lineChart>
      <c:catAx>
        <c:axId val="794155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2824"/>
        <c:crosses val="autoZero"/>
        <c:auto val="1"/>
        <c:lblAlgn val="ctr"/>
        <c:lblOffset val="100"/>
        <c:tickLblSkip val="4"/>
        <c:tickMarkSkip val="2"/>
        <c:noMultiLvlLbl val="0"/>
      </c:catAx>
      <c:valAx>
        <c:axId val="794152824"/>
        <c:scaling>
          <c:orientation val="minMax"/>
          <c:max val="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5448"/>
        <c:crosses val="autoZero"/>
        <c:crossBetween val="midCat"/>
        <c:majorUnit val="50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layout>
        <c:manualLayout>
          <c:xMode val="edge"/>
          <c:yMode val="edge"/>
          <c:x val="0.52982587468721243"/>
          <c:y val="0.18772622617868304"/>
          <c:w val="0.34139870316077808"/>
          <c:h val="9.8023277378965323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 dirty="0"/>
              <a:t>Kronor</a:t>
            </a:r>
          </a:p>
        </c:rich>
      </c:tx>
      <c:layout>
        <c:manualLayout>
          <c:xMode val="edge"/>
          <c:yMode val="edge"/>
          <c:x val="1.6959377807496115E-4"/>
          <c:y val="3.56917083285242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Vitt heroin</c:v>
                </c:pt>
              </c:strCache>
            </c:strRef>
          </c:tx>
          <c:spPr>
            <a:ln w="28575" cap="rnd">
              <a:solidFill>
                <a:srgbClr val="004687"/>
              </a:solidFill>
              <a:prstDash val="solid"/>
              <a:round/>
            </a:ln>
            <a:effectLst/>
          </c:spPr>
          <c:marker>
            <c:symbol val="none"/>
          </c:marker>
          <c:cat>
            <c:strRef>
              <c:f>Blad1!$A$2:$A$35</c:f>
              <c:strCache>
                <c:ptCount val="34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  <c:pt idx="32">
                  <c:v>20</c:v>
                </c:pt>
                <c:pt idx="33">
                  <c:v>21</c:v>
                </c:pt>
              </c:strCache>
            </c:strRef>
          </c:cat>
          <c:val>
            <c:numRef>
              <c:f>Blad1!$B$2:$B$35</c:f>
              <c:numCache>
                <c:formatCode>General</c:formatCode>
                <c:ptCount val="34"/>
                <c:pt idx="5" formatCode="#,##0">
                  <c:v>3346.3737323972578</c:v>
                </c:pt>
                <c:pt idx="6" formatCode="#,##0">
                  <c:v>3448.0368122814771</c:v>
                </c:pt>
                <c:pt idx="7" formatCode="#,##0">
                  <c:v>3028.8597317015769</c:v>
                </c:pt>
                <c:pt idx="8" formatCode="#,##0">
                  <c:v>2343.2793601248536</c:v>
                </c:pt>
                <c:pt idx="9" formatCode="#,##0">
                  <c:v>2128.3925733555561</c:v>
                </c:pt>
                <c:pt idx="10" formatCode="#,##0">
                  <c:v>2500.8987563155847</c:v>
                </c:pt>
                <c:pt idx="11" formatCode="#,##0">
                  <c:v>2323.4264381600833</c:v>
                </c:pt>
                <c:pt idx="12" formatCode="#,##0">
                  <c:v>2960.689774165101</c:v>
                </c:pt>
                <c:pt idx="13" formatCode="#,##0">
                  <c:v>2569.845370474372</c:v>
                </c:pt>
                <c:pt idx="14" formatCode="#,##0">
                  <c:v>2012.4757192596664</c:v>
                </c:pt>
                <c:pt idx="15" formatCode="#,##0">
                  <c:v>2468.0162525619357</c:v>
                </c:pt>
                <c:pt idx="16" formatCode="#,##0">
                  <c:v>2458.9095077738771</c:v>
                </c:pt>
                <c:pt idx="17" formatCode="#,##0">
                  <c:v>1652.2467101743875</c:v>
                </c:pt>
                <c:pt idx="18" formatCode="#,##0">
                  <c:v>1811.2201815495036</c:v>
                </c:pt>
                <c:pt idx="19" formatCode="#,##0">
                  <c:v>1772.0044060445423</c:v>
                </c:pt>
                <c:pt idx="20" formatCode="#,##0">
                  <c:v>2284.1264559068218</c:v>
                </c:pt>
                <c:pt idx="21" formatCode="#,##0">
                  <c:v>2295.5085114210228</c:v>
                </c:pt>
                <c:pt idx="22" formatCode="#,##0">
                  <c:v>2836.5623036995403</c:v>
                </c:pt>
                <c:pt idx="23" formatCode="#,##0">
                  <c:v>2754.9529589313811</c:v>
                </c:pt>
                <c:pt idx="24" formatCode="#,##0">
                  <c:v>2184.5321451304903</c:v>
                </c:pt>
                <c:pt idx="25" formatCode="#,##0">
                  <c:v>1283.9847481372985</c:v>
                </c:pt>
                <c:pt idx="26" formatCode="#,##0">
                  <c:v>1204.2138505215478</c:v>
                </c:pt>
                <c:pt idx="27" formatCode="#,##0">
                  <c:v>1369.036221477581</c:v>
                </c:pt>
                <c:pt idx="28" formatCode="#,##0">
                  <c:v>1288.4673387479063</c:v>
                </c:pt>
                <c:pt idx="29" formatCode="#,##0">
                  <c:v>1438.3487007544006</c:v>
                </c:pt>
                <c:pt idx="30" formatCode="#,##0">
                  <c:v>1045.0365408038977</c:v>
                </c:pt>
                <c:pt idx="31" formatCode="#,##0">
                  <c:v>1026.7157302698497</c:v>
                </c:pt>
                <c:pt idx="32" formatCode="#,##0">
                  <c:v>1021.6420576327696</c:v>
                </c:pt>
                <c:pt idx="33" formatCode="#,##0">
                  <c:v>1000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948-4FF1-A3C1-138EC4311DA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</c:strCache>
            </c:strRef>
          </c:tx>
          <c:spPr>
            <a:ln w="28575" cap="rnd">
              <a:solidFill>
                <a:srgbClr val="004687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Blad1!$A$2:$A$35</c:f>
              <c:strCache>
                <c:ptCount val="34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  <c:pt idx="32">
                  <c:v>20</c:v>
                </c:pt>
                <c:pt idx="33">
                  <c:v>21</c:v>
                </c:pt>
              </c:strCache>
            </c:strRef>
          </c:cat>
          <c:val>
            <c:numRef>
              <c:f>Blad1!$C$2:$C$35</c:f>
              <c:numCache>
                <c:formatCode>#,##0</c:formatCode>
                <c:ptCount val="34"/>
                <c:pt idx="0">
                  <c:v>3301.7713638936052</c:v>
                </c:pt>
                <c:pt idx="1">
                  <c:v>3649.4045087196937</c:v>
                </c:pt>
                <c:pt idx="2">
                  <c:v>3306.5805954330858</c:v>
                </c:pt>
                <c:pt idx="3">
                  <c:v>3021.3046923144643</c:v>
                </c:pt>
                <c:pt idx="4">
                  <c:v>2766.7093043253931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948-4FF1-A3C1-138EC4311D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55448"/>
        <c:axId val="794152824"/>
      </c:lineChart>
      <c:catAx>
        <c:axId val="794155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2824"/>
        <c:crosses val="autoZero"/>
        <c:auto val="1"/>
        <c:lblAlgn val="ctr"/>
        <c:lblOffset val="100"/>
        <c:tickLblSkip val="4"/>
        <c:tickMarkSkip val="2"/>
        <c:noMultiLvlLbl val="0"/>
      </c:catAx>
      <c:valAx>
        <c:axId val="794152824"/>
        <c:scaling>
          <c:orientation val="minMax"/>
          <c:max val="4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5448"/>
        <c:crosses val="autoZero"/>
        <c:crossBetween val="midCat"/>
        <c:majorUnit val="100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legendEntry>
        <c:idx val="1"/>
        <c:delete val="1"/>
      </c:legendEntry>
      <c:layout>
        <c:manualLayout>
          <c:xMode val="edge"/>
          <c:yMode val="edge"/>
          <c:x val="0.33251367084972305"/>
          <c:y val="0.18198151741732368"/>
          <c:w val="0.66748632915027695"/>
          <c:h val="9.8023277378965323E-2"/>
        </c:manualLayout>
      </c:layout>
      <c:overlay val="1"/>
      <c:spPr>
        <a:noFill/>
        <a:ln>
          <a:noFill/>
          <a:prstDash val="solid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73A09-DB74-1E43-9B5F-388BF50E7B1F}" type="datetimeFigureOut">
              <a:rPr lang="sv-SE" smtClean="0"/>
              <a:pPr/>
              <a:t>2022-05-06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6BA54-4B51-974D-A49F-0C20EF2A604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8927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89564E-F558-428F-8B84-52AE3DF622DF}" type="datetimeFigureOut">
              <a:rPr lang="sv-SE" smtClean="0"/>
              <a:t>2022-05-06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96C36-F22B-44E1-8921-860B4391A8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0420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670300" y="1320801"/>
            <a:ext cx="4787900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0" name="Platshållare för text 2"/>
          <p:cNvSpPr>
            <a:spLocks noGrp="1"/>
          </p:cNvSpPr>
          <p:nvPr>
            <p:ph type="body" idx="1"/>
          </p:nvPr>
        </p:nvSpPr>
        <p:spPr>
          <a:xfrm>
            <a:off x="385763" y="3543154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1" name="Bildobjekt 10" descr="Formelement rgb1.png"/>
          <p:cNvPicPr>
            <a:picLocks noChangeAspect="1"/>
          </p:cNvPicPr>
          <p:nvPr/>
        </p:nvPicPr>
        <p:blipFill>
          <a:blip r:embed="rId2"/>
          <a:srcRect r="58190"/>
          <a:stretch>
            <a:fillRect/>
          </a:stretch>
        </p:blipFill>
        <p:spPr>
          <a:xfrm>
            <a:off x="3670299" y="4152900"/>
            <a:ext cx="5473701" cy="1828800"/>
          </a:xfrm>
          <a:prstGeom prst="rect">
            <a:avLst/>
          </a:prstGeom>
        </p:spPr>
      </p:pic>
      <p:pic>
        <p:nvPicPr>
          <p:cNvPr id="13" name="Bildobjekt 12" descr="Formelement rgb1.png"/>
          <p:cNvPicPr>
            <a:picLocks noChangeAspect="1"/>
          </p:cNvPicPr>
          <p:nvPr userDrawn="1"/>
        </p:nvPicPr>
        <p:blipFill>
          <a:blip r:embed="rId2"/>
          <a:srcRect r="58190"/>
          <a:stretch>
            <a:fillRect/>
          </a:stretch>
        </p:blipFill>
        <p:spPr>
          <a:xfrm>
            <a:off x="3670299" y="4152900"/>
            <a:ext cx="5473701" cy="1828800"/>
          </a:xfrm>
          <a:prstGeom prst="rect">
            <a:avLst/>
          </a:prstGeom>
        </p:spPr>
      </p:pic>
      <p:pic>
        <p:nvPicPr>
          <p:cNvPr id="1026" name="Picture 2" descr="C:\Users\Min HP\Desktop\CANcd\CAN nytt formelement\formelement 5.png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30" t="3234" r="47445"/>
          <a:stretch/>
        </p:blipFill>
        <p:spPr bwMode="auto">
          <a:xfrm rot="5400000">
            <a:off x="5532610" y="1803338"/>
            <a:ext cx="237775" cy="3962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Bild 2" descr="::Form:Loggor 2011 feb 10:c.a.n loggor med text:c.a.n cmyk m text office.png"/>
          <p:cNvPicPr/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391885" y="5618671"/>
            <a:ext cx="2980673" cy="375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96332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11250"/>
            <a:ext cx="82296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2BB1245-7E20-4F43-8BF2-9B6324D514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9010650" y="0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C2F74AF-9983-4EB8-BC16-686023EACC3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2409685"/>
            <a:ext cx="1731216" cy="2665376"/>
          </a:xfrm>
          <a:prstGeom prst="rect">
            <a:avLst/>
          </a:prstGeom>
        </p:spPr>
      </p:pic>
      <p:sp>
        <p:nvSpPr>
          <p:cNvPr id="15" name="Platshållare för bild 13">
            <a:extLst>
              <a:ext uri="{FF2B5EF4-FFF2-40B4-BE49-F238E27FC236}">
                <a16:creationId xmlns:a16="http://schemas.microsoft.com/office/drawing/2014/main" id="{37CD8154-E8DA-41DA-B196-6A3ED535A6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3895" y="2647165"/>
            <a:ext cx="3086100" cy="3086100"/>
          </a:xfrm>
        </p:spPr>
        <p:txBody>
          <a:bodyPr/>
          <a:lstStyle/>
          <a:p>
            <a:endParaRPr lang="sv-SE"/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B23C4FB8-CC56-4A3B-A72E-AC8618ADF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2216" y="2647165"/>
            <a:ext cx="4794583" cy="4095684"/>
          </a:xfrm>
        </p:spPr>
        <p:txBody>
          <a:bodyPr/>
          <a:lstStyle>
            <a:lvl1pPr algn="l">
              <a:buNone/>
              <a:defRPr lang="sv-SE" dirty="0"/>
            </a:lvl1pPr>
            <a:lvl2pPr>
              <a:buNone/>
              <a:defRPr/>
            </a:lvl2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3436395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16203"/>
            <a:ext cx="82296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2BB1245-7E20-4F43-8BF2-9B6324D514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9010650" y="0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C2F74AF-9983-4EB8-BC16-686023EACC3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573580" y="823306"/>
            <a:ext cx="1731216" cy="2665376"/>
          </a:xfrm>
          <a:prstGeom prst="rect">
            <a:avLst/>
          </a:prstGeom>
        </p:spPr>
      </p:pic>
      <p:sp>
        <p:nvSpPr>
          <p:cNvPr id="15" name="Platshållare för bild 13">
            <a:extLst>
              <a:ext uri="{FF2B5EF4-FFF2-40B4-BE49-F238E27FC236}">
                <a16:creationId xmlns:a16="http://schemas.microsoft.com/office/drawing/2014/main" id="{37CD8154-E8DA-41DA-B196-6A3ED535A6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68492" y="1060786"/>
            <a:ext cx="8007015" cy="2207577"/>
          </a:xfrm>
        </p:spPr>
        <p:txBody>
          <a:bodyPr/>
          <a:lstStyle/>
          <a:p>
            <a:endParaRPr lang="sv-SE"/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B23C4FB8-CC56-4A3B-A72E-AC8618ADF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34217"/>
            <a:ext cx="8271208" cy="147049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940801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lå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3834"/>
            <a:ext cx="8229600" cy="4474344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22553038-286A-4B22-BEDF-A692599BE14B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6E6AB768-F41C-4AE5-A570-768957A1C2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01563364-27B0-4B19-924E-4EFB6DE0E137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AACD3C05-C6EC-4067-9FF8-8231ACDFE821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8271"/>
            <a:ext cx="8229600" cy="1143000"/>
          </a:xfrm>
        </p:spPr>
        <p:txBody>
          <a:bodyPr>
            <a:noAutofit/>
          </a:bodyPr>
          <a:lstStyle>
            <a:lvl1pPr algn="l">
              <a:defRPr sz="2500" b="1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3623212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En bild som visar ritning&#10;&#10;Automatiskt genererad beskrivning">
            <a:extLst>
              <a:ext uri="{FF2B5EF4-FFF2-40B4-BE49-F238E27FC236}">
                <a16:creationId xmlns:a16="http://schemas.microsoft.com/office/drawing/2014/main" id="{E446F643-06AD-4BF5-B7C5-2BA173D658F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0" y="3383122"/>
            <a:ext cx="3908121" cy="3024027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409D8AC5-4591-4760-B769-931F6DB2DB7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311" y="5021067"/>
            <a:ext cx="1352810" cy="353812"/>
          </a:xfrm>
          <a:prstGeom prst="rect">
            <a:avLst/>
          </a:prstGeom>
        </p:spPr>
      </p:pic>
      <p:sp>
        <p:nvSpPr>
          <p:cNvPr id="10" name="Rubrik 1">
            <a:extLst>
              <a:ext uri="{FF2B5EF4-FFF2-40B4-BE49-F238E27FC236}">
                <a16:creationId xmlns:a16="http://schemas.microsoft.com/office/drawing/2014/main" id="{2EE824CE-6F53-41AD-9592-585794035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5820" y="450851"/>
            <a:ext cx="7484302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F9102749-0719-4018-94FB-ACA0C43062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6974" y="4537389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18" name="Platshållare för text 17">
            <a:extLst>
              <a:ext uri="{FF2B5EF4-FFF2-40B4-BE49-F238E27FC236}">
                <a16:creationId xmlns:a16="http://schemas.microsoft.com/office/drawing/2014/main" id="{659EE961-A612-4417-BE68-50FCF2E64E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5819" y="2498725"/>
            <a:ext cx="7484605" cy="627063"/>
          </a:xfrm>
        </p:spPr>
        <p:txBody>
          <a:bodyPr/>
          <a:lstStyle>
            <a:lvl1pPr algn="l">
              <a:buFontTx/>
              <a:buNone/>
              <a:defRPr sz="2400">
                <a:latin typeface="Gill Sans MT" panose="020B0502020104020203" pitchFamily="34" charset="0"/>
              </a:defRPr>
            </a:lvl1pPr>
            <a:lvl2pPr algn="l">
              <a:buFontTx/>
              <a:buNone/>
              <a:defRPr sz="2400">
                <a:latin typeface="Gill Sans MT" panose="020B0502020104020203" pitchFamily="34" charset="0"/>
              </a:defRPr>
            </a:lvl2pPr>
            <a:lvl3pPr algn="l">
              <a:buFontTx/>
              <a:buNone/>
              <a:defRPr sz="2400">
                <a:latin typeface="Gill Sans MT" panose="020B0502020104020203" pitchFamily="34" charset="0"/>
              </a:defRPr>
            </a:lvl3pPr>
            <a:lvl4pPr algn="l">
              <a:buFontTx/>
              <a:buNone/>
              <a:defRPr sz="2400">
                <a:latin typeface="Gill Sans MT" panose="020B0502020104020203" pitchFamily="34" charset="0"/>
              </a:defRPr>
            </a:lvl4pPr>
            <a:lvl5pPr algn="l">
              <a:buFontTx/>
              <a:buNone/>
              <a:defRPr sz="2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409088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85367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F270FFF-D112-4D59-99C5-91D5764572A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1741381"/>
            <a:ext cx="1731216" cy="2665376"/>
          </a:xfrm>
          <a:prstGeom prst="rect">
            <a:avLst/>
          </a:prstGeom>
        </p:spPr>
      </p:pic>
      <p:sp>
        <p:nvSpPr>
          <p:cNvPr id="14" name="Platshållare för bild 13">
            <a:extLst>
              <a:ext uri="{FF2B5EF4-FFF2-40B4-BE49-F238E27FC236}">
                <a16:creationId xmlns:a16="http://schemas.microsoft.com/office/drawing/2014/main" id="{2013034F-5751-4A90-B9CF-E1734AD56FA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3895" y="1978861"/>
            <a:ext cx="3086100" cy="3086100"/>
          </a:xfrm>
        </p:spPr>
        <p:txBody>
          <a:bodyPr/>
          <a:lstStyle/>
          <a:p>
            <a:endParaRPr lang="sv-SE"/>
          </a:p>
        </p:txBody>
      </p:sp>
      <p:sp>
        <p:nvSpPr>
          <p:cNvPr id="15" name="Platshållare för innehåll 2">
            <a:extLst>
              <a:ext uri="{FF2B5EF4-FFF2-40B4-BE49-F238E27FC236}">
                <a16:creationId xmlns:a16="http://schemas.microsoft.com/office/drawing/2014/main" id="{22DD7FD9-31F9-4F6F-AD44-97C63080F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2216" y="1978861"/>
            <a:ext cx="4794583" cy="409568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0590571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10" name="Rubrik 1">
            <a:extLst>
              <a:ext uri="{FF2B5EF4-FFF2-40B4-BE49-F238E27FC236}">
                <a16:creationId xmlns:a16="http://schemas.microsoft.com/office/drawing/2014/main" id="{2DB92E61-8878-496B-B35F-6809C2559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808" y="3105637"/>
            <a:ext cx="82296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D6068719-70FA-43A1-8D49-84FE78875B9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615188" y="312740"/>
            <a:ext cx="1731216" cy="2665376"/>
          </a:xfrm>
          <a:prstGeom prst="rect">
            <a:avLst/>
          </a:prstGeom>
        </p:spPr>
      </p:pic>
      <p:sp>
        <p:nvSpPr>
          <p:cNvPr id="12" name="Platshållare för bild 13">
            <a:extLst>
              <a:ext uri="{FF2B5EF4-FFF2-40B4-BE49-F238E27FC236}">
                <a16:creationId xmlns:a16="http://schemas.microsoft.com/office/drawing/2014/main" id="{E874E477-175D-41FF-BBD1-1DC79BAEC50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0100" y="550220"/>
            <a:ext cx="8007015" cy="2207577"/>
          </a:xfrm>
        </p:spPr>
        <p:txBody>
          <a:bodyPr/>
          <a:lstStyle/>
          <a:p>
            <a:endParaRPr lang="sv-SE"/>
          </a:p>
        </p:txBody>
      </p:sp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32C576DB-50F8-49CE-BB72-9730206F6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808" y="4284902"/>
            <a:ext cx="8271208" cy="147049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5061194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diagram 2">
            <a:extLst>
              <a:ext uri="{FF2B5EF4-FFF2-40B4-BE49-F238E27FC236}">
                <a16:creationId xmlns:a16="http://schemas.microsoft.com/office/drawing/2014/main" id="{CA344B8E-E51B-4A7B-A42E-C13DB7656F1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40701"/>
            <a:ext cx="8242300" cy="4528312"/>
          </a:xfrm>
        </p:spPr>
        <p:txBody>
          <a:bodyPr/>
          <a:lstStyle/>
          <a:p>
            <a:endParaRPr lang="sv-SE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F93AC51D-853F-49F9-B01C-EDDDDABD26D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200" y="6243638"/>
            <a:ext cx="4114800" cy="339725"/>
          </a:xfrm>
        </p:spPr>
        <p:txBody>
          <a:bodyPr anchor="ctr"/>
          <a:lstStyle>
            <a:lvl1pPr>
              <a:buFontTx/>
              <a:buNone/>
              <a:defRPr sz="1400">
                <a:latin typeface="Gill Sans MT" panose="020B0502020104020203" pitchFamily="34" charset="0"/>
              </a:defRPr>
            </a:lvl1pPr>
            <a:lvl2pPr>
              <a:defRPr sz="1400">
                <a:latin typeface="Gill Sans MT" panose="020B0502020104020203" pitchFamily="34" charset="0"/>
              </a:defRPr>
            </a:lvl2pPr>
            <a:lvl3pPr>
              <a:defRPr sz="1400">
                <a:latin typeface="Gill Sans MT" panose="020B0502020104020203" pitchFamily="34" charset="0"/>
              </a:defRPr>
            </a:lvl3pPr>
            <a:lvl4pPr>
              <a:defRPr sz="1400">
                <a:latin typeface="Gill Sans MT" panose="020B0502020104020203" pitchFamily="34" charset="0"/>
              </a:defRPr>
            </a:lvl4pPr>
            <a:lvl5pPr>
              <a:defRPr sz="1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600777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lå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3C690D6D-9304-4DA5-90E5-E315BD6EDC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01700" cy="235829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 algn="l">
              <a:defRPr sz="2500" b="1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40705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10" name="Bild 2" descr="::Form:Loggor 2011 feb 10:c.a.n loggor med text:c.a.n cmyk m text office.png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94602" y="6447715"/>
            <a:ext cx="1536700" cy="193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Bildobjekt 10"/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859" b="-489"/>
          <a:stretch/>
        </p:blipFill>
        <p:spPr bwMode="auto">
          <a:xfrm>
            <a:off x="7723596" y="6416639"/>
            <a:ext cx="1430655" cy="22479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6527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Rubrik och innehåll">
    <p:bg>
      <p:bgPr>
        <a:solidFill>
          <a:srgbClr val="0431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>
              <a:defRPr sz="2500" b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58" y="6498891"/>
            <a:ext cx="737039" cy="19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612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670300" y="1320801"/>
            <a:ext cx="4787900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0" name="Platshållare för text 2"/>
          <p:cNvSpPr>
            <a:spLocks noGrp="1"/>
          </p:cNvSpPr>
          <p:nvPr>
            <p:ph type="body" idx="1"/>
          </p:nvPr>
        </p:nvSpPr>
        <p:spPr>
          <a:xfrm>
            <a:off x="385763" y="3543154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026" name="Picture 2" descr="C:\Users\Min HP\Desktop\CANcd\CAN nytt formelement\formelement 5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30" t="3234" r="47445"/>
          <a:stretch/>
        </p:blipFill>
        <p:spPr bwMode="auto">
          <a:xfrm rot="5400000">
            <a:off x="5532610" y="1803338"/>
            <a:ext cx="237775" cy="3962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Bildobjekt 5" descr="En bild som visar ritning, tecken&#10;&#10;Automatiskt genererad beskrivning">
            <a:extLst>
              <a:ext uri="{FF2B5EF4-FFF2-40B4-BE49-F238E27FC236}">
                <a16:creationId xmlns:a16="http://schemas.microsoft.com/office/drawing/2014/main" id="{358579B5-A917-4B2F-8A03-5EF6C76F6E5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85763" y="5611923"/>
            <a:ext cx="2986795" cy="3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521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>
            <a:lvl1pPr>
              <a:buClr>
                <a:schemeClr val="bg1"/>
              </a:buClr>
              <a:defRPr baseline="0"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58" y="6498891"/>
            <a:ext cx="737039" cy="19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599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_Diagram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>
              <a:defRPr sz="2500" b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58" y="6498891"/>
            <a:ext cx="737039" cy="19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049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 descr="En bild som visar ritning&#10;&#10;Automatiskt genererad beskrivning">
            <a:extLst>
              <a:ext uri="{FF2B5EF4-FFF2-40B4-BE49-F238E27FC236}">
                <a16:creationId xmlns:a16="http://schemas.microsoft.com/office/drawing/2014/main" id="{F33DC898-5EEA-40B8-B236-6ED73CD0E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0" y="3383122"/>
            <a:ext cx="3908121" cy="3024027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40C69B82-D222-400A-AA09-87F0D0F591A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311" y="5021067"/>
            <a:ext cx="1352810" cy="353812"/>
          </a:xfrm>
          <a:prstGeom prst="rect">
            <a:avLst/>
          </a:prstGeom>
        </p:spPr>
      </p:pic>
      <p:sp>
        <p:nvSpPr>
          <p:cNvPr id="17" name="Rubrik 1">
            <a:extLst>
              <a:ext uri="{FF2B5EF4-FFF2-40B4-BE49-F238E27FC236}">
                <a16:creationId xmlns:a16="http://schemas.microsoft.com/office/drawing/2014/main" id="{20E6C120-B389-413C-A35E-A314044310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5820" y="450851"/>
            <a:ext cx="7484302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8" name="Platshållare för text 2">
            <a:extLst>
              <a:ext uri="{FF2B5EF4-FFF2-40B4-BE49-F238E27FC236}">
                <a16:creationId xmlns:a16="http://schemas.microsoft.com/office/drawing/2014/main" id="{01283EA5-F039-43AE-94FE-DB99E83900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6974" y="4537389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19" name="Platshållare för text 17">
            <a:extLst>
              <a:ext uri="{FF2B5EF4-FFF2-40B4-BE49-F238E27FC236}">
                <a16:creationId xmlns:a16="http://schemas.microsoft.com/office/drawing/2014/main" id="{3FE79210-8A99-4FB3-A295-6699493326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5819" y="2498725"/>
            <a:ext cx="7484605" cy="627063"/>
          </a:xfrm>
        </p:spPr>
        <p:txBody>
          <a:bodyPr/>
          <a:lstStyle>
            <a:lvl1pPr algn="l">
              <a:buFontTx/>
              <a:buNone/>
              <a:defRPr sz="2400">
                <a:latin typeface="Gill Sans MT" panose="020B0502020104020203" pitchFamily="34" charset="0"/>
              </a:defRPr>
            </a:lvl1pPr>
            <a:lvl2pPr algn="l">
              <a:buFontTx/>
              <a:buNone/>
              <a:defRPr sz="2400">
                <a:latin typeface="Gill Sans MT" panose="020B0502020104020203" pitchFamily="34" charset="0"/>
              </a:defRPr>
            </a:lvl2pPr>
            <a:lvl3pPr algn="l">
              <a:buFontTx/>
              <a:buNone/>
              <a:defRPr sz="2400">
                <a:latin typeface="Gill Sans MT" panose="020B0502020104020203" pitchFamily="34" charset="0"/>
              </a:defRPr>
            </a:lvl3pPr>
            <a:lvl4pPr algn="l">
              <a:buFontTx/>
              <a:buNone/>
              <a:defRPr sz="2400">
                <a:latin typeface="Gill Sans MT" panose="020B0502020104020203" pitchFamily="34" charset="0"/>
              </a:defRPr>
            </a:lvl4pPr>
            <a:lvl5pPr algn="l">
              <a:buFontTx/>
              <a:buNone/>
              <a:defRPr sz="2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381814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11250"/>
            <a:ext cx="82296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19349"/>
            <a:ext cx="8229600" cy="3655195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2BB1245-7E20-4F43-8BF2-9B6324D514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9010650" y="0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7159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2BB1245-7E20-4F43-8BF2-9B6324D514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9010650" y="0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ubrik 1">
            <a:extLst>
              <a:ext uri="{FF2B5EF4-FFF2-40B4-BE49-F238E27FC236}">
                <a16:creationId xmlns:a16="http://schemas.microsoft.com/office/drawing/2014/main" id="{CB78A856-EEB3-4379-AC76-4A4079590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9316"/>
            <a:ext cx="8229600" cy="1010487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3" name="Platshållare för diagram 2">
            <a:extLst>
              <a:ext uri="{FF2B5EF4-FFF2-40B4-BE49-F238E27FC236}">
                <a16:creationId xmlns:a16="http://schemas.microsoft.com/office/drawing/2014/main" id="{1FE4BF68-D681-4877-A588-3006F34D7CC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853851"/>
            <a:ext cx="8242300" cy="4215161"/>
          </a:xfrm>
        </p:spPr>
        <p:txBody>
          <a:bodyPr/>
          <a:lstStyle/>
          <a:p>
            <a:endParaRPr lang="sv-SE"/>
          </a:p>
        </p:txBody>
      </p:sp>
      <p:sp>
        <p:nvSpPr>
          <p:cNvPr id="14" name="Platshållare för innehåll 4">
            <a:extLst>
              <a:ext uri="{FF2B5EF4-FFF2-40B4-BE49-F238E27FC236}">
                <a16:creationId xmlns:a16="http://schemas.microsoft.com/office/drawing/2014/main" id="{FDD2EE4A-C33C-48C5-9AA8-D80DE472FD0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200" y="6243638"/>
            <a:ext cx="4114800" cy="339725"/>
          </a:xfrm>
        </p:spPr>
        <p:txBody>
          <a:bodyPr anchor="ctr"/>
          <a:lstStyle>
            <a:lvl1pPr>
              <a:buFontTx/>
              <a:buNone/>
              <a:defRPr sz="1400">
                <a:latin typeface="Gill Sans MT" panose="020B0502020104020203" pitchFamily="34" charset="0"/>
              </a:defRPr>
            </a:lvl1pPr>
            <a:lvl2pPr>
              <a:defRPr sz="1400">
                <a:latin typeface="Gill Sans MT" panose="020B0502020104020203" pitchFamily="34" charset="0"/>
              </a:defRPr>
            </a:lvl2pPr>
            <a:lvl3pPr>
              <a:defRPr sz="1400">
                <a:latin typeface="Gill Sans MT" panose="020B0502020104020203" pitchFamily="34" charset="0"/>
              </a:defRPr>
            </a:lvl3pPr>
            <a:lvl4pPr>
              <a:defRPr sz="1400">
                <a:latin typeface="Gill Sans MT" panose="020B0502020104020203" pitchFamily="34" charset="0"/>
              </a:defRPr>
            </a:lvl4pPr>
            <a:lvl5pPr>
              <a:defRPr sz="1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676247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682016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3800" b="1" i="0" kern="1200">
          <a:solidFill>
            <a:schemeClr val="tx1"/>
          </a:solidFill>
          <a:latin typeface="Gill Sans MT"/>
          <a:ea typeface="+mj-ea"/>
          <a:cs typeface="Gill Sans M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800000"/>
        </a:buClr>
        <a:buFont typeface="Arial"/>
        <a:buChar char="•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247651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65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3800" b="1" i="0" kern="1200">
          <a:solidFill>
            <a:schemeClr val="bg1"/>
          </a:solidFill>
          <a:latin typeface="Gill Sans MT"/>
          <a:ea typeface="+mj-ea"/>
          <a:cs typeface="Gill Sans M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800000"/>
        </a:buClr>
        <a:buFont typeface="Arial"/>
        <a:buChar char="•"/>
        <a:defRPr sz="2800" kern="1200">
          <a:solidFill>
            <a:schemeClr val="bg1"/>
          </a:solidFill>
          <a:latin typeface="Gill Sans MT"/>
          <a:ea typeface="+mn-ea"/>
          <a:cs typeface="Gill Sans M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bg1"/>
          </a:solidFill>
          <a:latin typeface="Gill Sans MT"/>
          <a:ea typeface="+mn-ea"/>
          <a:cs typeface="Gill Sans M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bg1"/>
          </a:solidFill>
          <a:latin typeface="Gill Sans MT"/>
          <a:ea typeface="+mn-ea"/>
          <a:cs typeface="Gill Sans M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E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8953B5D-70CD-4805-A11D-4D1132F41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E53065-92DD-4F9E-8050-AA1CDFE6B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B1867D-95A9-4688-8CA3-4604B49C6A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419C-5722-47D0-8794-856477F4C245}" type="datetimeFigureOut">
              <a:rPr lang="sv-SE" smtClean="0"/>
              <a:t>2022-05-06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6F123B-773C-4ACE-805B-6B4A11A7E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C9DB26-6151-4752-B390-B0AE2F098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08CC7-577C-4BA3-AE43-D172C352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5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698" r:id="rId2"/>
    <p:sldLayoutId id="2147483715" r:id="rId3"/>
    <p:sldLayoutId id="2147483696" r:id="rId4"/>
    <p:sldLayoutId id="2147483697" r:id="rId5"/>
    <p:sldLayoutId id="2147483690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sv-SE" sz="4200" b="1" kern="1200">
          <a:solidFill>
            <a:srgbClr val="004687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sv-SE"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E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8953B5D-70CD-4805-A11D-4D1132F41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E53065-92DD-4F9E-8050-AA1CDFE6B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B1867D-95A9-4688-8CA3-4604B49C6A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419C-5722-47D0-8794-856477F4C245}" type="datetimeFigureOut">
              <a:rPr lang="sv-SE" smtClean="0"/>
              <a:t>2022-05-06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6F123B-773C-4ACE-805B-6B4A11A7E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C9DB26-6151-4752-B390-B0AE2F098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08CC7-577C-4BA3-AE43-D172C352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360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14" r:id="rId5"/>
    <p:sldLayoutId id="214748371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sv-SE" sz="4200" b="1" kern="1200">
          <a:solidFill>
            <a:srgbClr val="004687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sv-SE"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1.xml"/><Relationship Id="rId3" Type="http://schemas.openxmlformats.org/officeDocument/2006/relationships/chart" Target="../charts/chart6.xml"/><Relationship Id="rId7" Type="http://schemas.openxmlformats.org/officeDocument/2006/relationships/chart" Target="../charts/chart10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7.xml"/><Relationship Id="rId6" Type="http://schemas.openxmlformats.org/officeDocument/2006/relationships/chart" Target="../charts/chart9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Relationship Id="rId9" Type="http://schemas.openxmlformats.org/officeDocument/2006/relationships/chart" Target="../charts/char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86107B-E368-4629-9B79-ADB3181AC9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Narkotikaprisutvecklingen</a:t>
            </a:r>
            <a:br>
              <a:rPr lang="sv-SE" dirty="0"/>
            </a:br>
            <a:r>
              <a:rPr lang="sv-SE" dirty="0"/>
              <a:t>i Sverige 1988-2021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1EF39AD-10DC-4733-B3CF-D624942E17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1" y="4315710"/>
            <a:ext cx="2424545" cy="1171685"/>
          </a:xfrm>
        </p:spPr>
        <p:txBody>
          <a:bodyPr>
            <a:noAutofit/>
          </a:bodyPr>
          <a:lstStyle/>
          <a:p>
            <a:pPr algn="l"/>
            <a:r>
              <a:rPr lang="sv-SE" sz="1200" dirty="0"/>
              <a:t>Det är </a:t>
            </a:r>
            <a:r>
              <a:rPr lang="sv-SE" sz="1200" u="sng" dirty="0"/>
              <a:t>tillåtet</a:t>
            </a:r>
            <a:r>
              <a:rPr lang="sv-SE" sz="1200" dirty="0"/>
              <a:t> att spara en kopia av bilderna och använda valfritt antal i egna presentationer.</a:t>
            </a:r>
          </a:p>
          <a:p>
            <a:pPr algn="l"/>
            <a:r>
              <a:rPr lang="sv-SE" sz="1200" dirty="0"/>
              <a:t>Det är </a:t>
            </a:r>
            <a:r>
              <a:rPr lang="sv-SE" sz="1200" u="sng" dirty="0"/>
              <a:t>inte tillåtet</a:t>
            </a:r>
            <a:r>
              <a:rPr lang="sv-SE" sz="1200" dirty="0"/>
              <a:t> att på något sätt förändra bilderna om CAN:s logotyp finns med och därmed uppfattas som avsändare.</a:t>
            </a:r>
          </a:p>
        </p:txBody>
      </p:sp>
    </p:spTree>
    <p:extLst>
      <p:ext uri="{BB962C8B-B14F-4D97-AF65-F5344CB8AC3E}">
        <p14:creationId xmlns:p14="http://schemas.microsoft.com/office/powerpoint/2010/main" val="3616212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AA853FDD-0256-4D88-8C75-BE794CBE5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Realprisjusterad utveckling för heroin- respektive kokainpriser i Sverige samt Västeuropa. 1990–2019. Index 1990 = 100.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AD4C0CC2-F879-4AC0-87AC-6DD4BC9177AB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sv-SE" sz="1100" dirty="0"/>
              <a:t>Källa: Narkotikaprisutvecklingen i Sverige 1988-2021</a:t>
            </a:r>
          </a:p>
        </p:txBody>
      </p:sp>
      <p:graphicFrame>
        <p:nvGraphicFramePr>
          <p:cNvPr id="8" name="Platshållare för diagram 9">
            <a:extLst>
              <a:ext uri="{FF2B5EF4-FFF2-40B4-BE49-F238E27FC236}">
                <a16:creationId xmlns:a16="http://schemas.microsoft.com/office/drawing/2014/main" id="{68E89BFA-30EB-44D7-BE57-E7F1CE1336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319174"/>
              </p:ext>
            </p:extLst>
          </p:nvPr>
        </p:nvGraphicFramePr>
        <p:xfrm>
          <a:off x="4572000" y="1566863"/>
          <a:ext cx="41148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Platshållare för diagram 9">
            <a:extLst>
              <a:ext uri="{FF2B5EF4-FFF2-40B4-BE49-F238E27FC236}">
                <a16:creationId xmlns:a16="http://schemas.microsoft.com/office/drawing/2014/main" id="{60E7ADE4-EF10-49C9-B543-D9CCDAAD42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4938604"/>
              </p:ext>
            </p:extLst>
          </p:nvPr>
        </p:nvGraphicFramePr>
        <p:xfrm>
          <a:off x="457200" y="1566863"/>
          <a:ext cx="41148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Platshållare för innehåll 6">
            <a:extLst>
              <a:ext uri="{FF2B5EF4-FFF2-40B4-BE49-F238E27FC236}">
                <a16:creationId xmlns:a16="http://schemas.microsoft.com/office/drawing/2014/main" id="{18349C72-5A26-4A01-BE26-99A48F7EB9B5}"/>
              </a:ext>
            </a:extLst>
          </p:cNvPr>
          <p:cNvSpPr txBox="1">
            <a:spLocks/>
          </p:cNvSpPr>
          <p:nvPr/>
        </p:nvSpPr>
        <p:spPr>
          <a:xfrm>
            <a:off x="7382467" y="2498803"/>
            <a:ext cx="922808" cy="2443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lang="sv-SE"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dirty="0">
                <a:latin typeface="Arial" panose="020B0604020202020204" pitchFamily="34" charset="0"/>
                <a:cs typeface="Arial" panose="020B0604020202020204" pitchFamily="34" charset="0"/>
              </a:rPr>
              <a:t>Kokain</a:t>
            </a:r>
          </a:p>
        </p:txBody>
      </p:sp>
      <p:sp>
        <p:nvSpPr>
          <p:cNvPr id="13" name="Platshållare för innehåll 6">
            <a:extLst>
              <a:ext uri="{FF2B5EF4-FFF2-40B4-BE49-F238E27FC236}">
                <a16:creationId xmlns:a16="http://schemas.microsoft.com/office/drawing/2014/main" id="{8F93356C-7CFC-49DD-8A18-AC20E069624B}"/>
              </a:ext>
            </a:extLst>
          </p:cNvPr>
          <p:cNvSpPr txBox="1">
            <a:spLocks/>
          </p:cNvSpPr>
          <p:nvPr/>
        </p:nvSpPr>
        <p:spPr>
          <a:xfrm>
            <a:off x="3272923" y="2507705"/>
            <a:ext cx="922808" cy="2443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lang="sv-SE"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dirty="0">
                <a:latin typeface="Arial" panose="020B0604020202020204" pitchFamily="34" charset="0"/>
                <a:cs typeface="Arial" panose="020B0604020202020204" pitchFamily="34" charset="0"/>
              </a:rPr>
              <a:t>Heroin</a:t>
            </a:r>
          </a:p>
        </p:txBody>
      </p:sp>
    </p:spTree>
    <p:extLst>
      <p:ext uri="{BB962C8B-B14F-4D97-AF65-F5344CB8AC3E}">
        <p14:creationId xmlns:p14="http://schemas.microsoft.com/office/powerpoint/2010/main" val="226804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AA853FDD-0256-4D88-8C75-BE794CBE5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Förekomst av hasch, marijuana, kokain och amfetamin i riket. Andel prisrapporteringar per substans. 1988–2021. (Tabellerna 1–4)</a:t>
            </a:r>
          </a:p>
        </p:txBody>
      </p:sp>
      <p:graphicFrame>
        <p:nvGraphicFramePr>
          <p:cNvPr id="10" name="Platshållare för diagram 9">
            <a:extLst>
              <a:ext uri="{FF2B5EF4-FFF2-40B4-BE49-F238E27FC236}">
                <a16:creationId xmlns:a16="http://schemas.microsoft.com/office/drawing/2014/main" id="{C83D4770-B71B-4459-830E-C9510672A12A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2711929635"/>
              </p:ext>
            </p:extLst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AD4C0CC2-F879-4AC0-87AC-6DD4BC9177A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199" y="6243638"/>
            <a:ext cx="6776019" cy="339725"/>
          </a:xfrm>
        </p:spPr>
        <p:txBody>
          <a:bodyPr>
            <a:normAutofit/>
          </a:bodyPr>
          <a:lstStyle/>
          <a:p>
            <a:r>
              <a:rPr lang="sv-SE" sz="1100" dirty="0"/>
              <a:t>Källa: Narkotikaprisutvecklingen i Sverige 1988-2021 (Tabellerna 1-4)</a:t>
            </a:r>
          </a:p>
        </p:txBody>
      </p:sp>
    </p:spTree>
    <p:extLst>
      <p:ext uri="{BB962C8B-B14F-4D97-AF65-F5344CB8AC3E}">
        <p14:creationId xmlns:p14="http://schemas.microsoft.com/office/powerpoint/2010/main" val="1367586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AA853FDD-0256-4D88-8C75-BE794CBE5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Förekomst av vitt heroin, brunt heroin, ecstasy och LSD i riket. Andel prisrapporteringar per substans. 1988–2021. (Tabellerna 5–8)</a:t>
            </a:r>
          </a:p>
        </p:txBody>
      </p:sp>
      <p:graphicFrame>
        <p:nvGraphicFramePr>
          <p:cNvPr id="10" name="Platshållare för diagram 9">
            <a:extLst>
              <a:ext uri="{FF2B5EF4-FFF2-40B4-BE49-F238E27FC236}">
                <a16:creationId xmlns:a16="http://schemas.microsoft.com/office/drawing/2014/main" id="{C83D4770-B71B-4459-830E-C9510672A12A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423361461"/>
              </p:ext>
            </p:extLst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AD4C0CC2-F879-4AC0-87AC-6DD4BC9177A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199" y="6243638"/>
            <a:ext cx="6719263" cy="339725"/>
          </a:xfrm>
        </p:spPr>
        <p:txBody>
          <a:bodyPr>
            <a:normAutofit/>
          </a:bodyPr>
          <a:lstStyle/>
          <a:p>
            <a:r>
              <a:rPr lang="sv-SE" sz="1100" dirty="0"/>
              <a:t>Källa: Narkotikaprisutvecklingen i Sverige 1988-2021 (Tabellerna 5-8)</a:t>
            </a:r>
          </a:p>
        </p:txBody>
      </p:sp>
    </p:spTree>
    <p:extLst>
      <p:ext uri="{BB962C8B-B14F-4D97-AF65-F5344CB8AC3E}">
        <p14:creationId xmlns:p14="http://schemas.microsoft.com/office/powerpoint/2010/main" val="727859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AA853FDD-0256-4D88-8C75-BE794CBE5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389169"/>
            <a:ext cx="8229600" cy="1143000"/>
          </a:xfrm>
        </p:spPr>
        <p:txBody>
          <a:bodyPr/>
          <a:lstStyle/>
          <a:p>
            <a:r>
              <a:rPr lang="sv-SE" dirty="0"/>
              <a:t>Gatuprisutvecklingen för hasch, marijuana, amfetamin, kokain, heroin (vitt resp. brunt - samma värden 1988–1992), ecstasy och LSD (från år 2000). Medianvärden, reala priser, 2021 års penningvärde. Kronor per gram/tablett/dos. 1988–2021</a:t>
            </a:r>
          </a:p>
        </p:txBody>
      </p:sp>
      <p:graphicFrame>
        <p:nvGraphicFramePr>
          <p:cNvPr id="10" name="Platshållare för diagram 9">
            <a:extLst>
              <a:ext uri="{FF2B5EF4-FFF2-40B4-BE49-F238E27FC236}">
                <a16:creationId xmlns:a16="http://schemas.microsoft.com/office/drawing/2014/main" id="{C83D4770-B71B-4459-830E-C9510672A12A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1977582765"/>
              </p:ext>
            </p:extLst>
          </p:nvPr>
        </p:nvGraphicFramePr>
        <p:xfrm>
          <a:off x="457200" y="1676312"/>
          <a:ext cx="2124045" cy="2210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AD4C0CC2-F879-4AC0-87AC-6DD4BC9177A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199" y="6243638"/>
            <a:ext cx="7003043" cy="339725"/>
          </a:xfrm>
        </p:spPr>
        <p:txBody>
          <a:bodyPr>
            <a:normAutofit/>
          </a:bodyPr>
          <a:lstStyle/>
          <a:p>
            <a:r>
              <a:rPr lang="sv-SE" sz="1100" dirty="0"/>
              <a:t>Källa: Narkotikaprisutvecklingen i Sverige 1988-2021 (Tabellerna 1-8)</a:t>
            </a:r>
          </a:p>
        </p:txBody>
      </p:sp>
      <p:graphicFrame>
        <p:nvGraphicFramePr>
          <p:cNvPr id="9" name="Platshållare för diagram 9">
            <a:extLst>
              <a:ext uri="{FF2B5EF4-FFF2-40B4-BE49-F238E27FC236}">
                <a16:creationId xmlns:a16="http://schemas.microsoft.com/office/drawing/2014/main" id="{A1081889-FE96-4E3B-9EA4-AAA725D072C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6015603"/>
              </p:ext>
            </p:extLst>
          </p:nvPr>
        </p:nvGraphicFramePr>
        <p:xfrm>
          <a:off x="2581245" y="1673640"/>
          <a:ext cx="2124045" cy="2210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Platshållare för diagram 9">
            <a:extLst>
              <a:ext uri="{FF2B5EF4-FFF2-40B4-BE49-F238E27FC236}">
                <a16:creationId xmlns:a16="http://schemas.microsoft.com/office/drawing/2014/main" id="{71F2A6C7-F98F-402A-ABA8-4DD0609E3F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053062"/>
              </p:ext>
            </p:extLst>
          </p:nvPr>
        </p:nvGraphicFramePr>
        <p:xfrm>
          <a:off x="4705290" y="1676312"/>
          <a:ext cx="2124045" cy="2210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Platshållare för diagram 9">
            <a:extLst>
              <a:ext uri="{FF2B5EF4-FFF2-40B4-BE49-F238E27FC236}">
                <a16:creationId xmlns:a16="http://schemas.microsoft.com/office/drawing/2014/main" id="{2723FC9D-368E-4B02-A0F9-27C1F7CF4B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287569"/>
              </p:ext>
            </p:extLst>
          </p:nvPr>
        </p:nvGraphicFramePr>
        <p:xfrm>
          <a:off x="6829335" y="1674602"/>
          <a:ext cx="2124045" cy="2210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" name="Platshållare för diagram 9">
            <a:extLst>
              <a:ext uri="{FF2B5EF4-FFF2-40B4-BE49-F238E27FC236}">
                <a16:creationId xmlns:a16="http://schemas.microsoft.com/office/drawing/2014/main" id="{064B6CE5-19BB-4CFC-9070-F281AB40A60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2937183"/>
              </p:ext>
            </p:extLst>
          </p:nvPr>
        </p:nvGraphicFramePr>
        <p:xfrm>
          <a:off x="457200" y="3954751"/>
          <a:ext cx="2124045" cy="2210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4" name="Platshållare för diagram 9">
            <a:extLst>
              <a:ext uri="{FF2B5EF4-FFF2-40B4-BE49-F238E27FC236}">
                <a16:creationId xmlns:a16="http://schemas.microsoft.com/office/drawing/2014/main" id="{7A97979C-B187-4D04-A3FF-3D90447B8F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2264811"/>
              </p:ext>
            </p:extLst>
          </p:nvPr>
        </p:nvGraphicFramePr>
        <p:xfrm>
          <a:off x="2581245" y="3952079"/>
          <a:ext cx="2124045" cy="2210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5" name="Platshållare för diagram 9">
            <a:extLst>
              <a:ext uri="{FF2B5EF4-FFF2-40B4-BE49-F238E27FC236}">
                <a16:creationId xmlns:a16="http://schemas.microsoft.com/office/drawing/2014/main" id="{365E7DA6-29FC-4866-A7CE-1EE65DE4A3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1820966"/>
              </p:ext>
            </p:extLst>
          </p:nvPr>
        </p:nvGraphicFramePr>
        <p:xfrm>
          <a:off x="4705290" y="3954751"/>
          <a:ext cx="2124045" cy="2210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6" name="Platshållare för diagram 9">
            <a:extLst>
              <a:ext uri="{FF2B5EF4-FFF2-40B4-BE49-F238E27FC236}">
                <a16:creationId xmlns:a16="http://schemas.microsoft.com/office/drawing/2014/main" id="{EDF0586F-3647-4CCE-915F-559E9DAAD58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8595862"/>
              </p:ext>
            </p:extLst>
          </p:nvPr>
        </p:nvGraphicFramePr>
        <p:xfrm>
          <a:off x="6829335" y="3953041"/>
          <a:ext cx="2124045" cy="2210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  <p:extLst>
      <p:ext uri="{BB962C8B-B14F-4D97-AF65-F5344CB8AC3E}">
        <p14:creationId xmlns:p14="http://schemas.microsoft.com/office/powerpoint/2010/main" val="1829412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AA853FDD-0256-4D88-8C75-BE794CBE5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Realprisjusterad och indexerad gatuprisutveckling för hasch, marijuana, amfetamin, kokain och brunt heroin. 1988–2021. Index 1988=100. (Tabellerna 1–6)</a:t>
            </a:r>
          </a:p>
        </p:txBody>
      </p:sp>
      <p:graphicFrame>
        <p:nvGraphicFramePr>
          <p:cNvPr id="10" name="Platshållare för diagram 9">
            <a:extLst>
              <a:ext uri="{FF2B5EF4-FFF2-40B4-BE49-F238E27FC236}">
                <a16:creationId xmlns:a16="http://schemas.microsoft.com/office/drawing/2014/main" id="{C83D4770-B71B-4459-830E-C9510672A12A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261046367"/>
              </p:ext>
            </p:extLst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AD4C0CC2-F879-4AC0-87AC-6DD4BC9177A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200" y="6243638"/>
            <a:ext cx="6050806" cy="339725"/>
          </a:xfrm>
        </p:spPr>
        <p:txBody>
          <a:bodyPr>
            <a:normAutofit/>
          </a:bodyPr>
          <a:lstStyle/>
          <a:p>
            <a:r>
              <a:rPr lang="sv-SE" sz="1200" dirty="0"/>
              <a:t>Källa: Narkotikaprisutvecklingen i Sverige 1988-2021 (Tabellerna 1-6)</a:t>
            </a:r>
          </a:p>
        </p:txBody>
      </p:sp>
    </p:spTree>
    <p:extLst>
      <p:ext uri="{BB962C8B-B14F-4D97-AF65-F5344CB8AC3E}">
        <p14:creationId xmlns:p14="http://schemas.microsoft.com/office/powerpoint/2010/main" val="135737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AA853FDD-0256-4D88-8C75-BE794CBE5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Realprisjusterad grossistprisutveckling för hasch, marijuana, amfetamin, kokain, brunt heroin och ecstasy. 2010–2021. Index 2020=100. </a:t>
            </a:r>
            <a:r>
              <a:rPr lang="sv-SE"/>
              <a:t>(Tabellerna 13–18)</a:t>
            </a:r>
            <a:endParaRPr lang="sv-SE" dirty="0"/>
          </a:p>
        </p:txBody>
      </p:sp>
      <p:graphicFrame>
        <p:nvGraphicFramePr>
          <p:cNvPr id="10" name="Platshållare för diagram 9">
            <a:extLst>
              <a:ext uri="{FF2B5EF4-FFF2-40B4-BE49-F238E27FC236}">
                <a16:creationId xmlns:a16="http://schemas.microsoft.com/office/drawing/2014/main" id="{C83D4770-B71B-4459-830E-C9510672A12A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2048664810"/>
              </p:ext>
            </p:extLst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AD4C0CC2-F879-4AC0-87AC-6DD4BC9177A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200" y="6243638"/>
            <a:ext cx="5634596" cy="339725"/>
          </a:xfrm>
        </p:spPr>
        <p:txBody>
          <a:bodyPr>
            <a:normAutofit/>
          </a:bodyPr>
          <a:lstStyle/>
          <a:p>
            <a:r>
              <a:rPr lang="sv-SE" sz="1200" dirty="0"/>
              <a:t>Källa: Narkotikaprisutvecklingen i Sverige 1988-2021 (Tabellerna 13-18)</a:t>
            </a:r>
          </a:p>
        </p:txBody>
      </p:sp>
    </p:spTree>
    <p:extLst>
      <p:ext uri="{BB962C8B-B14F-4D97-AF65-F5344CB8AC3E}">
        <p14:creationId xmlns:p14="http://schemas.microsoft.com/office/powerpoint/2010/main" val="3402721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AA853FDD-0256-4D88-8C75-BE794CBE5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Omsättningsandelar för cannabis (hasch och marijuana) amfetamin, kokain, heroin, ecstasy och icke-förskrivna narkotikaklassade läkemedel. Genomsnitt beräknade för perioden 2017–2021.</a:t>
            </a:r>
          </a:p>
        </p:txBody>
      </p:sp>
      <p:graphicFrame>
        <p:nvGraphicFramePr>
          <p:cNvPr id="10" name="Platshållare för diagram 9">
            <a:extLst>
              <a:ext uri="{FF2B5EF4-FFF2-40B4-BE49-F238E27FC236}">
                <a16:creationId xmlns:a16="http://schemas.microsoft.com/office/drawing/2014/main" id="{C83D4770-B71B-4459-830E-C9510672A12A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151122972"/>
              </p:ext>
            </p:extLst>
          </p:nvPr>
        </p:nvGraphicFramePr>
        <p:xfrm>
          <a:off x="4445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AD4C0CC2-F879-4AC0-87AC-6DD4BC9177AB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sv-SE" sz="1200" dirty="0"/>
              <a:t>Källa: Narkotikaprisutvecklingen i Sverige 1988-2021</a:t>
            </a:r>
          </a:p>
        </p:txBody>
      </p:sp>
    </p:spTree>
    <p:extLst>
      <p:ext uri="{BB962C8B-B14F-4D97-AF65-F5344CB8AC3E}">
        <p14:creationId xmlns:p14="http://schemas.microsoft.com/office/powerpoint/2010/main" val="64552949"/>
      </p:ext>
    </p:extLst>
  </p:cSld>
  <p:clrMapOvr>
    <a:masterClrMapping/>
  </p:clrMapOvr>
</p:sld>
</file>

<file path=ppt/theme/theme1.xml><?xml version="1.0" encoding="utf-8"?>
<a:theme xmlns:a="http://schemas.openxmlformats.org/drawingml/2006/main" name="1 CAN 2012">
  <a:themeElements>
    <a:clrScheme name="CAN">
      <a:dk1>
        <a:srgbClr val="004687"/>
      </a:dk1>
      <a:lt1>
        <a:sysClr val="window" lastClr="FFFFFF"/>
      </a:lt1>
      <a:dk2>
        <a:srgbClr val="000000"/>
      </a:dk2>
      <a:lt2>
        <a:srgbClr val="9CD0E2"/>
      </a:lt2>
      <a:accent1>
        <a:srgbClr val="F29200"/>
      </a:accent1>
      <a:accent2>
        <a:srgbClr val="BEBC00"/>
      </a:accent2>
      <a:accent3>
        <a:srgbClr val="B32B31"/>
      </a:accent3>
      <a:accent4>
        <a:srgbClr val="9CD0E2"/>
      </a:accent4>
      <a:accent5>
        <a:srgbClr val="AAA096"/>
      </a:accent5>
      <a:accent6>
        <a:srgbClr val="004687"/>
      </a:accent6>
      <a:hlink>
        <a:srgbClr val="004687"/>
      </a:hlink>
      <a:folHlink>
        <a:srgbClr val="00468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90DD12E1-DF70-4DDC-BE49-B5C11E369E97}" vid="{5C7B3F13-8AB7-48F0-AF55-2A980DAFEB51}"/>
    </a:ext>
  </a:extLst>
</a:theme>
</file>

<file path=ppt/theme/theme2.xml><?xml version="1.0" encoding="utf-8"?>
<a:theme xmlns:a="http://schemas.openxmlformats.org/drawingml/2006/main" name="2 CAN 2012">
  <a:themeElements>
    <a:clrScheme name="CAN">
      <a:dk1>
        <a:srgbClr val="004687"/>
      </a:dk1>
      <a:lt1>
        <a:sysClr val="window" lastClr="FFFFFF"/>
      </a:lt1>
      <a:dk2>
        <a:srgbClr val="000000"/>
      </a:dk2>
      <a:lt2>
        <a:srgbClr val="9CD0E2"/>
      </a:lt2>
      <a:accent1>
        <a:srgbClr val="F29200"/>
      </a:accent1>
      <a:accent2>
        <a:srgbClr val="BEBC00"/>
      </a:accent2>
      <a:accent3>
        <a:srgbClr val="B32B31"/>
      </a:accent3>
      <a:accent4>
        <a:srgbClr val="9CD0E2"/>
      </a:accent4>
      <a:accent5>
        <a:srgbClr val="AAA096"/>
      </a:accent5>
      <a:accent6>
        <a:srgbClr val="004687"/>
      </a:accent6>
      <a:hlink>
        <a:srgbClr val="004687"/>
      </a:hlink>
      <a:folHlink>
        <a:srgbClr val="00468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90DD12E1-DF70-4DDC-BE49-B5C11E369E97}" vid="{4A5099E5-B9DD-4C97-8537-3834D982E2D9}"/>
    </a:ext>
  </a:extLst>
</a:theme>
</file>

<file path=ppt/theme/theme3.xml><?xml version="1.0" encoding="utf-8"?>
<a:theme xmlns:a="http://schemas.openxmlformats.org/drawingml/2006/main" name="3 CAN 2020 - KERAMIK">
  <a:themeElements>
    <a:clrScheme name="CAN /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687"/>
      </a:accent1>
      <a:accent2>
        <a:srgbClr val="B3BC00"/>
      </a:accent2>
      <a:accent3>
        <a:srgbClr val="B32B31"/>
      </a:accent3>
      <a:accent4>
        <a:srgbClr val="F29200"/>
      </a:accent4>
      <a:accent5>
        <a:srgbClr val="AAA096"/>
      </a:accent5>
      <a:accent6>
        <a:srgbClr val="9CD0E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0DD12E1-DF70-4DDC-BE49-B5C11E369E97}" vid="{5F6FC917-5895-4AB6-9821-4ABA7F182885}"/>
    </a:ext>
  </a:extLst>
</a:theme>
</file>

<file path=ppt/theme/theme4.xml><?xml version="1.0" encoding="utf-8"?>
<a:theme xmlns:a="http://schemas.openxmlformats.org/drawingml/2006/main" name="4 CAN 2020 - KERAMIK">
  <a:themeElements>
    <a:clrScheme name="CAN /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687"/>
      </a:accent1>
      <a:accent2>
        <a:srgbClr val="B3BC00"/>
      </a:accent2>
      <a:accent3>
        <a:srgbClr val="B32B31"/>
      </a:accent3>
      <a:accent4>
        <a:srgbClr val="F29200"/>
      </a:accent4>
      <a:accent5>
        <a:srgbClr val="AAA096"/>
      </a:accent5>
      <a:accent6>
        <a:srgbClr val="9CD0E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0DD12E1-DF70-4DDC-BE49-B5C11E369E97}" vid="{6DA3AFCF-07E7-44B1-8E7D-C808C364603F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CAN presentationsmall_2020</Template>
  <TotalTime>615</TotalTime>
  <Words>312</Words>
  <Application>Microsoft Office PowerPoint</Application>
  <PresentationFormat>Bildspel på skärmen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8</vt:i4>
      </vt:variant>
    </vt:vector>
  </HeadingPairs>
  <TitlesOfParts>
    <vt:vector size="15" baseType="lpstr">
      <vt:lpstr>Arial</vt:lpstr>
      <vt:lpstr>Calibri</vt:lpstr>
      <vt:lpstr>Gill Sans MT</vt:lpstr>
      <vt:lpstr>1 CAN 2012</vt:lpstr>
      <vt:lpstr>2 CAN 2012</vt:lpstr>
      <vt:lpstr>3 CAN 2020 - KERAMIK</vt:lpstr>
      <vt:lpstr>4 CAN 2020 - KERAMIK</vt:lpstr>
      <vt:lpstr>Narkotikaprisutvecklingen i Sverige 1988-2021</vt:lpstr>
      <vt:lpstr>Realprisjusterad utveckling för heroin- respektive kokainpriser i Sverige samt Västeuropa. 1990–2019. Index 1990 = 100.</vt:lpstr>
      <vt:lpstr>Förekomst av hasch, marijuana, kokain och amfetamin i riket. Andel prisrapporteringar per substans. 1988–2021. (Tabellerna 1–4)</vt:lpstr>
      <vt:lpstr>Förekomst av vitt heroin, brunt heroin, ecstasy och LSD i riket. Andel prisrapporteringar per substans. 1988–2021. (Tabellerna 5–8)</vt:lpstr>
      <vt:lpstr>Gatuprisutvecklingen för hasch, marijuana, amfetamin, kokain, heroin (vitt resp. brunt - samma värden 1988–1992), ecstasy och LSD (från år 2000). Medianvärden, reala priser, 2021 års penningvärde. Kronor per gram/tablett/dos. 1988–2021</vt:lpstr>
      <vt:lpstr>Realprisjusterad och indexerad gatuprisutveckling för hasch, marijuana, amfetamin, kokain och brunt heroin. 1988–2021. Index 1988=100. (Tabellerna 1–6)</vt:lpstr>
      <vt:lpstr>Realprisjusterad grossistprisutveckling för hasch, marijuana, amfetamin, kokain, brunt heroin och ecstasy. 2010–2021. Index 2020=100. (Tabellerna 13–18)</vt:lpstr>
      <vt:lpstr>Omsättningsandelar för cannabis (hasch och marijuana) amfetamin, kokain, heroin, ecstasy och icke-förskrivna narkotikaklassade läkemedel. Genomsnitt beräknade för perioden 2017–2021.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Rubrik Gill Sans MT Bold 42/44</dc:title>
  <dc:creator>Jimmie Hjärtström</dc:creator>
  <cp:lastModifiedBy>Clara Henriksson</cp:lastModifiedBy>
  <cp:revision>31</cp:revision>
  <dcterms:created xsi:type="dcterms:W3CDTF">2021-04-28T14:21:21Z</dcterms:created>
  <dcterms:modified xsi:type="dcterms:W3CDTF">2022-05-06T11:42:38Z</dcterms:modified>
</cp:coreProperties>
</file>