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74" r:id="rId2"/>
    <p:sldMasterId id="2147483677" r:id="rId3"/>
    <p:sldMasterId id="2147483704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1" r:id="rId6"/>
    <p:sldId id="310" r:id="rId7"/>
    <p:sldId id="324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F7"/>
    <a:srgbClr val="F8F8F8"/>
    <a:srgbClr val="004687"/>
    <a:srgbClr val="043163"/>
    <a:srgbClr val="0D4374"/>
    <a:srgbClr val="7ABBCB"/>
    <a:srgbClr val="847A6C"/>
    <a:srgbClr val="E47623"/>
    <a:srgbClr val="9CA920"/>
    <a:srgbClr val="8D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95D09-AFD9-4491-BA54-077A41D2243B}" v="5" dt="2021-12-06T16:05:47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24" y="48"/>
      </p:cViewPr>
      <p:guideLst>
        <p:guide orient="horz" pos="39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anvfiler01.ad.can.se\T0062Common$\Monitor\Rapporter\2021\Tobaksvanor%20i%20Sverige%202020\Tobaksvarnor%20i%20Sverige%202003-2020%20figure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anvfiler01.ad.can.se\T0062Common$\Monitor\Rapporter\2021\Tobaksvanor%20i%20Sverige%202020\Tobaksvarnor%20i%20Sverige%202003-2020%20figur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940738108633634E-2"/>
          <c:y val="0.11649949563669981"/>
          <c:w val="0.87941999999999998"/>
          <c:h val="0.73851763457968711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'1'!$B$4:$B$21</c:f>
              <c:numCache>
                <c:formatCode>0</c:formatCode>
                <c:ptCount val="18"/>
                <c:pt idx="0">
                  <c:v>1103.0469614528488</c:v>
                </c:pt>
                <c:pt idx="1">
                  <c:v>1078.5909586740966</c:v>
                </c:pt>
                <c:pt idx="2">
                  <c:v>1058.0575842589851</c:v>
                </c:pt>
                <c:pt idx="3">
                  <c:v>1046.7019859512645</c:v>
                </c:pt>
                <c:pt idx="4">
                  <c:v>945.07469564835014</c:v>
                </c:pt>
                <c:pt idx="5">
                  <c:v>882.20589317139286</c:v>
                </c:pt>
                <c:pt idx="6">
                  <c:v>878.78539383333077</c:v>
                </c:pt>
                <c:pt idx="7">
                  <c:v>857.81146771251304</c:v>
                </c:pt>
                <c:pt idx="8">
                  <c:v>866.78615558862748</c:v>
                </c:pt>
                <c:pt idx="9">
                  <c:v>786.78427679186677</c:v>
                </c:pt>
                <c:pt idx="10">
                  <c:v>741.23332802959658</c:v>
                </c:pt>
                <c:pt idx="11">
                  <c:v>801.26070567920294</c:v>
                </c:pt>
                <c:pt idx="12">
                  <c:v>733.3781905313507</c:v>
                </c:pt>
                <c:pt idx="13">
                  <c:v>727.94994287941245</c:v>
                </c:pt>
                <c:pt idx="14">
                  <c:v>706.43571200993574</c:v>
                </c:pt>
                <c:pt idx="15">
                  <c:v>662.95988283572251</c:v>
                </c:pt>
                <c:pt idx="16">
                  <c:v>673.2911416207296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22-4DC0-A086-6BAC6C3D0927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22-4DC0-A086-6BAC6C3D0927}"/>
              </c:ext>
            </c:extLst>
          </c:dPt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'1'!$C$4:$C$21</c:f>
              <c:numCache>
                <c:formatCode>General</c:formatCode>
                <c:ptCount val="18"/>
                <c:pt idx="16" formatCode="0">
                  <c:v>675.78429419477845</c:v>
                </c:pt>
                <c:pt idx="17" formatCode="0">
                  <c:v>625.38840217353004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22-4DC0-A086-6BAC6C3D0927}"/>
            </c:ext>
          </c:extLst>
        </c:ser>
        <c:ser>
          <c:idx val="2"/>
          <c:order val="2"/>
          <c:tx>
            <c:strRef>
              <c:f>'1'!$D$3</c:f>
              <c:strCache>
                <c:ptCount val="1"/>
                <c:pt idx="0">
                  <c:v>Registrerad försäljning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'1'!$D$4:$D$21</c:f>
              <c:numCache>
                <c:formatCode>0</c:formatCode>
                <c:ptCount val="18"/>
                <c:pt idx="0">
                  <c:v>979.30234197498066</c:v>
                </c:pt>
                <c:pt idx="1">
                  <c:v>936.07659107104371</c:v>
                </c:pt>
                <c:pt idx="2">
                  <c:v>937.361092115161</c:v>
                </c:pt>
                <c:pt idx="3">
                  <c:v>936.8467952726653</c:v>
                </c:pt>
                <c:pt idx="4">
                  <c:v>842.276743660742</c:v>
                </c:pt>
                <c:pt idx="5">
                  <c:v>787.01624136547514</c:v>
                </c:pt>
                <c:pt idx="6">
                  <c:v>810.01227019062435</c:v>
                </c:pt>
                <c:pt idx="7">
                  <c:v>794.84259250649404</c:v>
                </c:pt>
                <c:pt idx="8">
                  <c:v>821.79276414699586</c:v>
                </c:pt>
                <c:pt idx="9">
                  <c:v>742.94747479680984</c:v>
                </c:pt>
                <c:pt idx="10">
                  <c:v>677.10469731382216</c:v>
                </c:pt>
                <c:pt idx="11">
                  <c:v>745.28952470837498</c:v>
                </c:pt>
                <c:pt idx="12">
                  <c:v>694.38007030844096</c:v>
                </c:pt>
                <c:pt idx="13">
                  <c:v>689.56647545912097</c:v>
                </c:pt>
                <c:pt idx="14">
                  <c:v>647.8839574251117</c:v>
                </c:pt>
                <c:pt idx="15">
                  <c:v>628.50337722473068</c:v>
                </c:pt>
                <c:pt idx="16">
                  <c:v>629.712244582685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22-4DC0-A086-6BAC6C3D0927}"/>
            </c:ext>
          </c:extLst>
        </c:ser>
        <c:ser>
          <c:idx val="3"/>
          <c:order val="3"/>
          <c:tx>
            <c:strRef>
              <c:f>'1'!$E$3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22-4DC0-A086-6BAC6C3D0927}"/>
              </c:ext>
            </c:extLst>
          </c:dPt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'1'!$E$4:$E$21</c:f>
              <c:numCache>
                <c:formatCode>General</c:formatCode>
                <c:ptCount val="18"/>
                <c:pt idx="16" formatCode="0">
                  <c:v>629.712244582685</c:v>
                </c:pt>
                <c:pt idx="17" formatCode="0">
                  <c:v>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22-4DC0-A086-6BAC6C3D0927}"/>
            </c:ext>
          </c:extLst>
        </c:ser>
        <c:ser>
          <c:idx val="4"/>
          <c:order val="4"/>
          <c:tx>
            <c:strRef>
              <c:f>'1'!$F$3</c:f>
              <c:strCache>
                <c:ptCount val="1"/>
                <c:pt idx="0">
                  <c:v>Resandeinförsel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'1'!$F$4:$F$21</c:f>
              <c:numCache>
                <c:formatCode>0</c:formatCode>
                <c:ptCount val="18"/>
                <c:pt idx="0">
                  <c:v>86.191458570793372</c:v>
                </c:pt>
                <c:pt idx="1">
                  <c:v>107.77848781289669</c:v>
                </c:pt>
                <c:pt idx="2">
                  <c:v>80.825154679272373</c:v>
                </c:pt>
                <c:pt idx="3">
                  <c:v>72.67072868065371</c:v>
                </c:pt>
                <c:pt idx="4">
                  <c:v>68.714118911259149</c:v>
                </c:pt>
                <c:pt idx="5">
                  <c:v>68.182074852750432</c:v>
                </c:pt>
                <c:pt idx="6">
                  <c:v>44.767279309840276</c:v>
                </c:pt>
                <c:pt idx="7">
                  <c:v>42.732366252766823</c:v>
                </c:pt>
                <c:pt idx="8">
                  <c:v>31.245927817450848</c:v>
                </c:pt>
                <c:pt idx="9">
                  <c:v>32.423394461806176</c:v>
                </c:pt>
                <c:pt idx="10">
                  <c:v>52.003743553847016</c:v>
                </c:pt>
                <c:pt idx="11">
                  <c:v>44.896180970827949</c:v>
                </c:pt>
                <c:pt idx="12">
                  <c:v>28.253120222909768</c:v>
                </c:pt>
                <c:pt idx="13">
                  <c:v>31.703467420291496</c:v>
                </c:pt>
                <c:pt idx="14">
                  <c:v>50.091754584823981</c:v>
                </c:pt>
                <c:pt idx="15">
                  <c:v>29.001505610991842</c:v>
                </c:pt>
                <c:pt idx="16">
                  <c:v>31.273897038044598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22-4DC0-A086-6BAC6C3D0927}"/>
            </c:ext>
          </c:extLst>
        </c:ser>
        <c:ser>
          <c:idx val="5"/>
          <c:order val="5"/>
          <c:tx>
            <c:strRef>
              <c:f>'1'!$G$3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D22-4DC0-A086-6BAC6C3D0927}"/>
              </c:ext>
            </c:extLst>
          </c:dPt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'1'!$G$4:$G$21</c:f>
              <c:numCache>
                <c:formatCode>General</c:formatCode>
                <c:ptCount val="18"/>
                <c:pt idx="16" formatCode="0">
                  <c:v>30.492049612093489</c:v>
                </c:pt>
                <c:pt idx="17" formatCode="0">
                  <c:v>19.388402173530004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D22-4DC0-A086-6BAC6C3D0927}"/>
            </c:ext>
          </c:extLst>
        </c:ser>
        <c:ser>
          <c:idx val="6"/>
          <c:order val="6"/>
          <c:tx>
            <c:strRef>
              <c:f>'1'!$H$3</c:f>
              <c:strCache>
                <c:ptCount val="1"/>
                <c:pt idx="0">
                  <c:v>Smuggling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'1'!$H$4:$H$21</c:f>
              <c:numCache>
                <c:formatCode>0</c:formatCode>
                <c:ptCount val="18"/>
                <c:pt idx="0">
                  <c:v>37.553160907074727</c:v>
                </c:pt>
                <c:pt idx="1">
                  <c:v>34.735879790156211</c:v>
                </c:pt>
                <c:pt idx="2">
                  <c:v>39.871337464551779</c:v>
                </c:pt>
                <c:pt idx="3">
                  <c:v>37.184461997945441</c:v>
                </c:pt>
                <c:pt idx="4">
                  <c:v>34.083833076349059</c:v>
                </c:pt>
                <c:pt idx="5">
                  <c:v>27.00757695316728</c:v>
                </c:pt>
                <c:pt idx="6">
                  <c:v>24.00584433286614</c:v>
                </c:pt>
                <c:pt idx="7">
                  <c:v>20.236508953252173</c:v>
                </c:pt>
                <c:pt idx="8">
                  <c:v>13.747463624180787</c:v>
                </c:pt>
                <c:pt idx="9">
                  <c:v>11.413407533250739</c:v>
                </c:pt>
                <c:pt idx="10">
                  <c:v>12.124887161927415</c:v>
                </c:pt>
                <c:pt idx="11">
                  <c:v>11.074999999999999</c:v>
                </c:pt>
                <c:pt idx="12">
                  <c:v>10.745000000000001</c:v>
                </c:pt>
                <c:pt idx="13">
                  <c:v>6.6800000000000015</c:v>
                </c:pt>
                <c:pt idx="14">
                  <c:v>8.4600000000000009</c:v>
                </c:pt>
                <c:pt idx="15">
                  <c:v>5.4550000000000001</c:v>
                </c:pt>
                <c:pt idx="16">
                  <c:v>12.305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D22-4DC0-A086-6BAC6C3D0927}"/>
            </c:ext>
          </c:extLst>
        </c:ser>
        <c:ser>
          <c:idx val="7"/>
          <c:order val="7"/>
          <c:tx>
            <c:strRef>
              <c:f>'1'!$I$3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D22-4DC0-A086-6BAC6C3D0927}"/>
              </c:ext>
            </c:extLst>
          </c:dPt>
          <c:cat>
            <c:numRef>
              <c:f>'1'!$A$4:$A$21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'1'!$I$4:$I$21</c:f>
              <c:numCache>
                <c:formatCode>General</c:formatCode>
                <c:ptCount val="18"/>
                <c:pt idx="16" formatCode="0">
                  <c:v>15.58</c:v>
                </c:pt>
                <c:pt idx="17" formatCode="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D22-4DC0-A086-6BAC6C3D0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59248"/>
        <c:axId val="181359640"/>
      </c:lineChart>
      <c:catAx>
        <c:axId val="18135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1359640"/>
        <c:crosses val="autoZero"/>
        <c:auto val="1"/>
        <c:lblAlgn val="ctr"/>
        <c:lblOffset val="100"/>
        <c:tickLblSkip val="1"/>
        <c:noMultiLvlLbl val="0"/>
      </c:catAx>
      <c:valAx>
        <c:axId val="18135964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r>
                  <a:rPr lang="sv-SE" sz="900">
                    <a:latin typeface="Gill Sans MT (Rubriker)"/>
                    <a:cs typeface="Arial" panose="020B0604020202020204" pitchFamily="34" charset="0"/>
                  </a:rPr>
                  <a:t>Antal</a:t>
                </a:r>
              </a:p>
            </c:rich>
          </c:tx>
          <c:layout>
            <c:manualLayout>
              <c:xMode val="edge"/>
              <c:yMode val="edge"/>
              <c:x val="2.0995656771433855E-3"/>
              <c:y val="3.789857008846625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1359248"/>
        <c:crosses val="autoZero"/>
        <c:crossBetween val="midCat"/>
        <c:majorUnit val="20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9.6243794320944875E-2"/>
          <c:y val="0.49040761559783991"/>
          <c:w val="0.36423335252350797"/>
          <c:h val="0.18887720731963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490404912684716"/>
          <c:h val="0.73480243967117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'9'!$B$3</c:f>
              <c:strCache>
                <c:ptCount val="1"/>
                <c:pt idx="0">
                  <c:v>Snusar dagligen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cat>
            <c:strRef>
              <c:f>'9'!$A$4:$A$7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'9'!$B$4:$B$7</c:f>
              <c:numCache>
                <c:formatCode>0</c:formatCode>
                <c:ptCount val="4"/>
                <c:pt idx="0">
                  <c:v>18.7</c:v>
                </c:pt>
                <c:pt idx="1">
                  <c:v>19.760000000000002</c:v>
                </c:pt>
                <c:pt idx="2">
                  <c:v>16.37</c:v>
                </c:pt>
                <c:pt idx="3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3-43AE-8656-B71F59238A8F}"/>
            </c:ext>
          </c:extLst>
        </c:ser>
        <c:ser>
          <c:idx val="1"/>
          <c:order val="1"/>
          <c:tx>
            <c:strRef>
              <c:f>'9'!$C$3</c:f>
              <c:strCache>
                <c:ptCount val="1"/>
              </c:strCache>
            </c:strRef>
          </c:tx>
          <c:invertIfNegative val="0"/>
          <c:cat>
            <c:strRef>
              <c:f>'9'!$A$4:$A$7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'9'!$C$4:$C$7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483-43AE-8656-B71F59238A8F}"/>
            </c:ext>
          </c:extLst>
        </c:ser>
        <c:ser>
          <c:idx val="2"/>
          <c:order val="2"/>
          <c:tx>
            <c:strRef>
              <c:f>'9'!$D$3</c:f>
              <c:strCache>
                <c:ptCount val="1"/>
                <c:pt idx="0">
                  <c:v>Snusar sporadiskt 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cat>
            <c:strRef>
              <c:f>'9'!$A$4:$A$7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'9'!$D$4:$D$7</c:f>
              <c:numCache>
                <c:formatCode>0</c:formatCode>
                <c:ptCount val="4"/>
                <c:pt idx="0">
                  <c:v>10.65</c:v>
                </c:pt>
                <c:pt idx="1">
                  <c:v>3.1</c:v>
                </c:pt>
                <c:pt idx="2">
                  <c:v>1.1399999999999999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3-43AE-8656-B71F59238A8F}"/>
            </c:ext>
          </c:extLst>
        </c:ser>
        <c:ser>
          <c:idx val="3"/>
          <c:order val="3"/>
          <c:tx>
            <c:strRef>
              <c:f>'9'!$E$3</c:f>
              <c:strCache>
                <c:ptCount val="1"/>
              </c:strCache>
            </c:strRef>
          </c:tx>
          <c:invertIfNegative val="0"/>
          <c:cat>
            <c:strRef>
              <c:f>'9'!$A$4:$A$7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'9'!$E$4:$E$7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3483-43AE-8656-B71F59238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703144"/>
        <c:axId val="232703536"/>
      </c:barChart>
      <c:catAx>
        <c:axId val="23270314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3536"/>
        <c:crosses val="autoZero"/>
        <c:auto val="1"/>
        <c:lblAlgn val="ctr"/>
        <c:lblOffset val="100"/>
        <c:noMultiLvlLbl val="0"/>
      </c:catAx>
      <c:valAx>
        <c:axId val="232703536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220495106505459E-3"/>
              <c:y val="3.578481184746869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2703144"/>
        <c:crossesAt val="1"/>
        <c:crossBetween val="between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5499328343887933"/>
          <c:y val="0.13554044743688118"/>
          <c:w val="0.37363222030320475"/>
          <c:h val="0.13781300189177914"/>
        </c:manualLayout>
      </c:layout>
      <c:overlay val="0"/>
      <c:txPr>
        <a:bodyPr/>
        <a:lstStyle/>
        <a:p>
          <a:pPr>
            <a:defRPr sz="900">
              <a:solidFill>
                <a:sysClr val="windowText" lastClr="000000"/>
              </a:solidFill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51932367149765E-2"/>
          <c:y val="0.11722650421986713"/>
          <c:w val="0.87201415770609314"/>
          <c:h val="0.74140314240254579"/>
        </c:manualLayout>
      </c:layout>
      <c:lineChart>
        <c:grouping val="standard"/>
        <c:varyColors val="0"/>
        <c:ser>
          <c:idx val="2"/>
          <c:order val="0"/>
          <c:tx>
            <c:strRef>
              <c:f>'10'!$B$3</c:f>
              <c:strCache>
                <c:ptCount val="1"/>
                <c:pt idx="0">
                  <c:v>Bland dem som snusar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'10'!$B$4:$B$17</c:f>
              <c:numCache>
                <c:formatCode>0</c:formatCode>
                <c:ptCount val="14"/>
                <c:pt idx="0">
                  <c:v>195.74908458238369</c:v>
                </c:pt>
                <c:pt idx="1">
                  <c:v>202.22336135900375</c:v>
                </c:pt>
                <c:pt idx="2">
                  <c:v>205.04403307352712</c:v>
                </c:pt>
                <c:pt idx="3">
                  <c:v>198.8255684820318</c:v>
                </c:pt>
                <c:pt idx="4">
                  <c:v>205.06906742052061</c:v>
                </c:pt>
                <c:pt idx="5">
                  <c:v>202.9091443576778</c:v>
                </c:pt>
                <c:pt idx="6">
                  <c:v>208.83970491003703</c:v>
                </c:pt>
                <c:pt idx="7">
                  <c:v>202.5556</c:v>
                </c:pt>
                <c:pt idx="8">
                  <c:v>204.28523277164425</c:v>
                </c:pt>
                <c:pt idx="9">
                  <c:v>208.5046451688776</c:v>
                </c:pt>
                <c:pt idx="10">
                  <c:v>210.41898056539964</c:v>
                </c:pt>
                <c:pt idx="11">
                  <c:v>199.25360000000001</c:v>
                </c:pt>
                <c:pt idx="12">
                  <c:v>217.44794928372585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8-46EE-AF5E-531E96BD00B0}"/>
            </c:ext>
          </c:extLst>
        </c:ser>
        <c:ser>
          <c:idx val="0"/>
          <c:order val="1"/>
          <c:tx>
            <c:strRef>
              <c:f>'10'!$C$3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'10'!$C$4:$C$17</c:f>
              <c:numCache>
                <c:formatCode>General</c:formatCode>
                <c:ptCount val="14"/>
                <c:pt idx="12" formatCode="0">
                  <c:v>231.0952825771447</c:v>
                </c:pt>
                <c:pt idx="13" formatCode="0">
                  <c:v>224.28699588423092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18-46EE-AF5E-531E96BD00B0}"/>
            </c:ext>
          </c:extLst>
        </c:ser>
        <c:ser>
          <c:idx val="1"/>
          <c:order val="2"/>
          <c:tx>
            <c:strRef>
              <c:f>'10'!$D$3</c:f>
              <c:strCache>
                <c:ptCount val="1"/>
                <c:pt idx="0">
                  <c:v>Bland dem som snusar sporadiskt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'10'!$D$4:$D$17</c:f>
              <c:numCache>
                <c:formatCode>General</c:formatCode>
                <c:ptCount val="14"/>
                <c:pt idx="8" formatCode="0">
                  <c:v>25.773679705182452</c:v>
                </c:pt>
                <c:pt idx="9" formatCode="0">
                  <c:v>29.493286277240855</c:v>
                </c:pt>
                <c:pt idx="10" formatCode="0">
                  <c:v>34.352037398301491</c:v>
                </c:pt>
                <c:pt idx="11" formatCode="0">
                  <c:v>27.617036836562999</c:v>
                </c:pt>
                <c:pt idx="12" formatCode="0">
                  <c:v>29.799301899666506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18-46EE-AF5E-531E96BD00B0}"/>
            </c:ext>
          </c:extLst>
        </c:ser>
        <c:ser>
          <c:idx val="3"/>
          <c:order val="3"/>
          <c:tx>
            <c:strRef>
              <c:f>'10'!$E$3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'10'!$E$4:$E$17</c:f>
              <c:numCache>
                <c:formatCode>General</c:formatCode>
                <c:ptCount val="14"/>
                <c:pt idx="12" formatCode="0">
                  <c:v>43.020967394026883</c:v>
                </c:pt>
                <c:pt idx="13" formatCode="0">
                  <c:v>38.201196261459316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18-46EE-AF5E-531E96BD00B0}"/>
            </c:ext>
          </c:extLst>
        </c:ser>
        <c:ser>
          <c:idx val="4"/>
          <c:order val="4"/>
          <c:tx>
            <c:strRef>
              <c:f>'10'!$F$3</c:f>
              <c:strCache>
                <c:ptCount val="1"/>
                <c:pt idx="0">
                  <c:v>Bland dem som snusar,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'10'!$F$4:$F$17</c:f>
              <c:numCache>
                <c:formatCode>General</c:formatCode>
                <c:ptCount val="14"/>
                <c:pt idx="8" formatCode="0">
                  <c:v>176.34144460716678</c:v>
                </c:pt>
                <c:pt idx="9" formatCode="0">
                  <c:v>174.80123212709546</c:v>
                </c:pt>
                <c:pt idx="10" formatCode="0">
                  <c:v>174.52318702784748</c:v>
                </c:pt>
                <c:pt idx="11" formatCode="0">
                  <c:v>164.89573431243065</c:v>
                </c:pt>
                <c:pt idx="12" formatCode="0">
                  <c:v>187.78303127360076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18-46EE-AF5E-531E96BD00B0}"/>
            </c:ext>
          </c:extLst>
        </c:ser>
        <c:ser>
          <c:idx val="5"/>
          <c:order val="5"/>
          <c:tx>
            <c:strRef>
              <c:f>'10'!$G$3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'10'!$A$4:$A$17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'10'!$G$4:$G$17</c:f>
              <c:numCache>
                <c:formatCode>General</c:formatCode>
                <c:ptCount val="14"/>
                <c:pt idx="12" formatCode="0">
                  <c:v>195.75841538100065</c:v>
                </c:pt>
                <c:pt idx="13" formatCode="0">
                  <c:v>191.5196000953508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18-46EE-AF5E-531E96BD0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4320"/>
        <c:axId val="233327280"/>
      </c:lineChart>
      <c:catAx>
        <c:axId val="2327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332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327280"/>
        <c:scaling>
          <c:orientation val="minMax"/>
          <c:max val="25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Antal</a:t>
                </a:r>
              </a:p>
            </c:rich>
          </c:tx>
          <c:layout>
            <c:manualLayout>
              <c:xMode val="edge"/>
              <c:yMode val="edge"/>
              <c:x val="5.361255037420828E-4"/>
              <c:y val="2.13537523203394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2704320"/>
        <c:crossesAt val="1"/>
        <c:crossBetween val="midCat"/>
        <c:majorUnit val="5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503358280560353"/>
          <c:y val="0.46146844338371784"/>
          <c:w val="0.48282239493379397"/>
          <c:h val="0.18671251728703916"/>
        </c:manualLayout>
      </c:layout>
      <c:overlay val="0"/>
      <c:txPr>
        <a:bodyPr/>
        <a:lstStyle/>
        <a:p>
          <a:pPr>
            <a:defRPr sz="900">
              <a:solidFill>
                <a:sysClr val="windowText" lastClr="000000"/>
              </a:solidFill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7578199961619663"/>
          <c:h val="0.73956907981967646"/>
        </c:manualLayout>
      </c:layout>
      <c:lineChart>
        <c:grouping val="standard"/>
        <c:varyColors val="0"/>
        <c:ser>
          <c:idx val="2"/>
          <c:order val="0"/>
          <c:tx>
            <c:strRef>
              <c:f>'11'!$B$3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B-4D04-B4A2-AEA14A507537}"/>
              </c:ext>
            </c:extLst>
          </c:dPt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'11'!$B$4:$B$17</c:f>
              <c:numCache>
                <c:formatCode>0</c:formatCode>
                <c:ptCount val="14"/>
                <c:pt idx="0">
                  <c:v>199.55644441972746</c:v>
                </c:pt>
                <c:pt idx="1">
                  <c:v>195.23941530403351</c:v>
                </c:pt>
                <c:pt idx="2">
                  <c:v>197.01941833473228</c:v>
                </c:pt>
                <c:pt idx="3">
                  <c:v>198.07870043938701</c:v>
                </c:pt>
                <c:pt idx="4">
                  <c:v>202.45318831355826</c:v>
                </c:pt>
                <c:pt idx="5">
                  <c:v>199.71626801111898</c:v>
                </c:pt>
                <c:pt idx="6">
                  <c:v>193.62363971877045</c:v>
                </c:pt>
                <c:pt idx="7">
                  <c:v>186.04372257555215</c:v>
                </c:pt>
                <c:pt idx="8">
                  <c:v>201.89908031016631</c:v>
                </c:pt>
                <c:pt idx="9">
                  <c:v>203.1866602424397</c:v>
                </c:pt>
                <c:pt idx="10">
                  <c:v>199.7418640383741</c:v>
                </c:pt>
                <c:pt idx="11">
                  <c:v>215.59805516737055</c:v>
                </c:pt>
                <c:pt idx="12">
                  <c:v>212.46856740503696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6B-4D04-B4A2-AEA14A507537}"/>
            </c:ext>
          </c:extLst>
        </c:ser>
        <c:ser>
          <c:idx val="3"/>
          <c:order val="1"/>
          <c:tx>
            <c:strRef>
              <c:f>'11'!$C$3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'11'!$C$4:$C$17</c:f>
              <c:numCache>
                <c:formatCode>General</c:formatCode>
                <c:ptCount val="14"/>
                <c:pt idx="12" formatCode="0">
                  <c:v>220.30956273679166</c:v>
                </c:pt>
                <c:pt idx="13" formatCode="0">
                  <c:v>199.16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6B-4D04-B4A2-AEA14A507537}"/>
            </c:ext>
          </c:extLst>
        </c:ser>
        <c:ser>
          <c:idx val="4"/>
          <c:order val="2"/>
          <c:tx>
            <c:strRef>
              <c:f>'11'!$D$3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6B-4D04-B4A2-AEA14A507537}"/>
              </c:ext>
            </c:extLst>
          </c:dPt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'11'!$D$4:$D$17</c:f>
              <c:numCache>
                <c:formatCode>0</c:formatCode>
                <c:ptCount val="14"/>
                <c:pt idx="0">
                  <c:v>209.45747346126382</c:v>
                </c:pt>
                <c:pt idx="1">
                  <c:v>218.91785437380099</c:v>
                </c:pt>
                <c:pt idx="2">
                  <c:v>223.97551885932978</c:v>
                </c:pt>
                <c:pt idx="3">
                  <c:v>211.19602583223161</c:v>
                </c:pt>
                <c:pt idx="4">
                  <c:v>228.01056976149684</c:v>
                </c:pt>
                <c:pt idx="5">
                  <c:v>216.96050443261149</c:v>
                </c:pt>
                <c:pt idx="6">
                  <c:v>232.08190455599157</c:v>
                </c:pt>
                <c:pt idx="7">
                  <c:v>223.36060962231338</c:v>
                </c:pt>
                <c:pt idx="8">
                  <c:v>221.78945766186538</c:v>
                </c:pt>
                <c:pt idx="9">
                  <c:v>232.13598107742723</c:v>
                </c:pt>
                <c:pt idx="10">
                  <c:v>233.05102050786553</c:v>
                </c:pt>
                <c:pt idx="11">
                  <c:v>204.18673739044928</c:v>
                </c:pt>
                <c:pt idx="12">
                  <c:v>236.64888341434133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BB6B-4D04-B4A2-AEA14A507537}"/>
            </c:ext>
          </c:extLst>
        </c:ser>
        <c:ser>
          <c:idx val="5"/>
          <c:order val="3"/>
          <c:tx>
            <c:strRef>
              <c:f>'11'!$E$3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'11'!$E$4:$E$17</c:f>
              <c:numCache>
                <c:formatCode>General</c:formatCode>
                <c:ptCount val="14"/>
                <c:pt idx="12" formatCode="0">
                  <c:v>250.94971006868064</c:v>
                </c:pt>
                <c:pt idx="13" formatCode="0">
                  <c:v>249.08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BB6B-4D04-B4A2-AEA14A507537}"/>
            </c:ext>
          </c:extLst>
        </c:ser>
        <c:ser>
          <c:idx val="0"/>
          <c:order val="4"/>
          <c:tx>
            <c:strRef>
              <c:f>'11'!$F$3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6B-4D04-B4A2-AEA14A507537}"/>
              </c:ext>
            </c:extLst>
          </c:dPt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'11'!$F$4:$F$17</c:f>
              <c:numCache>
                <c:formatCode>0</c:formatCode>
                <c:ptCount val="14"/>
                <c:pt idx="0">
                  <c:v>178.77308210660414</c:v>
                </c:pt>
                <c:pt idx="1">
                  <c:v>190.39109868694899</c:v>
                </c:pt>
                <c:pt idx="2">
                  <c:v>198.0126699494399</c:v>
                </c:pt>
                <c:pt idx="3">
                  <c:v>196.47295401142216</c:v>
                </c:pt>
                <c:pt idx="4">
                  <c:v>188.7469594882711</c:v>
                </c:pt>
                <c:pt idx="5">
                  <c:v>198.53785081562364</c:v>
                </c:pt>
                <c:pt idx="6">
                  <c:v>203.45419832205621</c:v>
                </c:pt>
                <c:pt idx="7">
                  <c:v>200.05451362719924</c:v>
                </c:pt>
                <c:pt idx="8">
                  <c:v>196.9750213136906</c:v>
                </c:pt>
                <c:pt idx="9">
                  <c:v>200.37777629786802</c:v>
                </c:pt>
                <c:pt idx="10">
                  <c:v>201.52201442430808</c:v>
                </c:pt>
                <c:pt idx="11">
                  <c:v>190.3312560643185</c:v>
                </c:pt>
                <c:pt idx="12">
                  <c:v>218.84695891268134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B6B-4D04-B4A2-AEA14A507537}"/>
            </c:ext>
          </c:extLst>
        </c:ser>
        <c:ser>
          <c:idx val="1"/>
          <c:order val="5"/>
          <c:tx>
            <c:strRef>
              <c:f>'11'!$G$3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'11'!$G$4:$G$17</c:f>
              <c:numCache>
                <c:formatCode>General</c:formatCode>
                <c:ptCount val="14"/>
                <c:pt idx="12" formatCode="0">
                  <c:v>239.39587371177839</c:v>
                </c:pt>
                <c:pt idx="13" formatCode="0">
                  <c:v>227.76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B6B-4D04-B4A2-AEA14A507537}"/>
            </c:ext>
          </c:extLst>
        </c:ser>
        <c:ser>
          <c:idx val="6"/>
          <c:order val="6"/>
          <c:tx>
            <c:strRef>
              <c:f>'11'!$H$3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6B-4D04-B4A2-AEA14A50753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6B-4D04-B4A2-AEA14A507537}"/>
              </c:ext>
            </c:extLst>
          </c:dPt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'11'!$H$4:$H$17</c:f>
              <c:numCache>
                <c:formatCode>0</c:formatCode>
                <c:ptCount val="14"/>
                <c:pt idx="0">
                  <c:v>129.06479342832876</c:v>
                </c:pt>
                <c:pt idx="1">
                  <c:v>148.06752486585543</c:v>
                </c:pt>
                <c:pt idx="2">
                  <c:v>144.77039002838302</c:v>
                </c:pt>
                <c:pt idx="3">
                  <c:v>148.03337077193765</c:v>
                </c:pt>
                <c:pt idx="4">
                  <c:v>136.94712624242726</c:v>
                </c:pt>
                <c:pt idx="5">
                  <c:v>150.79356308294985</c:v>
                </c:pt>
                <c:pt idx="6">
                  <c:v>159.60789941960834</c:v>
                </c:pt>
                <c:pt idx="7">
                  <c:v>164.12277489804566</c:v>
                </c:pt>
                <c:pt idx="8">
                  <c:v>160.76613806076517</c:v>
                </c:pt>
                <c:pt idx="9">
                  <c:v>153.74001021851717</c:v>
                </c:pt>
                <c:pt idx="10">
                  <c:v>163.88485500201733</c:v>
                </c:pt>
                <c:pt idx="11">
                  <c:v>147.71829852428999</c:v>
                </c:pt>
                <c:pt idx="12">
                  <c:v>157.84703683886437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B6B-4D04-B4A2-AEA14A507537}"/>
            </c:ext>
          </c:extLst>
        </c:ser>
        <c:ser>
          <c:idx val="7"/>
          <c:order val="7"/>
          <c:tx>
            <c:strRef>
              <c:f>'11'!$I$3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'11'!$A$4:$A$17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'11'!$I$4:$I$17</c:f>
              <c:numCache>
                <c:formatCode>General</c:formatCode>
                <c:ptCount val="14"/>
                <c:pt idx="12" formatCode="0">
                  <c:v>152.84120824465319</c:v>
                </c:pt>
                <c:pt idx="13" formatCode="0">
                  <c:v>177.32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B6B-4D04-B4A2-AEA14A507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4798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r>
                  <a:rPr lang="sv-SE">
                    <a:latin typeface="Gill Sans MT (Rubriker)"/>
                  </a:rPr>
                  <a:t>Anta</a:t>
                </a:r>
                <a:r>
                  <a:rPr lang="sv-SE" baseline="0">
                    <a:latin typeface="Gill Sans MT (Rubriker)"/>
                  </a:rPr>
                  <a:t>l</a:t>
                </a:r>
              </a:p>
              <a:p>
                <a:pPr>
                  <a:defRPr>
                    <a:latin typeface="Gill Sans MT (Rubriker)"/>
                  </a:defRPr>
                </a:pPr>
                <a:endParaRPr lang="sv-SE">
                  <a:latin typeface="Gill Sans MT (Rubriker)"/>
                </a:endParaRPr>
              </a:p>
            </c:rich>
          </c:tx>
          <c:layout>
            <c:manualLayout>
              <c:xMode val="edge"/>
              <c:yMode val="edge"/>
              <c:x val="0"/>
              <c:y val="8.9034738796075358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5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003725350214437"/>
          <c:y val="0.67661398552443641"/>
          <c:w val="0.71009295317117094"/>
          <c:h val="5.554102312685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40074315156992E-2"/>
          <c:y val="0.10869827686041031"/>
          <c:w val="0.87439383035885632"/>
          <c:h val="0.70079005167958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Förgymnasial (n=722 män, 787 kvinnor)</c:v>
                </c:pt>
                <c:pt idx="1">
                  <c:v>Gymnasial (n=2316 män, 2237 kvinnor)</c:v>
                </c:pt>
                <c:pt idx="2">
                  <c:v>Eftergymnasial (n=2517 män, 4260 kvinnor)</c:v>
                </c:pt>
              </c:strCache>
            </c:strRef>
          </c:cat>
          <c:val>
            <c:numRef>
              <c:f>'12'!$B$4:$B$6</c:f>
              <c:numCache>
                <c:formatCode>#,##0</c:formatCode>
                <c:ptCount val="3"/>
                <c:pt idx="0">
                  <c:v>9.19</c:v>
                </c:pt>
                <c:pt idx="1">
                  <c:v>8.33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3-4CA0-80D9-169C46DADFC0}"/>
            </c:ext>
          </c:extLst>
        </c:ser>
        <c:ser>
          <c:idx val="2"/>
          <c:order val="2"/>
          <c:tx>
            <c:strRef>
              <c:f>'12'!$D$3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Förgymnasial (n=722 män, 787 kvinnor)</c:v>
                </c:pt>
                <c:pt idx="1">
                  <c:v>Gymnasial (n=2316 män, 2237 kvinnor)</c:v>
                </c:pt>
                <c:pt idx="2">
                  <c:v>Eftergymnasial (n=2517 män, 4260 kvinnor)</c:v>
                </c:pt>
              </c:strCache>
            </c:strRef>
          </c:cat>
          <c:val>
            <c:numRef>
              <c:f>'12'!$D$4:$D$6</c:f>
              <c:numCache>
                <c:formatCode>#,##0</c:formatCode>
                <c:ptCount val="3"/>
                <c:pt idx="0">
                  <c:v>14.76</c:v>
                </c:pt>
                <c:pt idx="1">
                  <c:v>11</c:v>
                </c:pt>
                <c:pt idx="2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3-4CA0-80D9-169C46DAD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4146440"/>
        <c:axId val="604153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'12'!$C$3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'12'!$A$4:$A$6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 (n=722 män, 787 kvinnor)</c:v>
                      </c:pt>
                      <c:pt idx="1">
                        <c:v>Gymnasial (n=2316 män, 2237 kvinnor)</c:v>
                      </c:pt>
                      <c:pt idx="2">
                        <c:v>Eftergymnasial (n=2517 män, 4260 kvinnor)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'12'!$C$4:$C$6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573-4CA0-80D9-169C46DADFC0}"/>
                  </c:ext>
                </c:extLst>
              </c15:ser>
            </c15:filteredBarSeries>
          </c:ext>
        </c:extLst>
      </c:barChart>
      <c:catAx>
        <c:axId val="604146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 sz="900">
                    <a:solidFill>
                      <a:sysClr val="windowText" lastClr="000000"/>
                    </a:solidFill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1747610193778138E-2"/>
              <c:y val="6.6580567766979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53984"/>
        <c:crosses val="autoZero"/>
        <c:auto val="1"/>
        <c:lblAlgn val="ctr"/>
        <c:lblOffset val="100"/>
        <c:noMultiLvlLbl val="0"/>
      </c:catAx>
      <c:valAx>
        <c:axId val="60415398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4146440"/>
        <c:crosses val="autoZero"/>
        <c:crossBetween val="between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6984649180206168"/>
          <c:y val="0.15626035096389584"/>
          <c:w val="0.23446965028189409"/>
          <c:h val="8.445772069689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78289168154188E-2"/>
          <c:y val="0.12085998725516428"/>
          <c:w val="0.87675877950489334"/>
          <c:h val="0.69639760981912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Förgymnasial (n=722 män, 787 kvinnor)</c:v>
                </c:pt>
                <c:pt idx="1">
                  <c:v>Gymnasial (n=2316 män, 2237 kvinnor)</c:v>
                </c:pt>
                <c:pt idx="2">
                  <c:v>Eftergymnasial (n=2517 män, 4260 kvinnor)</c:v>
                </c:pt>
              </c:strCache>
            </c:strRef>
          </c:cat>
          <c:val>
            <c:numRef>
              <c:f>'13'!$B$4:$B$6</c:f>
              <c:numCache>
                <c:formatCode>0</c:formatCode>
                <c:ptCount val="3"/>
                <c:pt idx="0">
                  <c:v>21.58</c:v>
                </c:pt>
                <c:pt idx="1">
                  <c:v>29.83</c:v>
                </c:pt>
                <c:pt idx="2">
                  <c:v>20.260000000000002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8-4A25-83A9-4B6B08A9E52A}"/>
            </c:ext>
          </c:extLst>
        </c:ser>
        <c:ser>
          <c:idx val="2"/>
          <c:order val="2"/>
          <c:tx>
            <c:strRef>
              <c:f>'13'!$D$3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Förgymnasial (n=722 män, 787 kvinnor)</c:v>
                </c:pt>
                <c:pt idx="1">
                  <c:v>Gymnasial (n=2316 män, 2237 kvinnor)</c:v>
                </c:pt>
                <c:pt idx="2">
                  <c:v>Eftergymnasial (n=2517 män, 4260 kvinnor)</c:v>
                </c:pt>
              </c:strCache>
            </c:strRef>
          </c:cat>
          <c:val>
            <c:numRef>
              <c:f>'13'!$D$4:$D$6</c:f>
              <c:numCache>
                <c:formatCode>0</c:formatCode>
                <c:ptCount val="3"/>
                <c:pt idx="0">
                  <c:v>5.8</c:v>
                </c:pt>
                <c:pt idx="1">
                  <c:v>7.85</c:v>
                </c:pt>
                <c:pt idx="2">
                  <c:v>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8-4A25-83A9-4B6B08A9E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01757344"/>
        <c:axId val="60175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'13'!$C$3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'13'!$A$4:$A$6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 (n=722 män, 787 kvinnor)</c:v>
                      </c:pt>
                      <c:pt idx="1">
                        <c:v>Gymnasial (n=2316 män, 2237 kvinnor)</c:v>
                      </c:pt>
                      <c:pt idx="2">
                        <c:v>Eftergymnasial (n=2517 män, 4260 kvinnor)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'13'!$C$4:$C$6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D38-4A25-83A9-4B6B08A9E52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'13'!$E$3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'13'!$A$4:$A$6</c15:sqref>
                        </c15:formulaRef>
                      </c:ext>
                    </c:extLst>
                    <c:strCache>
                      <c:ptCount val="3"/>
                      <c:pt idx="0">
                        <c:v>Förgymnasial (n=722 män, 787 kvinnor)</c:v>
                      </c:pt>
                      <c:pt idx="1">
                        <c:v>Gymnasial (n=2316 män, 2237 kvinnor)</c:v>
                      </c:pt>
                      <c:pt idx="2">
                        <c:v>Eftergymnasial (n=2517 män, 4260 kvinnor)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'13'!$E$4:$E$6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D38-4A25-83A9-4B6B08A9E52A}"/>
                  </c:ext>
                </c:extLst>
              </c15:ser>
            </c15:filteredBarSeries>
          </c:ext>
        </c:extLst>
      </c:barChart>
      <c:catAx>
        <c:axId val="60175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 sz="900">
                    <a:solidFill>
                      <a:sysClr val="windowText" lastClr="000000"/>
                    </a:solidFill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3652300994317641E-3"/>
              <c:y val="4.276218143858480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1754064"/>
        <c:crosses val="autoZero"/>
        <c:auto val="1"/>
        <c:lblAlgn val="ctr"/>
        <c:lblOffset val="100"/>
        <c:noMultiLvlLbl val="0"/>
      </c:catAx>
      <c:valAx>
        <c:axId val="60175406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0175734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110004661547996"/>
          <c:y val="0.17684319716026611"/>
          <c:w val="0.2155275590551181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486289346099796E-2"/>
          <c:y val="0.11830851394383261"/>
          <c:w val="0.87345423143350609"/>
          <c:h val="0.6694114197530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Dagligrökare (n=602)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'14'!$A$4:$A$9</c:f>
              <c:strCache>
                <c:ptCount val="6"/>
                <c:pt idx="0">
                  <c:v>Ökat</c:v>
                </c:pt>
                <c:pt idx="1">
                  <c:v>Inte förändrats</c:v>
                </c:pt>
                <c:pt idx="2">
                  <c:v>Minskat</c:v>
                </c:pt>
                <c:pt idx="3">
                  <c:v>Slutat röka under pandemin</c:v>
                </c:pt>
                <c:pt idx="4">
                  <c:v>Varken rökt under eller före pandemin</c:v>
                </c:pt>
                <c:pt idx="5">
                  <c:v>Vet ej</c:v>
                </c:pt>
              </c:strCache>
            </c:strRef>
          </c:cat>
          <c:val>
            <c:numRef>
              <c:f>'14'!$B$4:$B$9</c:f>
              <c:numCache>
                <c:formatCode>0</c:formatCode>
                <c:ptCount val="6"/>
                <c:pt idx="0">
                  <c:v>10.5</c:v>
                </c:pt>
                <c:pt idx="1">
                  <c:v>70.8</c:v>
                </c:pt>
                <c:pt idx="2">
                  <c:v>15.6</c:v>
                </c:pt>
                <c:pt idx="3">
                  <c:v>0.2</c:v>
                </c:pt>
                <c:pt idx="4">
                  <c:v>0.4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1-4170-BE0C-5E506D4816C5}"/>
            </c:ext>
          </c:extLst>
        </c:ser>
        <c:ser>
          <c:idx val="1"/>
          <c:order val="1"/>
          <c:tx>
            <c:strRef>
              <c:f>'14'!$C$3</c:f>
              <c:strCache>
                <c:ptCount val="1"/>
                <c:pt idx="0">
                  <c:v>Sporadiska rökare (n=418)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'14'!$A$4:$A$9</c:f>
              <c:strCache>
                <c:ptCount val="6"/>
                <c:pt idx="0">
                  <c:v>Ökat</c:v>
                </c:pt>
                <c:pt idx="1">
                  <c:v>Inte förändrats</c:v>
                </c:pt>
                <c:pt idx="2">
                  <c:v>Minskat</c:v>
                </c:pt>
                <c:pt idx="3">
                  <c:v>Slutat röka under pandemin</c:v>
                </c:pt>
                <c:pt idx="4">
                  <c:v>Varken rökt under eller före pandemin</c:v>
                </c:pt>
                <c:pt idx="5">
                  <c:v>Vet ej</c:v>
                </c:pt>
              </c:strCache>
            </c:strRef>
          </c:cat>
          <c:val>
            <c:numRef>
              <c:f>'14'!$C$4:$C$9</c:f>
              <c:numCache>
                <c:formatCode>0</c:formatCode>
                <c:ptCount val="6"/>
                <c:pt idx="0">
                  <c:v>10.1</c:v>
                </c:pt>
                <c:pt idx="1">
                  <c:v>50.4</c:v>
                </c:pt>
                <c:pt idx="2">
                  <c:v>27.3</c:v>
                </c:pt>
                <c:pt idx="3">
                  <c:v>3.3</c:v>
                </c:pt>
                <c:pt idx="4">
                  <c:v>5.8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1-4170-BE0C-5E506D481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97208696"/>
        <c:axId val="597205416"/>
      </c:barChart>
      <c:catAx>
        <c:axId val="597208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 sz="900">
                    <a:solidFill>
                      <a:sysClr val="windowText" lastClr="000000"/>
                    </a:solidFill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8612352474919756E-3"/>
              <c:y val="3.107619736784511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597205416"/>
        <c:crosses val="autoZero"/>
        <c:auto val="1"/>
        <c:lblAlgn val="ctr"/>
        <c:lblOffset val="100"/>
        <c:noMultiLvlLbl val="0"/>
      </c:catAx>
      <c:valAx>
        <c:axId val="5972054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+mn-cs"/>
              </a:defRPr>
            </a:pPr>
            <a:endParaRPr lang="sv-SE"/>
          </a:p>
        </c:txPr>
        <c:crossAx val="597208696"/>
        <c:crosses val="autoZero"/>
        <c:crossBetween val="between"/>
        <c:majorUnit val="2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54812511993859148"/>
          <c:y val="0.22729069805965699"/>
          <c:w val="0.40552053348685474"/>
          <c:h val="0.14968249936499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60993056035963E-2"/>
          <c:y val="8.2712183624292931E-2"/>
          <c:w val="0.87542170408750719"/>
          <c:h val="0.66383240740740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Dagligsnusare (n=1165)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'15'!$A$4:$A$9</c:f>
              <c:strCache>
                <c:ptCount val="6"/>
                <c:pt idx="0">
                  <c:v>Ökat</c:v>
                </c:pt>
                <c:pt idx="1">
                  <c:v>Inte förändrats</c:v>
                </c:pt>
                <c:pt idx="2">
                  <c:v>Minskat</c:v>
                </c:pt>
                <c:pt idx="3">
                  <c:v>Har slutat snusa under pandemin</c:v>
                </c:pt>
                <c:pt idx="4">
                  <c:v>Varken snusat under eller före pandemin</c:v>
                </c:pt>
                <c:pt idx="5">
                  <c:v>Vet ej</c:v>
                </c:pt>
              </c:strCache>
            </c:strRef>
          </c:cat>
          <c:val>
            <c:numRef>
              <c:f>'15'!$B$4:$B$9</c:f>
              <c:numCache>
                <c:formatCode>0</c:formatCode>
                <c:ptCount val="6"/>
                <c:pt idx="0">
                  <c:v>10.4</c:v>
                </c:pt>
                <c:pt idx="1">
                  <c:v>85.7</c:v>
                </c:pt>
                <c:pt idx="2">
                  <c:v>2.7</c:v>
                </c:pt>
                <c:pt idx="3">
                  <c:v>0.3</c:v>
                </c:pt>
                <c:pt idx="4">
                  <c:v>0.1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1-4943-BC8E-B012B73AA70B}"/>
            </c:ext>
          </c:extLst>
        </c:ser>
        <c:ser>
          <c:idx val="1"/>
          <c:order val="1"/>
          <c:tx>
            <c:strRef>
              <c:f>'15'!$C$3</c:f>
              <c:strCache>
                <c:ptCount val="1"/>
                <c:pt idx="0">
                  <c:v>Sporadiska snusare (n=237)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'15'!$A$4:$A$9</c:f>
              <c:strCache>
                <c:ptCount val="6"/>
                <c:pt idx="0">
                  <c:v>Ökat</c:v>
                </c:pt>
                <c:pt idx="1">
                  <c:v>Inte förändrats</c:v>
                </c:pt>
                <c:pt idx="2">
                  <c:v>Minskat</c:v>
                </c:pt>
                <c:pt idx="3">
                  <c:v>Har slutat snusa under pandemin</c:v>
                </c:pt>
                <c:pt idx="4">
                  <c:v>Varken snusat under eller före pandemin</c:v>
                </c:pt>
                <c:pt idx="5">
                  <c:v>Vet ej</c:v>
                </c:pt>
              </c:strCache>
            </c:strRef>
          </c:cat>
          <c:val>
            <c:numRef>
              <c:f>'15'!$C$4:$C$9</c:f>
              <c:numCache>
                <c:formatCode>0</c:formatCode>
                <c:ptCount val="6"/>
                <c:pt idx="0">
                  <c:v>16.600000000000001</c:v>
                </c:pt>
                <c:pt idx="1">
                  <c:v>50.3</c:v>
                </c:pt>
                <c:pt idx="2">
                  <c:v>22.5</c:v>
                </c:pt>
                <c:pt idx="3">
                  <c:v>3.4</c:v>
                </c:pt>
                <c:pt idx="4">
                  <c:v>5.7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1-4943-BC8E-B012B73AA7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84421240"/>
        <c:axId val="684425504"/>
      </c:barChart>
      <c:catAx>
        <c:axId val="68442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 sz="900">
                    <a:solidFill>
                      <a:sysClr val="windowText" lastClr="000000"/>
                    </a:solidFill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5.1467662460447929E-4"/>
              <c:y val="1.494267721106155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84425504"/>
        <c:crosses val="autoZero"/>
        <c:auto val="1"/>
        <c:lblAlgn val="ctr"/>
        <c:lblOffset val="100"/>
        <c:noMultiLvlLbl val="0"/>
      </c:catAx>
      <c:valAx>
        <c:axId val="684425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84421240"/>
        <c:crosses val="autoZero"/>
        <c:crossBetween val="between"/>
        <c:majorUnit val="2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55180005508784113"/>
          <c:y val="0.19369572612066374"/>
          <c:w val="0.44473383760848562"/>
          <c:h val="0.1738513514591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54722450943943E-2"/>
          <c:y val="0.10593582624522559"/>
          <c:w val="0.8726283585028598"/>
          <c:h val="0.73651402699821023"/>
        </c:manualLayout>
      </c:layout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'2'!$B$4:$B$21</c:f>
              <c:numCache>
                <c:formatCode>0.00</c:formatCode>
                <c:ptCount val="18"/>
                <c:pt idx="0">
                  <c:v>0.92440645724092674</c:v>
                </c:pt>
                <c:pt idx="1">
                  <c:v>0.93084751012108413</c:v>
                </c:pt>
                <c:pt idx="2">
                  <c:v>0.90946247857613005</c:v>
                </c:pt>
                <c:pt idx="3">
                  <c:v>0.99328492319204831</c:v>
                </c:pt>
                <c:pt idx="4">
                  <c:v>0.80820098371832649</c:v>
                </c:pt>
                <c:pt idx="5">
                  <c:v>0.7277203172252884</c:v>
                </c:pt>
                <c:pt idx="6">
                  <c:v>0.7535880392184634</c:v>
                </c:pt>
                <c:pt idx="7">
                  <c:v>0.75651699543820816</c:v>
                </c:pt>
                <c:pt idx="8">
                  <c:v>0.77816471001493748</c:v>
                </c:pt>
                <c:pt idx="9">
                  <c:v>0.79446429858849588</c:v>
                </c:pt>
                <c:pt idx="10">
                  <c:v>0.73196420177798682</c:v>
                </c:pt>
                <c:pt idx="11">
                  <c:v>0.75065953359080251</c:v>
                </c:pt>
                <c:pt idx="12">
                  <c:v>0.74997314969777296</c:v>
                </c:pt>
                <c:pt idx="13">
                  <c:v>0.7866372533304804</c:v>
                </c:pt>
                <c:pt idx="14">
                  <c:v>0.75341652651611313</c:v>
                </c:pt>
                <c:pt idx="15">
                  <c:v>0.77174109036065053</c:v>
                </c:pt>
                <c:pt idx="16">
                  <c:v>0.83956427629719776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2B-42EC-B45B-ACC595B3B790}"/>
            </c:ext>
          </c:extLst>
        </c:ser>
        <c:ser>
          <c:idx val="1"/>
          <c:order val="1"/>
          <c:tx>
            <c:strRef>
              <c:f>'2'!$C$3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2B-42EC-B45B-ACC595B3B790}"/>
              </c:ext>
            </c:extLst>
          </c:dPt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'2'!$C$4:$C$21</c:f>
              <c:numCache>
                <c:formatCode>General</c:formatCode>
                <c:ptCount val="18"/>
                <c:pt idx="16" formatCode="0.00">
                  <c:v>0.84325427629719785</c:v>
                </c:pt>
                <c:pt idx="17" formatCode="0.00">
                  <c:v>0.81795326087804043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2B-42EC-B45B-ACC595B3B790}"/>
            </c:ext>
          </c:extLst>
        </c:ser>
        <c:ser>
          <c:idx val="2"/>
          <c:order val="2"/>
          <c:tx>
            <c:strRef>
              <c:f>'2'!$D$3</c:f>
              <c:strCache>
                <c:ptCount val="1"/>
                <c:pt idx="0">
                  <c:v>Registrerad försäljning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'2'!$D$4:$D$21</c:f>
              <c:numCache>
                <c:formatCode>0.00</c:formatCode>
                <c:ptCount val="18"/>
                <c:pt idx="0">
                  <c:v>0.93551570625267733</c:v>
                </c:pt>
                <c:pt idx="1">
                  <c:v>0.94442359936191156</c:v>
                </c:pt>
                <c:pt idx="2">
                  <c:v>0.92507308691786905</c:v>
                </c:pt>
                <c:pt idx="3">
                  <c:v>1.0119426151590432</c:v>
                </c:pt>
                <c:pt idx="4">
                  <c:v>0.80641847334330208</c:v>
                </c:pt>
                <c:pt idx="5">
                  <c:v>0.70469779081909445</c:v>
                </c:pt>
                <c:pt idx="6">
                  <c:v>0.73967686786698905</c:v>
                </c:pt>
                <c:pt idx="7">
                  <c:v>0.73624842703325888</c:v>
                </c:pt>
                <c:pt idx="8">
                  <c:v>0.7748223257710084</c:v>
                </c:pt>
                <c:pt idx="9">
                  <c:v>0.79281390600795509</c:v>
                </c:pt>
                <c:pt idx="10">
                  <c:v>0.73374314253341422</c:v>
                </c:pt>
                <c:pt idx="11">
                  <c:v>0.75396819246646329</c:v>
                </c:pt>
                <c:pt idx="12">
                  <c:v>0.75559067856226936</c:v>
                </c:pt>
                <c:pt idx="13">
                  <c:v>0.79473697617449468</c:v>
                </c:pt>
                <c:pt idx="14">
                  <c:v>0.76068992765055576</c:v>
                </c:pt>
                <c:pt idx="15">
                  <c:v>0.78521441049094132</c:v>
                </c:pt>
                <c:pt idx="16">
                  <c:v>0.86450966280958108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2B-42EC-B45B-ACC595B3B790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62B-42EC-B45B-ACC595B3B790}"/>
              </c:ext>
            </c:extLst>
          </c:dPt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'2'!$E$4:$E$21</c:f>
              <c:numCache>
                <c:formatCode>General</c:formatCode>
                <c:ptCount val="18"/>
                <c:pt idx="16" formatCode="0.00">
                  <c:v>0.86450966280958108</c:v>
                </c:pt>
                <c:pt idx="17" formatCode="0.00">
                  <c:v>0.82248814230105094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2B-42EC-B45B-ACC595B3B790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Registrerad försäljning exkl. Norge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'2'!$F$4:$F$21</c:f>
              <c:numCache>
                <c:formatCode>0.00</c:formatCode>
                <c:ptCount val="18"/>
                <c:pt idx="0">
                  <c:v>0.92440645724092674</c:v>
                </c:pt>
                <c:pt idx="1">
                  <c:v>0.93084751012108413</c:v>
                </c:pt>
                <c:pt idx="2">
                  <c:v>0.90946247857613005</c:v>
                </c:pt>
                <c:pt idx="3">
                  <c:v>0.99328492319204831</c:v>
                </c:pt>
                <c:pt idx="4">
                  <c:v>0.79180213851395476</c:v>
                </c:pt>
                <c:pt idx="5">
                  <c:v>0.69148470724123645</c:v>
                </c:pt>
                <c:pt idx="6">
                  <c:v>0.72534562855206619</c:v>
                </c:pt>
                <c:pt idx="7">
                  <c:v>0.72014299269190629</c:v>
                </c:pt>
                <c:pt idx="8">
                  <c:v>0.75593603158034006</c:v>
                </c:pt>
                <c:pt idx="9">
                  <c:v>0.77175478662961883</c:v>
                </c:pt>
                <c:pt idx="10">
                  <c:v>0.7135652061137453</c:v>
                </c:pt>
                <c:pt idx="11">
                  <c:v>0.73229160693305251</c:v>
                </c:pt>
                <c:pt idx="12">
                  <c:v>0.73268683611835062</c:v>
                </c:pt>
                <c:pt idx="13">
                  <c:v>0.76865966914376904</c:v>
                </c:pt>
                <c:pt idx="14">
                  <c:v>0.73382806458039551</c:v>
                </c:pt>
                <c:pt idx="15">
                  <c:v>0.75503273158769579</c:v>
                </c:pt>
                <c:pt idx="16">
                  <c:v>0.82992927629719782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2B-42EC-B45B-ACC595B3B790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62B-42EC-B45B-ACC595B3B790}"/>
              </c:ext>
            </c:extLst>
          </c:dPt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'2'!$G$4:$G$21</c:f>
              <c:numCache>
                <c:formatCode>General</c:formatCode>
                <c:ptCount val="18"/>
                <c:pt idx="16" formatCode="0.00">
                  <c:v>0.82992927629719782</c:v>
                </c:pt>
                <c:pt idx="17" formatCode="0.00">
                  <c:v>0.81426326087804046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62B-42EC-B45B-ACC595B3B790}"/>
            </c:ext>
          </c:extLst>
        </c:ser>
        <c:ser>
          <c:idx val="6"/>
          <c:order val="6"/>
          <c:tx>
            <c:strRef>
              <c:f>'2'!$H$3</c:f>
              <c:strCache>
                <c:ptCount val="1"/>
                <c:pt idx="0">
                  <c:v>Resandeinförsel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'2'!$H$4:$H$21</c:f>
              <c:numCache>
                <c:formatCode>General</c:formatCode>
                <c:ptCount val="18"/>
                <c:pt idx="4" formatCode="0.00">
                  <c:v>1.6398845204371765E-2</c:v>
                </c:pt>
                <c:pt idx="5" formatCode="0.00">
                  <c:v>3.6235609984051932E-2</c:v>
                </c:pt>
                <c:pt idx="6" formatCode="0.00">
                  <c:v>2.8242410666397169E-2</c:v>
                </c:pt>
                <c:pt idx="7" formatCode="0.00">
                  <c:v>3.6374002746301912E-2</c:v>
                </c:pt>
                <c:pt idx="8" formatCode="0.00">
                  <c:v>2.2228678434597398E-2</c:v>
                </c:pt>
                <c:pt idx="9" formatCode="0.00">
                  <c:v>2.2709511958877045E-2</c:v>
                </c:pt>
                <c:pt idx="10" formatCode="0.00">
                  <c:v>1.8398995664241476E-2</c:v>
                </c:pt>
                <c:pt idx="11" formatCode="0.00">
                  <c:v>1.8367926657749983E-2</c:v>
                </c:pt>
                <c:pt idx="12" formatCode="0.00">
                  <c:v>1.7286313579422334E-2</c:v>
                </c:pt>
                <c:pt idx="13" formatCode="0.00">
                  <c:v>1.7977584186711353E-2</c:v>
                </c:pt>
                <c:pt idx="14" formatCode="0.00">
                  <c:v>1.9588461935717623E-2</c:v>
                </c:pt>
                <c:pt idx="15" formatCode="0.00">
                  <c:v>1.6708358772954682E-2</c:v>
                </c:pt>
                <c:pt idx="16" formatCode="0.00">
                  <c:v>9.6349999999999995E-3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62B-42EC-B45B-ACC595B3B790}"/>
            </c:ext>
          </c:extLst>
        </c:ser>
        <c:ser>
          <c:idx val="7"/>
          <c:order val="7"/>
          <c:tx>
            <c:strRef>
              <c:f>'2'!$I$3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'2'!$I$4:$I$21</c:f>
              <c:numCache>
                <c:formatCode>General</c:formatCode>
                <c:ptCount val="18"/>
                <c:pt idx="16" formatCode="0.00">
                  <c:v>1.3325000000000002E-2</c:v>
                </c:pt>
                <c:pt idx="17" formatCode="0.00">
                  <c:v>3.6900000000000001E-3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62B-42EC-B45B-ACC595B3B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759088"/>
        <c:axId val="660304016"/>
      </c:lineChart>
      <c:catAx>
        <c:axId val="66275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>
                    <a:solidFill>
                      <a:sysClr val="windowText" lastClr="000000"/>
                    </a:solidFill>
                    <a:latin typeface="Gill Sans MT (Rubriker)"/>
                  </a:rPr>
                  <a:t>Antal kg</a:t>
                </a:r>
              </a:p>
            </c:rich>
          </c:tx>
          <c:layout>
            <c:manualLayout>
              <c:xMode val="edge"/>
              <c:yMode val="edge"/>
              <c:x val="2.3024488162163132E-3"/>
              <c:y val="2.046390112506990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030401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66030401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275908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1801438918748401E-2"/>
          <c:y val="0.45997305385915127"/>
          <c:w val="0.49737343277947754"/>
          <c:h val="0.15371359786197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54722450943943E-2"/>
          <c:y val="0.10593582624522559"/>
          <c:w val="0.8726283585028598"/>
          <c:h val="0.73651402699821023"/>
        </c:manualLayout>
      </c:layout>
      <c:lineChart>
        <c:grouping val="standard"/>
        <c:varyColors val="0"/>
        <c:ser>
          <c:idx val="0"/>
          <c:order val="0"/>
          <c:tx>
            <c:strRef>
              <c:f>'3'!$B$4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'3'!$B$5:$B$22</c:f>
              <c:numCache>
                <c:formatCode>0.00</c:formatCode>
                <c:ptCount val="18"/>
                <c:pt idx="0">
                  <c:v>28.685741503051638</c:v>
                </c:pt>
                <c:pt idx="1">
                  <c:v>29.414627309649035</c:v>
                </c:pt>
                <c:pt idx="2">
                  <c:v>29.288592339539154</c:v>
                </c:pt>
                <c:pt idx="3">
                  <c:v>32.686667752699798</c:v>
                </c:pt>
                <c:pt idx="4">
                  <c:v>27.204777986048882</c:v>
                </c:pt>
                <c:pt idx="5">
                  <c:v>25.083686368586633</c:v>
                </c:pt>
                <c:pt idx="6">
                  <c:v>26.629485422604255</c:v>
                </c:pt>
                <c:pt idx="7">
                  <c:v>27.439875019426744</c:v>
                </c:pt>
                <c:pt idx="8">
                  <c:v>29.00933396751396</c:v>
                </c:pt>
                <c:pt idx="9">
                  <c:v>30.482523215689277</c:v>
                </c:pt>
                <c:pt idx="10">
                  <c:v>28.948642662179427</c:v>
                </c:pt>
                <c:pt idx="11">
                  <c:v>30.650963534610877</c:v>
                </c:pt>
                <c:pt idx="12">
                  <c:v>31.671321751972389</c:v>
                </c:pt>
                <c:pt idx="13">
                  <c:v>34.421827734269819</c:v>
                </c:pt>
                <c:pt idx="14">
                  <c:v>34.231411879085627</c:v>
                </c:pt>
                <c:pt idx="15">
                  <c:v>36.489248864572936</c:v>
                </c:pt>
                <c:pt idx="16">
                  <c:v>40.95435494132672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D1-4AB4-ABF9-E8A5B813F01A}"/>
            </c:ext>
          </c:extLst>
        </c:ser>
        <c:ser>
          <c:idx val="1"/>
          <c:order val="1"/>
          <c:tx>
            <c:strRef>
              <c:f>'3'!$C$4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D1-4AB4-ABF9-E8A5B813F01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D1-4AB4-ABF9-E8A5B813F01A}"/>
              </c:ext>
            </c:extLst>
          </c:dPt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'3'!$C$5:$C$22</c:f>
              <c:numCache>
                <c:formatCode>General</c:formatCode>
                <c:ptCount val="18"/>
                <c:pt idx="16" formatCode="0.00">
                  <c:v>41.13435494132672</c:v>
                </c:pt>
                <c:pt idx="17" formatCode="0.00">
                  <c:v>39.900159067221487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D1-4AB4-ABF9-E8A5B813F01A}"/>
            </c:ext>
          </c:extLst>
        </c:ser>
        <c:ser>
          <c:idx val="2"/>
          <c:order val="2"/>
          <c:tx>
            <c:strRef>
              <c:f>'3'!$D$4</c:f>
              <c:strCache>
                <c:ptCount val="1"/>
                <c:pt idx="0">
                  <c:v>Registrerad försäljning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'3'!$D$5:$D$22</c:f>
              <c:numCache>
                <c:formatCode>0.00</c:formatCode>
                <c:ptCount val="18"/>
                <c:pt idx="0">
                  <c:v>29.030478434460861</c:v>
                </c:pt>
                <c:pt idx="1">
                  <c:v>29.843629483473972</c:v>
                </c:pt>
                <c:pt idx="2">
                  <c:v>29.79132087937867</c:v>
                </c:pt>
                <c:pt idx="3">
                  <c:v>33.300648458656269</c:v>
                </c:pt>
                <c:pt idx="4">
                  <c:v>27.144777070450804</c:v>
                </c:pt>
                <c:pt idx="5">
                  <c:v>24.290126235502303</c:v>
                </c:pt>
                <c:pt idx="6">
                  <c:v>26.137907378054052</c:v>
                </c:pt>
                <c:pt idx="7">
                  <c:v>26.704707155111475</c:v>
                </c:pt>
                <c:pt idx="8">
                  <c:v>28.884732659420674</c:v>
                </c:pt>
                <c:pt idx="9">
                  <c:v>30.419199879145754</c:v>
                </c:pt>
                <c:pt idx="10">
                  <c:v>29.01899845296942</c:v>
                </c:pt>
                <c:pt idx="11">
                  <c:v>30.7860628412982</c:v>
                </c:pt>
                <c:pt idx="12">
                  <c:v>31.908549663651836</c:v>
                </c:pt>
                <c:pt idx="13">
                  <c:v>34.776257000429752</c:v>
                </c:pt>
                <c:pt idx="14">
                  <c:v>34.561878203133787</c:v>
                </c:pt>
                <c:pt idx="15">
                  <c:v>37.126290661889307</c:v>
                </c:pt>
                <c:pt idx="16">
                  <c:v>42.171203063882004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D1-4AB4-ABF9-E8A5B813F01A}"/>
            </c:ext>
          </c:extLst>
        </c:ser>
        <c:ser>
          <c:idx val="3"/>
          <c:order val="3"/>
          <c:tx>
            <c:strRef>
              <c:f>'3'!$E$4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5D1-4AB4-ABF9-E8A5B813F01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35D1-4AB4-ABF9-E8A5B813F01A}"/>
              </c:ext>
            </c:extLst>
          </c:dPt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'3'!$E$5:$E$22</c:f>
              <c:numCache>
                <c:formatCode>General</c:formatCode>
                <c:ptCount val="18"/>
                <c:pt idx="16" formatCode="0.00">
                  <c:v>42.171203063882004</c:v>
                </c:pt>
                <c:pt idx="17" formatCode="0.00">
                  <c:v>40.121372795173222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5D1-4AB4-ABF9-E8A5B813F01A}"/>
            </c:ext>
          </c:extLst>
        </c:ser>
        <c:ser>
          <c:idx val="4"/>
          <c:order val="4"/>
          <c:tx>
            <c:strRef>
              <c:f>'3'!$F$4</c:f>
              <c:strCache>
                <c:ptCount val="1"/>
                <c:pt idx="0">
                  <c:v>Registrerad försäljning exkl. Norge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'3'!$F$5:$F$22</c:f>
              <c:numCache>
                <c:formatCode>0.00</c:formatCode>
                <c:ptCount val="18"/>
                <c:pt idx="0">
                  <c:v>28.685741503051638</c:v>
                </c:pt>
                <c:pt idx="1">
                  <c:v>29.414627309649035</c:v>
                </c:pt>
                <c:pt idx="2">
                  <c:v>29.288592339539154</c:v>
                </c:pt>
                <c:pt idx="3">
                  <c:v>32.686667752699798</c:v>
                </c:pt>
                <c:pt idx="4">
                  <c:v>26.652777986048882</c:v>
                </c:pt>
                <c:pt idx="5">
                  <c:v>23.834686368586635</c:v>
                </c:pt>
                <c:pt idx="6">
                  <c:v>25.631485422604253</c:v>
                </c:pt>
                <c:pt idx="7">
                  <c:v>26.120541686093411</c:v>
                </c:pt>
                <c:pt idx="8">
                  <c:v>28.180667300847293</c:v>
                </c:pt>
                <c:pt idx="9">
                  <c:v>29.611189882355944</c:v>
                </c:pt>
                <c:pt idx="10">
                  <c:v>28.220975995512759</c:v>
                </c:pt>
                <c:pt idx="11">
                  <c:v>29.900963534610877</c:v>
                </c:pt>
                <c:pt idx="12">
                  <c:v>30.941321751972389</c:v>
                </c:pt>
                <c:pt idx="13">
                  <c:v>33.63516106760315</c:v>
                </c:pt>
                <c:pt idx="14">
                  <c:v>33.341411879085626</c:v>
                </c:pt>
                <c:pt idx="15">
                  <c:v>35.699248864572937</c:v>
                </c:pt>
                <c:pt idx="16">
                  <c:v>40.484354941326721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5D1-4AB4-ABF9-E8A5B813F01A}"/>
            </c:ext>
          </c:extLst>
        </c:ser>
        <c:ser>
          <c:idx val="5"/>
          <c:order val="5"/>
          <c:tx>
            <c:strRef>
              <c:f>'3'!$G$4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35D1-4AB4-ABF9-E8A5B813F01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35D1-4AB4-ABF9-E8A5B813F01A}"/>
              </c:ext>
            </c:extLst>
          </c:dPt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'3'!$G$5:$G$22</c:f>
              <c:numCache>
                <c:formatCode>General</c:formatCode>
                <c:ptCount val="18"/>
                <c:pt idx="16" formatCode="0.00">
                  <c:v>40.484354941326721</c:v>
                </c:pt>
                <c:pt idx="17" formatCode="0.00">
                  <c:v>39.720159067221488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5D1-4AB4-ABF9-E8A5B813F01A}"/>
            </c:ext>
          </c:extLst>
        </c:ser>
        <c:ser>
          <c:idx val="6"/>
          <c:order val="6"/>
          <c:tx>
            <c:strRef>
              <c:f>'3'!$H$4</c:f>
              <c:strCache>
                <c:ptCount val="1"/>
                <c:pt idx="0">
                  <c:v>Resandeinförsel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'3'!$H$5:$H$22</c:f>
              <c:numCache>
                <c:formatCode>General</c:formatCode>
                <c:ptCount val="18"/>
                <c:pt idx="4" formatCode="0.00">
                  <c:v>0.55200000000000005</c:v>
                </c:pt>
                <c:pt idx="5" formatCode="0.00">
                  <c:v>1.2490000000000001</c:v>
                </c:pt>
                <c:pt idx="6" formatCode="0.00">
                  <c:v>0.99800000000000011</c:v>
                </c:pt>
                <c:pt idx="7" formatCode="0.00">
                  <c:v>1.3193333333333335</c:v>
                </c:pt>
                <c:pt idx="8" formatCode="0.00">
                  <c:v>0.82866666666666655</c:v>
                </c:pt>
                <c:pt idx="9" formatCode="0.00">
                  <c:v>0.87133333333333329</c:v>
                </c:pt>
                <c:pt idx="10" formatCode="0.00">
                  <c:v>0.72766666666666657</c:v>
                </c:pt>
                <c:pt idx="11" formatCode="0.00">
                  <c:v>0.75</c:v>
                </c:pt>
                <c:pt idx="12" formatCode="0.00">
                  <c:v>0.73</c:v>
                </c:pt>
                <c:pt idx="13" formatCode="0.00">
                  <c:v>0.78666666666666674</c:v>
                </c:pt>
                <c:pt idx="14" formatCode="0.00">
                  <c:v>0.89</c:v>
                </c:pt>
                <c:pt idx="15" formatCode="0.00">
                  <c:v>0.79</c:v>
                </c:pt>
                <c:pt idx="16" formatCode="0.00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5D1-4AB4-ABF9-E8A5B813F01A}"/>
            </c:ext>
          </c:extLst>
        </c:ser>
        <c:ser>
          <c:idx val="7"/>
          <c:order val="7"/>
          <c:tx>
            <c:strRef>
              <c:f>'3'!$I$4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35D1-4AB4-ABF9-E8A5B813F01A}"/>
              </c:ext>
            </c:extLst>
          </c:dPt>
          <c:cat>
            <c:numRef>
              <c:f>'3'!$A$5:$A$22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'3'!$I$5:$I$22</c:f>
              <c:numCache>
                <c:formatCode>General</c:formatCode>
                <c:ptCount val="18"/>
                <c:pt idx="16" formatCode="0.00">
                  <c:v>0.65</c:v>
                </c:pt>
                <c:pt idx="17" formatCode="0.00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5D1-4AB4-ABF9-E8A5B813F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759088"/>
        <c:axId val="660304016"/>
      </c:lineChart>
      <c:catAx>
        <c:axId val="66275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 (Rubriker)"/>
                    <a:ea typeface="+mn-ea"/>
                    <a:cs typeface="+mn-cs"/>
                  </a:defRPr>
                </a:pPr>
                <a:r>
                  <a:rPr lang="sv-SE">
                    <a:solidFill>
                      <a:sysClr val="windowText" lastClr="000000"/>
                    </a:solidFill>
                    <a:latin typeface="Gill Sans MT (Rubriker)"/>
                  </a:rPr>
                  <a:t>Antal dosor</a:t>
                </a:r>
              </a:p>
            </c:rich>
          </c:tx>
          <c:layout>
            <c:manualLayout>
              <c:xMode val="edge"/>
              <c:yMode val="edge"/>
              <c:x val="2.2910669737094603E-3"/>
              <c:y val="1.88610448156987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 (Rubriker)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0304016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660304016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2759088"/>
        <c:crosses val="autoZero"/>
        <c:crossBetween val="midCat"/>
        <c:majorUnit val="1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4847917866052586E-2"/>
          <c:y val="0.54558605144524008"/>
          <c:w val="0.49737343277947754"/>
          <c:h val="0.1621287451270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7969326537E-2"/>
          <c:y val="0.12112270027710369"/>
          <c:w val="0.87262065822298984"/>
          <c:h val="0.7365718642269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'4'!$B$3</c:f>
              <c:strCache>
                <c:ptCount val="1"/>
                <c:pt idx="0">
                  <c:v>Röker, snusar ej</c:v>
                </c:pt>
              </c:strCache>
            </c:strRef>
          </c:tx>
          <c:spPr>
            <a:solidFill>
              <a:srgbClr val="B32B31"/>
            </a:solidFill>
            <a:ln w="25400">
              <a:noFill/>
              <a:prstDash val="solid"/>
            </a:ln>
          </c:spPr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'4'!$B$4:$B$7</c:f>
              <c:numCache>
                <c:formatCode>0</c:formatCode>
                <c:ptCount val="4"/>
                <c:pt idx="0">
                  <c:v>10.79</c:v>
                </c:pt>
                <c:pt idx="1">
                  <c:v>8.43</c:v>
                </c:pt>
                <c:pt idx="2">
                  <c:v>10.039999999999999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9-48A3-9E37-0F1939BC690B}"/>
            </c:ext>
          </c:extLst>
        </c:ser>
        <c:ser>
          <c:idx val="1"/>
          <c:order val="1"/>
          <c:tx>
            <c:strRef>
              <c:f>'4'!$C$3</c:f>
              <c:strCache>
                <c:ptCount val="1"/>
              </c:strCache>
            </c:strRef>
          </c:tx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'4'!$C$4:$C$7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0E9-48A3-9E37-0F1939BC690B}"/>
            </c:ext>
          </c:extLst>
        </c:ser>
        <c:ser>
          <c:idx val="2"/>
          <c:order val="2"/>
          <c:tx>
            <c:strRef>
              <c:f>'4'!$D$3</c:f>
              <c:strCache>
                <c:ptCount val="1"/>
                <c:pt idx="0">
                  <c:v>Röker och snusar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'4'!$D$4:$D$7</c:f>
              <c:numCache>
                <c:formatCode>0</c:formatCode>
                <c:ptCount val="4"/>
                <c:pt idx="0">
                  <c:v>11.05</c:v>
                </c:pt>
                <c:pt idx="1">
                  <c:v>4.6399999999999997</c:v>
                </c:pt>
                <c:pt idx="2">
                  <c:v>3.28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E9-48A3-9E37-0F1939BC690B}"/>
            </c:ext>
          </c:extLst>
        </c:ser>
        <c:ser>
          <c:idx val="3"/>
          <c:order val="3"/>
          <c:tx>
            <c:strRef>
              <c:f>'4'!$E$3</c:f>
              <c:strCache>
                <c:ptCount val="1"/>
              </c:strCache>
            </c:strRef>
          </c:tx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'4'!$E$4:$E$7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0E9-48A3-9E37-0F1939BC690B}"/>
            </c:ext>
          </c:extLst>
        </c:ser>
        <c:ser>
          <c:idx val="4"/>
          <c:order val="4"/>
          <c:tx>
            <c:strRef>
              <c:f>'4'!$F$3</c:f>
              <c:strCache>
                <c:ptCount val="1"/>
                <c:pt idx="0">
                  <c:v>Snusar, röker ej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</c:spPr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'4'!$F$4:$F$7</c:f>
              <c:numCache>
                <c:formatCode>0</c:formatCode>
                <c:ptCount val="4"/>
                <c:pt idx="0">
                  <c:v>18.420000000000002</c:v>
                </c:pt>
                <c:pt idx="1">
                  <c:v>18.23</c:v>
                </c:pt>
                <c:pt idx="2">
                  <c:v>14.26</c:v>
                </c:pt>
                <c:pt idx="3">
                  <c:v>7.62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9-48A3-9E37-0F1939BC690B}"/>
            </c:ext>
          </c:extLst>
        </c:ser>
        <c:ser>
          <c:idx val="5"/>
          <c:order val="5"/>
          <c:tx>
            <c:strRef>
              <c:f>'4'!$G$3</c:f>
              <c:strCache>
                <c:ptCount val="1"/>
              </c:strCache>
            </c:strRef>
          </c:tx>
          <c:invertIfNegative val="0"/>
          <c:cat>
            <c:strRef>
              <c:f>'4'!$A$4:$A$7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'4'!$G$4:$G$7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50E9-48A3-9E37-0F1939BC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0984096"/>
        <c:axId val="232018680"/>
      </c:barChart>
      <c:catAx>
        <c:axId val="23098409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018680"/>
        <c:crosses val="autoZero"/>
        <c:auto val="1"/>
        <c:lblAlgn val="ctr"/>
        <c:lblOffset val="100"/>
        <c:noMultiLvlLbl val="0"/>
      </c:catAx>
      <c:valAx>
        <c:axId val="232018680"/>
        <c:scaling>
          <c:orientation val="minMax"/>
          <c:max val="5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8.1112437019358334E-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0984096"/>
        <c:crossesAt val="1"/>
        <c:crossBetween val="between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2919425254269812"/>
          <c:y val="0.15754539066223541"/>
          <c:w val="0.26091393206678182"/>
          <c:h val="0.19475526362105264"/>
        </c:manualLayout>
      </c:layout>
      <c:overlay val="0"/>
      <c:txPr>
        <a:bodyPr/>
        <a:lstStyle/>
        <a:p>
          <a:pPr>
            <a:defRPr sz="900">
              <a:solidFill>
                <a:sysClr val="windowText" lastClr="000000"/>
              </a:solidFill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309437291668E-2"/>
          <c:y val="0.10968498881030396"/>
          <c:w val="0.87185760890424113"/>
          <c:h val="0.741708432776451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'5'!$B$3</c:f>
              <c:strCache>
                <c:ptCount val="1"/>
                <c:pt idx="0">
                  <c:v>Rökt dagligen</c:v>
                </c:pt>
              </c:strCache>
            </c:strRef>
          </c:tx>
          <c:spPr>
            <a:solidFill>
              <a:srgbClr val="BEBC00"/>
            </a:solidFill>
            <a:ln w="25400">
              <a:noFill/>
              <a:prstDash val="solid"/>
            </a:ln>
          </c:spPr>
          <c:invertIfNegative val="0"/>
          <c:cat>
            <c:strRef>
              <c:f>'5'!$A$4:$A$7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'5'!$B$4:$B$7</c:f>
              <c:numCache>
                <c:formatCode>0</c:formatCode>
                <c:ptCount val="4"/>
                <c:pt idx="0">
                  <c:v>6.93</c:v>
                </c:pt>
                <c:pt idx="1">
                  <c:v>6.6</c:v>
                </c:pt>
                <c:pt idx="2">
                  <c:v>10.41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A-4DE2-9EC6-868B6DFBC83C}"/>
            </c:ext>
          </c:extLst>
        </c:ser>
        <c:ser>
          <c:idx val="1"/>
          <c:order val="1"/>
          <c:tx>
            <c:strRef>
              <c:f>'5'!$C$3</c:f>
              <c:strCache>
                <c:ptCount val="1"/>
              </c:strCache>
            </c:strRef>
          </c:tx>
          <c:invertIfNegative val="0"/>
          <c:cat>
            <c:strRef>
              <c:f>'5'!$A$4:$A$7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'5'!$C$4:$C$7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CF8A-4DE2-9EC6-868B6DFBC83C}"/>
            </c:ext>
          </c:extLst>
        </c:ser>
        <c:ser>
          <c:idx val="2"/>
          <c:order val="2"/>
          <c:tx>
            <c:strRef>
              <c:f>'5'!$D$3</c:f>
              <c:strCache>
                <c:ptCount val="1"/>
                <c:pt idx="0">
                  <c:v>Rökt sporadiskt </c:v>
                </c:pt>
              </c:strCache>
            </c:strRef>
          </c:tx>
          <c:spPr>
            <a:solidFill>
              <a:srgbClr val="004687"/>
            </a:solidFill>
            <a:ln w="25400">
              <a:noFill/>
              <a:prstDash val="solid"/>
            </a:ln>
          </c:spPr>
          <c:invertIfNegative val="0"/>
          <c:cat>
            <c:strRef>
              <c:f>'5'!$A$4:$A$7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'5'!$D$4:$D$7</c:f>
              <c:numCache>
                <c:formatCode>0</c:formatCode>
                <c:ptCount val="4"/>
                <c:pt idx="0">
                  <c:v>14.88</c:v>
                </c:pt>
                <c:pt idx="1">
                  <c:v>6.5</c:v>
                </c:pt>
                <c:pt idx="2">
                  <c:v>2.92</c:v>
                </c:pt>
                <c:pt idx="3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A-4DE2-9EC6-868B6DFBC83C}"/>
            </c:ext>
          </c:extLst>
        </c:ser>
        <c:ser>
          <c:idx val="3"/>
          <c:order val="3"/>
          <c:tx>
            <c:strRef>
              <c:f>'5'!$E$3</c:f>
              <c:strCache>
                <c:ptCount val="1"/>
              </c:strCache>
            </c:strRef>
          </c:tx>
          <c:invertIfNegative val="0"/>
          <c:cat>
            <c:strRef>
              <c:f>'5'!$A$4:$A$7</c:f>
              <c:strCache>
                <c:ptCount val="4"/>
                <c:pt idx="0">
                  <c:v>17–29 år</c:v>
                </c:pt>
                <c:pt idx="1">
                  <c:v>30–49 år</c:v>
                </c:pt>
                <c:pt idx="2">
                  <c:v>50–64 år</c:v>
                </c:pt>
                <c:pt idx="3">
                  <c:v>65–84 år</c:v>
                </c:pt>
              </c:strCache>
            </c:strRef>
          </c:cat>
          <c:val>
            <c:numRef>
              <c:f>'5'!$E$4:$E$7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CF8A-4DE2-9EC6-868B6DFBC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244456"/>
        <c:axId val="232244848"/>
      </c:barChart>
      <c:catAx>
        <c:axId val="232244456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2244848"/>
        <c:crosses val="autoZero"/>
        <c:auto val="1"/>
        <c:lblAlgn val="ctr"/>
        <c:lblOffset val="100"/>
        <c:noMultiLvlLbl val="0"/>
      </c:catAx>
      <c:valAx>
        <c:axId val="232244848"/>
        <c:scaling>
          <c:orientation val="minMax"/>
          <c:max val="25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6573114565342543E-3"/>
              <c:y val="2.044219040042428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2244456"/>
        <c:crossesAt val="1"/>
        <c:crossBetween val="between"/>
        <c:majorUnit val="5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184393590481669"/>
          <c:y val="0.2203003832094621"/>
          <c:w val="0.27614613317981201"/>
          <c:h val="0.118179810272664"/>
        </c:manualLayout>
      </c:layout>
      <c:overlay val="0"/>
      <c:txPr>
        <a:bodyPr/>
        <a:lstStyle/>
        <a:p>
          <a:pPr>
            <a:defRPr sz="900">
              <a:solidFill>
                <a:sysClr val="windowText" lastClr="000000"/>
              </a:solidFill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51948412042582E-2"/>
          <c:y val="8.9922087559361916E-2"/>
          <c:w val="0.86083957014008827"/>
          <c:h val="0.74362105542296475"/>
        </c:manualLayout>
      </c:layout>
      <c:lineChart>
        <c:grouping val="standard"/>
        <c:varyColors val="0"/>
        <c:ser>
          <c:idx val="2"/>
          <c:order val="0"/>
          <c:tx>
            <c:strRef>
              <c:f>'6'!$B$3</c:f>
              <c:strCache>
                <c:ptCount val="1"/>
                <c:pt idx="0">
                  <c:v>Bland dem som röker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ash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'6'!$B$4:$B$21</c:f>
              <c:numCache>
                <c:formatCode>###0</c:formatCode>
                <c:ptCount val="18"/>
                <c:pt idx="0">
                  <c:v>4477.5469950389779</c:v>
                </c:pt>
                <c:pt idx="1">
                  <c:v>4463.2607992670246</c:v>
                </c:pt>
                <c:pt idx="2">
                  <c:v>4444.0509480753271</c:v>
                </c:pt>
                <c:pt idx="3">
                  <c:v>4266.8886038604815</c:v>
                </c:pt>
                <c:pt idx="4">
                  <c:v>4346.1296242331082</c:v>
                </c:pt>
                <c:pt idx="5">
                  <c:v>4184.9854701106951</c:v>
                </c:pt>
                <c:pt idx="6">
                  <c:v>4125.52862595026</c:v>
                </c:pt>
                <c:pt idx="7">
                  <c:v>4220.6856464201319</c:v>
                </c:pt>
                <c:pt idx="8">
                  <c:v>3892.2859777838712</c:v>
                </c:pt>
                <c:pt idx="9">
                  <c:v>3929.2794141760119</c:v>
                </c:pt>
                <c:pt idx="10">
                  <c:v>3770.6221342904105</c:v>
                </c:pt>
                <c:pt idx="11">
                  <c:v>4089.7036207561628</c:v>
                </c:pt>
                <c:pt idx="12">
                  <c:v>3938.6352251164753</c:v>
                </c:pt>
                <c:pt idx="13">
                  <c:v>3882.497995513309</c:v>
                </c:pt>
                <c:pt idx="14">
                  <c:v>3915.0512120684834</c:v>
                </c:pt>
                <c:pt idx="15">
                  <c:v>3731.4547400847609</c:v>
                </c:pt>
                <c:pt idx="16">
                  <c:v>3803.0737225971102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1-4D80-87F7-711EF76DDF24}"/>
            </c:ext>
          </c:extLst>
        </c:ser>
        <c:ser>
          <c:idx val="0"/>
          <c:order val="1"/>
          <c:tx>
            <c:strRef>
              <c:f>'6'!$C$3</c:f>
              <c:strCache>
                <c:ptCount val="1"/>
                <c:pt idx="0">
                  <c:v>Bland dem som röker dagligen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spPr>
              <a:ln w="28575">
                <a:solidFill>
                  <a:srgbClr val="004687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2-5E51-4D80-87F7-711EF76DDF24}"/>
              </c:ext>
            </c:extLst>
          </c:dPt>
          <c:dPt>
            <c:idx val="17"/>
            <c:bubble3D val="0"/>
            <c:spPr>
              <a:ln w="28575">
                <a:solidFill>
                  <a:srgbClr val="004687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4-5E51-4D80-87F7-711EF76DDF24}"/>
              </c:ext>
            </c:extLst>
          </c:dPt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'6'!$C$4:$C$21</c:f>
              <c:numCache>
                <c:formatCode>General</c:formatCode>
                <c:ptCount val="18"/>
                <c:pt idx="16" formatCode="###0">
                  <c:v>4124.5</c:v>
                </c:pt>
                <c:pt idx="17" formatCode="###0">
                  <c:v>3774.1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51-4D80-87F7-711EF76DDF24}"/>
            </c:ext>
          </c:extLst>
        </c:ser>
        <c:ser>
          <c:idx val="1"/>
          <c:order val="2"/>
          <c:tx>
            <c:strRef>
              <c:f>'6'!$D$3</c:f>
              <c:strCache>
                <c:ptCount val="1"/>
                <c:pt idx="0">
                  <c:v>Bland dem som röker sporadiskt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ysDot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'6'!$D$4:$D$21</c:f>
              <c:numCache>
                <c:formatCode>###0</c:formatCode>
                <c:ptCount val="18"/>
                <c:pt idx="0">
                  <c:v>407.35543947715888</c:v>
                </c:pt>
                <c:pt idx="1">
                  <c:v>389.56172127605032</c:v>
                </c:pt>
                <c:pt idx="2">
                  <c:v>386.39428589664851</c:v>
                </c:pt>
                <c:pt idx="3">
                  <c:v>388.32314689984366</c:v>
                </c:pt>
                <c:pt idx="4">
                  <c:v>361.95070663372945</c:v>
                </c:pt>
                <c:pt idx="5">
                  <c:v>399.67185824218342</c:v>
                </c:pt>
                <c:pt idx="6">
                  <c:v>400.42538577924927</c:v>
                </c:pt>
                <c:pt idx="7">
                  <c:v>380.27875283712552</c:v>
                </c:pt>
                <c:pt idx="8">
                  <c:v>332.34887587231759</c:v>
                </c:pt>
                <c:pt idx="9">
                  <c:v>361.45267076280078</c:v>
                </c:pt>
                <c:pt idx="10">
                  <c:v>360.79775007369346</c:v>
                </c:pt>
                <c:pt idx="11">
                  <c:v>377.5793488950909</c:v>
                </c:pt>
                <c:pt idx="12">
                  <c:v>357.46841789301527</c:v>
                </c:pt>
                <c:pt idx="13">
                  <c:v>340.19655718381267</c:v>
                </c:pt>
                <c:pt idx="14">
                  <c:v>343.07534601406991</c:v>
                </c:pt>
                <c:pt idx="15">
                  <c:v>345.19140970494487</c:v>
                </c:pt>
                <c:pt idx="16">
                  <c:v>235.45495756578532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51-4D80-87F7-711EF76DDF24}"/>
            </c:ext>
          </c:extLst>
        </c:ser>
        <c:ser>
          <c:idx val="3"/>
          <c:order val="3"/>
          <c:tx>
            <c:strRef>
              <c:f>'6'!$E$3</c:f>
              <c:strCache>
                <c:ptCount val="1"/>
                <c:pt idx="0">
                  <c:v>Bland dem som röker sporadiskt</c:v>
                </c:pt>
              </c:strCache>
            </c:strRef>
          </c:tx>
          <c:spPr>
            <a:ln w="25400">
              <a:solidFill>
                <a:srgbClr val="004687"/>
              </a:solidFill>
              <a:prstDash val="sysDash"/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5E51-4D80-87F7-711EF76DDF24}"/>
              </c:ext>
            </c:extLst>
          </c:dPt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'6'!$E$4:$E$21</c:f>
              <c:numCache>
                <c:formatCode>General</c:formatCode>
                <c:ptCount val="18"/>
                <c:pt idx="16" formatCode="###0">
                  <c:v>325.89285714285717</c:v>
                </c:pt>
                <c:pt idx="17" formatCode="###0">
                  <c:v>261.23571428571427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51-4D80-87F7-711EF76DDF24}"/>
            </c:ext>
          </c:extLst>
        </c:ser>
        <c:ser>
          <c:idx val="4"/>
          <c:order val="4"/>
          <c:tx>
            <c:strRef>
              <c:f>'6'!$F$3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'6'!$F$4:$F$21</c:f>
              <c:numCache>
                <c:formatCode>###0</c:formatCode>
                <c:ptCount val="18"/>
                <c:pt idx="0">
                  <c:v>3356.2024776936955</c:v>
                </c:pt>
                <c:pt idx="1">
                  <c:v>3315.0535155165549</c:v>
                </c:pt>
                <c:pt idx="2">
                  <c:v>3200.9936335193297</c:v>
                </c:pt>
                <c:pt idx="3">
                  <c:v>3026.4063575146579</c:v>
                </c:pt>
                <c:pt idx="4">
                  <c:v>3111.7491963933212</c:v>
                </c:pt>
                <c:pt idx="5">
                  <c:v>3003.3889238787438</c:v>
                </c:pt>
                <c:pt idx="6">
                  <c:v>2921.5959085528857</c:v>
                </c:pt>
                <c:pt idx="7">
                  <c:v>3009.9085498708391</c:v>
                </c:pt>
                <c:pt idx="8">
                  <c:v>2750.4462195357028</c:v>
                </c:pt>
                <c:pt idx="9">
                  <c:v>2518.1126818992047</c:v>
                </c:pt>
                <c:pt idx="10">
                  <c:v>2402.9200350436627</c:v>
                </c:pt>
                <c:pt idx="11">
                  <c:v>2769.4824374043278</c:v>
                </c:pt>
                <c:pt idx="12">
                  <c:v>2415.1788685585479</c:v>
                </c:pt>
                <c:pt idx="13">
                  <c:v>2347.2531530851138</c:v>
                </c:pt>
                <c:pt idx="14">
                  <c:v>2324.2835290375533</c:v>
                </c:pt>
                <c:pt idx="15">
                  <c:v>2175.3021697327454</c:v>
                </c:pt>
                <c:pt idx="16">
                  <c:v>2084.9143378527974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E51-4D80-87F7-711EF76DDF24}"/>
            </c:ext>
          </c:extLst>
        </c:ser>
        <c:ser>
          <c:idx val="5"/>
          <c:order val="5"/>
          <c:tx>
            <c:strRef>
              <c:f>'6'!$G$3</c:f>
              <c:strCache>
                <c:ptCount val="1"/>
                <c:pt idx="0">
                  <c:v>Bland dem som röker, totalt</c:v>
                </c:pt>
              </c:strCache>
            </c:strRef>
          </c:tx>
          <c:spPr>
            <a:ln w="25400">
              <a:solidFill>
                <a:srgbClr val="BEBC00"/>
              </a:solidFill>
            </a:ln>
          </c:spPr>
          <c:marker>
            <c:symbol val="none"/>
          </c:marker>
          <c:dPt>
            <c:idx val="17"/>
            <c:bubble3D val="0"/>
            <c:spPr>
              <a:ln w="28575">
                <a:solidFill>
                  <a:srgbClr val="00468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5E51-4D80-87F7-711EF76DDF24}"/>
              </c:ext>
            </c:extLst>
          </c:dPt>
          <c:cat>
            <c:numRef>
              <c:f>'6'!$A$4:$A$21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'6'!$G$4:$G$21</c:f>
              <c:numCache>
                <c:formatCode>General</c:formatCode>
                <c:ptCount val="18"/>
                <c:pt idx="16" formatCode="###0">
                  <c:v>2321.4</c:v>
                </c:pt>
                <c:pt idx="17" formatCode="###0">
                  <c:v>2197.2999999999997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E51-4D80-87F7-711EF76D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45632"/>
        <c:axId val="232246024"/>
      </c:lineChart>
      <c:catAx>
        <c:axId val="23224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Antal</a:t>
                </a:r>
              </a:p>
            </c:rich>
          </c:tx>
          <c:layout>
            <c:manualLayout>
              <c:xMode val="edge"/>
              <c:yMode val="edge"/>
              <c:x val="7.3474381116868121E-4"/>
              <c:y val="3.303500397772473E-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-2280000" vert="horz"/>
          <a:lstStyle/>
          <a:p>
            <a:pPr>
              <a:defRPr sz="900">
                <a:solidFill>
                  <a:sysClr val="windowText" lastClr="000000"/>
                </a:solidFill>
              </a:defRPr>
            </a:pPr>
            <a:endParaRPr lang="sv-SE"/>
          </a:p>
        </c:txPr>
        <c:crossAx val="232246024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232246024"/>
        <c:scaling>
          <c:orientation val="minMax"/>
          <c:max val="500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</a:defRPr>
            </a:pPr>
            <a:endParaRPr lang="sv-SE"/>
          </a:p>
        </c:txPr>
        <c:crossAx val="232245632"/>
        <c:crosses val="autoZero"/>
        <c:crossBetween val="midCat"/>
        <c:majorUnit val="100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6941565918249855E-2"/>
          <c:y val="0.54901617608061526"/>
          <c:w val="0.5977789771636921"/>
          <c:h val="0.143173460259964"/>
        </c:manualLayout>
      </c:layout>
      <c:overlay val="0"/>
      <c:txPr>
        <a:bodyPr/>
        <a:lstStyle/>
        <a:p>
          <a:pPr>
            <a:defRPr sz="900"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99233716475093E-2"/>
          <c:y val="0.10486444231247558"/>
          <c:w val="0.86054982078853048"/>
          <c:h val="0.73818019093078779"/>
        </c:manualLayout>
      </c:layout>
      <c:lineChart>
        <c:grouping val="standard"/>
        <c:varyColors val="0"/>
        <c:ser>
          <c:idx val="2"/>
          <c:order val="0"/>
          <c:tx>
            <c:strRef>
              <c:f>'7'!$B$3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'7'!$B$5:$B$22</c:f>
              <c:numCache>
                <c:formatCode>0</c:formatCode>
                <c:ptCount val="18"/>
                <c:pt idx="0">
                  <c:v>3896.2753007249112</c:v>
                </c:pt>
                <c:pt idx="1">
                  <c:v>3716.0337654654841</c:v>
                </c:pt>
                <c:pt idx="2">
                  <c:v>4088.906330787725</c:v>
                </c:pt>
                <c:pt idx="3">
                  <c:v>3887.6767232011689</c:v>
                </c:pt>
                <c:pt idx="4">
                  <c:v>3776.9732005833816</c:v>
                </c:pt>
                <c:pt idx="5">
                  <c:v>3773.5799170279242</c:v>
                </c:pt>
                <c:pt idx="6">
                  <c:v>3403.6036035416914</c:v>
                </c:pt>
                <c:pt idx="7">
                  <c:v>3939.6697479556165</c:v>
                </c:pt>
                <c:pt idx="8">
                  <c:v>3329.1289475615108</c:v>
                </c:pt>
                <c:pt idx="9">
                  <c:v>3596.0112658326534</c:v>
                </c:pt>
                <c:pt idx="10">
                  <c:v>3543.8581091036845</c:v>
                </c:pt>
                <c:pt idx="11">
                  <c:v>3793.7039630760978</c:v>
                </c:pt>
                <c:pt idx="12">
                  <c:v>3491.1412037378991</c:v>
                </c:pt>
                <c:pt idx="13">
                  <c:v>3551.6535134784795</c:v>
                </c:pt>
                <c:pt idx="14">
                  <c:v>3446.5332630497237</c:v>
                </c:pt>
                <c:pt idx="15">
                  <c:v>3618.9513049640277</c:v>
                </c:pt>
                <c:pt idx="16">
                  <c:v>3608.2039889629173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0D-4D1E-BD8F-536FCF1F8C86}"/>
            </c:ext>
          </c:extLst>
        </c:ser>
        <c:ser>
          <c:idx val="3"/>
          <c:order val="1"/>
          <c:tx>
            <c:strRef>
              <c:f>'7'!$C$3</c:f>
              <c:strCache>
                <c:ptCount val="1"/>
                <c:pt idx="0">
                  <c:v>17–29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'7'!$C$5:$C$22</c:f>
              <c:numCache>
                <c:formatCode>General</c:formatCode>
                <c:ptCount val="18"/>
                <c:pt idx="16" formatCode="0">
                  <c:v>3896.1081872543118</c:v>
                </c:pt>
                <c:pt idx="17" formatCode="0">
                  <c:v>3067.126712805114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F0D-4D1E-BD8F-536FCF1F8C86}"/>
            </c:ext>
          </c:extLst>
        </c:ser>
        <c:ser>
          <c:idx val="4"/>
          <c:order val="2"/>
          <c:tx>
            <c:strRef>
              <c:f>'7'!$D$3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'7'!$D$5:$D$22</c:f>
              <c:numCache>
                <c:formatCode>0</c:formatCode>
                <c:ptCount val="18"/>
                <c:pt idx="0">
                  <c:v>4636.6518069293688</c:v>
                </c:pt>
                <c:pt idx="1">
                  <c:v>4765.2776639999656</c:v>
                </c:pt>
                <c:pt idx="2">
                  <c:v>4607.054845885028</c:v>
                </c:pt>
                <c:pt idx="3">
                  <c:v>4381.9691366379993</c:v>
                </c:pt>
                <c:pt idx="4">
                  <c:v>4693.2105718946214</c:v>
                </c:pt>
                <c:pt idx="5">
                  <c:v>4397.8169527315158</c:v>
                </c:pt>
                <c:pt idx="6">
                  <c:v>4530.6534329070091</c:v>
                </c:pt>
                <c:pt idx="7">
                  <c:v>4352.256960877291</c:v>
                </c:pt>
                <c:pt idx="8">
                  <c:v>4134.8327979306723</c:v>
                </c:pt>
                <c:pt idx="9">
                  <c:v>4157.0323163374787</c:v>
                </c:pt>
                <c:pt idx="10">
                  <c:v>4206.2027014154992</c:v>
                </c:pt>
                <c:pt idx="11">
                  <c:v>4452.8252970215026</c:v>
                </c:pt>
                <c:pt idx="12">
                  <c:v>4285.8510420327857</c:v>
                </c:pt>
                <c:pt idx="13">
                  <c:v>4003.1650587245663</c:v>
                </c:pt>
                <c:pt idx="14">
                  <c:v>4130.8604402907285</c:v>
                </c:pt>
                <c:pt idx="15">
                  <c:v>3611.6899787782486</c:v>
                </c:pt>
                <c:pt idx="16">
                  <c:v>4411.4814550398041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CF0D-4D1E-BD8F-536FCF1F8C86}"/>
            </c:ext>
          </c:extLst>
        </c:ser>
        <c:ser>
          <c:idx val="5"/>
          <c:order val="3"/>
          <c:tx>
            <c:strRef>
              <c:f>'7'!$E$3</c:f>
              <c:strCache>
                <c:ptCount val="1"/>
                <c:pt idx="0">
                  <c:v>30–49 år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'7'!$E$5:$E$22</c:f>
              <c:numCache>
                <c:formatCode>General</c:formatCode>
                <c:ptCount val="18"/>
                <c:pt idx="16" formatCode="0">
                  <c:v>4114.051664226361</c:v>
                </c:pt>
                <c:pt idx="17" formatCode="0">
                  <c:v>3986.8500458138928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CF0D-4D1E-BD8F-536FCF1F8C86}"/>
            </c:ext>
          </c:extLst>
        </c:ser>
        <c:ser>
          <c:idx val="6"/>
          <c:order val="4"/>
          <c:tx>
            <c:strRef>
              <c:f>'7'!$F$3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'7'!$F$5:$F$22</c:f>
              <c:numCache>
                <c:formatCode>0</c:formatCode>
                <c:ptCount val="18"/>
                <c:pt idx="0">
                  <c:v>4847.8017344582522</c:v>
                </c:pt>
                <c:pt idx="1">
                  <c:v>4683.7422281928393</c:v>
                </c:pt>
                <c:pt idx="2">
                  <c:v>4603.6427389639666</c:v>
                </c:pt>
                <c:pt idx="3">
                  <c:v>4398.6017519117649</c:v>
                </c:pt>
                <c:pt idx="4">
                  <c:v>4477.9884906746884</c:v>
                </c:pt>
                <c:pt idx="5">
                  <c:v>4346.9201810450868</c:v>
                </c:pt>
                <c:pt idx="6">
                  <c:v>4205.8978766031369</c:v>
                </c:pt>
                <c:pt idx="7">
                  <c:v>4506.1059329458094</c:v>
                </c:pt>
                <c:pt idx="8">
                  <c:v>4146.8528222143714</c:v>
                </c:pt>
                <c:pt idx="9">
                  <c:v>4126.435949512892</c:v>
                </c:pt>
                <c:pt idx="10">
                  <c:v>4253.6688510953263</c:v>
                </c:pt>
                <c:pt idx="11">
                  <c:v>4347.0739910645025</c:v>
                </c:pt>
                <c:pt idx="12">
                  <c:v>4199.7109693673192</c:v>
                </c:pt>
                <c:pt idx="13">
                  <c:v>4305.8625079203484</c:v>
                </c:pt>
                <c:pt idx="14">
                  <c:v>4394.9728157597774</c:v>
                </c:pt>
                <c:pt idx="15">
                  <c:v>4059.7048783683349</c:v>
                </c:pt>
                <c:pt idx="16">
                  <c:v>3833.5219580473336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E-CF0D-4D1E-BD8F-536FCF1F8C86}"/>
            </c:ext>
          </c:extLst>
        </c:ser>
        <c:ser>
          <c:idx val="7"/>
          <c:order val="5"/>
          <c:tx>
            <c:strRef>
              <c:f>'7'!$G$3</c:f>
              <c:strCache>
                <c:ptCount val="1"/>
                <c:pt idx="0">
                  <c:v>50–64 år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'7'!$G$5:$G$22</c:f>
              <c:numCache>
                <c:formatCode>General</c:formatCode>
                <c:ptCount val="18"/>
                <c:pt idx="16" formatCode="0">
                  <c:v>4626.1037880231379</c:v>
                </c:pt>
                <c:pt idx="17" formatCode="0">
                  <c:v>4116.1298563924338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CF0D-4D1E-BD8F-536FCF1F8C86}"/>
            </c:ext>
          </c:extLst>
        </c:ser>
        <c:ser>
          <c:idx val="8"/>
          <c:order val="6"/>
          <c:tx>
            <c:strRef>
              <c:f>'7'!$H$3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F0D-4D1E-BD8F-536FCF1F8C86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'7'!$H$5:$H$22</c:f>
              <c:numCache>
                <c:formatCode>0</c:formatCode>
                <c:ptCount val="18"/>
                <c:pt idx="0">
                  <c:v>4096.1088554933895</c:v>
                </c:pt>
                <c:pt idx="1">
                  <c:v>4165.5333111050904</c:v>
                </c:pt>
                <c:pt idx="2">
                  <c:v>4173.763955949019</c:v>
                </c:pt>
                <c:pt idx="3">
                  <c:v>4183.6024405382486</c:v>
                </c:pt>
                <c:pt idx="4">
                  <c:v>4063.3026169186851</c:v>
                </c:pt>
                <c:pt idx="5">
                  <c:v>3904.6167678700649</c:v>
                </c:pt>
                <c:pt idx="6">
                  <c:v>4216.7992633313115</c:v>
                </c:pt>
                <c:pt idx="7">
                  <c:v>3871.7262065610994</c:v>
                </c:pt>
                <c:pt idx="8">
                  <c:v>3890.0635533045543</c:v>
                </c:pt>
                <c:pt idx="9">
                  <c:v>3819.6794785899842</c:v>
                </c:pt>
                <c:pt idx="10">
                  <c:v>3603.1450698512185</c:v>
                </c:pt>
                <c:pt idx="11">
                  <c:v>3618.3404556484606</c:v>
                </c:pt>
                <c:pt idx="12">
                  <c:v>3771.931343955614</c:v>
                </c:pt>
                <c:pt idx="13">
                  <c:v>3702.4889630146681</c:v>
                </c:pt>
                <c:pt idx="14">
                  <c:v>3721.8788852706007</c:v>
                </c:pt>
                <c:pt idx="15">
                  <c:v>3621.8586685569981</c:v>
                </c:pt>
                <c:pt idx="16">
                  <c:v>3286.7437330216844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F0D-4D1E-BD8F-536FCF1F8C86}"/>
            </c:ext>
          </c:extLst>
        </c:ser>
        <c:ser>
          <c:idx val="0"/>
          <c:order val="7"/>
          <c:tx>
            <c:strRef>
              <c:f>'7'!$I$3</c:f>
              <c:strCache>
                <c:ptCount val="1"/>
                <c:pt idx="0">
                  <c:v>65–84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CF0D-4D1E-BD8F-536FCF1F8C86}"/>
              </c:ext>
            </c:extLst>
          </c:dPt>
          <c:cat>
            <c:numRef>
              <c:f>'7'!$A$5:$A$22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'7'!$I$5:$I$22</c:f>
              <c:numCache>
                <c:formatCode>General</c:formatCode>
                <c:ptCount val="18"/>
                <c:pt idx="16" formatCode="0">
                  <c:v>3728.2948456531803</c:v>
                </c:pt>
                <c:pt idx="17" formatCode="0">
                  <c:v>3585.0633876927868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F0D-4D1E-BD8F-536FCF1F8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47040"/>
        <c:axId val="232247984"/>
        <c:extLst/>
      </c:lineChart>
      <c:catAx>
        <c:axId val="117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3224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47984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ill Sans MT (Rubriker)"/>
                    <a:ea typeface="+mn-ea"/>
                    <a:cs typeface="Arial" panose="020B0604020202020204" pitchFamily="34" charset="0"/>
                  </a:defRPr>
                </a:pPr>
                <a:r>
                  <a:rPr lang="sv-SE">
                    <a:latin typeface="Gill Sans MT (Rubriker)"/>
                  </a:rPr>
                  <a:t>Anta</a:t>
                </a:r>
                <a:r>
                  <a:rPr lang="sv-SE" baseline="0">
                    <a:latin typeface="Gill Sans MT (Rubriker)"/>
                  </a:rPr>
                  <a:t>l</a:t>
                </a:r>
              </a:p>
              <a:p>
                <a:pPr>
                  <a:defRPr>
                    <a:latin typeface="Gill Sans MT (Rubriker)"/>
                  </a:defRPr>
                </a:pPr>
                <a:endParaRPr lang="sv-SE">
                  <a:latin typeface="Gill Sans MT (Rubriker)"/>
                </a:endParaRPr>
              </a:p>
            </c:rich>
          </c:tx>
          <c:layout>
            <c:manualLayout>
              <c:xMode val="edge"/>
              <c:yMode val="edge"/>
              <c:x val="0"/>
              <c:y val="1.35195051616442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Gill Sans MT (Rubriker)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ill Sans MT (Rubriker)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7247040"/>
        <c:crosses val="autoZero"/>
        <c:crossBetween val="midCat"/>
        <c:majorUnit val="100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735631356745345"/>
          <c:y val="0.6549270750464069"/>
          <c:w val="0.74577181759794486"/>
          <c:h val="6.4312611125222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ill Sans MT (Rubriker)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1506046633489E-2"/>
          <c:y val="0.1125956105375464"/>
          <c:w val="0.42555010969739099"/>
          <c:h val="0.70857146734039167"/>
        </c:manualLayout>
      </c:layout>
      <c:lineChart>
        <c:grouping val="standard"/>
        <c:varyColors val="0"/>
        <c:ser>
          <c:idx val="4"/>
          <c:order val="0"/>
          <c:tx>
            <c:strRef>
              <c:f>'8'!$B$4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'8'!$B$7:$B$20</c:f>
              <c:numCache>
                <c:formatCode>0.0</c:formatCode>
                <c:ptCount val="14"/>
                <c:pt idx="0">
                  <c:v>24.6</c:v>
                </c:pt>
                <c:pt idx="1">
                  <c:v>22.8</c:v>
                </c:pt>
                <c:pt idx="2">
                  <c:v>22.687727337350992</c:v>
                </c:pt>
                <c:pt idx="3">
                  <c:v>21.505933270440391</c:v>
                </c:pt>
                <c:pt idx="4">
                  <c:v>20.3</c:v>
                </c:pt>
                <c:pt idx="5">
                  <c:v>22.1</c:v>
                </c:pt>
                <c:pt idx="6">
                  <c:v>22.347800510383465</c:v>
                </c:pt>
                <c:pt idx="7">
                  <c:v>22.6</c:v>
                </c:pt>
                <c:pt idx="8">
                  <c:v>23.6</c:v>
                </c:pt>
                <c:pt idx="9">
                  <c:v>25.4</c:v>
                </c:pt>
                <c:pt idx="10">
                  <c:v>24.7</c:v>
                </c:pt>
                <c:pt idx="11">
                  <c:v>25.201942534622599</c:v>
                </c:pt>
                <c:pt idx="12">
                  <c:v>25.679256643337901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5-4B9F-8D8D-65FCEC27FCBD}"/>
            </c:ext>
          </c:extLst>
        </c:ser>
        <c:ser>
          <c:idx val="2"/>
          <c:order val="1"/>
          <c:tx>
            <c:strRef>
              <c:f>'8'!$C$4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'8'!$C$7:$C$20</c:f>
              <c:numCache>
                <c:formatCode>General</c:formatCode>
                <c:ptCount val="14"/>
                <c:pt idx="12" formatCode="0.0">
                  <c:v>26.33</c:v>
                </c:pt>
                <c:pt idx="13" formatCode="0.0">
                  <c:v>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A5-4B9F-8D8D-65FCEC27FCBD}"/>
            </c:ext>
          </c:extLst>
        </c:ser>
        <c:ser>
          <c:idx val="0"/>
          <c:order val="2"/>
          <c:tx>
            <c:strRef>
              <c:f>'8'!$D$4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'8'!$D$7:$D$20</c:f>
              <c:numCache>
                <c:formatCode>0.0</c:formatCode>
                <c:ptCount val="14"/>
                <c:pt idx="0">
                  <c:v>21.341028979516828</c:v>
                </c:pt>
                <c:pt idx="1">
                  <c:v>19.988607121085181</c:v>
                </c:pt>
                <c:pt idx="2">
                  <c:v>19.823067244147339</c:v>
                </c:pt>
                <c:pt idx="3">
                  <c:v>19.035510094840472</c:v>
                </c:pt>
                <c:pt idx="4">
                  <c:v>17.767308284681349</c:v>
                </c:pt>
                <c:pt idx="5">
                  <c:v>18.349969656442124</c:v>
                </c:pt>
                <c:pt idx="6">
                  <c:v>19.014736998497948</c:v>
                </c:pt>
                <c:pt idx="7">
                  <c:v>19.577235443974232</c:v>
                </c:pt>
                <c:pt idx="8">
                  <c:v>19.913351285386653</c:v>
                </c:pt>
                <c:pt idx="9">
                  <c:v>21.123988086579416</c:v>
                </c:pt>
                <c:pt idx="10">
                  <c:v>20.591264893943372</c:v>
                </c:pt>
                <c:pt idx="11">
                  <c:v>20.851353202851978</c:v>
                </c:pt>
                <c:pt idx="12">
                  <c:v>21.962284238846699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A5-4B9F-8D8D-65FCEC27FCBD}"/>
            </c:ext>
          </c:extLst>
        </c:ser>
        <c:ser>
          <c:idx val="1"/>
          <c:order val="3"/>
          <c:tx>
            <c:strRef>
              <c:f>'8'!$E$4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'8'!$E$7:$E$20</c:f>
              <c:numCache>
                <c:formatCode>General</c:formatCode>
                <c:ptCount val="14"/>
                <c:pt idx="12" formatCode="0.0">
                  <c:v>22.27</c:v>
                </c:pt>
                <c:pt idx="13" formatCode="0.0">
                  <c:v>25.05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A5-4B9F-8D8D-65FCEC27FCBD}"/>
            </c:ext>
          </c:extLst>
        </c:ser>
        <c:ser>
          <c:idx val="3"/>
          <c:order val="4"/>
          <c:tx>
            <c:strRef>
              <c:f>'8'!$F$4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'8'!$F$7:$F$20</c:f>
              <c:numCache>
                <c:formatCode>0.0</c:formatCode>
                <c:ptCount val="14"/>
                <c:pt idx="0">
                  <c:v>3.2144948778084119</c:v>
                </c:pt>
                <c:pt idx="1">
                  <c:v>2.783560407562415</c:v>
                </c:pt>
                <c:pt idx="2">
                  <c:v>2.8646600932036526</c:v>
                </c:pt>
                <c:pt idx="3">
                  <c:v>2.4704231755999189</c:v>
                </c:pt>
                <c:pt idx="4">
                  <c:v>2.5251908120636299</c:v>
                </c:pt>
                <c:pt idx="5">
                  <c:v>3.775704230234052</c:v>
                </c:pt>
                <c:pt idx="6">
                  <c:v>3.3330635118855074</c:v>
                </c:pt>
                <c:pt idx="7">
                  <c:v>2.9806653894660671</c:v>
                </c:pt>
                <c:pt idx="8">
                  <c:v>3.6648147877926265</c:v>
                </c:pt>
                <c:pt idx="9">
                  <c:v>4.2764719046162005</c:v>
                </c:pt>
                <c:pt idx="10">
                  <c:v>4.0917092735158036</c:v>
                </c:pt>
                <c:pt idx="11">
                  <c:v>4.3505893317706619</c:v>
                </c:pt>
                <c:pt idx="12">
                  <c:v>3.71697240449121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A5-4B9F-8D8D-65FCEC27FCBD}"/>
            </c:ext>
          </c:extLst>
        </c:ser>
        <c:ser>
          <c:idx val="5"/>
          <c:order val="5"/>
          <c:tx>
            <c:strRef>
              <c:f>'8'!$G$4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'8'!$A$7:$A$20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'8'!$G$7:$G$20</c:f>
              <c:numCache>
                <c:formatCode>General</c:formatCode>
                <c:ptCount val="14"/>
                <c:pt idx="12" formatCode="0.0">
                  <c:v>4.0599999999999996</c:v>
                </c:pt>
                <c:pt idx="13" formatCode="0.0">
                  <c:v>4.1399999999999997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A5-4B9F-8D8D-65FCEC27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0792"/>
        <c:axId val="232701184"/>
      </c:lineChart>
      <c:catAx>
        <c:axId val="23270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118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701184"/>
        <c:scaling>
          <c:orientation val="minMax"/>
          <c:max val="40"/>
          <c:min val="0"/>
        </c:scaling>
        <c:delete val="0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900">
                    <a:latin typeface="Gill Sans MT (Rubriker)"/>
                  </a:defRPr>
                </a:pPr>
                <a:r>
                  <a:rPr lang="sv-SE" sz="900">
                    <a:latin typeface="Gill Sans MT (Rubriker)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2.2569692363432919E-3"/>
              <c:y val="1.6302468266065503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7F7F7F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ysClr val="windowText" lastClr="000000"/>
                </a:solidFill>
                <a:latin typeface="Gill Sans MT (Rubriker)"/>
              </a:defRPr>
            </a:pPr>
            <a:endParaRPr lang="sv-SE"/>
          </a:p>
        </c:txPr>
        <c:crossAx val="232700792"/>
        <c:crossesAt val="1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2901433691756288E-2"/>
          <c:y val="0.93123422261630706"/>
          <c:w val="0.77046953405017926"/>
          <c:h val="5.2856746966384552E-2"/>
        </c:manualLayout>
      </c:layout>
      <c:overlay val="0"/>
      <c:txPr>
        <a:bodyPr/>
        <a:lstStyle/>
        <a:p>
          <a:pPr>
            <a:defRPr sz="900">
              <a:solidFill>
                <a:sysClr val="windowText" lastClr="000000"/>
              </a:solidFill>
              <a:latin typeface="Gill Sans MT (Rubriker)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EF7F7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1278856367747"/>
          <c:y val="4.3427527637118567E-2"/>
          <c:w val="0.74183970392272724"/>
          <c:h val="0.85200971640870515"/>
        </c:manualLayout>
      </c:layout>
      <c:lineChart>
        <c:grouping val="standard"/>
        <c:varyColors val="0"/>
        <c:ser>
          <c:idx val="4"/>
          <c:order val="0"/>
          <c:tx>
            <c:strRef>
              <c:f>'8'!$B$24</c:f>
              <c:strCache>
                <c:ptCount val="1"/>
                <c:pt idx="0">
                  <c:v>Snusar totalt</c:v>
                </c:pt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'8'!$B$25:$B$38</c:f>
              <c:numCache>
                <c:formatCode>0.0</c:formatCode>
                <c:ptCount val="14"/>
                <c:pt idx="0">
                  <c:v>4.2829029404648775</c:v>
                </c:pt>
                <c:pt idx="1">
                  <c:v>3.9373910356403039</c:v>
                </c:pt>
                <c:pt idx="2">
                  <c:v>3.9431012796084066</c:v>
                </c:pt>
                <c:pt idx="3">
                  <c:v>4.0590949015937712</c:v>
                </c:pt>
                <c:pt idx="4">
                  <c:v>3.9462614375365233</c:v>
                </c:pt>
                <c:pt idx="5">
                  <c:v>4.2009899064771208</c:v>
                </c:pt>
                <c:pt idx="6">
                  <c:v>4.435992780015714</c:v>
                </c:pt>
                <c:pt idx="7">
                  <c:v>5.3470562910818362</c:v>
                </c:pt>
                <c:pt idx="8">
                  <c:v>5.6949212918251568</c:v>
                </c:pt>
                <c:pt idx="9">
                  <c:v>6.3898784889909814</c:v>
                </c:pt>
                <c:pt idx="10">
                  <c:v>7.2092479672927645</c:v>
                </c:pt>
                <c:pt idx="11">
                  <c:v>6.068232078219836</c:v>
                </c:pt>
                <c:pt idx="12">
                  <c:v>7.77688895102155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2-461F-B7A8-D1C86AFC4759}"/>
            </c:ext>
          </c:extLst>
        </c:ser>
        <c:ser>
          <c:idx val="2"/>
          <c:order val="1"/>
          <c:tx>
            <c:strRef>
              <c:f>'8'!$C$24</c:f>
              <c:strCache>
                <c:ptCount val="1"/>
              </c:strCache>
            </c:strRef>
          </c:tx>
          <c:spPr>
            <a:ln w="28575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'8'!$C$25:$C$38</c:f>
              <c:numCache>
                <c:formatCode>General</c:formatCode>
                <c:ptCount val="14"/>
                <c:pt idx="12" formatCode="0.0">
                  <c:v>7.92</c:v>
                </c:pt>
                <c:pt idx="13" formatCode="0.0">
                  <c:v>9.89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2-461F-B7A8-D1C86AFC4759}"/>
            </c:ext>
          </c:extLst>
        </c:ser>
        <c:ser>
          <c:idx val="0"/>
          <c:order val="2"/>
          <c:tx>
            <c:strRef>
              <c:f>'8'!$D$24</c:f>
              <c:strCache>
                <c:ptCount val="1"/>
                <c:pt idx="0">
                  <c:v>Snusar dagligen</c:v>
                </c:pt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'8'!$D$25:$D$38</c:f>
              <c:numCache>
                <c:formatCode>0.0</c:formatCode>
                <c:ptCount val="14"/>
                <c:pt idx="0">
                  <c:v>2.9675084068252029</c:v>
                </c:pt>
                <c:pt idx="1">
                  <c:v>2.687169120912817</c:v>
                </c:pt>
                <c:pt idx="2">
                  <c:v>2.630559608590481</c:v>
                </c:pt>
                <c:pt idx="3">
                  <c:v>2.8117960643952897</c:v>
                </c:pt>
                <c:pt idx="4">
                  <c:v>2.7566593964428208</c:v>
                </c:pt>
                <c:pt idx="5">
                  <c:v>2.7776326330175243</c:v>
                </c:pt>
                <c:pt idx="6">
                  <c:v>2.9398926648799089</c:v>
                </c:pt>
                <c:pt idx="7">
                  <c:v>3.5444269996590503</c:v>
                </c:pt>
                <c:pt idx="8">
                  <c:v>3.9237404013359067</c:v>
                </c:pt>
                <c:pt idx="9">
                  <c:v>4.3077050904591285</c:v>
                </c:pt>
                <c:pt idx="10">
                  <c:v>4.5012441124547831</c:v>
                </c:pt>
                <c:pt idx="11">
                  <c:v>3.9466873858883429</c:v>
                </c:pt>
                <c:pt idx="12">
                  <c:v>5.6623850216424696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32-461F-B7A8-D1C86AFC4759}"/>
            </c:ext>
          </c:extLst>
        </c:ser>
        <c:ser>
          <c:idx val="1"/>
          <c:order val="3"/>
          <c:tx>
            <c:strRef>
              <c:f>'8'!$E$24</c:f>
              <c:strCache>
                <c:ptCount val="1"/>
              </c:strCache>
            </c:strRef>
          </c:tx>
          <c:spPr>
            <a:ln w="28575">
              <a:solidFill>
                <a:srgbClr val="B32B31"/>
              </a:solidFill>
              <a:prstDash val="solid"/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'8'!$E$25:$E$38</c:f>
              <c:numCache>
                <c:formatCode>General</c:formatCode>
                <c:ptCount val="14"/>
                <c:pt idx="12" formatCode="0.0">
                  <c:v>5.4</c:v>
                </c:pt>
                <c:pt idx="13" formatCode="0.0">
                  <c:v>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32-461F-B7A8-D1C86AFC4759}"/>
            </c:ext>
          </c:extLst>
        </c:ser>
        <c:ser>
          <c:idx val="3"/>
          <c:order val="4"/>
          <c:tx>
            <c:strRef>
              <c:f>'8'!$F$24</c:f>
              <c:strCache>
                <c:ptCount val="1"/>
                <c:pt idx="0">
                  <c:v>Snusar sporadiskt</c:v>
                </c:pt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'8'!$F$25:$F$38</c:f>
              <c:numCache>
                <c:formatCode>0.0</c:formatCode>
                <c:ptCount val="14"/>
                <c:pt idx="0">
                  <c:v>1.3153945336396691</c:v>
                </c:pt>
                <c:pt idx="1">
                  <c:v>1.2502219147274831</c:v>
                </c:pt>
                <c:pt idx="2">
                  <c:v>1.3125416710179272</c:v>
                </c:pt>
                <c:pt idx="3">
                  <c:v>1.2472988371984828</c:v>
                </c:pt>
                <c:pt idx="4">
                  <c:v>1.1896020410937</c:v>
                </c:pt>
                <c:pt idx="5">
                  <c:v>1.4233572734595938</c:v>
                </c:pt>
                <c:pt idx="6">
                  <c:v>1.4961001151358047</c:v>
                </c:pt>
                <c:pt idx="7">
                  <c:v>1.8026292914227848</c:v>
                </c:pt>
                <c:pt idx="8">
                  <c:v>1.7711808904892494</c:v>
                </c:pt>
                <c:pt idx="9">
                  <c:v>2.0821733985318516</c:v>
                </c:pt>
                <c:pt idx="10">
                  <c:v>2.7080038548379646</c:v>
                </c:pt>
                <c:pt idx="11">
                  <c:v>2.1215446923314984</c:v>
                </c:pt>
                <c:pt idx="12">
                  <c:v>2.1145039293790702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32-461F-B7A8-D1C86AFC4759}"/>
            </c:ext>
          </c:extLst>
        </c:ser>
        <c:ser>
          <c:idx val="5"/>
          <c:order val="5"/>
          <c:tx>
            <c:strRef>
              <c:f>'8'!$G$24</c:f>
              <c:strCache>
                <c:ptCount val="1"/>
              </c:strCache>
            </c:strRef>
          </c:tx>
          <c:spPr>
            <a:ln w="28575">
              <a:solidFill>
                <a:srgbClr val="BEBC00"/>
              </a:solidFill>
              <a:prstDash val="solid"/>
            </a:ln>
          </c:spPr>
          <c:marker>
            <c:symbol val="none"/>
          </c:marker>
          <c:cat>
            <c:numRef>
              <c:f>'8'!$A$25:$A$38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'8'!$G$25:$G$38</c:f>
              <c:numCache>
                <c:formatCode>General</c:formatCode>
                <c:ptCount val="14"/>
                <c:pt idx="12" formatCode="0.0">
                  <c:v>2.52</c:v>
                </c:pt>
                <c:pt idx="13" formatCode="0.0">
                  <c:v>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32-461F-B7A8-D1C86AFC4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701968"/>
        <c:axId val="232702360"/>
      </c:lineChart>
      <c:catAx>
        <c:axId val="23270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>
                <a:solidFill>
                  <a:schemeClr val="tx1"/>
                </a:solidFill>
                <a:latin typeface="Gill Sans MT (Rubriker)"/>
              </a:defRPr>
            </a:pPr>
            <a:endParaRPr lang="sv-SE"/>
          </a:p>
        </c:txPr>
        <c:crossAx val="23270236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2702360"/>
        <c:scaling>
          <c:orientation val="minMax"/>
          <c:max val="40"/>
          <c:min val="0"/>
        </c:scaling>
        <c:delete val="1"/>
        <c:axPos val="l"/>
        <c:majorGridlines>
          <c:spPr>
            <a:ln w="9525">
              <a:solidFill>
                <a:schemeClr val="bg2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crossAx val="232701968"/>
        <c:crosses val="autoZero"/>
        <c:crossBetween val="midCat"/>
        <c:majorUnit val="10"/>
      </c:valAx>
      <c:spPr>
        <a:solidFill>
          <a:schemeClr val="bg1"/>
        </a:solidFill>
        <a:ln w="952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ysClr val="windowText" lastClr="000000"/>
          </a:solidFill>
          <a:latin typeface="Arial" pitchFamily="34" charset="0"/>
          <a:ea typeface="Arial"/>
          <a:cs typeface="Arial" pitchFamily="34" charset="0"/>
        </a:defRPr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0.07653</cdr:x>
      <cdr:y>0.12711</cdr:y>
    </cdr:from>
    <cdr:to>
      <cdr:x>0.21893</cdr:x>
      <cdr:y>0.18359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274" y="366072"/>
          <a:ext cx="768960" cy="16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000" b="1" i="0" strike="noStrike">
              <a:solidFill>
                <a:srgbClr val="000000"/>
              </a:solidFill>
              <a:latin typeface="+mn-lt"/>
            </a:rPr>
            <a:t> </a:t>
          </a:r>
          <a:endParaRPr lang="sv-SE" sz="800" b="1" i="0" strike="noStrike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0.37032</cdr:x>
      <cdr:y>0.14167</cdr:y>
    </cdr:from>
    <cdr:to>
      <cdr:x>0.45406</cdr:x>
      <cdr:y>0.24639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6386" y="542926"/>
          <a:ext cx="467260" cy="4012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Män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0.64584</cdr:x>
      <cdr:y>0.07851</cdr:y>
    </cdr:from>
    <cdr:to>
      <cdr:x>0.8967</cdr:x>
      <cdr:y>0.15702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7420" y="196627"/>
          <a:ext cx="608819" cy="196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900" b="1" i="0" strike="noStrike">
              <a:solidFill>
                <a:srgbClr val="000000"/>
              </a:solidFill>
              <a:latin typeface="Gill Sans MT (Rubriker)"/>
              <a:cs typeface="Arial" panose="020B0604020202020204" pitchFamily="34" charset="0"/>
            </a:rPr>
            <a:t> Kvinnor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0.07653</cdr:x>
      <cdr:y>0.12711</cdr:y>
    </cdr:from>
    <cdr:to>
      <cdr:x>0.21893</cdr:x>
      <cdr:y>0.18359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274" y="366072"/>
          <a:ext cx="768960" cy="16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sv-SE" sz="1000" b="1" i="0" strike="noStrike">
              <a:solidFill>
                <a:srgbClr val="000000"/>
              </a:solidFill>
              <a:latin typeface="+mn-lt"/>
            </a:rPr>
            <a:t> </a:t>
          </a:r>
          <a:endParaRPr lang="sv-SE" sz="800" b="1" i="0" strike="noStrike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2021-12-15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2021-12-15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Formelement rgb1.png"/>
          <p:cNvPicPr>
            <a:picLocks noChangeAspect="1"/>
          </p:cNvPicPr>
          <p:nvPr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3" name="Bildobjekt 12" descr="Formelement rgb1.png"/>
          <p:cNvPicPr>
            <a:picLocks noChangeAspect="1"/>
          </p:cNvPicPr>
          <p:nvPr userDrawn="1"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2" descr="::Form:Loggor 2011 feb 10:c.a.n loggor med text:c.a.n cmyk m text office.pn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1885" y="5618671"/>
            <a:ext cx="2980673" cy="3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3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409685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2647165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2647165"/>
            <a:ext cx="4794583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6203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3580" y="823306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492" y="1060786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34217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834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6AB768-F41C-4AE5-A570-768957A1C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271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E446F643-06AD-4BF5-B7C5-2BA173D65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9D8AC5-4591-4760-B769-931F6DB2D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9102749-0719-4018-94FB-ACA0C43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741381"/>
            <a:ext cx="1731216" cy="2665376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013034F-5751-4A90-B9CF-E1734AD56F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1978861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1978861"/>
            <a:ext cx="4794583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08" y="3105637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5188" y="312740"/>
            <a:ext cx="1731216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100" y="550220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08" y="4284902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540701"/>
            <a:ext cx="8242300" cy="45283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C690D6D-9304-4DA5-90E5-E315BD6ED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01700" cy="23582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0" name="Bild 2" descr="::Form:Loggor 2011 feb 10:c.a.n loggor med text:c.a.n cmyk m text office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4602" y="6447715"/>
            <a:ext cx="1536700" cy="1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 b="-489"/>
          <a:stretch/>
        </p:blipFill>
        <p:spPr bwMode="auto">
          <a:xfrm>
            <a:off x="7723596" y="6416639"/>
            <a:ext cx="1430655" cy="22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2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solidFill>
          <a:srgbClr val="04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58579B5-A917-4B2F-8A03-5EF6C76F6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5611923"/>
            <a:ext cx="2986795" cy="3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Diagram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F33DC898-5EEA-40B8-B236-6ED73CD0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C69B82-D222-400A-AA09-87F0D0F59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49"/>
            <a:ext cx="82296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316"/>
            <a:ext cx="82296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853851"/>
            <a:ext cx="8242300" cy="4215161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6820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476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44DB10-6888-48C9-97A7-245C982E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Tobaksvanor i Sverige 2003-2020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1B059A-AAE2-4BF4-9D9D-1A9BF966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81839"/>
            <a:ext cx="3101176" cy="1266511"/>
          </a:xfr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tillåtet</a:t>
            </a:r>
            <a:r>
              <a:rPr lang="sv-SE" sz="1200" dirty="0"/>
              <a:t> att spara en kopia av bilderna och använda valfritt antal i egna presentationer.</a:t>
            </a:r>
          </a:p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inte tillåtet</a:t>
            </a:r>
            <a:r>
              <a:rPr lang="sv-SE" sz="1200" dirty="0"/>
              <a:t> att på något sätt förändra bilderna om CAN:s logotyp finns med och därmed uppfattas som avsändare.</a:t>
            </a:r>
          </a:p>
        </p:txBody>
      </p:sp>
    </p:spTree>
    <p:extLst>
      <p:ext uri="{BB962C8B-B14F-4D97-AF65-F5344CB8AC3E}">
        <p14:creationId xmlns:p14="http://schemas.microsoft.com/office/powerpoint/2010/main" val="180773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Andelar i olika åldersgrupper i befolkningen som under de senaste 30 dagarna snusat dagligen eller sporadiskt. 17–84 år.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57949703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31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 per år bland dagligsnusare, sporadiska snusare samt snusare totalt. 17–84 år. 2007–2020.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55567611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03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snusdosor bland dagligsnusare i befolkningen 17–84 år fördelat på åldersgrupper. 2003–2020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47748D0-8ACB-49A9-9139-6D6ADC4F6374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75894659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61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och kvinnor i olika utbildningsgrupper som under de senaste 30 dagarna rökt dagligen. I befolkningen 25–84 år.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A9220839-FF07-4FB2-AEB1-9D99B14F79EC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80549131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46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och kvinnor i olika utbildningsgrupper som under de senaste 30 dagarna snusat dagligen. 25–84 år.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4AE3CE88-913D-40C5-8A84-88A29CE20FAA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41880255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87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Förändringar av rökvanorna under pandemin bland dagliga respektive sporadiska rökare i befolkningen 17–84 år.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F1946CEE-2E53-4ACE-B95A-BA32E2B4A681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38519636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84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Förändringar av snusvanorna under pandemin bland dagliga respektive sporadiska rökare i befolkningen 17–84 år.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BEC80FF2-68E8-4A31-931A-51569DEA42BD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698250420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4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Årlig anskaffning av cigaretter per invånare 15 år och äldre. 2003–2020.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Monitormätningarna, Beräkningskonventioner</a:t>
            </a:r>
          </a:p>
        </p:txBody>
      </p:sp>
      <p:graphicFrame>
        <p:nvGraphicFramePr>
          <p:cNvPr id="10" name="Platshållare för diagram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19706152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7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Årlig anskaffning av snus i antal kg per invånare 15 år och äldre. 2003–2020.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Monitormätningarna, Beräkningskonventioner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8692C2C-0072-4144-A6BA-B3FC1C5CEF58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6888741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4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Årlig anskaffning av snus i antal dosor per invånare 15 år och äldre. 2003–2020.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Monitormätningarna, Beräkningskonventioner</a:t>
            </a:r>
          </a:p>
        </p:txBody>
      </p:sp>
      <p:graphicFrame>
        <p:nvGraphicFramePr>
          <p:cNvPr id="9" name="Platshållare för diagram 8">
            <a:extLst>
              <a:ext uri="{FF2B5EF4-FFF2-40B4-BE49-F238E27FC236}">
                <a16:creationId xmlns:a16="http://schemas.microsoft.com/office/drawing/2014/main" id="{C8FA2433-D849-4CC6-B67C-6640D3402A06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84313998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18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Andelar i olika åldersgrupper i befolkningen som under de senaste 30 dagarna rökt, snusat eller gjort både och. 17–84 år. År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69334647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19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Andelar i olika åldersgrupper i befolkningen som under de senaste 30 dagarna rökt dagligen eller sporadiskt. 17–84 år. År 2020.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18466478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10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dagligrökare, sporadiska rökare samt rökare totalt. 17–84 år. 2003–2020.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94998159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51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Självrapporterad årskonsumtion av antal cigaretter bland dagligrökare i befolkningen 17–84 år fördelat på åldersgrupper. 2003–2020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6DFE72A7-82ED-4088-BE47-5DB1021203EC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78268998"/>
              </p:ext>
            </p:extLst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08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A1462-4345-499B-BDF2-15EA2B09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män och kvinnor i befolkningen som snusat de senaste 30 dagarna; dagligen, sporadiskt och totalt. 17–84 år. 2007–2020.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C2A194-0697-4280-9C2F-C2882A1271D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Monitormätningarna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39B1DC4D-33B6-4CB8-9ECF-6A102D65231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23850" y="1540701"/>
            <a:ext cx="8242300" cy="4528312"/>
          </a:xfrm>
        </p:spPr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pSpPr/>
          <p:nvPr/>
        </p:nvGrpSpPr>
        <p:grpSpPr>
          <a:xfrm>
            <a:off x="323850" y="1540701"/>
            <a:ext cx="8242300" cy="4528312"/>
            <a:chOff x="0" y="0"/>
            <a:chExt cx="5400000" cy="3096000"/>
          </a:xfrm>
          <a:solidFill>
            <a:sysClr val="window" lastClr="FFFFFF"/>
          </a:solidFill>
        </p:grpSpPr>
        <p:graphicFrame>
          <p:nvGraphicFramePr>
            <p:cNvPr id="9" name="Chart 3">
              <a:extLst>
                <a:ext uri="{FF2B5EF4-FFF2-40B4-BE49-F238E27FC236}">
                  <a16:creationId xmlns:a16="http://schemas.microsoft.com/office/drawing/2014/main" id="{00000000-0008-0000-0B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9840031"/>
                </p:ext>
              </p:extLst>
            </p:nvPr>
          </p:nvGraphicFramePr>
          <p:xfrm>
            <a:off x="0" y="0"/>
            <a:ext cx="5400000" cy="3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3">
              <a:extLst>
                <a:ext uri="{FF2B5EF4-FFF2-40B4-BE49-F238E27FC236}">
                  <a16:creationId xmlns:a16="http://schemas.microsoft.com/office/drawing/2014/main" id="{00000000-0008-0000-0B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3906745"/>
                </p:ext>
              </p:extLst>
            </p:nvPr>
          </p:nvGraphicFramePr>
          <p:xfrm>
            <a:off x="2297981" y="243679"/>
            <a:ext cx="3093347" cy="2562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8147188"/>
      </p:ext>
    </p:extLst>
  </p:cSld>
  <p:clrMapOvr>
    <a:masterClrMapping/>
  </p:clrMapOvr>
</p:sld>
</file>

<file path=ppt/theme/theme1.xml><?xml version="1.0" encoding="utf-8"?>
<a:theme xmlns:a="http://schemas.openxmlformats.org/drawingml/2006/main" name="1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5C7B3F13-8AB7-48F0-AF55-2A980DAFEB51}"/>
    </a:ext>
  </a:extLst>
</a:theme>
</file>

<file path=ppt/theme/theme2.xml><?xml version="1.0" encoding="utf-8"?>
<a:theme xmlns:a="http://schemas.openxmlformats.org/drawingml/2006/main" name="2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4A5099E5-B9DD-4C97-8537-3834D982E2D9}"/>
    </a:ext>
  </a:extLst>
</a:theme>
</file>

<file path=ppt/theme/theme3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5F6FC917-5895-4AB6-9821-4ABA7F182885}"/>
    </a:ext>
  </a:extLst>
</a:theme>
</file>

<file path=ppt/theme/theme4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6DA3AFCF-07E7-44B1-8E7D-C808C364603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presentationsmall_2020_standard</Template>
  <TotalTime>799</TotalTime>
  <Words>408</Words>
  <Application>Microsoft Office PowerPoint</Application>
  <PresentationFormat>Bildspel på skärmen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 MT</vt:lpstr>
      <vt:lpstr>Gill Sans MT (Rubriker)</vt:lpstr>
      <vt:lpstr>1 CAN 2012</vt:lpstr>
      <vt:lpstr>2 CAN 2012</vt:lpstr>
      <vt:lpstr>3 CAN 2020 - KERAMIK</vt:lpstr>
      <vt:lpstr>4 CAN 2020 - KERAMIK</vt:lpstr>
      <vt:lpstr>Tobaksvanor i Sverige 2003-2020</vt:lpstr>
      <vt:lpstr>Årlig anskaffning av cigaretter per invånare 15 år och äldre. 2003–2020.</vt:lpstr>
      <vt:lpstr>Årlig anskaffning av snus i antal kg per invånare 15 år och äldre. 2003–2020.</vt:lpstr>
      <vt:lpstr>Årlig anskaffning av snus i antal dosor per invånare 15 år och äldre. 2003–2020.</vt:lpstr>
      <vt:lpstr>Andelar i olika åldersgrupper i befolkningen som under de senaste 30 dagarna rökt, snusat eller gjort både och. 17–84 år. År 2020.</vt:lpstr>
      <vt:lpstr>Andelar i olika åldersgrupper i befolkningen som under de senaste 30 dagarna rökt dagligen eller sporadiskt. 17–84 år. År 2020. </vt:lpstr>
      <vt:lpstr>Självrapporterad årskonsumtion av antal cigaretter bland dagligrökare, sporadiska rökare samt rökare totalt. 17–84 år. 2003–2020.</vt:lpstr>
      <vt:lpstr>Självrapporterad årskonsumtion av antal cigaretter bland dagligrökare i befolkningen 17–84 år fördelat på åldersgrupper. 2003–2020</vt:lpstr>
      <vt:lpstr>Andelen män och kvinnor i befolkningen som snusat de senaste 30 dagarna; dagligen, sporadiskt och totalt. 17–84 år. 2007–2020.</vt:lpstr>
      <vt:lpstr>Andelar i olika åldersgrupper i befolkningen som under de senaste 30 dagarna snusat dagligen eller sporadiskt. 17–84 år. 2020.</vt:lpstr>
      <vt:lpstr>Självrapporterad årskonsumtion av antal snusdosor per år bland dagligsnusare, sporadiska snusare samt snusare totalt. 17–84 år. 2007–2020.</vt:lpstr>
      <vt:lpstr>Självrapporterad årskonsumtion av antal snusdosor bland dagligsnusare i befolkningen 17–84 år fördelat på åldersgrupper. 2003–2020</vt:lpstr>
      <vt:lpstr>Andelen män och kvinnor i olika utbildningsgrupper som under de senaste 30 dagarna rökt dagligen. I befolkningen 25–84 år. 2020.</vt:lpstr>
      <vt:lpstr>Andelen män och kvinnor i olika utbildningsgrupper som under de senaste 30 dagarna snusat dagligen. 25–84 år. 2020.</vt:lpstr>
      <vt:lpstr>Förändringar av rökvanorna under pandemin bland dagliga respektive sporadiska rökare i befolkningen 17–84 år. 2020.</vt:lpstr>
      <vt:lpstr>Förändringar av snusvanorna under pandemin bland dagliga respektive sporadiska rökare i befolkningen 17–84 år. 2020.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Alkoholkonsumtionen i Sverige 2001–2020</dc:title>
  <dc:creator>Jimmie Hjärtström</dc:creator>
  <cp:lastModifiedBy>Anette Palmquist</cp:lastModifiedBy>
  <cp:revision>28</cp:revision>
  <dcterms:created xsi:type="dcterms:W3CDTF">2021-09-24T06:32:22Z</dcterms:created>
  <dcterms:modified xsi:type="dcterms:W3CDTF">2021-12-15T09:17:13Z</dcterms:modified>
</cp:coreProperties>
</file>