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4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5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6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7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8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9.xml" ContentType="application/vnd.openxmlformats-officedocument.themeOverr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0.xml" ContentType="application/vnd.openxmlformats-officedocument.themeOverr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1.xml" ContentType="application/vnd.openxmlformats-officedocument.themeOverr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2.xml" ContentType="application/vnd.openxmlformats-officedocument.themeOverr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13.xml" ContentType="application/vnd.openxmlformats-officedocument.themeOverr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14.xml" ContentType="application/vnd.openxmlformats-officedocument.themeOverr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15.xml" ContentType="application/vnd.openxmlformats-officedocument.themeOverr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16.xml" ContentType="application/vnd.openxmlformats-officedocument.themeOverr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1"/>
    <p:sldMasterId id="2147483674" r:id="rId2"/>
    <p:sldMasterId id="2147483677" r:id="rId3"/>
    <p:sldMasterId id="2147483704" r:id="rId4"/>
  </p:sldMasterIdLst>
  <p:notesMasterIdLst>
    <p:notesMasterId r:id="rId23"/>
  </p:notesMasterIdLst>
  <p:handoutMasterIdLst>
    <p:handoutMasterId r:id="rId24"/>
  </p:handoutMasterIdLst>
  <p:sldIdLst>
    <p:sldId id="258" r:id="rId5"/>
    <p:sldId id="281" r:id="rId6"/>
    <p:sldId id="283" r:id="rId7"/>
    <p:sldId id="285" r:id="rId8"/>
    <p:sldId id="286" r:id="rId9"/>
    <p:sldId id="287" r:id="rId10"/>
    <p:sldId id="288" r:id="rId11"/>
    <p:sldId id="290" r:id="rId12"/>
    <p:sldId id="291" r:id="rId13"/>
    <p:sldId id="293" r:id="rId14"/>
    <p:sldId id="295" r:id="rId15"/>
    <p:sldId id="296" r:id="rId16"/>
    <p:sldId id="305" r:id="rId17"/>
    <p:sldId id="299" r:id="rId18"/>
    <p:sldId id="300" r:id="rId19"/>
    <p:sldId id="304" r:id="rId20"/>
    <p:sldId id="301" r:id="rId21"/>
    <p:sldId id="302" r:id="rId22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97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687"/>
    <a:srgbClr val="FEF7F7"/>
    <a:srgbClr val="043163"/>
    <a:srgbClr val="0D4374"/>
    <a:srgbClr val="7ABBCB"/>
    <a:srgbClr val="847A6C"/>
    <a:srgbClr val="E47623"/>
    <a:srgbClr val="9CA920"/>
    <a:srgbClr val="8D1C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2B204D9-52E1-44E9-9771-06724980A93A}" v="8" dt="2021-09-24T07:36:21.2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8" autoAdjust="0"/>
  </p:normalViewPr>
  <p:slideViewPr>
    <p:cSldViewPr snapToGrid="0" snapToObjects="1" showGuides="1">
      <p:cViewPr varScale="1">
        <p:scale>
          <a:sx n="162" d="100"/>
          <a:sy n="162" d="100"/>
        </p:scale>
        <p:origin x="1020" y="144"/>
      </p:cViewPr>
      <p:guideLst>
        <p:guide orient="horz" pos="3997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79" d="100"/>
          <a:sy n="79" d="100"/>
        </p:scale>
        <p:origin x="276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oleObject" Target="file:///C:\Users\anepal\AppData\Local\Microsoft\Windows\INetCache\Content.Outlook\MCD91QG7\Copy%20of%20Sj&#228;lvrapporterade%20alkoholvanor%20i%20Sverige%202004-2020%20-%20Figurer%20FL.xlsx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oleObject" Target="file:///C:\Users\anepal\AppData\Local\Microsoft\Windows\INetCache\Content.Outlook\MCD91QG7\Copy%20of%20Sj&#228;lvrapporterade%20alkoholvanor%20i%20Sverige%202004-2020%20-%20Figurer%20FL.xlsx" TargetMode="Externa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package" Target="../embeddings/Microsoft_Excel_Worksheet11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package" Target="../embeddings/Microsoft_Excel_Worksheet12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package" Target="../embeddings/Microsoft_Excel_Worksheet13.xlsx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package" Target="../embeddings/Microsoft_Excel_Worksheet14.xlsx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package" Target="../embeddings/Microsoft_Excel_Worksheet15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0048236980075359E-2"/>
          <c:y val="0.1489585156022164"/>
          <c:w val="0.90779265087477001"/>
          <c:h val="0.76449573554876482"/>
        </c:manualLayout>
      </c:layout>
      <c:lineChart>
        <c:grouping val="standard"/>
        <c:varyColors val="0"/>
        <c:ser>
          <c:idx val="0"/>
          <c:order val="0"/>
          <c:tx>
            <c:strRef>
              <c:f>'1'!$J$3</c:f>
              <c:strCache>
                <c:ptCount val="1"/>
                <c:pt idx="0">
                  <c:v>Män</c:v>
                </c:pt>
              </c:strCache>
            </c:strRef>
          </c:tx>
          <c:spPr>
            <a:ln w="28575" cap="rnd">
              <a:solidFill>
                <a:srgbClr val="BEBC00"/>
              </a:solidFill>
              <a:round/>
            </a:ln>
            <a:effectLst/>
          </c:spPr>
          <c:marker>
            <c:symbol val="none"/>
          </c:marker>
          <c:cat>
            <c:numRef>
              <c:f>'1'!$A$4:$A$22</c:f>
              <c:numCache>
                <c:formatCode>General</c:formatCode>
                <c:ptCount val="19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  <c:pt idx="18">
                  <c:v>2020</c:v>
                </c:pt>
              </c:numCache>
            </c:numRef>
          </c:cat>
          <c:val>
            <c:numRef>
              <c:f>'1'!$J$4:$J$22</c:f>
              <c:numCache>
                <c:formatCode>0</c:formatCode>
                <c:ptCount val="19"/>
                <c:pt idx="0">
                  <c:v>84.833609014227605</c:v>
                </c:pt>
                <c:pt idx="1">
                  <c:v>84.529260468201599</c:v>
                </c:pt>
                <c:pt idx="2">
                  <c:v>84.129964157359993</c:v>
                </c:pt>
                <c:pt idx="3">
                  <c:v>84.044715471704563</c:v>
                </c:pt>
                <c:pt idx="4">
                  <c:v>84.152679934552893</c:v>
                </c:pt>
                <c:pt idx="5">
                  <c:v>84.250060367903373</c:v>
                </c:pt>
                <c:pt idx="6">
                  <c:v>83.862352985311901</c:v>
                </c:pt>
                <c:pt idx="7">
                  <c:v>82.759936291135006</c:v>
                </c:pt>
                <c:pt idx="8">
                  <c:v>81.894392872225026</c:v>
                </c:pt>
                <c:pt idx="9">
                  <c:v>80.626631409051711</c:v>
                </c:pt>
                <c:pt idx="10">
                  <c:v>81.991670229252037</c:v>
                </c:pt>
                <c:pt idx="11">
                  <c:v>81.248754767840751</c:v>
                </c:pt>
                <c:pt idx="12">
                  <c:v>80.016982733214306</c:v>
                </c:pt>
                <c:pt idx="13">
                  <c:v>81.688750106363756</c:v>
                </c:pt>
                <c:pt idx="14">
                  <c:v>82.574553997920745</c:v>
                </c:pt>
                <c:pt idx="15">
                  <c:v>80.745144260597797</c:v>
                </c:pt>
                <c:pt idx="16">
                  <c:v>79.072605701694798</c:v>
                </c:pt>
                <c:pt idx="17">
                  <c:v>79.9902747178581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29A-4718-94AA-CA7EE2E07408}"/>
            </c:ext>
          </c:extLst>
        </c:ser>
        <c:ser>
          <c:idx val="1"/>
          <c:order val="1"/>
          <c:tx>
            <c:strRef>
              <c:f>'1'!$J$3</c:f>
              <c:strCache>
                <c:ptCount val="1"/>
                <c:pt idx="0">
                  <c:v>Män</c:v>
                </c:pt>
              </c:strCache>
            </c:strRef>
          </c:tx>
          <c:spPr>
            <a:ln w="28575" cap="rnd">
              <a:solidFill>
                <a:srgbClr val="BEBC00"/>
              </a:solidFill>
              <a:round/>
            </a:ln>
            <a:effectLst/>
          </c:spPr>
          <c:marker>
            <c:symbol val="none"/>
          </c:marker>
          <c:cat>
            <c:numRef>
              <c:f>'1'!$A$4:$A$22</c:f>
              <c:numCache>
                <c:formatCode>General</c:formatCode>
                <c:ptCount val="19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  <c:pt idx="18">
                  <c:v>2020</c:v>
                </c:pt>
              </c:numCache>
            </c:numRef>
          </c:cat>
          <c:val>
            <c:numRef>
              <c:f>'1'!$K$4:$K$22</c:f>
              <c:numCache>
                <c:formatCode>0</c:formatCode>
                <c:ptCount val="19"/>
                <c:pt idx="17">
                  <c:v>78.993111435768398</c:v>
                </c:pt>
                <c:pt idx="18">
                  <c:v>77.787452644214397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29A-4718-94AA-CA7EE2E07408}"/>
            </c:ext>
          </c:extLst>
        </c:ser>
        <c:ser>
          <c:idx val="4"/>
          <c:order val="2"/>
          <c:tx>
            <c:strRef>
              <c:f>'1'!$L$3</c:f>
              <c:strCache>
                <c:ptCount val="1"/>
                <c:pt idx="0">
                  <c:v>Kvinnor</c:v>
                </c:pt>
              </c:strCache>
            </c:strRef>
          </c:tx>
          <c:spPr>
            <a:ln w="28575" cap="rnd">
              <a:solidFill>
                <a:srgbClr val="B32B31"/>
              </a:solidFill>
              <a:round/>
            </a:ln>
            <a:effectLst/>
          </c:spPr>
          <c:marker>
            <c:symbol val="none"/>
          </c:marker>
          <c:cat>
            <c:numRef>
              <c:f>'1'!$A$4:$A$22</c:f>
              <c:numCache>
                <c:formatCode>General</c:formatCode>
                <c:ptCount val="19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  <c:pt idx="18">
                  <c:v>2020</c:v>
                </c:pt>
              </c:numCache>
            </c:numRef>
          </c:cat>
          <c:val>
            <c:numRef>
              <c:f>'1'!$L$4:$L$22</c:f>
              <c:numCache>
                <c:formatCode>0</c:formatCode>
                <c:ptCount val="19"/>
                <c:pt idx="0">
                  <c:v>72.850584706307401</c:v>
                </c:pt>
                <c:pt idx="1">
                  <c:v>74.28028601562194</c:v>
                </c:pt>
                <c:pt idx="2">
                  <c:v>74.097045154516309</c:v>
                </c:pt>
                <c:pt idx="3">
                  <c:v>74.0871517878833</c:v>
                </c:pt>
                <c:pt idx="4">
                  <c:v>74.178646701449054</c:v>
                </c:pt>
                <c:pt idx="5">
                  <c:v>74.071661188986042</c:v>
                </c:pt>
                <c:pt idx="6">
                  <c:v>74.178802645973235</c:v>
                </c:pt>
                <c:pt idx="7">
                  <c:v>73.865542300472626</c:v>
                </c:pt>
                <c:pt idx="8">
                  <c:v>73.059685738779038</c:v>
                </c:pt>
                <c:pt idx="9">
                  <c:v>71.764147044913486</c:v>
                </c:pt>
                <c:pt idx="10">
                  <c:v>72.300168877964751</c:v>
                </c:pt>
                <c:pt idx="11">
                  <c:v>73.555822915241706</c:v>
                </c:pt>
                <c:pt idx="12">
                  <c:v>74.704403952332328</c:v>
                </c:pt>
                <c:pt idx="13">
                  <c:v>75.329807321463164</c:v>
                </c:pt>
                <c:pt idx="14">
                  <c:v>75.599127673366965</c:v>
                </c:pt>
                <c:pt idx="15">
                  <c:v>75.05986963888634</c:v>
                </c:pt>
                <c:pt idx="16">
                  <c:v>74.532629467554102</c:v>
                </c:pt>
                <c:pt idx="17">
                  <c:v>74.423367956596095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29A-4718-94AA-CA7EE2E07408}"/>
            </c:ext>
          </c:extLst>
        </c:ser>
        <c:ser>
          <c:idx val="5"/>
          <c:order val="3"/>
          <c:tx>
            <c:strRef>
              <c:f>'1'!$L$3</c:f>
              <c:strCache>
                <c:ptCount val="1"/>
                <c:pt idx="0">
                  <c:v>Kvinnor</c:v>
                </c:pt>
              </c:strCache>
            </c:strRef>
          </c:tx>
          <c:spPr>
            <a:ln w="28575" cap="rnd">
              <a:solidFill>
                <a:srgbClr val="B32B31"/>
              </a:solidFill>
              <a:round/>
            </a:ln>
            <a:effectLst/>
          </c:spPr>
          <c:marker>
            <c:symbol val="none"/>
          </c:marker>
          <c:cat>
            <c:numRef>
              <c:f>'1'!$A$4:$A$22</c:f>
              <c:numCache>
                <c:formatCode>General</c:formatCode>
                <c:ptCount val="19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  <c:pt idx="18">
                  <c:v>2020</c:v>
                </c:pt>
              </c:numCache>
            </c:numRef>
          </c:cat>
          <c:val>
            <c:numRef>
              <c:f>'1'!$M$4:$M$22</c:f>
              <c:numCache>
                <c:formatCode>0</c:formatCode>
                <c:ptCount val="19"/>
                <c:pt idx="17">
                  <c:v>74.096480687355196</c:v>
                </c:pt>
                <c:pt idx="18">
                  <c:v>72.538766434324501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29A-4718-94AA-CA7EE2E07408}"/>
            </c:ext>
          </c:extLst>
        </c:ser>
        <c:ser>
          <c:idx val="12"/>
          <c:order val="6"/>
          <c:tx>
            <c:strRef>
              <c:f>'1'!$N$3</c:f>
              <c:strCache>
                <c:ptCount val="1"/>
                <c:pt idx="0">
                  <c:v>Alla</c:v>
                </c:pt>
              </c:strCache>
            </c:strRef>
          </c:tx>
          <c:spPr>
            <a:ln w="28575" cap="rnd">
              <a:solidFill>
                <a:srgbClr val="004687"/>
              </a:solidFill>
              <a:round/>
            </a:ln>
            <a:effectLst/>
          </c:spPr>
          <c:marker>
            <c:symbol val="none"/>
          </c:marker>
          <c:cat>
            <c:numRef>
              <c:f>'1'!$A$4:$A$22</c:f>
              <c:numCache>
                <c:formatCode>General</c:formatCode>
                <c:ptCount val="19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  <c:pt idx="18">
                  <c:v>2020</c:v>
                </c:pt>
              </c:numCache>
            </c:numRef>
          </c:cat>
          <c:val>
            <c:numRef>
              <c:f>'1'!$N$4:$N$22</c:f>
              <c:numCache>
                <c:formatCode>0</c:formatCode>
                <c:ptCount val="19"/>
                <c:pt idx="0">
                  <c:v>78.819380694991978</c:v>
                </c:pt>
                <c:pt idx="1">
                  <c:v>79.36113376330124</c:v>
                </c:pt>
                <c:pt idx="2">
                  <c:v>79.103048175320737</c:v>
                </c:pt>
                <c:pt idx="3">
                  <c:v>79.025569273607502</c:v>
                </c:pt>
                <c:pt idx="4">
                  <c:v>79.138939406528337</c:v>
                </c:pt>
                <c:pt idx="5">
                  <c:v>79.137783930465218</c:v>
                </c:pt>
                <c:pt idx="6">
                  <c:v>78.98887261457493</c:v>
                </c:pt>
                <c:pt idx="7">
                  <c:v>78.329537904106445</c:v>
                </c:pt>
                <c:pt idx="8">
                  <c:v>77.476911652843668</c:v>
                </c:pt>
                <c:pt idx="9">
                  <c:v>76.215890892571068</c:v>
                </c:pt>
                <c:pt idx="10">
                  <c:v>77.178002894852256</c:v>
                </c:pt>
                <c:pt idx="11">
                  <c:v>77.425416576942339</c:v>
                </c:pt>
                <c:pt idx="12">
                  <c:v>77.366321003886753</c:v>
                </c:pt>
                <c:pt idx="13">
                  <c:v>78.49420393396106</c:v>
                </c:pt>
                <c:pt idx="14">
                  <c:v>79.103291827965165</c:v>
                </c:pt>
                <c:pt idx="15">
                  <c:v>77.920183579721652</c:v>
                </c:pt>
                <c:pt idx="16">
                  <c:v>76.8204258227357</c:v>
                </c:pt>
                <c:pt idx="17">
                  <c:v>77.234719434770099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29A-4718-94AA-CA7EE2E07408}"/>
            </c:ext>
          </c:extLst>
        </c:ser>
        <c:ser>
          <c:idx val="13"/>
          <c:order val="7"/>
          <c:tx>
            <c:strRef>
              <c:f>'1'!$O$3</c:f>
              <c:strCache>
                <c:ptCount val="1"/>
                <c:pt idx="0">
                  <c:v>Alla</c:v>
                </c:pt>
              </c:strCache>
            </c:strRef>
          </c:tx>
          <c:spPr>
            <a:ln w="28575" cap="rnd">
              <a:solidFill>
                <a:srgbClr val="004687"/>
              </a:solidFill>
              <a:round/>
            </a:ln>
            <a:effectLst/>
          </c:spPr>
          <c:marker>
            <c:symbol val="none"/>
          </c:marker>
          <c:cat>
            <c:numRef>
              <c:f>'1'!$A$4:$A$22</c:f>
              <c:numCache>
                <c:formatCode>General</c:formatCode>
                <c:ptCount val="19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  <c:pt idx="18">
                  <c:v>2020</c:v>
                </c:pt>
              </c:numCache>
            </c:numRef>
          </c:cat>
          <c:val>
            <c:numRef>
              <c:f>'1'!$O$4:$O$22</c:f>
              <c:numCache>
                <c:formatCode>0</c:formatCode>
                <c:ptCount val="19"/>
                <c:pt idx="17">
                  <c:v>76.564060584516596</c:v>
                </c:pt>
                <c:pt idx="18">
                  <c:v>75.182442761829705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529A-4718-94AA-CA7EE2E074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41338504"/>
        <c:axId val="841337192"/>
        <c:extLst>
          <c:ext xmlns:c15="http://schemas.microsoft.com/office/drawing/2012/chart" uri="{02D57815-91ED-43cb-92C2-25804820EDAC}">
            <c15:filteredLineSeries>
              <c15:ser>
                <c:idx val="8"/>
                <c:order val="4"/>
                <c:tx>
                  <c:strRef>
                    <c:extLst>
                      <c:ext uri="{02D57815-91ED-43cb-92C2-25804820EDAC}">
                        <c15:formulaRef>
                          <c15:sqref>'1'!$J$3</c15:sqref>
                        </c15:formulaRef>
                      </c:ext>
                    </c:extLst>
                    <c:strCache>
                      <c:ptCount val="1"/>
                      <c:pt idx="0">
                        <c:v>Män</c:v>
                      </c:pt>
                    </c:strCache>
                  </c:strRef>
                </c:tx>
                <c:spPr>
                  <a:ln w="28575" cap="rnd">
                    <a:solidFill>
                      <a:schemeClr val="accent3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'1'!$A$4:$A$22</c15:sqref>
                        </c15:formulaRef>
                      </c:ext>
                    </c:extLst>
                    <c:numCache>
                      <c:formatCode>General</c:formatCode>
                      <c:ptCount val="19"/>
                      <c:pt idx="0">
                        <c:v>2002</c:v>
                      </c:pt>
                      <c:pt idx="1">
                        <c:v>2003</c:v>
                      </c:pt>
                      <c:pt idx="2">
                        <c:v>2004</c:v>
                      </c:pt>
                      <c:pt idx="3">
                        <c:v>2005</c:v>
                      </c:pt>
                      <c:pt idx="4">
                        <c:v>2006</c:v>
                      </c:pt>
                      <c:pt idx="5">
                        <c:v>2007</c:v>
                      </c:pt>
                      <c:pt idx="6">
                        <c:v>2008</c:v>
                      </c:pt>
                      <c:pt idx="7">
                        <c:v>2009</c:v>
                      </c:pt>
                      <c:pt idx="8">
                        <c:v>2010</c:v>
                      </c:pt>
                      <c:pt idx="9">
                        <c:v>2011</c:v>
                      </c:pt>
                      <c:pt idx="10">
                        <c:v>2012</c:v>
                      </c:pt>
                      <c:pt idx="11">
                        <c:v>2013</c:v>
                      </c:pt>
                      <c:pt idx="12">
                        <c:v>2014</c:v>
                      </c:pt>
                      <c:pt idx="13">
                        <c:v>2015</c:v>
                      </c:pt>
                      <c:pt idx="14">
                        <c:v>2016</c:v>
                      </c:pt>
                      <c:pt idx="15">
                        <c:v>2017</c:v>
                      </c:pt>
                      <c:pt idx="16">
                        <c:v>2018</c:v>
                      </c:pt>
                      <c:pt idx="17">
                        <c:v>2019</c:v>
                      </c:pt>
                      <c:pt idx="18">
                        <c:v>2020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'1'!$J$4:$J$22</c15:sqref>
                        </c15:formulaRef>
                      </c:ext>
                    </c:extLst>
                    <c:numCache>
                      <c:formatCode>0</c:formatCode>
                      <c:ptCount val="19"/>
                      <c:pt idx="0">
                        <c:v>84.833609014227605</c:v>
                      </c:pt>
                      <c:pt idx="1">
                        <c:v>84.529260468201599</c:v>
                      </c:pt>
                      <c:pt idx="2">
                        <c:v>84.129964157359993</c:v>
                      </c:pt>
                      <c:pt idx="3">
                        <c:v>84.044715471704563</c:v>
                      </c:pt>
                      <c:pt idx="4">
                        <c:v>84.152679934552893</c:v>
                      </c:pt>
                      <c:pt idx="5">
                        <c:v>84.250060367903373</c:v>
                      </c:pt>
                      <c:pt idx="6">
                        <c:v>83.862352985311901</c:v>
                      </c:pt>
                      <c:pt idx="7">
                        <c:v>82.759936291135006</c:v>
                      </c:pt>
                      <c:pt idx="8">
                        <c:v>81.894392872225026</c:v>
                      </c:pt>
                      <c:pt idx="9">
                        <c:v>80.626631409051711</c:v>
                      </c:pt>
                      <c:pt idx="10">
                        <c:v>81.991670229252037</c:v>
                      </c:pt>
                      <c:pt idx="11">
                        <c:v>81.248754767840751</c:v>
                      </c:pt>
                      <c:pt idx="12">
                        <c:v>80.016982733214306</c:v>
                      </c:pt>
                      <c:pt idx="13">
                        <c:v>81.688750106363756</c:v>
                      </c:pt>
                      <c:pt idx="14">
                        <c:v>82.574553997920745</c:v>
                      </c:pt>
                      <c:pt idx="15">
                        <c:v>80.745144260597797</c:v>
                      </c:pt>
                      <c:pt idx="16">
                        <c:v>79.072605701694798</c:v>
                      </c:pt>
                      <c:pt idx="17">
                        <c:v>79.9902747178581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6-529A-4718-94AA-CA7EE2E07408}"/>
                  </c:ext>
                </c:extLst>
              </c15:ser>
            </c15:filteredLineSeries>
            <c15:filteredLineSeries>
              <c15:ser>
                <c:idx val="10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'1'!$L$3</c15:sqref>
                        </c15:formulaRef>
                      </c:ext>
                    </c:extLst>
                    <c:strCache>
                      <c:ptCount val="1"/>
                      <c:pt idx="0">
                        <c:v>Kvinnor</c:v>
                      </c:pt>
                    </c:strCache>
                  </c:strRef>
                </c:tx>
                <c:spPr>
                  <a:ln w="28575" cap="rnd">
                    <a:solidFill>
                      <a:schemeClr val="accent5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'1'!$A$4:$A$22</c15:sqref>
                        </c15:formulaRef>
                      </c:ext>
                    </c:extLst>
                    <c:numCache>
                      <c:formatCode>General</c:formatCode>
                      <c:ptCount val="19"/>
                      <c:pt idx="0">
                        <c:v>2002</c:v>
                      </c:pt>
                      <c:pt idx="1">
                        <c:v>2003</c:v>
                      </c:pt>
                      <c:pt idx="2">
                        <c:v>2004</c:v>
                      </c:pt>
                      <c:pt idx="3">
                        <c:v>2005</c:v>
                      </c:pt>
                      <c:pt idx="4">
                        <c:v>2006</c:v>
                      </c:pt>
                      <c:pt idx="5">
                        <c:v>2007</c:v>
                      </c:pt>
                      <c:pt idx="6">
                        <c:v>2008</c:v>
                      </c:pt>
                      <c:pt idx="7">
                        <c:v>2009</c:v>
                      </c:pt>
                      <c:pt idx="8">
                        <c:v>2010</c:v>
                      </c:pt>
                      <c:pt idx="9">
                        <c:v>2011</c:v>
                      </c:pt>
                      <c:pt idx="10">
                        <c:v>2012</c:v>
                      </c:pt>
                      <c:pt idx="11">
                        <c:v>2013</c:v>
                      </c:pt>
                      <c:pt idx="12">
                        <c:v>2014</c:v>
                      </c:pt>
                      <c:pt idx="13">
                        <c:v>2015</c:v>
                      </c:pt>
                      <c:pt idx="14">
                        <c:v>2016</c:v>
                      </c:pt>
                      <c:pt idx="15">
                        <c:v>2017</c:v>
                      </c:pt>
                      <c:pt idx="16">
                        <c:v>2018</c:v>
                      </c:pt>
                      <c:pt idx="17">
                        <c:v>2019</c:v>
                      </c:pt>
                      <c:pt idx="18">
                        <c:v>2020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'1'!$L$4:$L$22</c15:sqref>
                        </c15:formulaRef>
                      </c:ext>
                    </c:extLst>
                    <c:numCache>
                      <c:formatCode>0</c:formatCode>
                      <c:ptCount val="19"/>
                      <c:pt idx="0">
                        <c:v>72.850584706307401</c:v>
                      </c:pt>
                      <c:pt idx="1">
                        <c:v>74.28028601562194</c:v>
                      </c:pt>
                      <c:pt idx="2">
                        <c:v>74.097045154516309</c:v>
                      </c:pt>
                      <c:pt idx="3">
                        <c:v>74.0871517878833</c:v>
                      </c:pt>
                      <c:pt idx="4">
                        <c:v>74.178646701449054</c:v>
                      </c:pt>
                      <c:pt idx="5">
                        <c:v>74.071661188986042</c:v>
                      </c:pt>
                      <c:pt idx="6">
                        <c:v>74.178802645973235</c:v>
                      </c:pt>
                      <c:pt idx="7">
                        <c:v>73.865542300472626</c:v>
                      </c:pt>
                      <c:pt idx="8">
                        <c:v>73.059685738779038</c:v>
                      </c:pt>
                      <c:pt idx="9">
                        <c:v>71.764147044913486</c:v>
                      </c:pt>
                      <c:pt idx="10">
                        <c:v>72.300168877964751</c:v>
                      </c:pt>
                      <c:pt idx="11">
                        <c:v>73.555822915241706</c:v>
                      </c:pt>
                      <c:pt idx="12">
                        <c:v>74.704403952332328</c:v>
                      </c:pt>
                      <c:pt idx="13">
                        <c:v>75.329807321463164</c:v>
                      </c:pt>
                      <c:pt idx="14">
                        <c:v>75.599127673366965</c:v>
                      </c:pt>
                      <c:pt idx="15">
                        <c:v>75.05986963888634</c:v>
                      </c:pt>
                      <c:pt idx="16">
                        <c:v>74.532629467554102</c:v>
                      </c:pt>
                      <c:pt idx="17">
                        <c:v>74.423367956596095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529A-4718-94AA-CA7EE2E07408}"/>
                  </c:ext>
                </c:extLst>
              </c15:ser>
            </c15:filteredLineSeries>
          </c:ext>
        </c:extLst>
      </c:lineChart>
      <c:catAx>
        <c:axId val="841338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endParaRPr lang="sv-SE"/>
          </a:p>
        </c:txPr>
        <c:crossAx val="841337192"/>
        <c:crosses val="autoZero"/>
        <c:auto val="0"/>
        <c:lblAlgn val="ctr"/>
        <c:lblOffset val="100"/>
        <c:tickLblSkip val="2"/>
        <c:tickMarkSkip val="1"/>
        <c:noMultiLvlLbl val="0"/>
      </c:catAx>
      <c:valAx>
        <c:axId val="841337192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j-lt"/>
                    <a:ea typeface="+mn-ea"/>
                    <a:cs typeface="+mn-cs"/>
                  </a:defRPr>
                </a:pPr>
                <a:r>
                  <a:rPr lang="en-US"/>
                  <a:t>Procent</a:t>
                </a:r>
              </a:p>
            </c:rich>
          </c:tx>
          <c:layout>
            <c:manualLayout>
              <c:xMode val="edge"/>
              <c:yMode val="edge"/>
              <c:x val="0"/>
              <c:y val="5.2610090405365996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+mj-lt"/>
                  <a:ea typeface="+mn-ea"/>
                  <a:cs typeface="+mn-cs"/>
                </a:defRPr>
              </a:pPr>
              <a:endParaRPr lang="sv-SE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endParaRPr lang="sv-SE"/>
          </a:p>
        </c:txPr>
        <c:crossAx val="841338504"/>
        <c:crosses val="autoZero"/>
        <c:crossBetween val="midCat"/>
        <c:majorUnit val="25"/>
      </c:valAx>
      <c:spPr>
        <a:noFill/>
        <a:ln>
          <a:solidFill>
            <a:schemeClr val="tx1"/>
          </a:solidFill>
        </a:ln>
        <a:effectLst/>
      </c:spPr>
    </c:plotArea>
    <c:legend>
      <c:legendPos val="b"/>
      <c:legendEntry>
        <c:idx val="1"/>
        <c:delete val="1"/>
      </c:legendEntry>
      <c:legendEntry>
        <c:idx val="3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.47112846071295994"/>
          <c:y val="0.7654515437258268"/>
          <c:w val="0.47922411626168976"/>
          <c:h val="9.506930465759767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j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+mj-lt"/>
        </a:defRPr>
      </a:pPr>
      <a:endParaRPr lang="sv-SE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0048236980075359E-2"/>
          <c:y val="0.1489585156022164"/>
          <c:w val="0.90779265087477001"/>
          <c:h val="0.76449573554876482"/>
        </c:manualLayout>
      </c:layout>
      <c:lineChart>
        <c:grouping val="standard"/>
        <c:varyColors val="0"/>
        <c:ser>
          <c:idx val="0"/>
          <c:order val="0"/>
          <c:tx>
            <c:strRef>
              <c:f>'9'!$J$3</c:f>
              <c:strCache>
                <c:ptCount val="1"/>
                <c:pt idx="0">
                  <c:v>Män</c:v>
                </c:pt>
              </c:strCache>
            </c:strRef>
          </c:tx>
          <c:spPr>
            <a:ln w="28575" cap="rnd">
              <a:solidFill>
                <a:srgbClr val="BEBC00"/>
              </a:solidFill>
              <a:round/>
            </a:ln>
            <a:effectLst/>
          </c:spPr>
          <c:marker>
            <c:symbol val="none"/>
          </c:marker>
          <c:cat>
            <c:numRef>
              <c:f>'9'!$A$4:$A$20</c:f>
              <c:numCache>
                <c:formatCode>General</c:formatCode>
                <c:ptCount val="1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</c:numCache>
            </c:numRef>
          </c:cat>
          <c:val>
            <c:numRef>
              <c:f>'9'!$J$4:$J$20</c:f>
              <c:numCache>
                <c:formatCode>0</c:formatCode>
                <c:ptCount val="17"/>
                <c:pt idx="0">
                  <c:v>26.354916880037756</c:v>
                </c:pt>
                <c:pt idx="1">
                  <c:v>25.169322654914701</c:v>
                </c:pt>
                <c:pt idx="2">
                  <c:v>25.248524740329724</c:v>
                </c:pt>
                <c:pt idx="3">
                  <c:v>24.295233734984638</c:v>
                </c:pt>
                <c:pt idx="4">
                  <c:v>23.252587129067759</c:v>
                </c:pt>
                <c:pt idx="5">
                  <c:v>22.042754681423173</c:v>
                </c:pt>
                <c:pt idx="6">
                  <c:v>21.576723806632998</c:v>
                </c:pt>
                <c:pt idx="7">
                  <c:v>21.509804939989944</c:v>
                </c:pt>
                <c:pt idx="8">
                  <c:v>23.397730940647683</c:v>
                </c:pt>
                <c:pt idx="9">
                  <c:v>22.452807735380141</c:v>
                </c:pt>
                <c:pt idx="10">
                  <c:v>22.354406699131882</c:v>
                </c:pt>
                <c:pt idx="11">
                  <c:v>21.900802207941361</c:v>
                </c:pt>
                <c:pt idx="12">
                  <c:v>23.497263156428705</c:v>
                </c:pt>
                <c:pt idx="13">
                  <c:v>22.024476378126725</c:v>
                </c:pt>
                <c:pt idx="14">
                  <c:v>23.193683912967789</c:v>
                </c:pt>
                <c:pt idx="15">
                  <c:v>21.647551680559246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AB9-4FF6-A5B0-1F90E97CED51}"/>
            </c:ext>
          </c:extLst>
        </c:ser>
        <c:ser>
          <c:idx val="1"/>
          <c:order val="1"/>
          <c:tx>
            <c:strRef>
              <c:f>'9'!$J$3</c:f>
              <c:strCache>
                <c:ptCount val="1"/>
                <c:pt idx="0">
                  <c:v>Män</c:v>
                </c:pt>
              </c:strCache>
            </c:strRef>
          </c:tx>
          <c:spPr>
            <a:ln w="28575" cap="rnd">
              <a:solidFill>
                <a:srgbClr val="BEBC00"/>
              </a:solidFill>
              <a:round/>
            </a:ln>
            <a:effectLst/>
          </c:spPr>
          <c:marker>
            <c:symbol val="none"/>
          </c:marker>
          <c:cat>
            <c:numRef>
              <c:f>'9'!$A$4:$A$20</c:f>
              <c:numCache>
                <c:formatCode>General</c:formatCode>
                <c:ptCount val="1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</c:numCache>
            </c:numRef>
          </c:cat>
          <c:val>
            <c:numRef>
              <c:f>'9'!$K$4:$K$20</c:f>
              <c:numCache>
                <c:formatCode>General</c:formatCode>
                <c:ptCount val="17"/>
                <c:pt idx="15" formatCode="0">
                  <c:v>25.480086438185772</c:v>
                </c:pt>
                <c:pt idx="16" formatCode="0">
                  <c:v>22.77940330394803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AB9-4FF6-A5B0-1F90E97CED51}"/>
            </c:ext>
          </c:extLst>
        </c:ser>
        <c:ser>
          <c:idx val="4"/>
          <c:order val="2"/>
          <c:tx>
            <c:strRef>
              <c:f>'9'!$L$3</c:f>
              <c:strCache>
                <c:ptCount val="1"/>
                <c:pt idx="0">
                  <c:v>Kvinnor</c:v>
                </c:pt>
              </c:strCache>
            </c:strRef>
          </c:tx>
          <c:spPr>
            <a:ln w="28575" cap="rnd">
              <a:solidFill>
                <a:srgbClr val="B32B31"/>
              </a:solidFill>
              <a:round/>
            </a:ln>
            <a:effectLst/>
          </c:spPr>
          <c:marker>
            <c:symbol val="none"/>
          </c:marker>
          <c:cat>
            <c:numRef>
              <c:f>'9'!$A$4:$A$20</c:f>
              <c:numCache>
                <c:formatCode>General</c:formatCode>
                <c:ptCount val="1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</c:numCache>
            </c:numRef>
          </c:cat>
          <c:val>
            <c:numRef>
              <c:f>'9'!$L$4:$L$20</c:f>
              <c:numCache>
                <c:formatCode>0</c:formatCode>
                <c:ptCount val="17"/>
                <c:pt idx="0">
                  <c:v>12.665647398166961</c:v>
                </c:pt>
                <c:pt idx="1">
                  <c:v>12.711717001782565</c:v>
                </c:pt>
                <c:pt idx="2">
                  <c:v>12.9671186639293</c:v>
                </c:pt>
                <c:pt idx="3">
                  <c:v>10.904523747527655</c:v>
                </c:pt>
                <c:pt idx="4">
                  <c:v>10.116505242437858</c:v>
                </c:pt>
                <c:pt idx="5">
                  <c:v>10.554771233238712</c:v>
                </c:pt>
                <c:pt idx="6">
                  <c:v>10.569251136058593</c:v>
                </c:pt>
                <c:pt idx="7">
                  <c:v>10.347997850954261</c:v>
                </c:pt>
                <c:pt idx="8">
                  <c:v>10.674500223409956</c:v>
                </c:pt>
                <c:pt idx="9">
                  <c:v>10.395455003014938</c:v>
                </c:pt>
                <c:pt idx="10">
                  <c:v>9.5265807478501223</c:v>
                </c:pt>
                <c:pt idx="11">
                  <c:v>10.0288785413432</c:v>
                </c:pt>
                <c:pt idx="12">
                  <c:v>9.831745823538883</c:v>
                </c:pt>
                <c:pt idx="13">
                  <c:v>10.401764741584996</c:v>
                </c:pt>
                <c:pt idx="14">
                  <c:v>10.414829378383045</c:v>
                </c:pt>
                <c:pt idx="15">
                  <c:v>10.963488794830042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AB9-4FF6-A5B0-1F90E97CED51}"/>
            </c:ext>
          </c:extLst>
        </c:ser>
        <c:ser>
          <c:idx val="5"/>
          <c:order val="3"/>
          <c:tx>
            <c:strRef>
              <c:f>'9'!$L$3</c:f>
              <c:strCache>
                <c:ptCount val="1"/>
                <c:pt idx="0">
                  <c:v>Kvinnor</c:v>
                </c:pt>
              </c:strCache>
            </c:strRef>
          </c:tx>
          <c:spPr>
            <a:ln w="28575" cap="rnd">
              <a:solidFill>
                <a:srgbClr val="B32B31"/>
              </a:solidFill>
              <a:round/>
            </a:ln>
            <a:effectLst/>
          </c:spPr>
          <c:marker>
            <c:symbol val="none"/>
          </c:marker>
          <c:cat>
            <c:numRef>
              <c:f>'9'!$A$4:$A$20</c:f>
              <c:numCache>
                <c:formatCode>General</c:formatCode>
                <c:ptCount val="1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</c:numCache>
            </c:numRef>
          </c:cat>
          <c:val>
            <c:numRef>
              <c:f>'9'!$M$4:$M$20</c:f>
              <c:numCache>
                <c:formatCode>General</c:formatCode>
                <c:ptCount val="17"/>
                <c:pt idx="15" formatCode="0">
                  <c:v>14.167189835058144</c:v>
                </c:pt>
                <c:pt idx="16" formatCode="0">
                  <c:v>13.709351742143772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AB9-4FF6-A5B0-1F90E97CED51}"/>
            </c:ext>
          </c:extLst>
        </c:ser>
        <c:ser>
          <c:idx val="12"/>
          <c:order val="6"/>
          <c:tx>
            <c:strRef>
              <c:f>'9'!$N$3</c:f>
              <c:strCache>
                <c:ptCount val="1"/>
                <c:pt idx="0">
                  <c:v>Alla</c:v>
                </c:pt>
              </c:strCache>
            </c:strRef>
          </c:tx>
          <c:spPr>
            <a:ln w="28575" cap="rnd">
              <a:solidFill>
                <a:srgbClr val="004687"/>
              </a:solidFill>
              <a:round/>
            </a:ln>
            <a:effectLst/>
          </c:spPr>
          <c:marker>
            <c:symbol val="none"/>
          </c:marker>
          <c:cat>
            <c:numRef>
              <c:f>'9'!$A$4:$A$20</c:f>
              <c:numCache>
                <c:formatCode>General</c:formatCode>
                <c:ptCount val="1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</c:numCache>
            </c:numRef>
          </c:cat>
          <c:val>
            <c:numRef>
              <c:f>'9'!$N$4:$N$20</c:f>
              <c:numCache>
                <c:formatCode>0</c:formatCode>
                <c:ptCount val="17"/>
                <c:pt idx="0">
                  <c:v>19.93092700863474</c:v>
                </c:pt>
                <c:pt idx="1">
                  <c:v>19.274266612837099</c:v>
                </c:pt>
                <c:pt idx="2">
                  <c:v>19.454025189489794</c:v>
                </c:pt>
                <c:pt idx="3">
                  <c:v>17.994981480681126</c:v>
                </c:pt>
                <c:pt idx="4">
                  <c:v>17.039329167426235</c:v>
                </c:pt>
                <c:pt idx="5">
                  <c:v>16.64487521763645</c:v>
                </c:pt>
                <c:pt idx="6">
                  <c:v>16.389028885908306</c:v>
                </c:pt>
                <c:pt idx="7">
                  <c:v>16.280683061625449</c:v>
                </c:pt>
                <c:pt idx="8">
                  <c:v>17.470801922693443</c:v>
                </c:pt>
                <c:pt idx="9">
                  <c:v>16.752565515087014</c:v>
                </c:pt>
                <c:pt idx="10">
                  <c:v>16.137824912308364</c:v>
                </c:pt>
                <c:pt idx="11">
                  <c:v>16.811064214496984</c:v>
                </c:pt>
                <c:pt idx="12">
                  <c:v>16.623055055725818</c:v>
                </c:pt>
                <c:pt idx="13">
                  <c:v>16.592766074686086</c:v>
                </c:pt>
                <c:pt idx="14">
                  <c:v>17.002141270182314</c:v>
                </c:pt>
                <c:pt idx="15">
                  <c:v>16.552161991656504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AB9-4FF6-A5B0-1F90E97CED51}"/>
            </c:ext>
          </c:extLst>
        </c:ser>
        <c:ser>
          <c:idx val="13"/>
          <c:order val="7"/>
          <c:tx>
            <c:strRef>
              <c:f>'9'!$O$3</c:f>
              <c:strCache>
                <c:ptCount val="1"/>
                <c:pt idx="0">
                  <c:v>Alla</c:v>
                </c:pt>
              </c:strCache>
            </c:strRef>
          </c:tx>
          <c:spPr>
            <a:ln w="28575" cap="rnd">
              <a:solidFill>
                <a:srgbClr val="004687"/>
              </a:solidFill>
              <a:round/>
            </a:ln>
            <a:effectLst/>
          </c:spPr>
          <c:marker>
            <c:symbol val="none"/>
          </c:marker>
          <c:cat>
            <c:numRef>
              <c:f>'9'!$A$4:$A$20</c:f>
              <c:numCache>
                <c:formatCode>General</c:formatCode>
                <c:ptCount val="1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</c:numCache>
            </c:numRef>
          </c:cat>
          <c:val>
            <c:numRef>
              <c:f>'9'!$O$4:$O$20</c:f>
              <c:numCache>
                <c:formatCode>General</c:formatCode>
                <c:ptCount val="17"/>
                <c:pt idx="15" formatCode="0">
                  <c:v>20.040098128448626</c:v>
                </c:pt>
                <c:pt idx="16" formatCode="0">
                  <c:v>18.425847791296086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AAB9-4FF6-A5B0-1F90E97CED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41338504"/>
        <c:axId val="841337192"/>
        <c:extLst>
          <c:ext xmlns:c15="http://schemas.microsoft.com/office/drawing/2012/chart" uri="{02D57815-91ED-43cb-92C2-25804820EDAC}">
            <c15:filteredLineSeries>
              <c15:ser>
                <c:idx val="8"/>
                <c:order val="4"/>
                <c:tx>
                  <c:strRef>
                    <c:extLst>
                      <c:ext uri="{02D57815-91ED-43cb-92C2-25804820EDAC}">
                        <c15:formulaRef>
                          <c15:sqref>'9'!$J$3</c15:sqref>
                        </c15:formulaRef>
                      </c:ext>
                    </c:extLst>
                    <c:strCache>
                      <c:ptCount val="1"/>
                      <c:pt idx="0">
                        <c:v>Män</c:v>
                      </c:pt>
                    </c:strCache>
                  </c:strRef>
                </c:tx>
                <c:spPr>
                  <a:ln w="28575" cap="rnd">
                    <a:solidFill>
                      <a:schemeClr val="accent3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'9'!$A$4:$A$20</c15:sqref>
                        </c15:formulaRef>
                      </c:ext>
                    </c:extLst>
                    <c:numCache>
                      <c:formatCode>General</c:formatCode>
                      <c:ptCount val="17"/>
                      <c:pt idx="0">
                        <c:v>2004</c:v>
                      </c:pt>
                      <c:pt idx="1">
                        <c:v>2005</c:v>
                      </c:pt>
                      <c:pt idx="2">
                        <c:v>2006</c:v>
                      </c:pt>
                      <c:pt idx="3">
                        <c:v>2007</c:v>
                      </c:pt>
                      <c:pt idx="4">
                        <c:v>2008</c:v>
                      </c:pt>
                      <c:pt idx="5">
                        <c:v>2009</c:v>
                      </c:pt>
                      <c:pt idx="6">
                        <c:v>2010</c:v>
                      </c:pt>
                      <c:pt idx="7">
                        <c:v>2011</c:v>
                      </c:pt>
                      <c:pt idx="8">
                        <c:v>2012</c:v>
                      </c:pt>
                      <c:pt idx="9">
                        <c:v>2013</c:v>
                      </c:pt>
                      <c:pt idx="10">
                        <c:v>2014</c:v>
                      </c:pt>
                      <c:pt idx="11">
                        <c:v>2015</c:v>
                      </c:pt>
                      <c:pt idx="12">
                        <c:v>2016</c:v>
                      </c:pt>
                      <c:pt idx="13">
                        <c:v>2017</c:v>
                      </c:pt>
                      <c:pt idx="14">
                        <c:v>2018</c:v>
                      </c:pt>
                      <c:pt idx="15">
                        <c:v>2019</c:v>
                      </c:pt>
                      <c:pt idx="16">
                        <c:v>2020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'9'!$J$4:$J$20</c15:sqref>
                        </c15:formulaRef>
                      </c:ext>
                    </c:extLst>
                    <c:numCache>
                      <c:formatCode>0</c:formatCode>
                      <c:ptCount val="17"/>
                      <c:pt idx="0">
                        <c:v>26.354916880037756</c:v>
                      </c:pt>
                      <c:pt idx="1">
                        <c:v>25.169322654914701</c:v>
                      </c:pt>
                      <c:pt idx="2">
                        <c:v>25.248524740329724</c:v>
                      </c:pt>
                      <c:pt idx="3">
                        <c:v>24.295233734984638</c:v>
                      </c:pt>
                      <c:pt idx="4">
                        <c:v>23.252587129067759</c:v>
                      </c:pt>
                      <c:pt idx="5">
                        <c:v>22.042754681423173</c:v>
                      </c:pt>
                      <c:pt idx="6">
                        <c:v>21.576723806632998</c:v>
                      </c:pt>
                      <c:pt idx="7">
                        <c:v>21.509804939989944</c:v>
                      </c:pt>
                      <c:pt idx="8">
                        <c:v>23.397730940647683</c:v>
                      </c:pt>
                      <c:pt idx="9">
                        <c:v>22.452807735380141</c:v>
                      </c:pt>
                      <c:pt idx="10">
                        <c:v>22.354406699131882</c:v>
                      </c:pt>
                      <c:pt idx="11">
                        <c:v>21.900802207941361</c:v>
                      </c:pt>
                      <c:pt idx="12">
                        <c:v>23.497263156428705</c:v>
                      </c:pt>
                      <c:pt idx="13">
                        <c:v>22.024476378126725</c:v>
                      </c:pt>
                      <c:pt idx="14">
                        <c:v>23.193683912967789</c:v>
                      </c:pt>
                      <c:pt idx="15">
                        <c:v>21.647551680559246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6-AAB9-4FF6-A5B0-1F90E97CED51}"/>
                  </c:ext>
                </c:extLst>
              </c15:ser>
            </c15:filteredLineSeries>
            <c15:filteredLineSeries>
              <c15:ser>
                <c:idx val="10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'9'!$L$3</c15:sqref>
                        </c15:formulaRef>
                      </c:ext>
                    </c:extLst>
                    <c:strCache>
                      <c:ptCount val="1"/>
                      <c:pt idx="0">
                        <c:v>Kvinnor</c:v>
                      </c:pt>
                    </c:strCache>
                  </c:strRef>
                </c:tx>
                <c:spPr>
                  <a:ln w="28575" cap="rnd">
                    <a:solidFill>
                      <a:schemeClr val="accent5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'9'!$A$4:$A$20</c15:sqref>
                        </c15:formulaRef>
                      </c:ext>
                    </c:extLst>
                    <c:numCache>
                      <c:formatCode>General</c:formatCode>
                      <c:ptCount val="17"/>
                      <c:pt idx="0">
                        <c:v>2004</c:v>
                      </c:pt>
                      <c:pt idx="1">
                        <c:v>2005</c:v>
                      </c:pt>
                      <c:pt idx="2">
                        <c:v>2006</c:v>
                      </c:pt>
                      <c:pt idx="3">
                        <c:v>2007</c:v>
                      </c:pt>
                      <c:pt idx="4">
                        <c:v>2008</c:v>
                      </c:pt>
                      <c:pt idx="5">
                        <c:v>2009</c:v>
                      </c:pt>
                      <c:pt idx="6">
                        <c:v>2010</c:v>
                      </c:pt>
                      <c:pt idx="7">
                        <c:v>2011</c:v>
                      </c:pt>
                      <c:pt idx="8">
                        <c:v>2012</c:v>
                      </c:pt>
                      <c:pt idx="9">
                        <c:v>2013</c:v>
                      </c:pt>
                      <c:pt idx="10">
                        <c:v>2014</c:v>
                      </c:pt>
                      <c:pt idx="11">
                        <c:v>2015</c:v>
                      </c:pt>
                      <c:pt idx="12">
                        <c:v>2016</c:v>
                      </c:pt>
                      <c:pt idx="13">
                        <c:v>2017</c:v>
                      </c:pt>
                      <c:pt idx="14">
                        <c:v>2018</c:v>
                      </c:pt>
                      <c:pt idx="15">
                        <c:v>2019</c:v>
                      </c:pt>
                      <c:pt idx="16">
                        <c:v>2020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'9'!$L$4:$L$20</c15:sqref>
                        </c15:formulaRef>
                      </c:ext>
                    </c:extLst>
                    <c:numCache>
                      <c:formatCode>0</c:formatCode>
                      <c:ptCount val="17"/>
                      <c:pt idx="0">
                        <c:v>12.665647398166961</c:v>
                      </c:pt>
                      <c:pt idx="1">
                        <c:v>12.711717001782565</c:v>
                      </c:pt>
                      <c:pt idx="2">
                        <c:v>12.9671186639293</c:v>
                      </c:pt>
                      <c:pt idx="3">
                        <c:v>10.904523747527655</c:v>
                      </c:pt>
                      <c:pt idx="4">
                        <c:v>10.116505242437858</c:v>
                      </c:pt>
                      <c:pt idx="5">
                        <c:v>10.554771233238712</c:v>
                      </c:pt>
                      <c:pt idx="6">
                        <c:v>10.569251136058593</c:v>
                      </c:pt>
                      <c:pt idx="7">
                        <c:v>10.347997850954261</c:v>
                      </c:pt>
                      <c:pt idx="8">
                        <c:v>10.674500223409956</c:v>
                      </c:pt>
                      <c:pt idx="9">
                        <c:v>10.395455003014938</c:v>
                      </c:pt>
                      <c:pt idx="10">
                        <c:v>9.5265807478501223</c:v>
                      </c:pt>
                      <c:pt idx="11">
                        <c:v>10.0288785413432</c:v>
                      </c:pt>
                      <c:pt idx="12">
                        <c:v>9.831745823538883</c:v>
                      </c:pt>
                      <c:pt idx="13">
                        <c:v>10.401764741584996</c:v>
                      </c:pt>
                      <c:pt idx="14">
                        <c:v>10.414829378383045</c:v>
                      </c:pt>
                      <c:pt idx="15">
                        <c:v>10.963488794830042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AAB9-4FF6-A5B0-1F90E97CED51}"/>
                  </c:ext>
                </c:extLst>
              </c15:ser>
            </c15:filteredLineSeries>
          </c:ext>
        </c:extLst>
      </c:lineChart>
      <c:catAx>
        <c:axId val="841338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endParaRPr lang="sv-SE"/>
          </a:p>
        </c:txPr>
        <c:crossAx val="841337192"/>
        <c:crosses val="autoZero"/>
        <c:auto val="0"/>
        <c:lblAlgn val="ctr"/>
        <c:lblOffset val="100"/>
        <c:tickLblSkip val="2"/>
        <c:tickMarkSkip val="1"/>
        <c:noMultiLvlLbl val="0"/>
      </c:catAx>
      <c:valAx>
        <c:axId val="841337192"/>
        <c:scaling>
          <c:orientation val="minMax"/>
          <c:max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j-lt"/>
                    <a:ea typeface="+mn-ea"/>
                    <a:cs typeface="+mn-cs"/>
                  </a:defRPr>
                </a:pPr>
                <a:r>
                  <a:rPr lang="en-US"/>
                  <a:t>Procent</a:t>
                </a:r>
              </a:p>
            </c:rich>
          </c:tx>
          <c:layout>
            <c:manualLayout>
              <c:xMode val="edge"/>
              <c:yMode val="edge"/>
              <c:x val="0"/>
              <c:y val="3.4823185242617495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+mj-lt"/>
                  <a:ea typeface="+mn-ea"/>
                  <a:cs typeface="+mn-cs"/>
                </a:defRPr>
              </a:pPr>
              <a:endParaRPr lang="sv-SE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endParaRPr lang="sv-SE"/>
          </a:p>
        </c:txPr>
        <c:crossAx val="841338504"/>
        <c:crosses val="autoZero"/>
        <c:crossBetween val="midCat"/>
        <c:majorUnit val="10"/>
      </c:valAx>
      <c:spPr>
        <a:noFill/>
        <a:ln>
          <a:solidFill>
            <a:schemeClr val="tx1"/>
          </a:solidFill>
        </a:ln>
        <a:effectLst/>
      </c:spPr>
    </c:plotArea>
    <c:legend>
      <c:legendPos val="b"/>
      <c:legendEntry>
        <c:idx val="1"/>
        <c:delete val="1"/>
      </c:legendEntry>
      <c:legendEntry>
        <c:idx val="3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.45826481585489809"/>
          <c:y val="0.21406086837658933"/>
          <c:w val="0.47922411626168976"/>
          <c:h val="9.506930465759767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j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+mj-lt"/>
        </a:defRPr>
      </a:pPr>
      <a:endParaRPr lang="sv-SE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0939851268591425E-2"/>
          <c:y val="0.1489585156022164"/>
          <c:w val="0.89850459317585296"/>
          <c:h val="0.77046222787468499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'10'!$B$3</c:f>
              <c:strCache>
                <c:ptCount val="1"/>
                <c:pt idx="0">
                  <c:v>Sprit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'10'!$A$4:$A$8</c:f>
              <c:strCache>
                <c:ptCount val="5"/>
                <c:pt idx="0">
                  <c:v>17–29 år</c:v>
                </c:pt>
                <c:pt idx="1">
                  <c:v>30–49 år</c:v>
                </c:pt>
                <c:pt idx="2">
                  <c:v>50–64 år</c:v>
                </c:pt>
                <c:pt idx="3">
                  <c:v>65–84 år</c:v>
                </c:pt>
                <c:pt idx="4">
                  <c:v>Alla</c:v>
                </c:pt>
              </c:strCache>
            </c:strRef>
          </c:cat>
          <c:val>
            <c:numRef>
              <c:f>'10'!$B$4:$B$8</c:f>
              <c:numCache>
                <c:formatCode>0</c:formatCode>
                <c:ptCount val="5"/>
                <c:pt idx="0">
                  <c:v>16.282850176104038</c:v>
                </c:pt>
                <c:pt idx="1">
                  <c:v>9.3289196509178449</c:v>
                </c:pt>
                <c:pt idx="2">
                  <c:v>11.084718923198734</c:v>
                </c:pt>
                <c:pt idx="3">
                  <c:v>14.456316781898179</c:v>
                </c:pt>
                <c:pt idx="4">
                  <c:v>12.355990783410139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39-4512-9932-21A18402D212}"/>
            </c:ext>
          </c:extLst>
        </c:ser>
        <c:ser>
          <c:idx val="1"/>
          <c:order val="1"/>
          <c:tx>
            <c:strRef>
              <c:f>'10'!$C$3</c:f>
              <c:strCache>
                <c:ptCount val="1"/>
                <c:pt idx="0">
                  <c:v>Vin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'10'!$A$4:$A$8</c:f>
              <c:strCache>
                <c:ptCount val="5"/>
                <c:pt idx="0">
                  <c:v>17–29 år</c:v>
                </c:pt>
                <c:pt idx="1">
                  <c:v>30–49 år</c:v>
                </c:pt>
                <c:pt idx="2">
                  <c:v>50–64 år</c:v>
                </c:pt>
                <c:pt idx="3">
                  <c:v>65–84 år</c:v>
                </c:pt>
                <c:pt idx="4">
                  <c:v>Alla</c:v>
                </c:pt>
              </c:strCache>
            </c:strRef>
          </c:cat>
          <c:val>
            <c:numRef>
              <c:f>'10'!$C$4:$C$8</c:f>
              <c:numCache>
                <c:formatCode>0</c:formatCode>
                <c:ptCount val="5"/>
                <c:pt idx="0">
                  <c:v>27.092928745597405</c:v>
                </c:pt>
                <c:pt idx="1">
                  <c:v>42.130604875112851</c:v>
                </c:pt>
                <c:pt idx="2">
                  <c:v>47.505938242280294</c:v>
                </c:pt>
                <c:pt idx="3">
                  <c:v>56.568196103079828</c:v>
                </c:pt>
                <c:pt idx="4">
                  <c:v>43.20276497695852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039-4512-9932-21A18402D212}"/>
            </c:ext>
          </c:extLst>
        </c:ser>
        <c:ser>
          <c:idx val="2"/>
          <c:order val="2"/>
          <c:tx>
            <c:strRef>
              <c:f>'10'!$D$3</c:f>
              <c:strCache>
                <c:ptCount val="1"/>
                <c:pt idx="0">
                  <c:v>Cider/alkoläsk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'10'!$A$4:$A$8</c:f>
              <c:strCache>
                <c:ptCount val="5"/>
                <c:pt idx="0">
                  <c:v>17–29 år</c:v>
                </c:pt>
                <c:pt idx="1">
                  <c:v>30–49 år</c:v>
                </c:pt>
                <c:pt idx="2">
                  <c:v>50–64 år</c:v>
                </c:pt>
                <c:pt idx="3">
                  <c:v>65–84 år</c:v>
                </c:pt>
                <c:pt idx="4">
                  <c:v>Alla</c:v>
                </c:pt>
              </c:strCache>
            </c:strRef>
          </c:cat>
          <c:val>
            <c:numRef>
              <c:f>'10'!$D$4:$D$8</c:f>
              <c:numCache>
                <c:formatCode>0</c:formatCode>
                <c:ptCount val="5"/>
                <c:pt idx="0">
                  <c:v>10.972636141966948</c:v>
                </c:pt>
                <c:pt idx="1">
                  <c:v>2.2870899789346977</c:v>
                </c:pt>
                <c:pt idx="2">
                  <c:v>1.319609395618897</c:v>
                </c:pt>
                <c:pt idx="3">
                  <c:v>0.65996228786926459</c:v>
                </c:pt>
                <c:pt idx="4">
                  <c:v>3.5714285714285707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039-4512-9932-21A18402D212}"/>
            </c:ext>
          </c:extLst>
        </c:ser>
        <c:ser>
          <c:idx val="3"/>
          <c:order val="3"/>
          <c:tx>
            <c:strRef>
              <c:f>'10'!$E$3</c:f>
              <c:strCache>
                <c:ptCount val="1"/>
                <c:pt idx="0">
                  <c:v>Starköl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'10'!$A$4:$A$8</c:f>
              <c:strCache>
                <c:ptCount val="5"/>
                <c:pt idx="0">
                  <c:v>17–29 år</c:v>
                </c:pt>
                <c:pt idx="1">
                  <c:v>30–49 år</c:v>
                </c:pt>
                <c:pt idx="2">
                  <c:v>50–64 år</c:v>
                </c:pt>
                <c:pt idx="3">
                  <c:v>65–84 år</c:v>
                </c:pt>
                <c:pt idx="4">
                  <c:v>Alla</c:v>
                </c:pt>
              </c:strCache>
            </c:strRef>
          </c:cat>
          <c:val>
            <c:numRef>
              <c:f>'10'!$E$4:$E$8</c:f>
              <c:numCache>
                <c:formatCode>0</c:formatCode>
                <c:ptCount val="5"/>
                <c:pt idx="0">
                  <c:v>38.092657816309945</c:v>
                </c:pt>
                <c:pt idx="1">
                  <c:v>39.15136924465844</c:v>
                </c:pt>
                <c:pt idx="2">
                  <c:v>34.019530219055163</c:v>
                </c:pt>
                <c:pt idx="3">
                  <c:v>20.27027027027027</c:v>
                </c:pt>
                <c:pt idx="4">
                  <c:v>33.726958525345616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039-4512-9932-21A18402D212}"/>
            </c:ext>
          </c:extLst>
        </c:ser>
        <c:ser>
          <c:idx val="4"/>
          <c:order val="4"/>
          <c:tx>
            <c:strRef>
              <c:f>'10'!$F$3</c:f>
              <c:strCache>
                <c:ptCount val="1"/>
                <c:pt idx="0">
                  <c:v>Folköl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'10'!$A$4:$A$8</c:f>
              <c:strCache>
                <c:ptCount val="5"/>
                <c:pt idx="0">
                  <c:v>17–29 år</c:v>
                </c:pt>
                <c:pt idx="1">
                  <c:v>30–49 år</c:v>
                </c:pt>
                <c:pt idx="2">
                  <c:v>50–64 år</c:v>
                </c:pt>
                <c:pt idx="3">
                  <c:v>65–84 år</c:v>
                </c:pt>
                <c:pt idx="4">
                  <c:v>Alla</c:v>
                </c:pt>
              </c:strCache>
            </c:strRef>
          </c:cat>
          <c:val>
            <c:numRef>
              <c:f>'10'!$F$4:$F$8</c:f>
              <c:numCache>
                <c:formatCode>0</c:formatCode>
                <c:ptCount val="5"/>
                <c:pt idx="0">
                  <c:v>7.558927120021675</c:v>
                </c:pt>
                <c:pt idx="1">
                  <c:v>7.1020162503761668</c:v>
                </c:pt>
                <c:pt idx="2">
                  <c:v>6.0702032198469267</c:v>
                </c:pt>
                <c:pt idx="3">
                  <c:v>8.0452545568824636</c:v>
                </c:pt>
                <c:pt idx="4">
                  <c:v>7.1428571428571415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039-4512-9932-21A18402D2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41338504"/>
        <c:axId val="841337192"/>
      </c:barChart>
      <c:catAx>
        <c:axId val="841338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endParaRPr lang="sv-SE"/>
          </a:p>
        </c:txPr>
        <c:crossAx val="841337192"/>
        <c:crosses val="autoZero"/>
        <c:auto val="1"/>
        <c:lblAlgn val="ctr"/>
        <c:lblOffset val="100"/>
        <c:noMultiLvlLbl val="0"/>
      </c:catAx>
      <c:valAx>
        <c:axId val="841337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j-lt"/>
                    <a:ea typeface="+mn-ea"/>
                    <a:cs typeface="+mn-cs"/>
                  </a:defRPr>
                </a:pPr>
                <a:r>
                  <a:rPr lang="en-US"/>
                  <a:t>Procent</a:t>
                </a:r>
              </a:p>
            </c:rich>
          </c:tx>
          <c:layout>
            <c:manualLayout>
              <c:xMode val="edge"/>
              <c:yMode val="edge"/>
              <c:x val="0"/>
              <c:y val="4.2357051879436412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+mj-lt"/>
                  <a:ea typeface="+mn-ea"/>
                  <a:cs typeface="+mn-cs"/>
                </a:defRPr>
              </a:pPr>
              <a:endParaRPr lang="sv-SE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endParaRPr lang="sv-SE"/>
          </a:p>
        </c:txPr>
        <c:crossAx val="841338504"/>
        <c:crosses val="autoZero"/>
        <c:crossBetween val="between"/>
        <c:majorUnit val="0.25"/>
      </c:valAx>
      <c:spPr>
        <a:noFill/>
        <a:ln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0.20565989804046197"/>
          <c:y val="3.0464633699687913E-2"/>
          <c:w val="0.78577093954118526"/>
          <c:h val="7.385892817424147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j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+mj-lt"/>
        </a:defRPr>
      </a:pPr>
      <a:endParaRPr lang="sv-SE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strRef>
          <c:f>'11'!$C$3</c:f>
          <c:strCache>
            <c:ptCount val="1"/>
            <c:pt idx="0">
              <c:v>Kvinnor %</c:v>
            </c:pt>
          </c:strCache>
        </c:strRef>
      </c:tx>
      <c:layout>
        <c:manualLayout>
          <c:xMode val="edge"/>
          <c:yMode val="edge"/>
          <c:x val="0.36918800000000002"/>
          <c:y val="3.103156385894567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spc="0" baseline="0">
              <a:solidFill>
                <a:sysClr val="windowText" lastClr="000000"/>
              </a:solidFill>
              <a:latin typeface="+mj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>
        <c:manualLayout>
          <c:layoutTarget val="inner"/>
          <c:xMode val="edge"/>
          <c:yMode val="edge"/>
          <c:x val="0.21243022222222221"/>
          <c:y val="0.27660206680806965"/>
          <c:w val="0.64501155555555556"/>
          <c:h val="0.56223223019631774"/>
        </c:manualLayout>
      </c:layout>
      <c:pieChart>
        <c:varyColors val="1"/>
        <c:ser>
          <c:idx val="0"/>
          <c:order val="0"/>
          <c:spPr>
            <a:ln w="6350"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63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4F5-4594-B191-54B38C07357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63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4F5-4594-B191-54B38C07357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63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4F5-4594-B191-54B38C07357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63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4F5-4594-B191-54B38C07357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63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74F5-4594-B191-54B38C073577}"/>
              </c:ext>
            </c:extLst>
          </c:dPt>
          <c:dLbls>
            <c:dLbl>
              <c:idx val="1"/>
              <c:layout>
                <c:manualLayout>
                  <c:x val="-7.5834409893345174E-3"/>
                  <c:y val="6.3922157911386274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4F5-4594-B191-54B38C073577}"/>
                </c:ext>
              </c:extLst>
            </c:dLbl>
            <c:dLbl>
              <c:idx val="3"/>
              <c:layout>
                <c:manualLayout>
                  <c:x val="1.7439555555555559E-2"/>
                  <c:y val="3.565195494474629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ysClr val="windowText" lastClr="000000"/>
                        </a:solidFill>
                        <a:latin typeface="+mj-lt"/>
                        <a:ea typeface="+mn-ea"/>
                        <a:cs typeface="+mn-cs"/>
                      </a:defRPr>
                    </a:pPr>
                    <a:fld id="{C423C4ED-6B33-4222-A4CF-F690A6EC921F}" type="CATEGORYNAME">
                      <a:rPr lang="en-US" sz="1000"/>
                      <a:pPr>
                        <a:defRPr sz="1000">
                          <a:latin typeface="+mj-lt"/>
                        </a:defRPr>
                      </a:pPr>
                      <a:t>[KATEGORINAMN]</a:t>
                    </a:fld>
                    <a:endParaRPr lang="en-US" sz="1000" baseline="0"/>
                  </a:p>
                  <a:p>
                    <a:pPr>
                      <a:defRPr sz="1000">
                        <a:latin typeface="+mj-lt"/>
                      </a:defRPr>
                    </a:pPr>
                    <a:r>
                      <a:rPr lang="en-US" sz="1000"/>
                      <a:t>6%</a:t>
                    </a:r>
                  </a:p>
                </c:rich>
              </c:tx>
              <c:numFmt formatCode="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ysClr val="windowText" lastClr="000000"/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sv-S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6748222222222221"/>
                      <c:h val="0.1692496924969249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74F5-4594-B191-54B38C073577}"/>
                </c:ext>
              </c:extLst>
            </c:dLbl>
            <c:dLbl>
              <c:idx val="4"/>
              <c:layout>
                <c:manualLayout>
                  <c:x val="4.6477099471215054E-2"/>
                  <c:y val="-1.058333333333336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4F5-4594-B191-54B38C0735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j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'11'!$A$4:$A$8</c:f>
              <c:strCache>
                <c:ptCount val="5"/>
                <c:pt idx="0">
                  <c:v>Folköl </c:v>
                </c:pt>
                <c:pt idx="1">
                  <c:v>Starköl</c:v>
                </c:pt>
                <c:pt idx="2">
                  <c:v>Vin </c:v>
                </c:pt>
                <c:pt idx="3">
                  <c:v>Cider/alkoläsk </c:v>
                </c:pt>
                <c:pt idx="4">
                  <c:v>Sprit </c:v>
                </c:pt>
              </c:strCache>
            </c:strRef>
          </c:cat>
          <c:val>
            <c:numRef>
              <c:f>'11'!$C$4:$C$8</c:f>
              <c:numCache>
                <c:formatCode>0</c:formatCode>
                <c:ptCount val="5"/>
                <c:pt idx="0">
                  <c:v>4.448174569869912</c:v>
                </c:pt>
                <c:pt idx="1">
                  <c:v>15.023080151070079</c:v>
                </c:pt>
                <c:pt idx="2">
                  <c:v>67.142257658413769</c:v>
                </c:pt>
                <c:pt idx="3">
                  <c:v>5.5392362568191347</c:v>
                </c:pt>
                <c:pt idx="4">
                  <c:v>7.8472513638271097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4F5-4594-B191-54B38C0735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sv-SE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strRef>
          <c:f>'11'!$B$3</c:f>
          <c:strCache>
            <c:ptCount val="1"/>
            <c:pt idx="0">
              <c:v>Män %</c:v>
            </c:pt>
          </c:strCache>
        </c:strRef>
      </c:tx>
      <c:layout>
        <c:manualLayout>
          <c:xMode val="edge"/>
          <c:yMode val="edge"/>
          <c:x val="0.4183857777777778"/>
          <c:y val="2.664380974518406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spc="0" baseline="0">
              <a:solidFill>
                <a:sysClr val="windowText" lastClr="000000"/>
              </a:solidFill>
              <a:latin typeface="+mj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>
        <c:manualLayout>
          <c:layoutTarget val="inner"/>
          <c:xMode val="edge"/>
          <c:yMode val="edge"/>
          <c:x val="0.22707066666666667"/>
          <c:y val="0.28018944126449136"/>
          <c:w val="0.64209688888888883"/>
          <c:h val="0.55969162526270921"/>
        </c:manualLayout>
      </c:layout>
      <c:pie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AB2-4800-ADCB-A3C7DBD10AE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AB2-4800-ADCB-A3C7DBD10AE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AB2-4800-ADCB-A3C7DBD10AE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AB2-4800-ADCB-A3C7DBD10AE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9AB2-4800-ADCB-A3C7DBD10AE5}"/>
              </c:ext>
            </c:extLst>
          </c:dPt>
          <c:dLbls>
            <c:dLbl>
              <c:idx val="1"/>
              <c:layout>
                <c:manualLayout>
                  <c:x val="1.034802860683865E-16"/>
                  <c:y val="8.095030556604779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AB2-4800-ADCB-A3C7DBD10AE5}"/>
                </c:ext>
              </c:extLst>
            </c:dLbl>
            <c:dLbl>
              <c:idx val="3"/>
              <c:layout>
                <c:manualLayout>
                  <c:x val="7.9177777777777775E-4"/>
                  <c:y val="-1.522716487007394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ysClr val="windowText" lastClr="000000"/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sv-S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6752399999999996"/>
                      <c:h val="0.1489554580585175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9AB2-4800-ADCB-A3C7DBD10AE5}"/>
                </c:ext>
              </c:extLst>
            </c:dLbl>
            <c:dLbl>
              <c:idx val="4"/>
              <c:layout>
                <c:manualLayout>
                  <c:x val="9.3133555555555553E-2"/>
                  <c:y val="-2.149131727537750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ysClr val="windowText" lastClr="000000"/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sv-S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91831111111111"/>
                      <c:h val="0.146512866703470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9AB2-4800-ADCB-A3C7DBD10A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j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'11'!$A$4:$A$8</c:f>
              <c:strCache>
                <c:ptCount val="5"/>
                <c:pt idx="0">
                  <c:v>Folköl </c:v>
                </c:pt>
                <c:pt idx="1">
                  <c:v>Starköl</c:v>
                </c:pt>
                <c:pt idx="2">
                  <c:v>Vin </c:v>
                </c:pt>
                <c:pt idx="3">
                  <c:v>Cider/alkoläsk </c:v>
                </c:pt>
                <c:pt idx="4">
                  <c:v>Sprit </c:v>
                </c:pt>
              </c:strCache>
            </c:strRef>
          </c:cat>
          <c:val>
            <c:numRef>
              <c:f>'11'!$B$4:$B$8</c:f>
              <c:numCache>
                <c:formatCode>0</c:formatCode>
                <c:ptCount val="5"/>
                <c:pt idx="0">
                  <c:v>8.5298655499228566</c:v>
                </c:pt>
                <c:pt idx="1">
                  <c:v>43.354639629711265</c:v>
                </c:pt>
                <c:pt idx="2">
                  <c:v>30.857394754242897</c:v>
                </c:pt>
                <c:pt idx="3">
                  <c:v>2.5787965616045847</c:v>
                </c:pt>
                <c:pt idx="4">
                  <c:v>14.679303504518407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AB2-4800-ADCB-A3C7DBD10A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sv-SE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9384388184150092E-2"/>
          <c:y val="0.18740356741440165"/>
          <c:w val="0.92005999544110684"/>
          <c:h val="0.655358385721332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'12'!$A$5</c:f>
              <c:strCache>
                <c:ptCount val="1"/>
                <c:pt idx="0">
                  <c:v>A Storstäder och storstadsnära kommuner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'12'!$B$3:$E$4</c:f>
              <c:multiLvlStrCache>
                <c:ptCount val="4"/>
                <c:lvl>
                  <c:pt idx="0">
                    <c:v>2005/06</c:v>
                  </c:pt>
                  <c:pt idx="1">
                    <c:v>2018/19–
2020</c:v>
                  </c:pt>
                  <c:pt idx="2">
                    <c:v>2005/06</c:v>
                  </c:pt>
                  <c:pt idx="3">
                    <c:v>2018/19–
2020</c:v>
                  </c:pt>
                </c:lvl>
                <c:lvl>
                  <c:pt idx="0">
                    <c:v>Antal dryckestillfällen senaste 30 dagarna</c:v>
                  </c:pt>
                  <c:pt idx="2">
                    <c:v>Årskonsumtion (liter)</c:v>
                  </c:pt>
                </c:lvl>
              </c:multiLvlStrCache>
            </c:multiLvlStrRef>
          </c:cat>
          <c:val>
            <c:numRef>
              <c:f>'12'!$B$5:$E$5</c:f>
              <c:numCache>
                <c:formatCode>0.0</c:formatCode>
                <c:ptCount val="4"/>
                <c:pt idx="0">
                  <c:v>6.39911070963071</c:v>
                </c:pt>
                <c:pt idx="1">
                  <c:v>5.6050000000000004</c:v>
                </c:pt>
                <c:pt idx="2">
                  <c:v>5.506011527429834</c:v>
                </c:pt>
                <c:pt idx="3">
                  <c:v>4.3890000000000002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B6-40B2-9EEB-E6A1C55B74EF}"/>
            </c:ext>
          </c:extLst>
        </c:ser>
        <c:ser>
          <c:idx val="1"/>
          <c:order val="1"/>
          <c:tx>
            <c:strRef>
              <c:f>'12'!$A$6</c:f>
              <c:strCache>
                <c:ptCount val="1"/>
                <c:pt idx="0">
                  <c:v>B Större städer och kommuner nära större städer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'12'!$B$3:$E$4</c:f>
              <c:multiLvlStrCache>
                <c:ptCount val="4"/>
                <c:lvl>
                  <c:pt idx="0">
                    <c:v>2005/06</c:v>
                  </c:pt>
                  <c:pt idx="1">
                    <c:v>2018/19–
2020</c:v>
                  </c:pt>
                  <c:pt idx="2">
                    <c:v>2005/06</c:v>
                  </c:pt>
                  <c:pt idx="3">
                    <c:v>2018/19–
2020</c:v>
                  </c:pt>
                </c:lvl>
                <c:lvl>
                  <c:pt idx="0">
                    <c:v>Antal dryckestillfällen senaste 30 dagarna</c:v>
                  </c:pt>
                  <c:pt idx="2">
                    <c:v>Årskonsumtion (liter)</c:v>
                  </c:pt>
                </c:lvl>
              </c:multiLvlStrCache>
            </c:multiLvlStrRef>
          </c:cat>
          <c:val>
            <c:numRef>
              <c:f>'12'!$B$6:$E$6</c:f>
              <c:numCache>
                <c:formatCode>0.0</c:formatCode>
                <c:ptCount val="4"/>
                <c:pt idx="0">
                  <c:v>4.8258654875124538</c:v>
                </c:pt>
                <c:pt idx="1">
                  <c:v>4.7349999999999994</c:v>
                </c:pt>
                <c:pt idx="2">
                  <c:v>4.2051263544171098</c:v>
                </c:pt>
                <c:pt idx="3">
                  <c:v>3.9725999999999999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B6-40B2-9EEB-E6A1C55B74EF}"/>
            </c:ext>
          </c:extLst>
        </c:ser>
        <c:ser>
          <c:idx val="2"/>
          <c:order val="2"/>
          <c:tx>
            <c:strRef>
              <c:f>'12'!$A$7</c:f>
              <c:strCache>
                <c:ptCount val="1"/>
                <c:pt idx="0">
                  <c:v>C Mindre städer/tätorter och landsbygdskommuner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multiLvlStrRef>
              <c:f>'12'!$B$3:$E$4</c:f>
              <c:multiLvlStrCache>
                <c:ptCount val="4"/>
                <c:lvl>
                  <c:pt idx="0">
                    <c:v>2005/06</c:v>
                  </c:pt>
                  <c:pt idx="1">
                    <c:v>2018/19–
2020</c:v>
                  </c:pt>
                  <c:pt idx="2">
                    <c:v>2005/06</c:v>
                  </c:pt>
                  <c:pt idx="3">
                    <c:v>2018/19–
2020</c:v>
                  </c:pt>
                </c:lvl>
                <c:lvl>
                  <c:pt idx="0">
                    <c:v>Antal dryckestillfällen senaste 30 dagarna</c:v>
                  </c:pt>
                  <c:pt idx="2">
                    <c:v>Årskonsumtion (liter)</c:v>
                  </c:pt>
                </c:lvl>
              </c:multiLvlStrCache>
            </c:multiLvlStrRef>
          </c:cat>
          <c:val>
            <c:numRef>
              <c:f>'12'!$B$7:$E$7</c:f>
              <c:numCache>
                <c:formatCode>0.0</c:formatCode>
                <c:ptCount val="4"/>
                <c:pt idx="0">
                  <c:v>4.4180164703663038</c:v>
                </c:pt>
                <c:pt idx="1">
                  <c:v>4.41</c:v>
                </c:pt>
                <c:pt idx="2">
                  <c:v>4.0074193679307761</c:v>
                </c:pt>
                <c:pt idx="3">
                  <c:v>3.5646000000000004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BB6-40B2-9EEB-E6A1C55B74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841338504"/>
        <c:axId val="841337192"/>
      </c:barChart>
      <c:catAx>
        <c:axId val="841338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endParaRPr lang="sv-SE"/>
          </a:p>
        </c:txPr>
        <c:crossAx val="841337192"/>
        <c:crosses val="autoZero"/>
        <c:auto val="1"/>
        <c:lblAlgn val="ctr"/>
        <c:lblOffset val="100"/>
        <c:noMultiLvlLbl val="0"/>
      </c:catAx>
      <c:valAx>
        <c:axId val="841337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j-lt"/>
                    <a:ea typeface="+mn-ea"/>
                    <a:cs typeface="+mn-cs"/>
                  </a:defRPr>
                </a:pPr>
                <a:r>
                  <a:rPr lang="sv-SE"/>
                  <a:t>Antal tillfällen/</a:t>
                </a:r>
              </a:p>
              <a:p>
                <a:pPr>
                  <a:defRPr/>
                </a:pPr>
                <a:r>
                  <a:rPr lang="sv-SE"/>
                  <a:t>Liter alkohol</a:t>
                </a:r>
              </a:p>
            </c:rich>
          </c:tx>
          <c:layout>
            <c:manualLayout>
              <c:xMode val="edge"/>
              <c:yMode val="edge"/>
              <c:x val="0"/>
              <c:y val="1.361965974642031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+mj-lt"/>
                  <a:ea typeface="+mn-ea"/>
                  <a:cs typeface="+mn-cs"/>
                </a:defRPr>
              </a:pPr>
              <a:endParaRPr lang="sv-SE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endParaRPr lang="sv-SE"/>
          </a:p>
        </c:txPr>
        <c:crossAx val="841338504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0.41699483662763159"/>
          <c:y val="9.2499262325914551E-3"/>
          <c:w val="0.54634591135859245"/>
          <c:h val="0.1658296975198383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j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900">
          <a:solidFill>
            <a:sysClr val="windowText" lastClr="000000"/>
          </a:solidFill>
          <a:latin typeface="+mj-lt"/>
        </a:defRPr>
      </a:pPr>
      <a:endParaRPr lang="sv-SE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8666608619702602E-2"/>
          <c:y val="0.12202199557707072"/>
          <c:w val="0.94562252290665416"/>
          <c:h val="0.675278355553405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'13'!$C$4</c:f>
              <c:strCache>
                <c:ptCount val="1"/>
                <c:pt idx="0">
                  <c:v>2005/06</c:v>
                </c:pt>
              </c:strCache>
            </c:strRef>
          </c:tx>
          <c:spPr>
            <a:solidFill>
              <a:srgbClr val="004687"/>
            </a:solidFill>
            <a:ln>
              <a:noFill/>
            </a:ln>
            <a:effectLst/>
          </c:spPr>
          <c:invertIfNegative val="0"/>
          <c:cat>
            <c:strRef>
              <c:f>'13'!$B$5:$B$25</c:f>
              <c:strCache>
                <c:ptCount val="21"/>
                <c:pt idx="0">
                  <c:v>Stockholm</c:v>
                </c:pt>
                <c:pt idx="1">
                  <c:v>Halland</c:v>
                </c:pt>
                <c:pt idx="2">
                  <c:v>Gotland a)</c:v>
                </c:pt>
                <c:pt idx="3">
                  <c:v>Skåne</c:v>
                </c:pt>
                <c:pt idx="4">
                  <c:v>Västra Götaland</c:v>
                </c:pt>
                <c:pt idx="5">
                  <c:v>Uppsala</c:v>
                </c:pt>
                <c:pt idx="6">
                  <c:v>Södermanland</c:v>
                </c:pt>
                <c:pt idx="7">
                  <c:v>Östergötland</c:v>
                </c:pt>
                <c:pt idx="8">
                  <c:v>Kronoberg</c:v>
                </c:pt>
                <c:pt idx="9">
                  <c:v>Gävleborg</c:v>
                </c:pt>
                <c:pt idx="10">
                  <c:v>Västmanland</c:v>
                </c:pt>
                <c:pt idx="11">
                  <c:v>Värmland</c:v>
                </c:pt>
                <c:pt idx="12">
                  <c:v>Kalmar</c:v>
                </c:pt>
                <c:pt idx="13">
                  <c:v>Blekinge</c:v>
                </c:pt>
                <c:pt idx="14">
                  <c:v>Örebro</c:v>
                </c:pt>
                <c:pt idx="15">
                  <c:v>Västernorrland</c:v>
                </c:pt>
                <c:pt idx="16">
                  <c:v>Dalarna</c:v>
                </c:pt>
                <c:pt idx="17">
                  <c:v>Jämtland</c:v>
                </c:pt>
                <c:pt idx="18">
                  <c:v>Jönköping</c:v>
                </c:pt>
                <c:pt idx="19">
                  <c:v>Norrbotten</c:v>
                </c:pt>
                <c:pt idx="20">
                  <c:v>Västerbotten</c:v>
                </c:pt>
              </c:strCache>
            </c:strRef>
          </c:cat>
          <c:val>
            <c:numRef>
              <c:f>'13'!$C$5:$C$25</c:f>
              <c:numCache>
                <c:formatCode>0.0</c:formatCode>
                <c:ptCount val="21"/>
                <c:pt idx="0">
                  <c:v>5.4739245008336663</c:v>
                </c:pt>
                <c:pt idx="1">
                  <c:v>5.2705897465049123</c:v>
                </c:pt>
                <c:pt idx="2">
                  <c:v>5.0051280527906883</c:v>
                </c:pt>
                <c:pt idx="3">
                  <c:v>4.8680758634089196</c:v>
                </c:pt>
                <c:pt idx="4">
                  <c:v>4.5750435114954024</c:v>
                </c:pt>
                <c:pt idx="5">
                  <c:v>4.542217261727755</c:v>
                </c:pt>
                <c:pt idx="6">
                  <c:v>4.4648198087810718</c:v>
                </c:pt>
                <c:pt idx="7">
                  <c:v>4.3452495841605039</c:v>
                </c:pt>
                <c:pt idx="8">
                  <c:v>4.3154000141374675</c:v>
                </c:pt>
                <c:pt idx="9">
                  <c:v>4.2778818977443169</c:v>
                </c:pt>
                <c:pt idx="10">
                  <c:v>4.1607580150266665</c:v>
                </c:pt>
                <c:pt idx="11">
                  <c:v>4.1554130427747111</c:v>
                </c:pt>
                <c:pt idx="12">
                  <c:v>4.0558328624685869</c:v>
                </c:pt>
                <c:pt idx="13">
                  <c:v>4.0115897164385839</c:v>
                </c:pt>
                <c:pt idx="14">
                  <c:v>4.0051686615073185</c:v>
                </c:pt>
                <c:pt idx="15">
                  <c:v>3.8794316333048187</c:v>
                </c:pt>
                <c:pt idx="16">
                  <c:v>3.8715675096976927</c:v>
                </c:pt>
                <c:pt idx="17">
                  <c:v>3.8636702944699035</c:v>
                </c:pt>
                <c:pt idx="18">
                  <c:v>3.7803076011988144</c:v>
                </c:pt>
                <c:pt idx="19">
                  <c:v>3.2463989371471178</c:v>
                </c:pt>
                <c:pt idx="20">
                  <c:v>3.226079510232549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0A-4F8B-B1BF-536BBF6006A9}"/>
            </c:ext>
          </c:extLst>
        </c:ser>
        <c:ser>
          <c:idx val="3"/>
          <c:order val="1"/>
          <c:tx>
            <c:strRef>
              <c:f>'13'!$D$4</c:f>
              <c:strCache>
                <c:ptCount val="1"/>
                <c:pt idx="0">
                  <c:v>2018/19–2020</c:v>
                </c:pt>
              </c:strCache>
            </c:strRef>
          </c:tx>
          <c:spPr>
            <a:solidFill>
              <a:srgbClr val="BEBC00"/>
            </a:solidFill>
            <a:ln>
              <a:noFill/>
            </a:ln>
            <a:effectLst/>
          </c:spPr>
          <c:invertIfNegative val="0"/>
          <c:val>
            <c:numRef>
              <c:f>'13'!$D$5:$D$25</c:f>
              <c:numCache>
                <c:formatCode>0.0</c:formatCode>
                <c:ptCount val="21"/>
                <c:pt idx="0">
                  <c:v>4.612742125491466</c:v>
                </c:pt>
                <c:pt idx="1">
                  <c:v>4.0498936591186734</c:v>
                </c:pt>
                <c:pt idx="2">
                  <c:v>3.6296143080653729</c:v>
                </c:pt>
                <c:pt idx="3">
                  <c:v>4.2505284913061363</c:v>
                </c:pt>
                <c:pt idx="4">
                  <c:v>4.0893578352726898</c:v>
                </c:pt>
                <c:pt idx="5">
                  <c:v>3.9302445490008</c:v>
                </c:pt>
                <c:pt idx="6">
                  <c:v>3.8479608616082972</c:v>
                </c:pt>
                <c:pt idx="7">
                  <c:v>3.898523007177344</c:v>
                </c:pt>
                <c:pt idx="8">
                  <c:v>3.6627435269931738</c:v>
                </c:pt>
                <c:pt idx="9">
                  <c:v>3.6577502581427508</c:v>
                </c:pt>
                <c:pt idx="10">
                  <c:v>4.0697152189656043</c:v>
                </c:pt>
                <c:pt idx="11">
                  <c:v>3.8288340177170075</c:v>
                </c:pt>
                <c:pt idx="12">
                  <c:v>3.5573161297502409</c:v>
                </c:pt>
                <c:pt idx="13">
                  <c:v>3.8608252286241926</c:v>
                </c:pt>
                <c:pt idx="14">
                  <c:v>3.4806825401671349</c:v>
                </c:pt>
                <c:pt idx="15">
                  <c:v>4.4636664443440033</c:v>
                </c:pt>
                <c:pt idx="16">
                  <c:v>3.1061567134043093</c:v>
                </c:pt>
                <c:pt idx="17">
                  <c:v>3.8055743230584</c:v>
                </c:pt>
                <c:pt idx="18">
                  <c:v>3.5705945079478654</c:v>
                </c:pt>
                <c:pt idx="19">
                  <c:v>3.2397874986856552</c:v>
                </c:pt>
                <c:pt idx="20">
                  <c:v>3.9137722191268867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30A-4F8B-B1BF-536BBF6006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841338504"/>
        <c:axId val="841337192"/>
      </c:barChart>
      <c:catAx>
        <c:axId val="841338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endParaRPr lang="sv-SE"/>
          </a:p>
        </c:txPr>
        <c:crossAx val="841337192"/>
        <c:crosses val="autoZero"/>
        <c:auto val="1"/>
        <c:lblAlgn val="ctr"/>
        <c:lblOffset val="100"/>
        <c:noMultiLvlLbl val="0"/>
      </c:catAx>
      <c:valAx>
        <c:axId val="841337192"/>
        <c:scaling>
          <c:orientation val="minMax"/>
          <c:max val="6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j-lt"/>
                    <a:ea typeface="+mn-ea"/>
                    <a:cs typeface="+mn-cs"/>
                  </a:defRPr>
                </a:pPr>
                <a:r>
                  <a:rPr lang="en-US"/>
                  <a:t>Liter ren alkohol</a:t>
                </a:r>
              </a:p>
            </c:rich>
          </c:tx>
          <c:layout>
            <c:manualLayout>
              <c:xMode val="edge"/>
              <c:yMode val="edge"/>
              <c:x val="0"/>
              <c:y val="2.252295495334591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+mj-lt"/>
                  <a:ea typeface="+mn-ea"/>
                  <a:cs typeface="+mn-cs"/>
                </a:defRPr>
              </a:pPr>
              <a:endParaRPr lang="sv-SE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endParaRPr lang="sv-SE"/>
          </a:p>
        </c:txPr>
        <c:crossAx val="841338504"/>
        <c:crosses val="autoZero"/>
        <c:crossBetween val="between"/>
        <c:majorUnit val="1"/>
        <c:minorUnit val="1"/>
      </c:valAx>
      <c:spPr>
        <a:noFill/>
        <a:ln>
          <a:solidFill>
            <a:schemeClr val="tx1"/>
          </a:solidFill>
        </a:ln>
        <a:effectLst/>
      </c:spPr>
    </c:plotArea>
    <c:legend>
      <c:legendPos val="r"/>
      <c:layout>
        <c:manualLayout>
          <c:xMode val="edge"/>
          <c:yMode val="edge"/>
          <c:x val="0.69694896848134147"/>
          <c:y val="0.14433558696835858"/>
          <c:w val="0.29447943855391151"/>
          <c:h val="7.855152166875656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j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+mj-lt"/>
        </a:defRPr>
      </a:pPr>
      <a:endParaRPr lang="sv-SE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8666608619702602E-2"/>
          <c:y val="0.11800486486222996"/>
          <c:w val="0.90497117934288462"/>
          <c:h val="0.804216647231410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'14'!$B$3</c:f>
              <c:strCache>
                <c:ptCount val="1"/>
                <c:pt idx="0">
                  <c:v>2018/19</c:v>
                </c:pt>
              </c:strCache>
            </c:strRef>
          </c:tx>
          <c:spPr>
            <a:solidFill>
              <a:srgbClr val="004687"/>
            </a:solidFill>
            <a:ln>
              <a:noFill/>
            </a:ln>
            <a:effectLst/>
          </c:spPr>
          <c:invertIfNegative val="0"/>
          <c:cat>
            <c:strRef>
              <c:f>'14'!$A$4:$A$15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Mars</c:v>
                </c:pt>
                <c:pt idx="3">
                  <c:v>April</c:v>
                </c:pt>
                <c:pt idx="4">
                  <c:v>Maj</c:v>
                </c:pt>
                <c:pt idx="5">
                  <c:v>Juni</c:v>
                </c:pt>
                <c:pt idx="6">
                  <c:v>Juli</c:v>
                </c:pt>
                <c:pt idx="7">
                  <c:v>Aug</c:v>
                </c:pt>
                <c:pt idx="8">
                  <c:v>Sept</c:v>
                </c:pt>
                <c:pt idx="9">
                  <c:v>Okt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'14'!$B$4:$B$15</c:f>
              <c:numCache>
                <c:formatCode>0</c:formatCode>
                <c:ptCount val="12"/>
                <c:pt idx="0">
                  <c:v>7.1695016565952718</c:v>
                </c:pt>
                <c:pt idx="1">
                  <c:v>7.1373739914821721</c:v>
                </c:pt>
                <c:pt idx="2">
                  <c:v>7.3984593673729284</c:v>
                </c:pt>
                <c:pt idx="3">
                  <c:v>7.4283702027750405</c:v>
                </c:pt>
                <c:pt idx="4">
                  <c:v>7.7329415665408741</c:v>
                </c:pt>
                <c:pt idx="5">
                  <c:v>9.7189371838048402</c:v>
                </c:pt>
                <c:pt idx="6">
                  <c:v>11.504984806914758</c:v>
                </c:pt>
                <c:pt idx="7">
                  <c:v>9.3277689348155057</c:v>
                </c:pt>
                <c:pt idx="8">
                  <c:v>8.3813418277407319</c:v>
                </c:pt>
                <c:pt idx="9">
                  <c:v>7.4877032030296036</c:v>
                </c:pt>
                <c:pt idx="10">
                  <c:v>7.541445004556385</c:v>
                </c:pt>
                <c:pt idx="11">
                  <c:v>9.1711722543718821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27-48D7-8D23-93424D84127A}"/>
            </c:ext>
          </c:extLst>
        </c:ser>
        <c:ser>
          <c:idx val="1"/>
          <c:order val="3"/>
          <c:tx>
            <c:strRef>
              <c:f>'14'!$C$3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BEBC00"/>
            </a:solidFill>
            <a:ln>
              <a:noFill/>
            </a:ln>
            <a:effectLst/>
          </c:spPr>
          <c:invertIfNegative val="0"/>
          <c:cat>
            <c:strRef>
              <c:f>'14'!$A$4:$A$15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Mars</c:v>
                </c:pt>
                <c:pt idx="3">
                  <c:v>April</c:v>
                </c:pt>
                <c:pt idx="4">
                  <c:v>Maj</c:v>
                </c:pt>
                <c:pt idx="5">
                  <c:v>Juni</c:v>
                </c:pt>
                <c:pt idx="6">
                  <c:v>Juli</c:v>
                </c:pt>
                <c:pt idx="7">
                  <c:v>Aug</c:v>
                </c:pt>
                <c:pt idx="8">
                  <c:v>Sept</c:v>
                </c:pt>
                <c:pt idx="9">
                  <c:v>Okt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'14'!$C$4:$C$15</c:f>
              <c:numCache>
                <c:formatCode>0</c:formatCode>
                <c:ptCount val="12"/>
                <c:pt idx="0">
                  <c:v>8.4207371890919962</c:v>
                </c:pt>
                <c:pt idx="1">
                  <c:v>8.0081141513565832</c:v>
                </c:pt>
                <c:pt idx="2">
                  <c:v>7.9343491390239951</c:v>
                </c:pt>
                <c:pt idx="3">
                  <c:v>7.5009796915700395</c:v>
                </c:pt>
                <c:pt idx="4">
                  <c:v>8.1902215255526603</c:v>
                </c:pt>
                <c:pt idx="5">
                  <c:v>10.705147414766831</c:v>
                </c:pt>
                <c:pt idx="6">
                  <c:v>10.576058643184801</c:v>
                </c:pt>
                <c:pt idx="7">
                  <c:v>9.1998801318549575</c:v>
                </c:pt>
                <c:pt idx="8">
                  <c:v>7.5793550171734143</c:v>
                </c:pt>
                <c:pt idx="9">
                  <c:v>7.2842949678430635</c:v>
                </c:pt>
                <c:pt idx="10">
                  <c:v>6.6688181461930327</c:v>
                </c:pt>
                <c:pt idx="11">
                  <c:v>7.9320439823886018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827-48D7-8D23-93424D8412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841338504"/>
        <c:axId val="841337192"/>
        <c:extLst>
          <c:ext xmlns:c15="http://schemas.microsoft.com/office/drawing/2012/chart" uri="{02D57815-91ED-43cb-92C2-25804820EDAC}">
            <c15:filteredBarSeries>
              <c15:ser>
                <c:idx val="2"/>
                <c:order val="1"/>
                <c:spPr>
                  <a:noFill/>
                  <a:ln>
                    <a:noFill/>
                  </a:ln>
                  <a:effectLst/>
                </c:spPr>
                <c:invertIfNegative val="0"/>
                <c:val>
                  <c:numRef>
                    <c:extLst>
                      <c:ext uri="{02D57815-91ED-43cb-92C2-25804820EDAC}">
                        <c15:formulaRef>
                          <c15:sqref>'14'!$B$4:$B$15</c15:sqref>
                        </c15:formulaRef>
                      </c:ext>
                    </c:extLst>
                    <c:numCache>
                      <c:formatCode>0</c:formatCode>
                      <c:ptCount val="12"/>
                      <c:pt idx="0">
                        <c:v>7.1695016565952718</c:v>
                      </c:pt>
                      <c:pt idx="1">
                        <c:v>7.1373739914821721</c:v>
                      </c:pt>
                      <c:pt idx="2">
                        <c:v>7.3984593673729284</c:v>
                      </c:pt>
                      <c:pt idx="3">
                        <c:v>7.4283702027750405</c:v>
                      </c:pt>
                      <c:pt idx="4">
                        <c:v>7.7329415665408741</c:v>
                      </c:pt>
                      <c:pt idx="5">
                        <c:v>9.7189371838048402</c:v>
                      </c:pt>
                      <c:pt idx="6">
                        <c:v>11.504984806914758</c:v>
                      </c:pt>
                      <c:pt idx="7">
                        <c:v>9.3277689348155057</c:v>
                      </c:pt>
                      <c:pt idx="8">
                        <c:v>8.3813418277407319</c:v>
                      </c:pt>
                      <c:pt idx="9">
                        <c:v>7.4877032030296036</c:v>
                      </c:pt>
                      <c:pt idx="10">
                        <c:v>7.541445004556385</c:v>
                      </c:pt>
                      <c:pt idx="11">
                        <c:v>9.1711722543718821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0827-48D7-8D23-93424D84127A}"/>
                  </c:ext>
                </c:extLst>
              </c15:ser>
            </c15:filteredBarSeries>
          </c:ext>
        </c:extLst>
      </c:barChar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908228752"/>
        <c:axId val="908228096"/>
        <c:extLst>
          <c:ext xmlns:c15="http://schemas.microsoft.com/office/drawing/2012/chart" uri="{02D57815-91ED-43cb-92C2-25804820EDAC}">
            <c15:filteredBarSeries>
              <c15:ser>
                <c:idx val="3"/>
                <c:order val="2"/>
                <c:spPr>
                  <a:noFill/>
                  <a:ln>
                    <a:noFill/>
                  </a:ln>
                  <a:effectLst/>
                </c:spPr>
                <c:invertIfNegative val="0"/>
                <c:val>
                  <c:numRef>
                    <c:extLst>
                      <c:ext uri="{02D57815-91ED-43cb-92C2-25804820EDAC}">
                        <c15:formulaRef>
                          <c15:sqref>'14'!$C$4:$C$15</c15:sqref>
                        </c15:formulaRef>
                      </c:ext>
                    </c:extLst>
                    <c:numCache>
                      <c:formatCode>0</c:formatCode>
                      <c:ptCount val="12"/>
                      <c:pt idx="0">
                        <c:v>8.4207371890919962</c:v>
                      </c:pt>
                      <c:pt idx="1">
                        <c:v>8.0081141513565832</c:v>
                      </c:pt>
                      <c:pt idx="2">
                        <c:v>7.9343491390239951</c:v>
                      </c:pt>
                      <c:pt idx="3">
                        <c:v>7.5009796915700395</c:v>
                      </c:pt>
                      <c:pt idx="4">
                        <c:v>8.1902215255526603</c:v>
                      </c:pt>
                      <c:pt idx="5">
                        <c:v>10.705147414766831</c:v>
                      </c:pt>
                      <c:pt idx="6">
                        <c:v>10.576058643184801</c:v>
                      </c:pt>
                      <c:pt idx="7">
                        <c:v>9.1998801318549575</c:v>
                      </c:pt>
                      <c:pt idx="8">
                        <c:v>7.5793550171734143</c:v>
                      </c:pt>
                      <c:pt idx="9">
                        <c:v>7.2842949678430635</c:v>
                      </c:pt>
                      <c:pt idx="10">
                        <c:v>6.6688181461930327</c:v>
                      </c:pt>
                      <c:pt idx="11">
                        <c:v>7.9320439823886018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0827-48D7-8D23-93424D84127A}"/>
                  </c:ext>
                </c:extLst>
              </c15:ser>
            </c15:filteredBarSeries>
          </c:ext>
        </c:extLst>
      </c:barChart>
      <c:catAx>
        <c:axId val="841338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endParaRPr lang="sv-SE"/>
          </a:p>
        </c:txPr>
        <c:crossAx val="841337192"/>
        <c:crosses val="autoZero"/>
        <c:auto val="1"/>
        <c:lblAlgn val="ctr"/>
        <c:lblOffset val="100"/>
        <c:noMultiLvlLbl val="0"/>
      </c:catAx>
      <c:valAx>
        <c:axId val="841337192"/>
        <c:scaling>
          <c:orientation val="minMax"/>
          <c:max val="12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j-lt"/>
                    <a:ea typeface="+mn-ea"/>
                    <a:cs typeface="+mn-cs"/>
                  </a:defRPr>
                </a:pPr>
                <a:r>
                  <a:rPr lang="en-US"/>
                  <a:t>Procent</a:t>
                </a:r>
              </a:p>
            </c:rich>
          </c:tx>
          <c:layout>
            <c:manualLayout>
              <c:xMode val="edge"/>
              <c:yMode val="edge"/>
              <c:x val="0"/>
              <c:y val="1.0204186641289798E-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+mj-lt"/>
                  <a:ea typeface="+mn-ea"/>
                  <a:cs typeface="+mn-cs"/>
                </a:defRPr>
              </a:pPr>
              <a:endParaRPr lang="sv-SE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endParaRPr lang="sv-SE"/>
          </a:p>
        </c:txPr>
        <c:crossAx val="841338504"/>
        <c:crosses val="autoZero"/>
        <c:crossBetween val="between"/>
        <c:majorUnit val="2"/>
      </c:valAx>
      <c:valAx>
        <c:axId val="908228096"/>
        <c:scaling>
          <c:orientation val="minMax"/>
          <c:max val="45"/>
        </c:scaling>
        <c:delete val="1"/>
        <c:axPos val="r"/>
        <c:numFmt formatCode="0" sourceLinked="1"/>
        <c:majorTickMark val="out"/>
        <c:minorTickMark val="none"/>
        <c:tickLblPos val="nextTo"/>
        <c:crossAx val="908228752"/>
        <c:crosses val="max"/>
        <c:crossBetween val="between"/>
        <c:majorUnit val="15"/>
      </c:valAx>
      <c:catAx>
        <c:axId val="9082287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08228096"/>
        <c:crosses val="autoZero"/>
        <c:auto val="1"/>
        <c:lblAlgn val="ctr"/>
        <c:lblOffset val="100"/>
        <c:noMultiLvlLbl val="0"/>
      </c:catAx>
      <c:spPr>
        <a:noFill/>
        <a:ln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0.70985782123267949"/>
          <c:y val="0.13323423428790865"/>
          <c:w val="0.21780198371633561"/>
          <c:h val="0.1087848081109201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j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+mj-lt"/>
        </a:defRPr>
      </a:pPr>
      <a:endParaRPr lang="sv-SE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0939851268591425E-2"/>
          <c:y val="0.1489585156022164"/>
          <c:w val="0.89850459317585296"/>
          <c:h val="0.76984516336332187"/>
        </c:manualLayout>
      </c:layout>
      <c:lineChart>
        <c:grouping val="standard"/>
        <c:varyColors val="0"/>
        <c:ser>
          <c:idx val="0"/>
          <c:order val="0"/>
          <c:tx>
            <c:strRef>
              <c:f>'15'!$B$3</c:f>
              <c:strCache>
                <c:ptCount val="1"/>
                <c:pt idx="0">
                  <c:v>17–29 år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'15'!$A$4:$A$15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Mars</c:v>
                </c:pt>
                <c:pt idx="3">
                  <c:v>Apr</c:v>
                </c:pt>
                <c:pt idx="4">
                  <c:v>Maj</c:v>
                </c:pt>
                <c:pt idx="5">
                  <c:v>Juni</c:v>
                </c:pt>
                <c:pt idx="6">
                  <c:v>Juli</c:v>
                </c:pt>
                <c:pt idx="7">
                  <c:v>Aug</c:v>
                </c:pt>
                <c:pt idx="8">
                  <c:v>Sept</c:v>
                </c:pt>
                <c:pt idx="9">
                  <c:v>Okt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'15'!$B$4:$B$15</c:f>
              <c:numCache>
                <c:formatCode>0</c:formatCode>
                <c:ptCount val="12"/>
                <c:pt idx="0">
                  <c:v>45.477358385325545</c:v>
                </c:pt>
                <c:pt idx="1">
                  <c:v>43.888328937559749</c:v>
                </c:pt>
                <c:pt idx="2">
                  <c:v>33.411692128082422</c:v>
                </c:pt>
                <c:pt idx="3">
                  <c:v>30.518039742410465</c:v>
                </c:pt>
                <c:pt idx="4">
                  <c:v>38.802586989257165</c:v>
                </c:pt>
                <c:pt idx="5">
                  <c:v>57.900118170023696</c:v>
                </c:pt>
                <c:pt idx="6">
                  <c:v>46.180332246218384</c:v>
                </c:pt>
                <c:pt idx="7">
                  <c:v>41.870257094414441</c:v>
                </c:pt>
                <c:pt idx="8">
                  <c:v>45.094265699456933</c:v>
                </c:pt>
                <c:pt idx="9">
                  <c:v>32.583101862065845</c:v>
                </c:pt>
                <c:pt idx="10">
                  <c:v>26.139822053431288</c:v>
                </c:pt>
                <c:pt idx="11">
                  <c:v>34.312068931265934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15F-460D-9657-A22B08694FD0}"/>
            </c:ext>
          </c:extLst>
        </c:ser>
        <c:ser>
          <c:idx val="1"/>
          <c:order val="1"/>
          <c:tx>
            <c:strRef>
              <c:f>'15'!$C$3</c:f>
              <c:strCache>
                <c:ptCount val="1"/>
                <c:pt idx="0">
                  <c:v>30–49 år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'15'!$A$4:$A$15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Mars</c:v>
                </c:pt>
                <c:pt idx="3">
                  <c:v>Apr</c:v>
                </c:pt>
                <c:pt idx="4">
                  <c:v>Maj</c:v>
                </c:pt>
                <c:pt idx="5">
                  <c:v>Juni</c:v>
                </c:pt>
                <c:pt idx="6">
                  <c:v>Juli</c:v>
                </c:pt>
                <c:pt idx="7">
                  <c:v>Aug</c:v>
                </c:pt>
                <c:pt idx="8">
                  <c:v>Sept</c:v>
                </c:pt>
                <c:pt idx="9">
                  <c:v>Okt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'15'!$C$4:$C$15</c:f>
              <c:numCache>
                <c:formatCode>0</c:formatCode>
                <c:ptCount val="12"/>
                <c:pt idx="0">
                  <c:v>30.667386070785462</c:v>
                </c:pt>
                <c:pt idx="1">
                  <c:v>26.852045365270534</c:v>
                </c:pt>
                <c:pt idx="2">
                  <c:v>28.696155206812513</c:v>
                </c:pt>
                <c:pt idx="3">
                  <c:v>31.165962446590164</c:v>
                </c:pt>
                <c:pt idx="4">
                  <c:v>24.84873463994326</c:v>
                </c:pt>
                <c:pt idx="5">
                  <c:v>44.649618396892144</c:v>
                </c:pt>
                <c:pt idx="6">
                  <c:v>44.652640599248571</c:v>
                </c:pt>
                <c:pt idx="7">
                  <c:v>36.96763317431315</c:v>
                </c:pt>
                <c:pt idx="8">
                  <c:v>26.8084373110214</c:v>
                </c:pt>
                <c:pt idx="9">
                  <c:v>26.405448405968343</c:v>
                </c:pt>
                <c:pt idx="10">
                  <c:v>28.826838647762919</c:v>
                </c:pt>
                <c:pt idx="11">
                  <c:v>31.830787465910245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15F-460D-9657-A22B08694FD0}"/>
            </c:ext>
          </c:extLst>
        </c:ser>
        <c:ser>
          <c:idx val="2"/>
          <c:order val="2"/>
          <c:tx>
            <c:strRef>
              <c:f>'15'!$D$3</c:f>
              <c:strCache>
                <c:ptCount val="1"/>
                <c:pt idx="0">
                  <c:v>50–64 år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'15'!$A$4:$A$15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Mars</c:v>
                </c:pt>
                <c:pt idx="3">
                  <c:v>Apr</c:v>
                </c:pt>
                <c:pt idx="4">
                  <c:v>Maj</c:v>
                </c:pt>
                <c:pt idx="5">
                  <c:v>Juni</c:v>
                </c:pt>
                <c:pt idx="6">
                  <c:v>Juli</c:v>
                </c:pt>
                <c:pt idx="7">
                  <c:v>Aug</c:v>
                </c:pt>
                <c:pt idx="8">
                  <c:v>Sept</c:v>
                </c:pt>
                <c:pt idx="9">
                  <c:v>Okt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'15'!$D$4:$D$15</c:f>
              <c:numCache>
                <c:formatCode>0</c:formatCode>
                <c:ptCount val="12"/>
                <c:pt idx="0">
                  <c:v>33.717137050076779</c:v>
                </c:pt>
                <c:pt idx="1">
                  <c:v>36.471850182667716</c:v>
                </c:pt>
                <c:pt idx="2">
                  <c:v>32.279104916352722</c:v>
                </c:pt>
                <c:pt idx="3">
                  <c:v>30.901205715169919</c:v>
                </c:pt>
                <c:pt idx="4">
                  <c:v>35.197112140033695</c:v>
                </c:pt>
                <c:pt idx="5">
                  <c:v>38.395179920205301</c:v>
                </c:pt>
                <c:pt idx="6">
                  <c:v>50.316109070178449</c:v>
                </c:pt>
                <c:pt idx="7">
                  <c:v>40.364937943019001</c:v>
                </c:pt>
                <c:pt idx="8">
                  <c:v>33.715723670456782</c:v>
                </c:pt>
                <c:pt idx="9">
                  <c:v>33.525429840553791</c:v>
                </c:pt>
                <c:pt idx="10">
                  <c:v>26.818267378209875</c:v>
                </c:pt>
                <c:pt idx="11">
                  <c:v>36.641502928703204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15F-460D-9657-A22B08694FD0}"/>
            </c:ext>
          </c:extLst>
        </c:ser>
        <c:ser>
          <c:idx val="3"/>
          <c:order val="3"/>
          <c:tx>
            <c:strRef>
              <c:f>'15'!$E$3</c:f>
              <c:strCache>
                <c:ptCount val="1"/>
                <c:pt idx="0">
                  <c:v>65–84 år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'15'!$A$4:$A$15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Mars</c:v>
                </c:pt>
                <c:pt idx="3">
                  <c:v>Apr</c:v>
                </c:pt>
                <c:pt idx="4">
                  <c:v>Maj</c:v>
                </c:pt>
                <c:pt idx="5">
                  <c:v>Juni</c:v>
                </c:pt>
                <c:pt idx="6">
                  <c:v>Juli</c:v>
                </c:pt>
                <c:pt idx="7">
                  <c:v>Aug</c:v>
                </c:pt>
                <c:pt idx="8">
                  <c:v>Sept</c:v>
                </c:pt>
                <c:pt idx="9">
                  <c:v>Okt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'15'!$E$4:$E$15</c:f>
              <c:numCache>
                <c:formatCode>0</c:formatCode>
                <c:ptCount val="12"/>
                <c:pt idx="0">
                  <c:v>33.834441331398153</c:v>
                </c:pt>
                <c:pt idx="1">
                  <c:v>29.325323486240649</c:v>
                </c:pt>
                <c:pt idx="2">
                  <c:v>34.932603701798037</c:v>
                </c:pt>
                <c:pt idx="3">
                  <c:v>27.226020019931518</c:v>
                </c:pt>
                <c:pt idx="4">
                  <c:v>35.652242145425575</c:v>
                </c:pt>
                <c:pt idx="5">
                  <c:v>31.212992037714137</c:v>
                </c:pt>
                <c:pt idx="6">
                  <c:v>35.938867407728594</c:v>
                </c:pt>
                <c:pt idx="7">
                  <c:v>31.682813070091655</c:v>
                </c:pt>
                <c:pt idx="8">
                  <c:v>31.364034488164251</c:v>
                </c:pt>
                <c:pt idx="9">
                  <c:v>27.875332073128419</c:v>
                </c:pt>
                <c:pt idx="10">
                  <c:v>29.09768937132058</c:v>
                </c:pt>
                <c:pt idx="11">
                  <c:v>32.003574002159866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15F-460D-9657-A22B08694F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41338504"/>
        <c:axId val="841337192"/>
      </c:lineChart>
      <c:dateAx>
        <c:axId val="841338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endParaRPr lang="sv-SE"/>
          </a:p>
        </c:txPr>
        <c:crossAx val="841337192"/>
        <c:crosses val="autoZero"/>
        <c:auto val="0"/>
        <c:lblOffset val="100"/>
        <c:baseTimeUnit val="days"/>
        <c:minorUnit val="1"/>
      </c:dateAx>
      <c:valAx>
        <c:axId val="841337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j-lt"/>
                    <a:ea typeface="+mn-ea"/>
                    <a:cs typeface="+mn-cs"/>
                  </a:defRPr>
                </a:pPr>
                <a:r>
                  <a:rPr lang="en-US"/>
                  <a:t>Centiliter</a:t>
                </a:r>
              </a:p>
            </c:rich>
          </c:tx>
          <c:layout>
            <c:manualLayout>
              <c:xMode val="edge"/>
              <c:yMode val="edge"/>
              <c:x val="0"/>
              <c:y val="3.5521710148679449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+mj-lt"/>
                  <a:ea typeface="+mn-ea"/>
                  <a:cs typeface="+mn-cs"/>
                </a:defRPr>
              </a:pPr>
              <a:endParaRPr lang="sv-SE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endParaRPr lang="sv-SE"/>
          </a:p>
        </c:txPr>
        <c:crossAx val="841338504"/>
        <c:crossesAt val="1"/>
        <c:crossBetween val="midCat"/>
      </c:valAx>
      <c:spPr>
        <a:noFill/>
        <a:ln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0.15059276446190559"/>
          <c:y val="0.81655073048005355"/>
          <c:w val="0.74993069327145134"/>
          <c:h val="9.01231733962041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j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+mj-lt"/>
        </a:defRPr>
      </a:pPr>
      <a:endParaRPr lang="sv-SE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0939851268591425E-2"/>
          <c:y val="0.1489585156022164"/>
          <c:w val="0.89850459317585296"/>
          <c:h val="0.76642749249794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'16'!$B$3</c:f>
              <c:strCache>
                <c:ptCount val="1"/>
                <c:pt idx="0">
                  <c:v>17–29 år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'16'!$A$4:$A$10</c:f>
              <c:strCache>
                <c:ptCount val="7"/>
                <c:pt idx="0">
                  <c:v>Måndag</c:v>
                </c:pt>
                <c:pt idx="1">
                  <c:v>Tisdag</c:v>
                </c:pt>
                <c:pt idx="2">
                  <c:v>Onsdag</c:v>
                </c:pt>
                <c:pt idx="3">
                  <c:v>Torsdag</c:v>
                </c:pt>
                <c:pt idx="4">
                  <c:v>Fredag</c:v>
                </c:pt>
                <c:pt idx="5">
                  <c:v>Lördag</c:v>
                </c:pt>
                <c:pt idx="6">
                  <c:v>Söndag</c:v>
                </c:pt>
              </c:strCache>
            </c:strRef>
          </c:cat>
          <c:val>
            <c:numRef>
              <c:f>'16'!$B$4:$B$10</c:f>
              <c:numCache>
                <c:formatCode>0</c:formatCode>
                <c:ptCount val="7"/>
                <c:pt idx="0">
                  <c:v>7.3939865892024796</c:v>
                </c:pt>
                <c:pt idx="1">
                  <c:v>11.5437868295252</c:v>
                </c:pt>
                <c:pt idx="2">
                  <c:v>12.4135287825038</c:v>
                </c:pt>
                <c:pt idx="3">
                  <c:v>7.0167340472401101</c:v>
                </c:pt>
                <c:pt idx="4">
                  <c:v>28.626009016079799</c:v>
                </c:pt>
                <c:pt idx="5">
                  <c:v>29.6104122227433</c:v>
                </c:pt>
                <c:pt idx="6">
                  <c:v>15.8064648424089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09-4E3F-9488-A271578B7248}"/>
            </c:ext>
          </c:extLst>
        </c:ser>
        <c:ser>
          <c:idx val="1"/>
          <c:order val="1"/>
          <c:tx>
            <c:strRef>
              <c:f>'16'!$C$3</c:f>
              <c:strCache>
                <c:ptCount val="1"/>
                <c:pt idx="0">
                  <c:v>30–49 år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'16'!$A$4:$A$10</c:f>
              <c:strCache>
                <c:ptCount val="7"/>
                <c:pt idx="0">
                  <c:v>Måndag</c:v>
                </c:pt>
                <c:pt idx="1">
                  <c:v>Tisdag</c:v>
                </c:pt>
                <c:pt idx="2">
                  <c:v>Onsdag</c:v>
                </c:pt>
                <c:pt idx="3">
                  <c:v>Torsdag</c:v>
                </c:pt>
                <c:pt idx="4">
                  <c:v>Fredag</c:v>
                </c:pt>
                <c:pt idx="5">
                  <c:v>Lördag</c:v>
                </c:pt>
                <c:pt idx="6">
                  <c:v>Söndag</c:v>
                </c:pt>
              </c:strCache>
            </c:strRef>
          </c:cat>
          <c:val>
            <c:numRef>
              <c:f>'16'!$C$4:$C$10</c:f>
              <c:numCache>
                <c:formatCode>0</c:formatCode>
                <c:ptCount val="7"/>
                <c:pt idx="0">
                  <c:v>6.8589138223492698</c:v>
                </c:pt>
                <c:pt idx="1">
                  <c:v>16.207027509029501</c:v>
                </c:pt>
                <c:pt idx="2">
                  <c:v>17.1485323469091</c:v>
                </c:pt>
                <c:pt idx="3">
                  <c:v>17.068187639418301</c:v>
                </c:pt>
                <c:pt idx="4">
                  <c:v>40.769914662052201</c:v>
                </c:pt>
                <c:pt idx="5">
                  <c:v>43.110746007578598</c:v>
                </c:pt>
                <c:pt idx="6">
                  <c:v>8.3334693971938805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109-4E3F-9488-A271578B7248}"/>
            </c:ext>
          </c:extLst>
        </c:ser>
        <c:ser>
          <c:idx val="2"/>
          <c:order val="2"/>
          <c:tx>
            <c:strRef>
              <c:f>'16'!$D$3</c:f>
              <c:strCache>
                <c:ptCount val="1"/>
                <c:pt idx="0">
                  <c:v>50–64 år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'16'!$A$4:$A$10</c:f>
              <c:strCache>
                <c:ptCount val="7"/>
                <c:pt idx="0">
                  <c:v>Måndag</c:v>
                </c:pt>
                <c:pt idx="1">
                  <c:v>Tisdag</c:v>
                </c:pt>
                <c:pt idx="2">
                  <c:v>Onsdag</c:v>
                </c:pt>
                <c:pt idx="3">
                  <c:v>Torsdag</c:v>
                </c:pt>
                <c:pt idx="4">
                  <c:v>Fredag</c:v>
                </c:pt>
                <c:pt idx="5">
                  <c:v>Lördag</c:v>
                </c:pt>
                <c:pt idx="6">
                  <c:v>Söndag</c:v>
                </c:pt>
              </c:strCache>
            </c:strRef>
          </c:cat>
          <c:val>
            <c:numRef>
              <c:f>'16'!$D$4:$D$10</c:f>
              <c:numCache>
                <c:formatCode>0</c:formatCode>
                <c:ptCount val="7"/>
                <c:pt idx="0">
                  <c:v>13.1483986042601</c:v>
                </c:pt>
                <c:pt idx="1">
                  <c:v>12.0278128323747</c:v>
                </c:pt>
                <c:pt idx="2">
                  <c:v>14.264540783446799</c:v>
                </c:pt>
                <c:pt idx="3">
                  <c:v>20.613383630559699</c:v>
                </c:pt>
                <c:pt idx="4">
                  <c:v>42.363898668695398</c:v>
                </c:pt>
                <c:pt idx="5">
                  <c:v>46.224354959076997</c:v>
                </c:pt>
                <c:pt idx="6">
                  <c:v>14.472380387092199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109-4E3F-9488-A271578B7248}"/>
            </c:ext>
          </c:extLst>
        </c:ser>
        <c:ser>
          <c:idx val="3"/>
          <c:order val="3"/>
          <c:tx>
            <c:strRef>
              <c:f>'16'!$E$3</c:f>
              <c:strCache>
                <c:ptCount val="1"/>
                <c:pt idx="0">
                  <c:v>65–84 år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'16'!$A$4:$A$10</c:f>
              <c:strCache>
                <c:ptCount val="7"/>
                <c:pt idx="0">
                  <c:v>Måndag</c:v>
                </c:pt>
                <c:pt idx="1">
                  <c:v>Tisdag</c:v>
                </c:pt>
                <c:pt idx="2">
                  <c:v>Onsdag</c:v>
                </c:pt>
                <c:pt idx="3">
                  <c:v>Torsdag</c:v>
                </c:pt>
                <c:pt idx="4">
                  <c:v>Fredag</c:v>
                </c:pt>
                <c:pt idx="5">
                  <c:v>Lördag</c:v>
                </c:pt>
                <c:pt idx="6">
                  <c:v>Söndag</c:v>
                </c:pt>
              </c:strCache>
            </c:strRef>
          </c:cat>
          <c:val>
            <c:numRef>
              <c:f>'16'!$E$4:$E$10</c:f>
              <c:numCache>
                <c:formatCode>0</c:formatCode>
                <c:ptCount val="7"/>
                <c:pt idx="0">
                  <c:v>15.963624388144099</c:v>
                </c:pt>
                <c:pt idx="1">
                  <c:v>17.232914509112401</c:v>
                </c:pt>
                <c:pt idx="2">
                  <c:v>16.109497581895901</c:v>
                </c:pt>
                <c:pt idx="3">
                  <c:v>19.322544463371798</c:v>
                </c:pt>
                <c:pt idx="4">
                  <c:v>29.829451463579701</c:v>
                </c:pt>
                <c:pt idx="5">
                  <c:v>33.626961917199097</c:v>
                </c:pt>
                <c:pt idx="6">
                  <c:v>21.958188081698498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109-4E3F-9488-A271578B72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41338504"/>
        <c:axId val="841337192"/>
      </c:barChart>
      <c:catAx>
        <c:axId val="841338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endParaRPr lang="sv-SE"/>
          </a:p>
        </c:txPr>
        <c:crossAx val="841337192"/>
        <c:crosses val="autoZero"/>
        <c:auto val="1"/>
        <c:lblAlgn val="ctr"/>
        <c:lblOffset val="100"/>
        <c:noMultiLvlLbl val="0"/>
      </c:catAx>
      <c:valAx>
        <c:axId val="841337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j-lt"/>
                    <a:ea typeface="+mn-ea"/>
                    <a:cs typeface="+mn-cs"/>
                  </a:defRPr>
                </a:pPr>
                <a:r>
                  <a:rPr lang="en-US"/>
                  <a:t>Procent</a:t>
                </a:r>
              </a:p>
            </c:rich>
          </c:tx>
          <c:layout>
            <c:manualLayout>
              <c:xMode val="edge"/>
              <c:yMode val="edge"/>
              <c:x val="0"/>
              <c:y val="5.2610090405365996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+mj-lt"/>
                  <a:ea typeface="+mn-ea"/>
                  <a:cs typeface="+mn-cs"/>
                </a:defRPr>
              </a:pPr>
              <a:endParaRPr lang="sv-SE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endParaRPr lang="sv-SE"/>
          </a:p>
        </c:txPr>
        <c:crossAx val="841338504"/>
        <c:crosses val="autoZero"/>
        <c:crossBetween val="between"/>
        <c:majorUnit val="10"/>
      </c:valAx>
      <c:spPr>
        <a:noFill/>
        <a:ln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7.2563562437349224E-2"/>
          <c:y val="0.15963079466767996"/>
          <c:w val="0.49845773021243917"/>
          <c:h val="0.1363288888888888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j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+mj-lt"/>
        </a:defRPr>
      </a:pPr>
      <a:endParaRPr lang="sv-SE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0939851268591425E-2"/>
          <c:y val="0.1489585156022164"/>
          <c:w val="0.89850459317585296"/>
          <c:h val="0.76449573554876482"/>
        </c:manualLayout>
      </c:layout>
      <c:lineChart>
        <c:grouping val="standard"/>
        <c:varyColors val="0"/>
        <c:ser>
          <c:idx val="0"/>
          <c:order val="0"/>
          <c:tx>
            <c:strRef>
              <c:f>'2'!$J$3</c:f>
              <c:strCache>
                <c:ptCount val="1"/>
                <c:pt idx="0">
                  <c:v>Män</c:v>
                </c:pt>
              </c:strCache>
            </c:strRef>
          </c:tx>
          <c:spPr>
            <a:ln w="28575" cap="rnd">
              <a:solidFill>
                <a:srgbClr val="BEBC00"/>
              </a:solidFill>
              <a:round/>
            </a:ln>
            <a:effectLst/>
          </c:spPr>
          <c:marker>
            <c:symbol val="none"/>
          </c:marker>
          <c:cat>
            <c:numRef>
              <c:f>'2'!$A$4:$A$20</c:f>
              <c:numCache>
                <c:formatCode>General</c:formatCode>
                <c:ptCount val="1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</c:numCache>
            </c:numRef>
          </c:cat>
          <c:val>
            <c:numRef>
              <c:f>'2'!$J$4:$J$20</c:f>
              <c:numCache>
                <c:formatCode>0.0</c:formatCode>
                <c:ptCount val="17"/>
                <c:pt idx="0">
                  <c:v>6.4143846945115799</c:v>
                </c:pt>
                <c:pt idx="1">
                  <c:v>6.3326491022073155</c:v>
                </c:pt>
                <c:pt idx="2">
                  <c:v>6.3652787046908772</c:v>
                </c:pt>
                <c:pt idx="3">
                  <c:v>6.4417683897895026</c:v>
                </c:pt>
                <c:pt idx="4">
                  <c:v>6.3167941606513551</c:v>
                </c:pt>
                <c:pt idx="5">
                  <c:v>5.9566613808501794</c:v>
                </c:pt>
                <c:pt idx="6">
                  <c:v>5.9379317821096018</c:v>
                </c:pt>
                <c:pt idx="7">
                  <c:v>5.8413794059670083</c:v>
                </c:pt>
                <c:pt idx="8">
                  <c:v>5.7947267827690032</c:v>
                </c:pt>
                <c:pt idx="9">
                  <c:v>5.9470371125113246</c:v>
                </c:pt>
                <c:pt idx="10">
                  <c:v>6.0458363773954753</c:v>
                </c:pt>
                <c:pt idx="11">
                  <c:v>6.0571234674621408</c:v>
                </c:pt>
                <c:pt idx="12">
                  <c:v>6.2047527001654919</c:v>
                </c:pt>
                <c:pt idx="13">
                  <c:v>5.9455923917308553</c:v>
                </c:pt>
                <c:pt idx="14">
                  <c:v>5.8797041872508276</c:v>
                </c:pt>
                <c:pt idx="15">
                  <c:v>5.7992724064309433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AA6-48D2-A4CF-9442895A6D89}"/>
            </c:ext>
          </c:extLst>
        </c:ser>
        <c:ser>
          <c:idx val="1"/>
          <c:order val="1"/>
          <c:tx>
            <c:strRef>
              <c:f>'2'!$J$3</c:f>
              <c:strCache>
                <c:ptCount val="1"/>
                <c:pt idx="0">
                  <c:v>Män</c:v>
                </c:pt>
              </c:strCache>
            </c:strRef>
          </c:tx>
          <c:spPr>
            <a:ln w="28575" cap="rnd">
              <a:solidFill>
                <a:srgbClr val="BEBC00"/>
              </a:solidFill>
              <a:round/>
            </a:ln>
            <a:effectLst/>
          </c:spPr>
          <c:marker>
            <c:symbol val="none"/>
          </c:marker>
          <c:cat>
            <c:numRef>
              <c:f>'2'!$A$4:$A$20</c:f>
              <c:numCache>
                <c:formatCode>General</c:formatCode>
                <c:ptCount val="1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</c:numCache>
            </c:numRef>
          </c:cat>
          <c:val>
            <c:numRef>
              <c:f>'2'!$K$4:$K$20</c:f>
              <c:numCache>
                <c:formatCode>General</c:formatCode>
                <c:ptCount val="17"/>
                <c:pt idx="15" formatCode="0.0">
                  <c:v>5.4561090415830993</c:v>
                </c:pt>
                <c:pt idx="16" formatCode="0.0">
                  <c:v>5.5549306991758183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AA6-48D2-A4CF-9442895A6D89}"/>
            </c:ext>
          </c:extLst>
        </c:ser>
        <c:ser>
          <c:idx val="4"/>
          <c:order val="2"/>
          <c:tx>
            <c:strRef>
              <c:f>'2'!$L$3</c:f>
              <c:strCache>
                <c:ptCount val="1"/>
                <c:pt idx="0">
                  <c:v>Kvinnor</c:v>
                </c:pt>
              </c:strCache>
            </c:strRef>
          </c:tx>
          <c:spPr>
            <a:ln w="28575" cap="rnd">
              <a:solidFill>
                <a:srgbClr val="B32B31"/>
              </a:solidFill>
              <a:round/>
            </a:ln>
            <a:effectLst/>
          </c:spPr>
          <c:marker>
            <c:symbol val="none"/>
          </c:marker>
          <c:cat>
            <c:numRef>
              <c:f>'2'!$A$4:$A$20</c:f>
              <c:numCache>
                <c:formatCode>General</c:formatCode>
                <c:ptCount val="1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</c:numCache>
            </c:numRef>
          </c:cat>
          <c:val>
            <c:numRef>
              <c:f>'2'!$L$4:$L$20</c:f>
              <c:numCache>
                <c:formatCode>0.0</c:formatCode>
                <c:ptCount val="17"/>
                <c:pt idx="0">
                  <c:v>4.213485636064191</c:v>
                </c:pt>
                <c:pt idx="1">
                  <c:v>4.1612340713962892</c:v>
                </c:pt>
                <c:pt idx="2">
                  <c:v>4.2778079013525625</c:v>
                </c:pt>
                <c:pt idx="3">
                  <c:v>4.2987799053317843</c:v>
                </c:pt>
                <c:pt idx="4">
                  <c:v>4.375740734389983</c:v>
                </c:pt>
                <c:pt idx="5">
                  <c:v>4.2426292791431228</c:v>
                </c:pt>
                <c:pt idx="6">
                  <c:v>4.1424405933859232</c:v>
                </c:pt>
                <c:pt idx="7">
                  <c:v>4.1618375321328669</c:v>
                </c:pt>
                <c:pt idx="8">
                  <c:v>4.0636547006992858</c:v>
                </c:pt>
                <c:pt idx="9">
                  <c:v>4.3078975712874747</c:v>
                </c:pt>
                <c:pt idx="10">
                  <c:v>4.6426671828605901</c:v>
                </c:pt>
                <c:pt idx="11">
                  <c:v>4.568737969320253</c:v>
                </c:pt>
                <c:pt idx="12">
                  <c:v>4.48510975643606</c:v>
                </c:pt>
                <c:pt idx="13">
                  <c:v>4.4799079056534499</c:v>
                </c:pt>
                <c:pt idx="14">
                  <c:v>4.5526619044814565</c:v>
                </c:pt>
                <c:pt idx="15">
                  <c:v>4.4071934154209469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AA6-48D2-A4CF-9442895A6D89}"/>
            </c:ext>
          </c:extLst>
        </c:ser>
        <c:ser>
          <c:idx val="5"/>
          <c:order val="3"/>
          <c:tx>
            <c:strRef>
              <c:f>'2'!$L$3</c:f>
              <c:strCache>
                <c:ptCount val="1"/>
                <c:pt idx="0">
                  <c:v>Kvinnor</c:v>
                </c:pt>
              </c:strCache>
            </c:strRef>
          </c:tx>
          <c:spPr>
            <a:ln w="28575" cap="rnd">
              <a:solidFill>
                <a:srgbClr val="B32B31"/>
              </a:solidFill>
              <a:round/>
            </a:ln>
            <a:effectLst/>
          </c:spPr>
          <c:marker>
            <c:symbol val="none"/>
          </c:marker>
          <c:cat>
            <c:numRef>
              <c:f>'2'!$A$4:$A$20</c:f>
              <c:numCache>
                <c:formatCode>General</c:formatCode>
                <c:ptCount val="1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</c:numCache>
            </c:numRef>
          </c:cat>
          <c:val>
            <c:numRef>
              <c:f>'2'!$M$4:$M$20</c:f>
              <c:numCache>
                <c:formatCode>General</c:formatCode>
                <c:ptCount val="17"/>
                <c:pt idx="15" formatCode="0.0">
                  <c:v>4.1516892230216396</c:v>
                </c:pt>
                <c:pt idx="16" formatCode="0.0">
                  <c:v>4.0223221865445664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AA6-48D2-A4CF-9442895A6D89}"/>
            </c:ext>
          </c:extLst>
        </c:ser>
        <c:ser>
          <c:idx val="12"/>
          <c:order val="6"/>
          <c:tx>
            <c:strRef>
              <c:f>'2'!$N$3</c:f>
              <c:strCache>
                <c:ptCount val="1"/>
                <c:pt idx="0">
                  <c:v>Alla</c:v>
                </c:pt>
              </c:strCache>
            </c:strRef>
          </c:tx>
          <c:spPr>
            <a:ln w="28575" cap="rnd">
              <a:solidFill>
                <a:srgbClr val="004687"/>
              </a:solidFill>
              <a:round/>
            </a:ln>
            <a:effectLst/>
          </c:spPr>
          <c:marker>
            <c:symbol val="none"/>
          </c:marker>
          <c:cat>
            <c:numRef>
              <c:f>'2'!$A$4:$A$20</c:f>
              <c:numCache>
                <c:formatCode>General</c:formatCode>
                <c:ptCount val="1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</c:numCache>
            </c:numRef>
          </c:cat>
          <c:val>
            <c:numRef>
              <c:f>'2'!$N$4:$N$20</c:f>
              <c:numCache>
                <c:formatCode>0.0</c:formatCode>
                <c:ptCount val="17"/>
                <c:pt idx="0">
                  <c:v>5.3114956128444399</c:v>
                </c:pt>
                <c:pt idx="1">
                  <c:v>5.2380215537721035</c:v>
                </c:pt>
                <c:pt idx="2">
                  <c:v>5.3155529398595185</c:v>
                </c:pt>
                <c:pt idx="3">
                  <c:v>5.3653955650047687</c:v>
                </c:pt>
                <c:pt idx="4">
                  <c:v>5.3392881991871697</c:v>
                </c:pt>
                <c:pt idx="5">
                  <c:v>5.1028244344362292</c:v>
                </c:pt>
                <c:pt idx="6">
                  <c:v>5.0397671982090149</c:v>
                </c:pt>
                <c:pt idx="7">
                  <c:v>5.0054826737633169</c:v>
                </c:pt>
                <c:pt idx="8">
                  <c:v>4.9351762311200957</c:v>
                </c:pt>
                <c:pt idx="9">
                  <c:v>5.1321270690536851</c:v>
                </c:pt>
                <c:pt idx="10">
                  <c:v>5.345369535270966</c:v>
                </c:pt>
                <c:pt idx="11">
                  <c:v>5.3145366624256347</c:v>
                </c:pt>
                <c:pt idx="12">
                  <c:v>5.3500888091983514</c:v>
                </c:pt>
                <c:pt idx="13">
                  <c:v>5.2176028762916955</c:v>
                </c:pt>
                <c:pt idx="14">
                  <c:v>5.2213884222242077</c:v>
                </c:pt>
                <c:pt idx="15">
                  <c:v>5.1102092008377751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AA6-48D2-A4CF-9442895A6D89}"/>
            </c:ext>
          </c:extLst>
        </c:ser>
        <c:ser>
          <c:idx val="13"/>
          <c:order val="7"/>
          <c:tx>
            <c:strRef>
              <c:f>'2'!$O$3</c:f>
              <c:strCache>
                <c:ptCount val="1"/>
                <c:pt idx="0">
                  <c:v>Alla</c:v>
                </c:pt>
              </c:strCache>
            </c:strRef>
          </c:tx>
          <c:spPr>
            <a:ln w="28575" cap="rnd">
              <a:solidFill>
                <a:srgbClr val="004687"/>
              </a:solidFill>
              <a:round/>
            </a:ln>
            <a:effectLst/>
          </c:spPr>
          <c:marker>
            <c:symbol val="none"/>
          </c:marker>
          <c:cat>
            <c:numRef>
              <c:f>'2'!$A$4:$A$20</c:f>
              <c:numCache>
                <c:formatCode>General</c:formatCode>
                <c:ptCount val="1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</c:numCache>
            </c:numRef>
          </c:cat>
          <c:val>
            <c:numRef>
              <c:f>'2'!$O$4:$O$20</c:f>
              <c:numCache>
                <c:formatCode>General</c:formatCode>
                <c:ptCount val="17"/>
                <c:pt idx="15" formatCode="0.0">
                  <c:v>4.8090310335684787</c:v>
                </c:pt>
                <c:pt idx="16" formatCode="0.0">
                  <c:v>4.7942717148935277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3AA6-48D2-A4CF-9442895A6D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41338504"/>
        <c:axId val="841337192"/>
        <c:extLst>
          <c:ext xmlns:c15="http://schemas.microsoft.com/office/drawing/2012/chart" uri="{02D57815-91ED-43cb-92C2-25804820EDAC}">
            <c15:filteredLineSeries>
              <c15:ser>
                <c:idx val="8"/>
                <c:order val="4"/>
                <c:tx>
                  <c:strRef>
                    <c:extLst>
                      <c:ext uri="{02D57815-91ED-43cb-92C2-25804820EDAC}">
                        <c15:formulaRef>
                          <c15:sqref>'2'!$J$3</c15:sqref>
                        </c15:formulaRef>
                      </c:ext>
                    </c:extLst>
                    <c:strCache>
                      <c:ptCount val="1"/>
                      <c:pt idx="0">
                        <c:v>Män</c:v>
                      </c:pt>
                    </c:strCache>
                  </c:strRef>
                </c:tx>
                <c:spPr>
                  <a:ln w="28575" cap="rnd">
                    <a:solidFill>
                      <a:schemeClr val="accent3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'2'!$A$4:$A$20</c15:sqref>
                        </c15:formulaRef>
                      </c:ext>
                    </c:extLst>
                    <c:numCache>
                      <c:formatCode>General</c:formatCode>
                      <c:ptCount val="17"/>
                      <c:pt idx="0">
                        <c:v>2004</c:v>
                      </c:pt>
                      <c:pt idx="1">
                        <c:v>2005</c:v>
                      </c:pt>
                      <c:pt idx="2">
                        <c:v>2006</c:v>
                      </c:pt>
                      <c:pt idx="3">
                        <c:v>2007</c:v>
                      </c:pt>
                      <c:pt idx="4">
                        <c:v>2008</c:v>
                      </c:pt>
                      <c:pt idx="5">
                        <c:v>2009</c:v>
                      </c:pt>
                      <c:pt idx="6">
                        <c:v>2010</c:v>
                      </c:pt>
                      <c:pt idx="7">
                        <c:v>2011</c:v>
                      </c:pt>
                      <c:pt idx="8">
                        <c:v>2012</c:v>
                      </c:pt>
                      <c:pt idx="9">
                        <c:v>2013</c:v>
                      </c:pt>
                      <c:pt idx="10">
                        <c:v>2014</c:v>
                      </c:pt>
                      <c:pt idx="11">
                        <c:v>2015</c:v>
                      </c:pt>
                      <c:pt idx="12">
                        <c:v>2016</c:v>
                      </c:pt>
                      <c:pt idx="13">
                        <c:v>2017</c:v>
                      </c:pt>
                      <c:pt idx="14">
                        <c:v>2018</c:v>
                      </c:pt>
                      <c:pt idx="15">
                        <c:v>2019</c:v>
                      </c:pt>
                      <c:pt idx="16">
                        <c:v>2020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'2'!$J$4:$J$20</c15:sqref>
                        </c15:formulaRef>
                      </c:ext>
                    </c:extLst>
                    <c:numCache>
                      <c:formatCode>0.0</c:formatCode>
                      <c:ptCount val="17"/>
                      <c:pt idx="0">
                        <c:v>6.4143846945115799</c:v>
                      </c:pt>
                      <c:pt idx="1">
                        <c:v>6.3326491022073155</c:v>
                      </c:pt>
                      <c:pt idx="2">
                        <c:v>6.3652787046908772</c:v>
                      </c:pt>
                      <c:pt idx="3">
                        <c:v>6.4417683897895026</c:v>
                      </c:pt>
                      <c:pt idx="4">
                        <c:v>6.3167941606513551</c:v>
                      </c:pt>
                      <c:pt idx="5">
                        <c:v>5.9566613808501794</c:v>
                      </c:pt>
                      <c:pt idx="6">
                        <c:v>5.9379317821096018</c:v>
                      </c:pt>
                      <c:pt idx="7">
                        <c:v>5.8413794059670083</c:v>
                      </c:pt>
                      <c:pt idx="8">
                        <c:v>5.7947267827690032</c:v>
                      </c:pt>
                      <c:pt idx="9">
                        <c:v>5.9470371125113246</c:v>
                      </c:pt>
                      <c:pt idx="10">
                        <c:v>6.0458363773954753</c:v>
                      </c:pt>
                      <c:pt idx="11">
                        <c:v>6.0571234674621408</c:v>
                      </c:pt>
                      <c:pt idx="12">
                        <c:v>6.2047527001654919</c:v>
                      </c:pt>
                      <c:pt idx="13">
                        <c:v>5.9455923917308553</c:v>
                      </c:pt>
                      <c:pt idx="14">
                        <c:v>5.8797041872508276</c:v>
                      </c:pt>
                      <c:pt idx="15">
                        <c:v>5.7992724064309433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6-3AA6-48D2-A4CF-9442895A6D89}"/>
                  </c:ext>
                </c:extLst>
              </c15:ser>
            </c15:filteredLineSeries>
            <c15:filteredLineSeries>
              <c15:ser>
                <c:idx val="10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'2'!$L$3</c15:sqref>
                        </c15:formulaRef>
                      </c:ext>
                    </c:extLst>
                    <c:strCache>
                      <c:ptCount val="1"/>
                      <c:pt idx="0">
                        <c:v>Kvinnor</c:v>
                      </c:pt>
                    </c:strCache>
                  </c:strRef>
                </c:tx>
                <c:spPr>
                  <a:ln w="28575" cap="rnd">
                    <a:solidFill>
                      <a:schemeClr val="accent5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'2'!$A$4:$A$20</c15:sqref>
                        </c15:formulaRef>
                      </c:ext>
                    </c:extLst>
                    <c:numCache>
                      <c:formatCode>General</c:formatCode>
                      <c:ptCount val="17"/>
                      <c:pt idx="0">
                        <c:v>2004</c:v>
                      </c:pt>
                      <c:pt idx="1">
                        <c:v>2005</c:v>
                      </c:pt>
                      <c:pt idx="2">
                        <c:v>2006</c:v>
                      </c:pt>
                      <c:pt idx="3">
                        <c:v>2007</c:v>
                      </c:pt>
                      <c:pt idx="4">
                        <c:v>2008</c:v>
                      </c:pt>
                      <c:pt idx="5">
                        <c:v>2009</c:v>
                      </c:pt>
                      <c:pt idx="6">
                        <c:v>2010</c:v>
                      </c:pt>
                      <c:pt idx="7">
                        <c:v>2011</c:v>
                      </c:pt>
                      <c:pt idx="8">
                        <c:v>2012</c:v>
                      </c:pt>
                      <c:pt idx="9">
                        <c:v>2013</c:v>
                      </c:pt>
                      <c:pt idx="10">
                        <c:v>2014</c:v>
                      </c:pt>
                      <c:pt idx="11">
                        <c:v>2015</c:v>
                      </c:pt>
                      <c:pt idx="12">
                        <c:v>2016</c:v>
                      </c:pt>
                      <c:pt idx="13">
                        <c:v>2017</c:v>
                      </c:pt>
                      <c:pt idx="14">
                        <c:v>2018</c:v>
                      </c:pt>
                      <c:pt idx="15">
                        <c:v>2019</c:v>
                      </c:pt>
                      <c:pt idx="16">
                        <c:v>2020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'2'!$L$4:$L$20</c15:sqref>
                        </c15:formulaRef>
                      </c:ext>
                    </c:extLst>
                    <c:numCache>
                      <c:formatCode>0.0</c:formatCode>
                      <c:ptCount val="17"/>
                      <c:pt idx="0">
                        <c:v>4.213485636064191</c:v>
                      </c:pt>
                      <c:pt idx="1">
                        <c:v>4.1612340713962892</c:v>
                      </c:pt>
                      <c:pt idx="2">
                        <c:v>4.2778079013525625</c:v>
                      </c:pt>
                      <c:pt idx="3">
                        <c:v>4.2987799053317843</c:v>
                      </c:pt>
                      <c:pt idx="4">
                        <c:v>4.375740734389983</c:v>
                      </c:pt>
                      <c:pt idx="5">
                        <c:v>4.2426292791431228</c:v>
                      </c:pt>
                      <c:pt idx="6">
                        <c:v>4.1424405933859232</c:v>
                      </c:pt>
                      <c:pt idx="7">
                        <c:v>4.1618375321328669</c:v>
                      </c:pt>
                      <c:pt idx="8">
                        <c:v>4.0636547006992858</c:v>
                      </c:pt>
                      <c:pt idx="9">
                        <c:v>4.3078975712874747</c:v>
                      </c:pt>
                      <c:pt idx="10">
                        <c:v>4.6426671828605901</c:v>
                      </c:pt>
                      <c:pt idx="11">
                        <c:v>4.568737969320253</c:v>
                      </c:pt>
                      <c:pt idx="12">
                        <c:v>4.48510975643606</c:v>
                      </c:pt>
                      <c:pt idx="13">
                        <c:v>4.4799079056534499</c:v>
                      </c:pt>
                      <c:pt idx="14">
                        <c:v>4.5526619044814565</c:v>
                      </c:pt>
                      <c:pt idx="15">
                        <c:v>4.4071934154209469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3AA6-48D2-A4CF-9442895A6D89}"/>
                  </c:ext>
                </c:extLst>
              </c15:ser>
            </c15:filteredLineSeries>
          </c:ext>
        </c:extLst>
      </c:lineChart>
      <c:catAx>
        <c:axId val="841338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endParaRPr lang="sv-SE"/>
          </a:p>
        </c:txPr>
        <c:crossAx val="841337192"/>
        <c:crosses val="autoZero"/>
        <c:auto val="0"/>
        <c:lblAlgn val="ctr"/>
        <c:lblOffset val="100"/>
        <c:tickLblSkip val="2"/>
        <c:tickMarkSkip val="1"/>
        <c:noMultiLvlLbl val="0"/>
      </c:catAx>
      <c:valAx>
        <c:axId val="841337192"/>
        <c:scaling>
          <c:orientation val="minMax"/>
          <c:max val="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j-lt"/>
                    <a:ea typeface="+mn-ea"/>
                    <a:cs typeface="+mn-cs"/>
                  </a:defRPr>
                </a:pPr>
                <a:r>
                  <a:rPr lang="en-US"/>
                  <a:t>Antal</a:t>
                </a:r>
              </a:p>
            </c:rich>
          </c:tx>
          <c:layout>
            <c:manualLayout>
              <c:xMode val="edge"/>
              <c:yMode val="edge"/>
              <c:x val="1.5007585667738806E-2"/>
              <c:y val="5.2609981221625156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+mj-lt"/>
                  <a:ea typeface="+mn-ea"/>
                  <a:cs typeface="+mn-cs"/>
                </a:defRPr>
              </a:pPr>
              <a:endParaRPr lang="sv-SE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endParaRPr lang="sv-SE"/>
          </a:p>
        </c:txPr>
        <c:crossAx val="841338504"/>
        <c:crosses val="autoZero"/>
        <c:crossBetween val="midCat"/>
        <c:majorUnit val="2"/>
        <c:minorUnit val="2"/>
      </c:valAx>
      <c:spPr>
        <a:noFill/>
        <a:ln>
          <a:solidFill>
            <a:schemeClr val="tx1"/>
          </a:solidFill>
        </a:ln>
        <a:effectLst/>
      </c:spPr>
    </c:plotArea>
    <c:legend>
      <c:legendPos val="b"/>
      <c:legendEntry>
        <c:idx val="1"/>
        <c:delete val="1"/>
      </c:legendEntry>
      <c:legendEntry>
        <c:idx val="3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.47112846071295994"/>
          <c:y val="0.7654515437258268"/>
          <c:w val="0.47922411626168976"/>
          <c:h val="9.506930465759767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j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+mj-lt"/>
        </a:defRPr>
      </a:pPr>
      <a:endParaRPr lang="sv-SE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0939851268591425E-2"/>
          <c:y val="0.1489585156022164"/>
          <c:w val="0.89850459317585296"/>
          <c:h val="0.76449573554876482"/>
        </c:manualLayout>
      </c:layout>
      <c:lineChart>
        <c:grouping val="standard"/>
        <c:varyColors val="0"/>
        <c:ser>
          <c:idx val="0"/>
          <c:order val="0"/>
          <c:tx>
            <c:strRef>
              <c:f>'3'!$J$3</c:f>
              <c:strCache>
                <c:ptCount val="1"/>
                <c:pt idx="0">
                  <c:v>Män</c:v>
                </c:pt>
              </c:strCache>
            </c:strRef>
          </c:tx>
          <c:spPr>
            <a:ln w="28575" cap="rnd">
              <a:solidFill>
                <a:srgbClr val="BEBC00"/>
              </a:solidFill>
              <a:round/>
            </a:ln>
            <a:effectLst/>
          </c:spPr>
          <c:marker>
            <c:symbol val="none"/>
          </c:marker>
          <c:cat>
            <c:numRef>
              <c:f>'3'!$A$4:$A$20</c:f>
              <c:numCache>
                <c:formatCode>General</c:formatCode>
                <c:ptCount val="1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</c:numCache>
            </c:numRef>
          </c:cat>
          <c:val>
            <c:numRef>
              <c:f>'3'!$J$4:$J$20</c:f>
              <c:numCache>
                <c:formatCode>0.0</c:formatCode>
                <c:ptCount val="17"/>
                <c:pt idx="0">
                  <c:v>6.6325791837718224</c:v>
                </c:pt>
                <c:pt idx="1">
                  <c:v>6.3905828655202619</c:v>
                </c:pt>
                <c:pt idx="2">
                  <c:v>6.4451080006114569</c:v>
                </c:pt>
                <c:pt idx="3">
                  <c:v>6.2744652054689762</c:v>
                </c:pt>
                <c:pt idx="4">
                  <c:v>6.3650336623270825</c:v>
                </c:pt>
                <c:pt idx="5">
                  <c:v>6.0181233456571901</c:v>
                </c:pt>
                <c:pt idx="6">
                  <c:v>5.6627873227158467</c:v>
                </c:pt>
                <c:pt idx="7">
                  <c:v>5.6086665593405378</c:v>
                </c:pt>
                <c:pt idx="8">
                  <c:v>6.0217246605223833</c:v>
                </c:pt>
                <c:pt idx="9">
                  <c:v>5.7761534354114046</c:v>
                </c:pt>
                <c:pt idx="10">
                  <c:v>4.9561375540634671</c:v>
                </c:pt>
                <c:pt idx="11">
                  <c:v>5.2220708655917356</c:v>
                </c:pt>
                <c:pt idx="12">
                  <c:v>5.2353880046318126</c:v>
                </c:pt>
                <c:pt idx="13">
                  <c:v>5.0405083756440288</c:v>
                </c:pt>
                <c:pt idx="14">
                  <c:v>5.2888093144331556</c:v>
                </c:pt>
                <c:pt idx="15">
                  <c:v>4.8612716848940822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61A-483F-AC54-D05316630F5C}"/>
            </c:ext>
          </c:extLst>
        </c:ser>
        <c:ser>
          <c:idx val="1"/>
          <c:order val="1"/>
          <c:tx>
            <c:strRef>
              <c:f>'3'!$J$3</c:f>
              <c:strCache>
                <c:ptCount val="1"/>
                <c:pt idx="0">
                  <c:v>Män</c:v>
                </c:pt>
              </c:strCache>
            </c:strRef>
          </c:tx>
          <c:spPr>
            <a:ln w="28575" cap="rnd">
              <a:solidFill>
                <a:srgbClr val="BEBC00"/>
              </a:solidFill>
              <a:round/>
            </a:ln>
            <a:effectLst/>
          </c:spPr>
          <c:marker>
            <c:symbol val="none"/>
          </c:marker>
          <c:cat>
            <c:numRef>
              <c:f>'3'!$A$4:$A$20</c:f>
              <c:numCache>
                <c:formatCode>General</c:formatCode>
                <c:ptCount val="1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</c:numCache>
            </c:numRef>
          </c:cat>
          <c:val>
            <c:numRef>
              <c:f>'3'!$K$4:$K$20</c:f>
              <c:numCache>
                <c:formatCode>General</c:formatCode>
                <c:ptCount val="17"/>
                <c:pt idx="15" formatCode="0.0">
                  <c:v>5.8019999999999996</c:v>
                </c:pt>
                <c:pt idx="16" formatCode="0.0">
                  <c:v>5.440552734909927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61A-483F-AC54-D05316630F5C}"/>
            </c:ext>
          </c:extLst>
        </c:ser>
        <c:ser>
          <c:idx val="4"/>
          <c:order val="2"/>
          <c:tx>
            <c:strRef>
              <c:f>'3'!$L$3</c:f>
              <c:strCache>
                <c:ptCount val="1"/>
                <c:pt idx="0">
                  <c:v>Kvinnor</c:v>
                </c:pt>
              </c:strCache>
            </c:strRef>
          </c:tx>
          <c:spPr>
            <a:ln w="28575" cap="rnd">
              <a:solidFill>
                <a:srgbClr val="B32B31"/>
              </a:solidFill>
              <a:round/>
            </a:ln>
            <a:effectLst/>
          </c:spPr>
          <c:marker>
            <c:symbol val="none"/>
          </c:marker>
          <c:cat>
            <c:numRef>
              <c:f>'3'!$A$4:$A$20</c:f>
              <c:numCache>
                <c:formatCode>General</c:formatCode>
                <c:ptCount val="1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</c:numCache>
            </c:numRef>
          </c:cat>
          <c:val>
            <c:numRef>
              <c:f>'3'!$L$4:$L$20</c:f>
              <c:numCache>
                <c:formatCode>0.0</c:formatCode>
                <c:ptCount val="17"/>
                <c:pt idx="0">
                  <c:v>2.83952736069834</c:v>
                </c:pt>
                <c:pt idx="1">
                  <c:v>2.8817269745689997</c:v>
                </c:pt>
                <c:pt idx="2">
                  <c:v>2.8886180487379551</c:v>
                </c:pt>
                <c:pt idx="3">
                  <c:v>2.8019025734368466</c:v>
                </c:pt>
                <c:pt idx="4">
                  <c:v>2.8892824540931712</c:v>
                </c:pt>
                <c:pt idx="5">
                  <c:v>2.8583086078786644</c:v>
                </c:pt>
                <c:pt idx="6">
                  <c:v>2.6846574567459913</c:v>
                </c:pt>
                <c:pt idx="7">
                  <c:v>2.6404521927288256</c:v>
                </c:pt>
                <c:pt idx="8">
                  <c:v>2.7272148976345254</c:v>
                </c:pt>
                <c:pt idx="9">
                  <c:v>2.6689534272971294</c:v>
                </c:pt>
                <c:pt idx="10">
                  <c:v>2.5046062194274894</c:v>
                </c:pt>
                <c:pt idx="11">
                  <c:v>2.6699473086566141</c:v>
                </c:pt>
                <c:pt idx="12">
                  <c:v>2.544335814126121</c:v>
                </c:pt>
                <c:pt idx="13">
                  <c:v>2.550005841432692</c:v>
                </c:pt>
                <c:pt idx="14">
                  <c:v>2.7244724914448883</c:v>
                </c:pt>
                <c:pt idx="15">
                  <c:v>2.6648708880119205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61A-483F-AC54-D05316630F5C}"/>
            </c:ext>
          </c:extLst>
        </c:ser>
        <c:ser>
          <c:idx val="5"/>
          <c:order val="3"/>
          <c:tx>
            <c:strRef>
              <c:f>'3'!$L$3</c:f>
              <c:strCache>
                <c:ptCount val="1"/>
                <c:pt idx="0">
                  <c:v>Kvinnor</c:v>
                </c:pt>
              </c:strCache>
            </c:strRef>
          </c:tx>
          <c:spPr>
            <a:ln w="28575" cap="rnd">
              <a:solidFill>
                <a:srgbClr val="B32B31"/>
              </a:solidFill>
              <a:round/>
            </a:ln>
            <a:effectLst/>
          </c:spPr>
          <c:marker>
            <c:symbol val="none"/>
          </c:marker>
          <c:cat>
            <c:numRef>
              <c:f>'3'!$A$4:$A$20</c:f>
              <c:numCache>
                <c:formatCode>General</c:formatCode>
                <c:ptCount val="1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</c:numCache>
            </c:numRef>
          </c:cat>
          <c:val>
            <c:numRef>
              <c:f>'3'!$M$4:$M$20</c:f>
              <c:numCache>
                <c:formatCode>General</c:formatCode>
                <c:ptCount val="17"/>
                <c:pt idx="15" formatCode="0.0">
                  <c:v>3.1260000000000003</c:v>
                </c:pt>
                <c:pt idx="16" formatCode="0.0">
                  <c:v>2.8780034573567503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61A-483F-AC54-D05316630F5C}"/>
            </c:ext>
          </c:extLst>
        </c:ser>
        <c:ser>
          <c:idx val="12"/>
          <c:order val="6"/>
          <c:tx>
            <c:strRef>
              <c:f>'3'!$N$3</c:f>
              <c:strCache>
                <c:ptCount val="1"/>
                <c:pt idx="0">
                  <c:v>Alla</c:v>
                </c:pt>
              </c:strCache>
            </c:strRef>
          </c:tx>
          <c:spPr>
            <a:ln w="28575" cap="rnd">
              <a:solidFill>
                <a:srgbClr val="004687"/>
              </a:solidFill>
              <a:round/>
            </a:ln>
            <a:effectLst/>
          </c:spPr>
          <c:marker>
            <c:symbol val="none"/>
          </c:marker>
          <c:cat>
            <c:numRef>
              <c:f>'3'!$A$4:$A$20</c:f>
              <c:numCache>
                <c:formatCode>General</c:formatCode>
                <c:ptCount val="1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</c:numCache>
            </c:numRef>
          </c:cat>
          <c:val>
            <c:numRef>
              <c:f>'3'!$N$4:$N$20</c:f>
              <c:numCache>
                <c:formatCode>0.0</c:formatCode>
                <c:ptCount val="17"/>
                <c:pt idx="0">
                  <c:v>4.7314549317348442</c:v>
                </c:pt>
                <c:pt idx="1">
                  <c:v>4.6227441189420597</c:v>
                </c:pt>
                <c:pt idx="2">
                  <c:v>4.6587086118184819</c:v>
                </c:pt>
                <c:pt idx="3">
                  <c:v>4.5303409989036654</c:v>
                </c:pt>
                <c:pt idx="4">
                  <c:v>4.6165215844775851</c:v>
                </c:pt>
                <c:pt idx="5">
                  <c:v>4.4450358860289096</c:v>
                </c:pt>
                <c:pt idx="6">
                  <c:v>4.1760537801528717</c:v>
                </c:pt>
                <c:pt idx="7">
                  <c:v>4.1308740573598568</c:v>
                </c:pt>
                <c:pt idx="8">
                  <c:v>4.3867685772692182</c:v>
                </c:pt>
                <c:pt idx="9">
                  <c:v>4.2325735783048835</c:v>
                </c:pt>
                <c:pt idx="10">
                  <c:v>3.7341013017815876</c:v>
                </c:pt>
                <c:pt idx="11">
                  <c:v>3.9446147214420599</c:v>
                </c:pt>
                <c:pt idx="12">
                  <c:v>3.8982685728874351</c:v>
                </c:pt>
                <c:pt idx="13">
                  <c:v>3.805094796746161</c:v>
                </c:pt>
                <c:pt idx="14">
                  <c:v>4.017036417730159</c:v>
                </c:pt>
                <c:pt idx="15">
                  <c:v>3.7735996587400171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B61A-483F-AC54-D05316630F5C}"/>
            </c:ext>
          </c:extLst>
        </c:ser>
        <c:ser>
          <c:idx val="13"/>
          <c:order val="7"/>
          <c:tx>
            <c:strRef>
              <c:f>'3'!$O$3</c:f>
              <c:strCache>
                <c:ptCount val="1"/>
                <c:pt idx="0">
                  <c:v>Alla</c:v>
                </c:pt>
              </c:strCache>
            </c:strRef>
          </c:tx>
          <c:spPr>
            <a:ln w="28575" cap="rnd">
              <a:solidFill>
                <a:srgbClr val="004687"/>
              </a:solidFill>
              <a:round/>
            </a:ln>
            <a:effectLst/>
          </c:spPr>
          <c:marker>
            <c:symbol val="none"/>
          </c:marker>
          <c:cat>
            <c:numRef>
              <c:f>'3'!$A$4:$A$20</c:f>
              <c:numCache>
                <c:formatCode>General</c:formatCode>
                <c:ptCount val="1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</c:numCache>
            </c:numRef>
          </c:cat>
          <c:val>
            <c:numRef>
              <c:f>'3'!$O$4:$O$20</c:f>
              <c:numCache>
                <c:formatCode>General</c:formatCode>
                <c:ptCount val="17"/>
                <c:pt idx="15" formatCode="0.0">
                  <c:v>4.4771999999999998</c:v>
                </c:pt>
                <c:pt idx="16" formatCode="0.0">
                  <c:v>4.171603059018425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B61A-483F-AC54-D05316630F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41338504"/>
        <c:axId val="841337192"/>
        <c:extLst>
          <c:ext xmlns:c15="http://schemas.microsoft.com/office/drawing/2012/chart" uri="{02D57815-91ED-43cb-92C2-25804820EDAC}">
            <c15:filteredLineSeries>
              <c15:ser>
                <c:idx val="8"/>
                <c:order val="4"/>
                <c:tx>
                  <c:strRef>
                    <c:extLst>
                      <c:ext uri="{02D57815-91ED-43cb-92C2-25804820EDAC}">
                        <c15:formulaRef>
                          <c15:sqref>'3'!$J$3</c15:sqref>
                        </c15:formulaRef>
                      </c:ext>
                    </c:extLst>
                    <c:strCache>
                      <c:ptCount val="1"/>
                      <c:pt idx="0">
                        <c:v>Män</c:v>
                      </c:pt>
                    </c:strCache>
                  </c:strRef>
                </c:tx>
                <c:spPr>
                  <a:ln w="28575" cap="rnd">
                    <a:solidFill>
                      <a:schemeClr val="accent3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'3'!$A$4:$A$20</c15:sqref>
                        </c15:formulaRef>
                      </c:ext>
                    </c:extLst>
                    <c:numCache>
                      <c:formatCode>General</c:formatCode>
                      <c:ptCount val="17"/>
                      <c:pt idx="0">
                        <c:v>2004</c:v>
                      </c:pt>
                      <c:pt idx="1">
                        <c:v>2005</c:v>
                      </c:pt>
                      <c:pt idx="2">
                        <c:v>2006</c:v>
                      </c:pt>
                      <c:pt idx="3">
                        <c:v>2007</c:v>
                      </c:pt>
                      <c:pt idx="4">
                        <c:v>2008</c:v>
                      </c:pt>
                      <c:pt idx="5">
                        <c:v>2009</c:v>
                      </c:pt>
                      <c:pt idx="6">
                        <c:v>2010</c:v>
                      </c:pt>
                      <c:pt idx="7">
                        <c:v>2011</c:v>
                      </c:pt>
                      <c:pt idx="8">
                        <c:v>2012</c:v>
                      </c:pt>
                      <c:pt idx="9">
                        <c:v>2013</c:v>
                      </c:pt>
                      <c:pt idx="10">
                        <c:v>2014</c:v>
                      </c:pt>
                      <c:pt idx="11">
                        <c:v>2015</c:v>
                      </c:pt>
                      <c:pt idx="12">
                        <c:v>2016</c:v>
                      </c:pt>
                      <c:pt idx="13">
                        <c:v>2017</c:v>
                      </c:pt>
                      <c:pt idx="14">
                        <c:v>2018</c:v>
                      </c:pt>
                      <c:pt idx="15">
                        <c:v>2019</c:v>
                      </c:pt>
                      <c:pt idx="16">
                        <c:v>2020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'3'!$J$4:$J$20</c15:sqref>
                        </c15:formulaRef>
                      </c:ext>
                    </c:extLst>
                    <c:numCache>
                      <c:formatCode>0.0</c:formatCode>
                      <c:ptCount val="17"/>
                      <c:pt idx="0">
                        <c:v>6.6325791837718224</c:v>
                      </c:pt>
                      <c:pt idx="1">
                        <c:v>6.3905828655202619</c:v>
                      </c:pt>
                      <c:pt idx="2">
                        <c:v>6.4451080006114569</c:v>
                      </c:pt>
                      <c:pt idx="3">
                        <c:v>6.2744652054689762</c:v>
                      </c:pt>
                      <c:pt idx="4">
                        <c:v>6.3650336623270825</c:v>
                      </c:pt>
                      <c:pt idx="5">
                        <c:v>6.0181233456571901</c:v>
                      </c:pt>
                      <c:pt idx="6">
                        <c:v>5.6627873227158467</c:v>
                      </c:pt>
                      <c:pt idx="7">
                        <c:v>5.6086665593405378</c:v>
                      </c:pt>
                      <c:pt idx="8">
                        <c:v>6.0217246605223833</c:v>
                      </c:pt>
                      <c:pt idx="9">
                        <c:v>5.7761534354114046</c:v>
                      </c:pt>
                      <c:pt idx="10">
                        <c:v>4.9561375540634671</c:v>
                      </c:pt>
                      <c:pt idx="11">
                        <c:v>5.2220708655917356</c:v>
                      </c:pt>
                      <c:pt idx="12">
                        <c:v>5.2353880046318126</c:v>
                      </c:pt>
                      <c:pt idx="13">
                        <c:v>5.0405083756440288</c:v>
                      </c:pt>
                      <c:pt idx="14">
                        <c:v>5.2888093144331556</c:v>
                      </c:pt>
                      <c:pt idx="15">
                        <c:v>4.8612716848940822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6-B61A-483F-AC54-D05316630F5C}"/>
                  </c:ext>
                </c:extLst>
              </c15:ser>
            </c15:filteredLineSeries>
            <c15:filteredLineSeries>
              <c15:ser>
                <c:idx val="10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'3'!$L$3</c15:sqref>
                        </c15:formulaRef>
                      </c:ext>
                    </c:extLst>
                    <c:strCache>
                      <c:ptCount val="1"/>
                      <c:pt idx="0">
                        <c:v>Kvinnor</c:v>
                      </c:pt>
                    </c:strCache>
                  </c:strRef>
                </c:tx>
                <c:spPr>
                  <a:ln w="28575" cap="rnd">
                    <a:solidFill>
                      <a:schemeClr val="accent5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'3'!$A$4:$A$20</c15:sqref>
                        </c15:formulaRef>
                      </c:ext>
                    </c:extLst>
                    <c:numCache>
                      <c:formatCode>General</c:formatCode>
                      <c:ptCount val="17"/>
                      <c:pt idx="0">
                        <c:v>2004</c:v>
                      </c:pt>
                      <c:pt idx="1">
                        <c:v>2005</c:v>
                      </c:pt>
                      <c:pt idx="2">
                        <c:v>2006</c:v>
                      </c:pt>
                      <c:pt idx="3">
                        <c:v>2007</c:v>
                      </c:pt>
                      <c:pt idx="4">
                        <c:v>2008</c:v>
                      </c:pt>
                      <c:pt idx="5">
                        <c:v>2009</c:v>
                      </c:pt>
                      <c:pt idx="6">
                        <c:v>2010</c:v>
                      </c:pt>
                      <c:pt idx="7">
                        <c:v>2011</c:v>
                      </c:pt>
                      <c:pt idx="8">
                        <c:v>2012</c:v>
                      </c:pt>
                      <c:pt idx="9">
                        <c:v>2013</c:v>
                      </c:pt>
                      <c:pt idx="10">
                        <c:v>2014</c:v>
                      </c:pt>
                      <c:pt idx="11">
                        <c:v>2015</c:v>
                      </c:pt>
                      <c:pt idx="12">
                        <c:v>2016</c:v>
                      </c:pt>
                      <c:pt idx="13">
                        <c:v>2017</c:v>
                      </c:pt>
                      <c:pt idx="14">
                        <c:v>2018</c:v>
                      </c:pt>
                      <c:pt idx="15">
                        <c:v>2019</c:v>
                      </c:pt>
                      <c:pt idx="16">
                        <c:v>2020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'3'!$L$4:$L$20</c15:sqref>
                        </c15:formulaRef>
                      </c:ext>
                    </c:extLst>
                    <c:numCache>
                      <c:formatCode>0.0</c:formatCode>
                      <c:ptCount val="17"/>
                      <c:pt idx="0">
                        <c:v>2.83952736069834</c:v>
                      </c:pt>
                      <c:pt idx="1">
                        <c:v>2.8817269745689997</c:v>
                      </c:pt>
                      <c:pt idx="2">
                        <c:v>2.8886180487379551</c:v>
                      </c:pt>
                      <c:pt idx="3">
                        <c:v>2.8019025734368466</c:v>
                      </c:pt>
                      <c:pt idx="4">
                        <c:v>2.8892824540931712</c:v>
                      </c:pt>
                      <c:pt idx="5">
                        <c:v>2.8583086078786644</c:v>
                      </c:pt>
                      <c:pt idx="6">
                        <c:v>2.6846574567459913</c:v>
                      </c:pt>
                      <c:pt idx="7">
                        <c:v>2.6404521927288256</c:v>
                      </c:pt>
                      <c:pt idx="8">
                        <c:v>2.7272148976345254</c:v>
                      </c:pt>
                      <c:pt idx="9">
                        <c:v>2.6689534272971294</c:v>
                      </c:pt>
                      <c:pt idx="10">
                        <c:v>2.5046062194274894</c:v>
                      </c:pt>
                      <c:pt idx="11">
                        <c:v>2.6699473086566141</c:v>
                      </c:pt>
                      <c:pt idx="12">
                        <c:v>2.544335814126121</c:v>
                      </c:pt>
                      <c:pt idx="13">
                        <c:v>2.550005841432692</c:v>
                      </c:pt>
                      <c:pt idx="14">
                        <c:v>2.7244724914448883</c:v>
                      </c:pt>
                      <c:pt idx="15">
                        <c:v>2.6648708880119205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B61A-483F-AC54-D05316630F5C}"/>
                  </c:ext>
                </c:extLst>
              </c15:ser>
            </c15:filteredLineSeries>
          </c:ext>
        </c:extLst>
      </c:lineChart>
      <c:catAx>
        <c:axId val="841338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endParaRPr lang="sv-SE"/>
          </a:p>
        </c:txPr>
        <c:crossAx val="841337192"/>
        <c:crosses val="autoZero"/>
        <c:auto val="0"/>
        <c:lblAlgn val="ctr"/>
        <c:lblOffset val="100"/>
        <c:tickLblSkip val="2"/>
        <c:tickMarkSkip val="1"/>
        <c:noMultiLvlLbl val="0"/>
      </c:catAx>
      <c:valAx>
        <c:axId val="841337192"/>
        <c:scaling>
          <c:orientation val="minMax"/>
          <c:max val="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j-lt"/>
                    <a:ea typeface="+mn-ea"/>
                    <a:cs typeface="+mn-cs"/>
                  </a:defRPr>
                </a:pPr>
                <a:r>
                  <a:rPr lang="en-US"/>
                  <a:t>Liter ren alkohol</a:t>
                </a:r>
              </a:p>
            </c:rich>
          </c:tx>
          <c:layout>
            <c:manualLayout>
              <c:xMode val="edge"/>
              <c:yMode val="edge"/>
              <c:x val="1.2863644858061834E-2"/>
              <c:y val="4.5495262830022094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+mj-lt"/>
                  <a:ea typeface="+mn-ea"/>
                  <a:cs typeface="+mn-cs"/>
                </a:defRPr>
              </a:pPr>
              <a:endParaRPr lang="sv-SE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endParaRPr lang="sv-SE"/>
          </a:p>
        </c:txPr>
        <c:crossAx val="841338504"/>
        <c:crosses val="autoZero"/>
        <c:crossBetween val="midCat"/>
        <c:majorUnit val="2"/>
        <c:minorUnit val="2"/>
      </c:valAx>
      <c:spPr>
        <a:noFill/>
        <a:ln>
          <a:solidFill>
            <a:schemeClr val="tx1"/>
          </a:solidFill>
        </a:ln>
        <a:effectLst/>
      </c:spPr>
    </c:plotArea>
    <c:legend>
      <c:legendPos val="b"/>
      <c:legendEntry>
        <c:idx val="1"/>
        <c:delete val="1"/>
      </c:legendEntry>
      <c:legendEntry>
        <c:idx val="3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.46255269747425193"/>
          <c:y val="0.7654515437258268"/>
          <c:w val="0.47922411626168976"/>
          <c:h val="9.506930465759767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j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+mj-lt"/>
        </a:defRPr>
      </a:pPr>
      <a:endParaRPr lang="sv-SE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373607920207413E-2"/>
          <c:y val="0.15820788530465954"/>
          <c:w val="0.8939731481481481"/>
          <c:h val="0.76192316308243724"/>
        </c:manualLayout>
      </c:layout>
      <c:lineChart>
        <c:grouping val="standard"/>
        <c:varyColors val="0"/>
        <c:ser>
          <c:idx val="2"/>
          <c:order val="0"/>
          <c:tx>
            <c:strRef>
              <c:f>'4a_b'!$B$4</c:f>
              <c:strCache>
                <c:ptCount val="1"/>
                <c:pt idx="0">
                  <c:v>17–29 år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'4a_b'!$A$5:$A$21</c:f>
              <c:numCache>
                <c:formatCode>General</c:formatCode>
                <c:ptCount val="1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</c:numCache>
            </c:numRef>
          </c:cat>
          <c:val>
            <c:numRef>
              <c:f>'4a_b'!$B$5:$B$21</c:f>
              <c:numCache>
                <c:formatCode>0.0</c:formatCode>
                <c:ptCount val="17"/>
                <c:pt idx="0">
                  <c:v>8.3076300747910903</c:v>
                </c:pt>
                <c:pt idx="1">
                  <c:v>8.2784577230924796</c:v>
                </c:pt>
                <c:pt idx="2">
                  <c:v>7.8400747658722043</c:v>
                </c:pt>
                <c:pt idx="3">
                  <c:v>7.8273344535582083</c:v>
                </c:pt>
                <c:pt idx="4">
                  <c:v>6.774369373925591</c:v>
                </c:pt>
                <c:pt idx="5">
                  <c:v>7.2209420285197146</c:v>
                </c:pt>
                <c:pt idx="6">
                  <c:v>6.3779131792577406</c:v>
                </c:pt>
                <c:pt idx="7">
                  <c:v>6.523201530362563</c:v>
                </c:pt>
                <c:pt idx="8">
                  <c:v>6.6679467298162765</c:v>
                </c:pt>
                <c:pt idx="9">
                  <c:v>6.0903550856049726</c:v>
                </c:pt>
                <c:pt idx="10">
                  <c:v>6.0156918226418297</c:v>
                </c:pt>
                <c:pt idx="11">
                  <c:v>6.4357708184562261</c:v>
                </c:pt>
                <c:pt idx="12">
                  <c:v>6.349759196311382</c:v>
                </c:pt>
                <c:pt idx="13">
                  <c:v>5.8519006088300802</c:v>
                </c:pt>
                <c:pt idx="14">
                  <c:v>6.4682941805399565</c:v>
                </c:pt>
                <c:pt idx="15">
                  <c:v>5.756601184723845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6E1-405B-96FA-BEA05B98B28D}"/>
            </c:ext>
          </c:extLst>
        </c:ser>
        <c:ser>
          <c:idx val="3"/>
          <c:order val="1"/>
          <c:tx>
            <c:strRef>
              <c:f>'4a_b'!$D$4</c:f>
              <c:strCache>
                <c:ptCount val="1"/>
                <c:pt idx="0">
                  <c:v>30–49 år</c:v>
                </c:pt>
              </c:strCache>
            </c:strRef>
          </c:tx>
          <c:spPr>
            <a:ln w="28575" cap="rnd">
              <a:solidFill>
                <a:schemeClr val="accent4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'4a_b'!$A$5:$A$21</c:f>
              <c:numCache>
                <c:formatCode>General</c:formatCode>
                <c:ptCount val="1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</c:numCache>
            </c:numRef>
          </c:cat>
          <c:val>
            <c:numRef>
              <c:f>'4a_b'!$D$5:$D$21</c:f>
              <c:numCache>
                <c:formatCode>0.0</c:formatCode>
                <c:ptCount val="17"/>
                <c:pt idx="0">
                  <c:v>6.9428685256314813</c:v>
                </c:pt>
                <c:pt idx="1">
                  <c:v>6.41250470658093</c:v>
                </c:pt>
                <c:pt idx="2">
                  <c:v>6.6134884111003593</c:v>
                </c:pt>
                <c:pt idx="3">
                  <c:v>6.4340912858273915</c:v>
                </c:pt>
                <c:pt idx="4">
                  <c:v>7.0072772306368822</c:v>
                </c:pt>
                <c:pt idx="5">
                  <c:v>5.9082042561126347</c:v>
                </c:pt>
                <c:pt idx="6">
                  <c:v>5.8539827452245818</c:v>
                </c:pt>
                <c:pt idx="7">
                  <c:v>5.6219896691291344</c:v>
                </c:pt>
                <c:pt idx="8">
                  <c:v>6.1836073362829156</c:v>
                </c:pt>
                <c:pt idx="9">
                  <c:v>5.9473607211868806</c:v>
                </c:pt>
                <c:pt idx="10">
                  <c:v>4.9538274640726616</c:v>
                </c:pt>
                <c:pt idx="11">
                  <c:v>5.0670693651487859</c:v>
                </c:pt>
                <c:pt idx="12">
                  <c:v>5.0929293993364482</c:v>
                </c:pt>
                <c:pt idx="13">
                  <c:v>4.8798414331934854</c:v>
                </c:pt>
                <c:pt idx="14">
                  <c:v>5.0507602693258411</c:v>
                </c:pt>
                <c:pt idx="15">
                  <c:v>4.6567711335089248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6E1-405B-96FA-BEA05B98B28D}"/>
            </c:ext>
          </c:extLst>
        </c:ser>
        <c:ser>
          <c:idx val="4"/>
          <c:order val="2"/>
          <c:tx>
            <c:strRef>
              <c:f>'4a_b'!$F$4</c:f>
              <c:strCache>
                <c:ptCount val="1"/>
                <c:pt idx="0">
                  <c:v>50–64 år</c:v>
                </c:pt>
              </c:strCache>
            </c:strRef>
          </c:tx>
          <c:spPr>
            <a:ln w="28575" cap="rnd">
              <a:solidFill>
                <a:schemeClr val="accent3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'4a_b'!$A$5:$A$21</c:f>
              <c:numCache>
                <c:formatCode>General</c:formatCode>
                <c:ptCount val="1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</c:numCache>
            </c:numRef>
          </c:cat>
          <c:val>
            <c:numRef>
              <c:f>'4a_b'!$F$5:$F$21</c:f>
              <c:numCache>
                <c:formatCode>0.0</c:formatCode>
                <c:ptCount val="17"/>
                <c:pt idx="0">
                  <c:v>6.0539159450204227</c:v>
                </c:pt>
                <c:pt idx="1">
                  <c:v>5.8936577553469753</c:v>
                </c:pt>
                <c:pt idx="2">
                  <c:v>6.0561084626760353</c:v>
                </c:pt>
                <c:pt idx="3">
                  <c:v>5.8763320566793338</c:v>
                </c:pt>
                <c:pt idx="4">
                  <c:v>5.9517833022538955</c:v>
                </c:pt>
                <c:pt idx="5">
                  <c:v>6.047950475873165</c:v>
                </c:pt>
                <c:pt idx="6">
                  <c:v>5.6844504534648532</c:v>
                </c:pt>
                <c:pt idx="7">
                  <c:v>5.5026649534908501</c:v>
                </c:pt>
                <c:pt idx="8">
                  <c:v>6.0233243139852588</c:v>
                </c:pt>
                <c:pt idx="9">
                  <c:v>5.9544838443948329</c:v>
                </c:pt>
                <c:pt idx="10">
                  <c:v>5.0542578403013598</c:v>
                </c:pt>
                <c:pt idx="11">
                  <c:v>5.3677360018132134</c:v>
                </c:pt>
                <c:pt idx="12">
                  <c:v>5.3239098322044862</c:v>
                </c:pt>
                <c:pt idx="13">
                  <c:v>5.0226900309604492</c:v>
                </c:pt>
                <c:pt idx="14">
                  <c:v>5.156426603402732</c:v>
                </c:pt>
                <c:pt idx="15">
                  <c:v>4.8655593290191606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2-76E1-405B-96FA-BEA05B98B28D}"/>
            </c:ext>
          </c:extLst>
        </c:ser>
        <c:ser>
          <c:idx val="5"/>
          <c:order val="3"/>
          <c:tx>
            <c:strRef>
              <c:f>'4a_b'!$H$4</c:f>
              <c:strCache>
                <c:ptCount val="1"/>
                <c:pt idx="0">
                  <c:v>65–84 år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Pt>
            <c:idx val="10"/>
            <c:marker>
              <c:symbol val="none"/>
            </c:marker>
            <c:bubble3D val="0"/>
            <c:spPr>
              <a:ln w="28575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76E1-405B-96FA-BEA05B98B28D}"/>
              </c:ext>
            </c:extLst>
          </c:dPt>
          <c:cat>
            <c:numRef>
              <c:f>'4a_b'!$A$5:$A$21</c:f>
              <c:numCache>
                <c:formatCode>General</c:formatCode>
                <c:ptCount val="1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</c:numCache>
            </c:numRef>
          </c:cat>
          <c:val>
            <c:numRef>
              <c:f>'4a_b'!$H$5:$H$21</c:f>
              <c:numCache>
                <c:formatCode>0.0</c:formatCode>
                <c:ptCount val="17"/>
                <c:pt idx="0">
                  <c:v>4.1256265877473082</c:v>
                </c:pt>
                <c:pt idx="1">
                  <c:v>4.1562732252706143</c:v>
                </c:pt>
                <c:pt idx="2">
                  <c:v>4.5099793816728475</c:v>
                </c:pt>
                <c:pt idx="3">
                  <c:v>4.1049645531830397</c:v>
                </c:pt>
                <c:pt idx="4">
                  <c:v>4.7911724156175124</c:v>
                </c:pt>
                <c:pt idx="5">
                  <c:v>4.6846625564352138</c:v>
                </c:pt>
                <c:pt idx="6">
                  <c:v>4.394549614463215</c:v>
                </c:pt>
                <c:pt idx="7">
                  <c:v>4.6320159954254221</c:v>
                </c:pt>
                <c:pt idx="8">
                  <c:v>4.9135064240137343</c:v>
                </c:pt>
                <c:pt idx="9">
                  <c:v>4.876740129271032</c:v>
                </c:pt>
                <c:pt idx="10">
                  <c:v>3.7207754606617951</c:v>
                </c:pt>
                <c:pt idx="11">
                  <c:v>4.0359475795400339</c:v>
                </c:pt>
                <c:pt idx="12">
                  <c:v>4.2147511467980552</c:v>
                </c:pt>
                <c:pt idx="13">
                  <c:v>4.4698060357479541</c:v>
                </c:pt>
                <c:pt idx="14">
                  <c:v>4.609447273099982</c:v>
                </c:pt>
                <c:pt idx="15">
                  <c:v>4.269180102243725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5-76E1-405B-96FA-BEA05B98B28D}"/>
            </c:ext>
          </c:extLst>
        </c:ser>
        <c:ser>
          <c:idx val="0"/>
          <c:order val="6"/>
          <c:tx>
            <c:strRef>
              <c:f>'4a_b'!$C$4</c:f>
              <c:strCache>
                <c:ptCount val="1"/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'4a_b'!$A$5:$A$21</c:f>
              <c:numCache>
                <c:formatCode>General</c:formatCode>
                <c:ptCount val="1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</c:numCache>
            </c:numRef>
          </c:cat>
          <c:val>
            <c:numRef>
              <c:f>'4a_b'!$C$5:$C$21</c:f>
              <c:numCache>
                <c:formatCode>General</c:formatCode>
                <c:ptCount val="17"/>
                <c:pt idx="15" formatCode="0.0">
                  <c:v>5.5247999999999999</c:v>
                </c:pt>
                <c:pt idx="16" formatCode="0.0">
                  <c:v>5.4695999999999998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76E1-405B-96FA-BEA05B98B28D}"/>
            </c:ext>
          </c:extLst>
        </c:ser>
        <c:ser>
          <c:idx val="1"/>
          <c:order val="7"/>
          <c:tx>
            <c:strRef>
              <c:f>'4a_b'!$E$4</c:f>
              <c:strCache>
                <c:ptCount val="1"/>
                <c:pt idx="0">
                  <c:v>30–49 år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'4a_b'!$A$5:$A$21</c:f>
              <c:numCache>
                <c:formatCode>General</c:formatCode>
                <c:ptCount val="1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</c:numCache>
            </c:numRef>
          </c:cat>
          <c:val>
            <c:numRef>
              <c:f>'4a_b'!$E$5:$E$21</c:f>
              <c:numCache>
                <c:formatCode>General</c:formatCode>
                <c:ptCount val="17"/>
                <c:pt idx="15" formatCode="0.0">
                  <c:v>6.128400000000001</c:v>
                </c:pt>
                <c:pt idx="16" formatCode="0.0">
                  <c:v>5.1791999999999998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76E1-405B-96FA-BEA05B98B28D}"/>
            </c:ext>
          </c:extLst>
        </c:ser>
        <c:ser>
          <c:idx val="9"/>
          <c:order val="8"/>
          <c:tx>
            <c:strRef>
              <c:f>'4a_b'!$G$4</c:f>
              <c:strCache>
                <c:ptCount val="1"/>
                <c:pt idx="0">
                  <c:v>50–64 år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'4a_b'!$A$5:$A$21</c:f>
              <c:numCache>
                <c:formatCode>General</c:formatCode>
                <c:ptCount val="1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</c:numCache>
            </c:numRef>
          </c:cat>
          <c:val>
            <c:numRef>
              <c:f>'4a_b'!$G$5:$G$21</c:f>
              <c:numCache>
                <c:formatCode>General</c:formatCode>
                <c:ptCount val="17"/>
                <c:pt idx="15" formatCode="0.0">
                  <c:v>6.3791999999999991</c:v>
                </c:pt>
                <c:pt idx="16" formatCode="0.0">
                  <c:v>6.0216000000000003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76E1-405B-96FA-BEA05B98B28D}"/>
            </c:ext>
          </c:extLst>
        </c:ser>
        <c:ser>
          <c:idx val="10"/>
          <c:order val="9"/>
          <c:tx>
            <c:strRef>
              <c:f>'4a_b'!$I$4</c:f>
              <c:strCache>
                <c:ptCount val="1"/>
                <c:pt idx="0">
                  <c:v>65–84 år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'4a_b'!$A$5:$A$21</c:f>
              <c:numCache>
                <c:formatCode>General</c:formatCode>
                <c:ptCount val="1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</c:numCache>
            </c:numRef>
          </c:cat>
          <c:val>
            <c:numRef>
              <c:f>'4a_b'!$I$5:$I$21</c:f>
              <c:numCache>
                <c:formatCode>General</c:formatCode>
                <c:ptCount val="17"/>
                <c:pt idx="15" formatCode="0.0">
                  <c:v>4.9379999999999997</c:v>
                </c:pt>
                <c:pt idx="16" formatCode="0.0">
                  <c:v>5.1947999999999999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76E1-405B-96FA-BEA05B98B2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4187872"/>
        <c:axId val="183801816"/>
        <c:extLst>
          <c:ext xmlns:c15="http://schemas.microsoft.com/office/drawing/2012/chart" uri="{02D57815-91ED-43cb-92C2-25804820EDAC}">
            <c15:filteredLineSeries>
              <c15:ser>
                <c:idx val="6"/>
                <c:order val="4"/>
                <c:tx>
                  <c:strRef>
                    <c:extLst>
                      <c:ext uri="{02D57815-91ED-43cb-92C2-25804820EDAC}">
                        <c15:formulaRef>
                          <c15:sqref>'4a_b'!$J$4</c15:sqref>
                        </c15:formulaRef>
                      </c:ext>
                    </c:extLst>
                    <c:strCache>
                      <c:ptCount val="1"/>
                      <c:pt idx="0">
                        <c:v>17–29 år</c:v>
                      </c:pt>
                    </c:strCache>
                  </c:strRef>
                </c:tx>
                <c:spPr>
                  <a:ln w="28575" cap="rnd">
                    <a:solidFill>
                      <a:srgbClr val="004687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'4a_b'!$A$5:$A$21</c15:sqref>
                        </c15:formulaRef>
                      </c:ext>
                    </c:extLst>
                    <c:numCache>
                      <c:formatCode>General</c:formatCode>
                      <c:ptCount val="17"/>
                      <c:pt idx="0">
                        <c:v>2004</c:v>
                      </c:pt>
                      <c:pt idx="1">
                        <c:v>2005</c:v>
                      </c:pt>
                      <c:pt idx="2">
                        <c:v>2006</c:v>
                      </c:pt>
                      <c:pt idx="3">
                        <c:v>2007</c:v>
                      </c:pt>
                      <c:pt idx="4">
                        <c:v>2008</c:v>
                      </c:pt>
                      <c:pt idx="5">
                        <c:v>2009</c:v>
                      </c:pt>
                      <c:pt idx="6">
                        <c:v>2010</c:v>
                      </c:pt>
                      <c:pt idx="7">
                        <c:v>2011</c:v>
                      </c:pt>
                      <c:pt idx="8">
                        <c:v>2012</c:v>
                      </c:pt>
                      <c:pt idx="9">
                        <c:v>2013</c:v>
                      </c:pt>
                      <c:pt idx="10">
                        <c:v>2014</c:v>
                      </c:pt>
                      <c:pt idx="11">
                        <c:v>2015</c:v>
                      </c:pt>
                      <c:pt idx="12">
                        <c:v>2016</c:v>
                      </c:pt>
                      <c:pt idx="13">
                        <c:v>2017</c:v>
                      </c:pt>
                      <c:pt idx="14">
                        <c:v>2018</c:v>
                      </c:pt>
                      <c:pt idx="15">
                        <c:v>2019</c:v>
                      </c:pt>
                      <c:pt idx="16">
                        <c:v>2020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'4a_b'!$J$5:$J$20</c15:sqref>
                        </c15:formulaRef>
                      </c:ext>
                    </c:extLst>
                    <c:numCache>
                      <c:formatCode>0.0</c:formatCode>
                      <c:ptCount val="16"/>
                      <c:pt idx="0">
                        <c:v>3.8279051289523922</c:v>
                      </c:pt>
                      <c:pt idx="1">
                        <c:v>3.8454625853152713</c:v>
                      </c:pt>
                      <c:pt idx="2">
                        <c:v>3.4370846405346582</c:v>
                      </c:pt>
                      <c:pt idx="3">
                        <c:v>3.4150630135062676</c:v>
                      </c:pt>
                      <c:pt idx="4">
                        <c:v>3.6043341283892909</c:v>
                      </c:pt>
                      <c:pt idx="5">
                        <c:v>3.0762889082006075</c:v>
                      </c:pt>
                      <c:pt idx="6">
                        <c:v>2.9074845606745683</c:v>
                      </c:pt>
                      <c:pt idx="7">
                        <c:v>2.9356198634291442</c:v>
                      </c:pt>
                      <c:pt idx="8">
                        <c:v>2.8635911631868614</c:v>
                      </c:pt>
                      <c:pt idx="9">
                        <c:v>3.0151175286252063</c:v>
                      </c:pt>
                      <c:pt idx="10">
                        <c:v>3.0612236163237174</c:v>
                      </c:pt>
                      <c:pt idx="11">
                        <c:v>3.3206958254070829</c:v>
                      </c:pt>
                      <c:pt idx="12">
                        <c:v>3.1651069757523889</c:v>
                      </c:pt>
                      <c:pt idx="13">
                        <c:v>2.999639386800653</c:v>
                      </c:pt>
                      <c:pt idx="14">
                        <c:v>3.0056482086026683</c:v>
                      </c:pt>
                      <c:pt idx="15">
                        <c:v>3.0386955333378012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A-76E1-405B-96FA-BEA05B98B28D}"/>
                  </c:ext>
                </c:extLst>
              </c15:ser>
            </c15:filteredLineSeries>
            <c15:filteredLineSeries>
              <c15:ser>
                <c:idx val="7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'4a_b'!$L$4</c15:sqref>
                        </c15:formulaRef>
                      </c:ext>
                    </c:extLst>
                    <c:strCache>
                      <c:ptCount val="1"/>
                      <c:pt idx="0">
                        <c:v>30–49 år</c:v>
                      </c:pt>
                    </c:strCache>
                  </c:strRef>
                </c:tx>
                <c:spPr>
                  <a:ln w="28575" cap="rnd">
                    <a:solidFill>
                      <a:srgbClr val="B32B31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'4a_b'!$A$5:$A$21</c15:sqref>
                        </c15:formulaRef>
                      </c:ext>
                    </c:extLst>
                    <c:numCache>
                      <c:formatCode>General</c:formatCode>
                      <c:ptCount val="17"/>
                      <c:pt idx="0">
                        <c:v>2004</c:v>
                      </c:pt>
                      <c:pt idx="1">
                        <c:v>2005</c:v>
                      </c:pt>
                      <c:pt idx="2">
                        <c:v>2006</c:v>
                      </c:pt>
                      <c:pt idx="3">
                        <c:v>2007</c:v>
                      </c:pt>
                      <c:pt idx="4">
                        <c:v>2008</c:v>
                      </c:pt>
                      <c:pt idx="5">
                        <c:v>2009</c:v>
                      </c:pt>
                      <c:pt idx="6">
                        <c:v>2010</c:v>
                      </c:pt>
                      <c:pt idx="7">
                        <c:v>2011</c:v>
                      </c:pt>
                      <c:pt idx="8">
                        <c:v>2012</c:v>
                      </c:pt>
                      <c:pt idx="9">
                        <c:v>2013</c:v>
                      </c:pt>
                      <c:pt idx="10">
                        <c:v>2014</c:v>
                      </c:pt>
                      <c:pt idx="11">
                        <c:v>2015</c:v>
                      </c:pt>
                      <c:pt idx="12">
                        <c:v>2016</c:v>
                      </c:pt>
                      <c:pt idx="13">
                        <c:v>2017</c:v>
                      </c:pt>
                      <c:pt idx="14">
                        <c:v>2018</c:v>
                      </c:pt>
                      <c:pt idx="15">
                        <c:v>2019</c:v>
                      </c:pt>
                      <c:pt idx="16">
                        <c:v>2020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'4a_b'!$N$5:$N$20</c15:sqref>
                        </c15:formulaRef>
                      </c:ext>
                    </c:extLst>
                    <c:numCache>
                      <c:formatCode>0.0</c:formatCode>
                      <c:ptCount val="16"/>
                      <c:pt idx="0">
                        <c:v>2.8784982509259009</c:v>
                      </c:pt>
                      <c:pt idx="1">
                        <c:v>2.8701702087518495</c:v>
                      </c:pt>
                      <c:pt idx="2">
                        <c:v>3.0370044708478607</c:v>
                      </c:pt>
                      <c:pt idx="3">
                        <c:v>2.969106465918574</c:v>
                      </c:pt>
                      <c:pt idx="4">
                        <c:v>3.0826679561202961</c:v>
                      </c:pt>
                      <c:pt idx="5">
                        <c:v>3.1655977233962358</c:v>
                      </c:pt>
                      <c:pt idx="6">
                        <c:v>2.7745898740143118</c:v>
                      </c:pt>
                      <c:pt idx="7">
                        <c:v>2.891590627790833</c:v>
                      </c:pt>
                      <c:pt idx="8">
                        <c:v>3.0319257100459107</c:v>
                      </c:pt>
                      <c:pt idx="9">
                        <c:v>2.9144305277151634</c:v>
                      </c:pt>
                      <c:pt idx="10">
                        <c:v>2.6732075889687099</c:v>
                      </c:pt>
                      <c:pt idx="11">
                        <c:v>2.8799274973622206</c:v>
                      </c:pt>
                      <c:pt idx="12">
                        <c:v>2.7446072820686442</c:v>
                      </c:pt>
                      <c:pt idx="13">
                        <c:v>2.8874055036372934</c:v>
                      </c:pt>
                      <c:pt idx="14">
                        <c:v>3.2015677109007687</c:v>
                      </c:pt>
                      <c:pt idx="15">
                        <c:v>2.9304325540183767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76E1-405B-96FA-BEA05B98B28D}"/>
                  </c:ext>
                </c:extLst>
              </c15:ser>
            </c15:filteredLineSeries>
          </c:ext>
        </c:extLst>
      </c:lineChart>
      <c:catAx>
        <c:axId val="1841878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7F7F7F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183801816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183801816"/>
        <c:scaling>
          <c:orientation val="minMax"/>
          <c:max val="10"/>
          <c:min val="0"/>
        </c:scaling>
        <c:delete val="0"/>
        <c:axPos val="l"/>
        <c:majorGridlines>
          <c:spPr>
            <a:ln w="9525" cap="flat" cmpd="sng" algn="ctr">
              <a:solidFill>
                <a:srgbClr val="BFBFBF"/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j-lt"/>
                    <a:ea typeface="+mn-ea"/>
                    <a:cs typeface="Arial" panose="020B0604020202020204" pitchFamily="34" charset="0"/>
                  </a:defRPr>
                </a:pPr>
                <a:r>
                  <a:rPr lang="sv-SE">
                    <a:latin typeface="+mj-lt"/>
                  </a:rPr>
                  <a:t>Liter, män</a:t>
                </a:r>
              </a:p>
            </c:rich>
          </c:tx>
          <c:layout>
            <c:manualLayout>
              <c:xMode val="edge"/>
              <c:yMode val="edge"/>
              <c:x val="1.0395571756446605E-4"/>
              <c:y val="5.3900089605734766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+mj-lt"/>
                  <a:ea typeface="+mn-ea"/>
                  <a:cs typeface="Arial" panose="020B0604020202020204" pitchFamily="34" charset="0"/>
                </a:defRPr>
              </a:pPr>
              <a:endParaRPr lang="sv-SE"/>
            </a:p>
          </c:txPr>
        </c:title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184187872"/>
        <c:crosses val="autoZero"/>
        <c:crossBetween val="midCat"/>
        <c:majorUnit val="2"/>
        <c:minorUnit val="2"/>
      </c:valAx>
      <c:spPr>
        <a:noFill/>
        <a:ln>
          <a:solidFill>
            <a:schemeClr val="tx1"/>
          </a:solidFill>
        </a:ln>
        <a:effectLst/>
      </c:spPr>
    </c:plotArea>
    <c:legend>
      <c:legendPos val="b"/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ayout>
        <c:manualLayout>
          <c:xMode val="edge"/>
          <c:yMode val="edge"/>
          <c:x val="0.13228516943431889"/>
          <c:y val="0.80493335573476699"/>
          <c:w val="0.77749528236756105"/>
          <c:h val="6.895860284605433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j-lt"/>
              <a:ea typeface="+mn-ea"/>
              <a:cs typeface="Arial" panose="020B0604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9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373607920207413E-2"/>
          <c:y val="0.15465165770609318"/>
          <c:w val="0.8939731481481481"/>
          <c:h val="0.76547939068100357"/>
        </c:manualLayout>
      </c:layout>
      <c:lineChart>
        <c:grouping val="standard"/>
        <c:varyColors val="0"/>
        <c:ser>
          <c:idx val="2"/>
          <c:order val="0"/>
          <c:tx>
            <c:strRef>
              <c:f>'4a_b'!$J$4</c:f>
              <c:strCache>
                <c:ptCount val="1"/>
                <c:pt idx="0">
                  <c:v>17–29 år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'4a_b'!$A$5:$A$21</c:f>
              <c:numCache>
                <c:formatCode>General</c:formatCode>
                <c:ptCount val="1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</c:numCache>
            </c:numRef>
          </c:cat>
          <c:val>
            <c:numRef>
              <c:f>'4a_b'!$J$5:$J$21</c:f>
              <c:numCache>
                <c:formatCode>0.0</c:formatCode>
                <c:ptCount val="17"/>
                <c:pt idx="0">
                  <c:v>3.8279051289523922</c:v>
                </c:pt>
                <c:pt idx="1">
                  <c:v>3.8454625853152713</c:v>
                </c:pt>
                <c:pt idx="2">
                  <c:v>3.4370846405346582</c:v>
                </c:pt>
                <c:pt idx="3">
                  <c:v>3.4150630135062676</c:v>
                </c:pt>
                <c:pt idx="4">
                  <c:v>3.6043341283892909</c:v>
                </c:pt>
                <c:pt idx="5">
                  <c:v>3.0762889082006075</c:v>
                </c:pt>
                <c:pt idx="6">
                  <c:v>2.9074845606745683</c:v>
                </c:pt>
                <c:pt idx="7">
                  <c:v>2.9356198634291442</c:v>
                </c:pt>
                <c:pt idx="8">
                  <c:v>2.8635911631868614</c:v>
                </c:pt>
                <c:pt idx="9">
                  <c:v>3.0151175286252063</c:v>
                </c:pt>
                <c:pt idx="10">
                  <c:v>3.0612236163237174</c:v>
                </c:pt>
                <c:pt idx="11">
                  <c:v>3.3206958254070829</c:v>
                </c:pt>
                <c:pt idx="12">
                  <c:v>3.1651069757523889</c:v>
                </c:pt>
                <c:pt idx="13">
                  <c:v>2.999639386800653</c:v>
                </c:pt>
                <c:pt idx="14">
                  <c:v>3.0056482086026683</c:v>
                </c:pt>
                <c:pt idx="15">
                  <c:v>3.0386955333378012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A51-4F53-B069-42DA904F5817}"/>
            </c:ext>
          </c:extLst>
        </c:ser>
        <c:ser>
          <c:idx val="3"/>
          <c:order val="1"/>
          <c:tx>
            <c:strRef>
              <c:f>'4a_b'!$L$4</c:f>
              <c:strCache>
                <c:ptCount val="1"/>
                <c:pt idx="0">
                  <c:v>30–49 år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'4a_b'!$A$5:$A$21</c:f>
              <c:numCache>
                <c:formatCode>General</c:formatCode>
                <c:ptCount val="1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</c:numCache>
            </c:numRef>
          </c:cat>
          <c:val>
            <c:numRef>
              <c:f>'4a_b'!$L$5:$L$21</c:f>
              <c:numCache>
                <c:formatCode>0.0</c:formatCode>
                <c:ptCount val="17"/>
                <c:pt idx="0">
                  <c:v>2.7708456586740802</c:v>
                </c:pt>
                <c:pt idx="1">
                  <c:v>2.7400710583595211</c:v>
                </c:pt>
                <c:pt idx="2">
                  <c:v>2.9578949836402666</c:v>
                </c:pt>
                <c:pt idx="3">
                  <c:v>2.7454893935747675</c:v>
                </c:pt>
                <c:pt idx="4">
                  <c:v>2.799374659656968</c:v>
                </c:pt>
                <c:pt idx="5">
                  <c:v>2.8026275519465544</c:v>
                </c:pt>
                <c:pt idx="6">
                  <c:v>2.8650667518002613</c:v>
                </c:pt>
                <c:pt idx="7">
                  <c:v>2.5580495001394508</c:v>
                </c:pt>
                <c:pt idx="8">
                  <c:v>2.6884762598598329</c:v>
                </c:pt>
                <c:pt idx="9">
                  <c:v>2.5326248937063545</c:v>
                </c:pt>
                <c:pt idx="10">
                  <c:v>2.3169835393866847</c:v>
                </c:pt>
                <c:pt idx="11">
                  <c:v>2.489050451133795</c:v>
                </c:pt>
                <c:pt idx="12">
                  <c:v>2.1991290994283839</c:v>
                </c:pt>
                <c:pt idx="13">
                  <c:v>2.3007489175719793</c:v>
                </c:pt>
                <c:pt idx="14">
                  <c:v>2.5376714901050486</c:v>
                </c:pt>
                <c:pt idx="15">
                  <c:v>2.5486650574165619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A51-4F53-B069-42DA904F5817}"/>
            </c:ext>
          </c:extLst>
        </c:ser>
        <c:ser>
          <c:idx val="4"/>
          <c:order val="2"/>
          <c:tx>
            <c:strRef>
              <c:f>'4a_b'!$N$4</c:f>
              <c:strCache>
                <c:ptCount val="1"/>
                <c:pt idx="0">
                  <c:v>50–64 år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'4a_b'!$A$5:$A$21</c:f>
              <c:numCache>
                <c:formatCode>General</c:formatCode>
                <c:ptCount val="1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</c:numCache>
            </c:numRef>
          </c:cat>
          <c:val>
            <c:numRef>
              <c:f>'4a_b'!$N$5:$N$21</c:f>
              <c:numCache>
                <c:formatCode>0.0</c:formatCode>
                <c:ptCount val="17"/>
                <c:pt idx="0">
                  <c:v>2.8784982509259009</c:v>
                </c:pt>
                <c:pt idx="1">
                  <c:v>2.8701702087518495</c:v>
                </c:pt>
                <c:pt idx="2">
                  <c:v>3.0370044708478607</c:v>
                </c:pt>
                <c:pt idx="3">
                  <c:v>2.969106465918574</c:v>
                </c:pt>
                <c:pt idx="4">
                  <c:v>3.0826679561202961</c:v>
                </c:pt>
                <c:pt idx="5">
                  <c:v>3.1655977233962358</c:v>
                </c:pt>
                <c:pt idx="6">
                  <c:v>2.7745898740143118</c:v>
                </c:pt>
                <c:pt idx="7">
                  <c:v>2.891590627790833</c:v>
                </c:pt>
                <c:pt idx="8">
                  <c:v>3.0319257100459107</c:v>
                </c:pt>
                <c:pt idx="9">
                  <c:v>2.9144305277151634</c:v>
                </c:pt>
                <c:pt idx="10">
                  <c:v>2.6732075889687099</c:v>
                </c:pt>
                <c:pt idx="11">
                  <c:v>2.8799274973622206</c:v>
                </c:pt>
                <c:pt idx="12">
                  <c:v>2.7446072820686442</c:v>
                </c:pt>
                <c:pt idx="13">
                  <c:v>2.8874055036372934</c:v>
                </c:pt>
                <c:pt idx="14">
                  <c:v>3.2015677109007687</c:v>
                </c:pt>
                <c:pt idx="15">
                  <c:v>2.9304325540183767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2-1A51-4F53-B069-42DA904F5817}"/>
            </c:ext>
          </c:extLst>
        </c:ser>
        <c:ser>
          <c:idx val="5"/>
          <c:order val="3"/>
          <c:tx>
            <c:strRef>
              <c:f>'4a_b'!$P$4</c:f>
              <c:strCache>
                <c:ptCount val="1"/>
                <c:pt idx="0">
                  <c:v>65–84 år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Pt>
            <c:idx val="10"/>
            <c:marker>
              <c:symbol val="none"/>
            </c:marker>
            <c:bubble3D val="0"/>
            <c:spPr>
              <a:ln w="28575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1A51-4F53-B069-42DA904F5817}"/>
              </c:ext>
            </c:extLst>
          </c:dPt>
          <c:cat>
            <c:numRef>
              <c:f>'4a_b'!$A$5:$A$21</c:f>
              <c:numCache>
                <c:formatCode>General</c:formatCode>
                <c:ptCount val="1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</c:numCache>
            </c:numRef>
          </c:cat>
          <c:val>
            <c:numRef>
              <c:f>'4a_b'!$P$5:$P$21</c:f>
              <c:numCache>
                <c:formatCode>0.0</c:formatCode>
                <c:ptCount val="17"/>
                <c:pt idx="0">
                  <c:v>1.6448225293416074</c:v>
                </c:pt>
                <c:pt idx="1">
                  <c:v>1.9541946765062499</c:v>
                </c:pt>
                <c:pt idx="2">
                  <c:v>1.7760712557271827</c:v>
                </c:pt>
                <c:pt idx="3">
                  <c:v>1.890447664420035</c:v>
                </c:pt>
                <c:pt idx="4">
                  <c:v>1.9008364380461831</c:v>
                </c:pt>
                <c:pt idx="5">
                  <c:v>2.2497163823790713</c:v>
                </c:pt>
                <c:pt idx="6">
                  <c:v>1.9711362783843862</c:v>
                </c:pt>
                <c:pt idx="7">
                  <c:v>2.1314888045314819</c:v>
                </c:pt>
                <c:pt idx="8">
                  <c:v>2.2794731189071706</c:v>
                </c:pt>
                <c:pt idx="9">
                  <c:v>2.2394779547103152</c:v>
                </c:pt>
                <c:pt idx="10">
                  <c:v>2.0689400401971221</c:v>
                </c:pt>
                <c:pt idx="11">
                  <c:v>2.1136789328837309</c:v>
                </c:pt>
                <c:pt idx="12">
                  <c:v>2.2524749418612622</c:v>
                </c:pt>
                <c:pt idx="13">
                  <c:v>2.1439707902619962</c:v>
                </c:pt>
                <c:pt idx="14">
                  <c:v>2.2661922270905035</c:v>
                </c:pt>
                <c:pt idx="15">
                  <c:v>2.2449706311228486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5-1A51-4F53-B069-42DA904F5817}"/>
            </c:ext>
          </c:extLst>
        </c:ser>
        <c:ser>
          <c:idx val="0"/>
          <c:order val="6"/>
          <c:tx>
            <c:strRef>
              <c:f>'4a_b'!$J$4</c:f>
              <c:strCache>
                <c:ptCount val="1"/>
                <c:pt idx="0">
                  <c:v>17–29 år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'4a_b'!$A$5:$A$21</c:f>
              <c:numCache>
                <c:formatCode>General</c:formatCode>
                <c:ptCount val="1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</c:numCache>
            </c:numRef>
          </c:cat>
          <c:val>
            <c:numRef>
              <c:f>'4a_b'!$K$5:$K$21</c:f>
              <c:numCache>
                <c:formatCode>General</c:formatCode>
                <c:ptCount val="17"/>
                <c:pt idx="15" formatCode="0.0">
                  <c:v>4.1196000000000002</c:v>
                </c:pt>
                <c:pt idx="16" formatCode="0.0">
                  <c:v>3.258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1A51-4F53-B069-42DA904F5817}"/>
            </c:ext>
          </c:extLst>
        </c:ser>
        <c:ser>
          <c:idx val="1"/>
          <c:order val="7"/>
          <c:tx>
            <c:strRef>
              <c:f>'4a_b'!$L$4</c:f>
              <c:strCache>
                <c:ptCount val="1"/>
                <c:pt idx="0">
                  <c:v>30–49 år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'4a_b'!$A$5:$A$21</c:f>
              <c:numCache>
                <c:formatCode>General</c:formatCode>
                <c:ptCount val="1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</c:numCache>
            </c:numRef>
          </c:cat>
          <c:val>
            <c:numRef>
              <c:f>'4a_b'!$M$5:$M$21</c:f>
              <c:numCache>
                <c:formatCode>General</c:formatCode>
                <c:ptCount val="17"/>
                <c:pt idx="15" formatCode="0.0">
                  <c:v>2.8776000000000002</c:v>
                </c:pt>
                <c:pt idx="16" formatCode="0.0">
                  <c:v>2.6627999999999998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1A51-4F53-B069-42DA904F5817}"/>
            </c:ext>
          </c:extLst>
        </c:ser>
        <c:ser>
          <c:idx val="9"/>
          <c:order val="8"/>
          <c:tx>
            <c:strRef>
              <c:f>'4a_b'!$N$4</c:f>
              <c:strCache>
                <c:ptCount val="1"/>
                <c:pt idx="0">
                  <c:v>50–64 år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'4a_b'!$A$5:$A$21</c:f>
              <c:numCache>
                <c:formatCode>General</c:formatCode>
                <c:ptCount val="1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</c:numCache>
            </c:numRef>
          </c:cat>
          <c:val>
            <c:numRef>
              <c:f>'4a_b'!$O$5:$O$21</c:f>
              <c:numCache>
                <c:formatCode>General</c:formatCode>
                <c:ptCount val="17"/>
                <c:pt idx="15" formatCode="0.0">
                  <c:v>3.1595999999999997</c:v>
                </c:pt>
                <c:pt idx="16" formatCode="0.0">
                  <c:v>3.1080000000000001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1A51-4F53-B069-42DA904F5817}"/>
            </c:ext>
          </c:extLst>
        </c:ser>
        <c:ser>
          <c:idx val="10"/>
          <c:order val="9"/>
          <c:tx>
            <c:strRef>
              <c:f>'4a_b'!$P$4</c:f>
              <c:strCache>
                <c:ptCount val="1"/>
                <c:pt idx="0">
                  <c:v>65–84 år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'4a_b'!$A$5:$A$21</c:f>
              <c:numCache>
                <c:formatCode>General</c:formatCode>
                <c:ptCount val="1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</c:numCache>
            </c:numRef>
          </c:cat>
          <c:val>
            <c:numRef>
              <c:f>'4a_b'!$Q$5:$Q$21</c:f>
              <c:numCache>
                <c:formatCode>General</c:formatCode>
                <c:ptCount val="17"/>
                <c:pt idx="15" formatCode="0.0">
                  <c:v>2.5895999999999999</c:v>
                </c:pt>
                <c:pt idx="16" formatCode="0.0">
                  <c:v>2.6375999999999999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1A51-4F53-B069-42DA904F58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4187872"/>
        <c:axId val="183801816"/>
        <c:extLst>
          <c:ext xmlns:c15="http://schemas.microsoft.com/office/drawing/2012/chart" uri="{02D57815-91ED-43cb-92C2-25804820EDAC}">
            <c15:filteredLineSeries>
              <c15:ser>
                <c:idx val="6"/>
                <c:order val="4"/>
                <c:tx>
                  <c:strRef>
                    <c:extLst>
                      <c:ext uri="{02D57815-91ED-43cb-92C2-25804820EDAC}">
                        <c15:formulaRef>
                          <c15:sqref>'4a_b'!$J$4</c15:sqref>
                        </c15:formulaRef>
                      </c:ext>
                    </c:extLst>
                    <c:strCache>
                      <c:ptCount val="1"/>
                      <c:pt idx="0">
                        <c:v>17–29 år</c:v>
                      </c:pt>
                    </c:strCache>
                  </c:strRef>
                </c:tx>
                <c:spPr>
                  <a:ln w="28575" cap="rnd">
                    <a:solidFill>
                      <a:srgbClr val="004687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'4a_b'!$A$5:$A$21</c15:sqref>
                        </c15:formulaRef>
                      </c:ext>
                    </c:extLst>
                    <c:numCache>
                      <c:formatCode>General</c:formatCode>
                      <c:ptCount val="17"/>
                      <c:pt idx="0">
                        <c:v>2004</c:v>
                      </c:pt>
                      <c:pt idx="1">
                        <c:v>2005</c:v>
                      </c:pt>
                      <c:pt idx="2">
                        <c:v>2006</c:v>
                      </c:pt>
                      <c:pt idx="3">
                        <c:v>2007</c:v>
                      </c:pt>
                      <c:pt idx="4">
                        <c:v>2008</c:v>
                      </c:pt>
                      <c:pt idx="5">
                        <c:v>2009</c:v>
                      </c:pt>
                      <c:pt idx="6">
                        <c:v>2010</c:v>
                      </c:pt>
                      <c:pt idx="7">
                        <c:v>2011</c:v>
                      </c:pt>
                      <c:pt idx="8">
                        <c:v>2012</c:v>
                      </c:pt>
                      <c:pt idx="9">
                        <c:v>2013</c:v>
                      </c:pt>
                      <c:pt idx="10">
                        <c:v>2014</c:v>
                      </c:pt>
                      <c:pt idx="11">
                        <c:v>2015</c:v>
                      </c:pt>
                      <c:pt idx="12">
                        <c:v>2016</c:v>
                      </c:pt>
                      <c:pt idx="13">
                        <c:v>2017</c:v>
                      </c:pt>
                      <c:pt idx="14">
                        <c:v>2018</c:v>
                      </c:pt>
                      <c:pt idx="15">
                        <c:v>2019</c:v>
                      </c:pt>
                      <c:pt idx="16">
                        <c:v>2020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'4a_b'!$J$5:$J$20</c15:sqref>
                        </c15:formulaRef>
                      </c:ext>
                    </c:extLst>
                    <c:numCache>
                      <c:formatCode>0.0</c:formatCode>
                      <c:ptCount val="16"/>
                      <c:pt idx="0">
                        <c:v>3.8279051289523922</c:v>
                      </c:pt>
                      <c:pt idx="1">
                        <c:v>3.8454625853152713</c:v>
                      </c:pt>
                      <c:pt idx="2">
                        <c:v>3.4370846405346582</c:v>
                      </c:pt>
                      <c:pt idx="3">
                        <c:v>3.4150630135062676</c:v>
                      </c:pt>
                      <c:pt idx="4">
                        <c:v>3.6043341283892909</c:v>
                      </c:pt>
                      <c:pt idx="5">
                        <c:v>3.0762889082006075</c:v>
                      </c:pt>
                      <c:pt idx="6">
                        <c:v>2.9074845606745683</c:v>
                      </c:pt>
                      <c:pt idx="7">
                        <c:v>2.9356198634291442</c:v>
                      </c:pt>
                      <c:pt idx="8">
                        <c:v>2.8635911631868614</c:v>
                      </c:pt>
                      <c:pt idx="9">
                        <c:v>3.0151175286252063</c:v>
                      </c:pt>
                      <c:pt idx="10">
                        <c:v>3.0612236163237174</c:v>
                      </c:pt>
                      <c:pt idx="11">
                        <c:v>3.3206958254070829</c:v>
                      </c:pt>
                      <c:pt idx="12">
                        <c:v>3.1651069757523889</c:v>
                      </c:pt>
                      <c:pt idx="13">
                        <c:v>2.999639386800653</c:v>
                      </c:pt>
                      <c:pt idx="14">
                        <c:v>3.0056482086026683</c:v>
                      </c:pt>
                      <c:pt idx="15">
                        <c:v>3.0386955333378012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A-1A51-4F53-B069-42DA904F5817}"/>
                  </c:ext>
                </c:extLst>
              </c15:ser>
            </c15:filteredLineSeries>
            <c15:filteredLineSeries>
              <c15:ser>
                <c:idx val="7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'4a_b'!$L$4</c15:sqref>
                        </c15:formulaRef>
                      </c:ext>
                    </c:extLst>
                    <c:strCache>
                      <c:ptCount val="1"/>
                      <c:pt idx="0">
                        <c:v>30–49 år</c:v>
                      </c:pt>
                    </c:strCache>
                  </c:strRef>
                </c:tx>
                <c:spPr>
                  <a:ln w="28575" cap="rnd">
                    <a:solidFill>
                      <a:srgbClr val="B32B31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'4a_b'!$A$5:$A$21</c15:sqref>
                        </c15:formulaRef>
                      </c:ext>
                    </c:extLst>
                    <c:numCache>
                      <c:formatCode>General</c:formatCode>
                      <c:ptCount val="17"/>
                      <c:pt idx="0">
                        <c:v>2004</c:v>
                      </c:pt>
                      <c:pt idx="1">
                        <c:v>2005</c:v>
                      </c:pt>
                      <c:pt idx="2">
                        <c:v>2006</c:v>
                      </c:pt>
                      <c:pt idx="3">
                        <c:v>2007</c:v>
                      </c:pt>
                      <c:pt idx="4">
                        <c:v>2008</c:v>
                      </c:pt>
                      <c:pt idx="5">
                        <c:v>2009</c:v>
                      </c:pt>
                      <c:pt idx="6">
                        <c:v>2010</c:v>
                      </c:pt>
                      <c:pt idx="7">
                        <c:v>2011</c:v>
                      </c:pt>
                      <c:pt idx="8">
                        <c:v>2012</c:v>
                      </c:pt>
                      <c:pt idx="9">
                        <c:v>2013</c:v>
                      </c:pt>
                      <c:pt idx="10">
                        <c:v>2014</c:v>
                      </c:pt>
                      <c:pt idx="11">
                        <c:v>2015</c:v>
                      </c:pt>
                      <c:pt idx="12">
                        <c:v>2016</c:v>
                      </c:pt>
                      <c:pt idx="13">
                        <c:v>2017</c:v>
                      </c:pt>
                      <c:pt idx="14">
                        <c:v>2018</c:v>
                      </c:pt>
                      <c:pt idx="15">
                        <c:v>2019</c:v>
                      </c:pt>
                      <c:pt idx="16">
                        <c:v>2020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'4a_b'!$N$5:$N$20</c15:sqref>
                        </c15:formulaRef>
                      </c:ext>
                    </c:extLst>
                    <c:numCache>
                      <c:formatCode>0.0</c:formatCode>
                      <c:ptCount val="16"/>
                      <c:pt idx="0">
                        <c:v>2.8784982509259009</c:v>
                      </c:pt>
                      <c:pt idx="1">
                        <c:v>2.8701702087518495</c:v>
                      </c:pt>
                      <c:pt idx="2">
                        <c:v>3.0370044708478607</c:v>
                      </c:pt>
                      <c:pt idx="3">
                        <c:v>2.969106465918574</c:v>
                      </c:pt>
                      <c:pt idx="4">
                        <c:v>3.0826679561202961</c:v>
                      </c:pt>
                      <c:pt idx="5">
                        <c:v>3.1655977233962358</c:v>
                      </c:pt>
                      <c:pt idx="6">
                        <c:v>2.7745898740143118</c:v>
                      </c:pt>
                      <c:pt idx="7">
                        <c:v>2.891590627790833</c:v>
                      </c:pt>
                      <c:pt idx="8">
                        <c:v>3.0319257100459107</c:v>
                      </c:pt>
                      <c:pt idx="9">
                        <c:v>2.9144305277151634</c:v>
                      </c:pt>
                      <c:pt idx="10">
                        <c:v>2.6732075889687099</c:v>
                      </c:pt>
                      <c:pt idx="11">
                        <c:v>2.8799274973622206</c:v>
                      </c:pt>
                      <c:pt idx="12">
                        <c:v>2.7446072820686442</c:v>
                      </c:pt>
                      <c:pt idx="13">
                        <c:v>2.8874055036372934</c:v>
                      </c:pt>
                      <c:pt idx="14">
                        <c:v>3.2015677109007687</c:v>
                      </c:pt>
                      <c:pt idx="15">
                        <c:v>2.9304325540183767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1A51-4F53-B069-42DA904F5817}"/>
                  </c:ext>
                </c:extLst>
              </c15:ser>
            </c15:filteredLineSeries>
          </c:ext>
        </c:extLst>
      </c:lineChart>
      <c:catAx>
        <c:axId val="1841878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7F7F7F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183801816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183801816"/>
        <c:scaling>
          <c:orientation val="minMax"/>
          <c:max val="10"/>
          <c:min val="0"/>
        </c:scaling>
        <c:delete val="0"/>
        <c:axPos val="l"/>
        <c:majorGridlines>
          <c:spPr>
            <a:ln w="9525" cap="flat" cmpd="sng" algn="ctr">
              <a:solidFill>
                <a:srgbClr val="BFBFBF"/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j-lt"/>
                    <a:ea typeface="+mn-ea"/>
                    <a:cs typeface="Arial" panose="020B0604020202020204" pitchFamily="34" charset="0"/>
                  </a:defRPr>
                </a:pPr>
                <a:r>
                  <a:rPr lang="sv-SE">
                    <a:latin typeface="+mj-lt"/>
                  </a:rPr>
                  <a:t>Liter,</a:t>
                </a:r>
                <a:r>
                  <a:rPr lang="sv-SE" baseline="0">
                    <a:latin typeface="+mj-lt"/>
                  </a:rPr>
                  <a:t> </a:t>
                </a:r>
                <a:r>
                  <a:rPr lang="sv-SE">
                    <a:latin typeface="+mj-lt"/>
                  </a:rPr>
                  <a:t>kvinnor</a:t>
                </a:r>
              </a:p>
            </c:rich>
          </c:tx>
          <c:layout>
            <c:manualLayout>
              <c:xMode val="edge"/>
              <c:yMode val="edge"/>
              <c:x val="0"/>
              <c:y val="3.9118503584229393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+mj-lt"/>
                  <a:ea typeface="+mn-ea"/>
                  <a:cs typeface="Arial" panose="020B0604020202020204" pitchFamily="34" charset="0"/>
                </a:defRPr>
              </a:pPr>
              <a:endParaRPr lang="sv-SE"/>
            </a:p>
          </c:txPr>
        </c:title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184187872"/>
        <c:crosses val="autoZero"/>
        <c:crossBetween val="midCat"/>
        <c:majorUnit val="2"/>
        <c:minorUnit val="2"/>
      </c:valAx>
      <c:spPr>
        <a:noFill/>
        <a:ln>
          <a:solidFill>
            <a:schemeClr val="tx1"/>
          </a:solidFill>
        </a:ln>
        <a:effectLst/>
      </c:spPr>
    </c:plotArea>
    <c:legend>
      <c:legendPos val="b"/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ayout>
        <c:manualLayout>
          <c:xMode val="edge"/>
          <c:yMode val="edge"/>
          <c:x val="0.12139665181584987"/>
          <c:y val="0.20276349686379927"/>
          <c:w val="0.77749528236756105"/>
          <c:h val="6.895860284605433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j-lt"/>
              <a:ea typeface="+mn-ea"/>
              <a:cs typeface="Arial" panose="020B0604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9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6937257695505559E-2"/>
          <c:y val="0.11478180324388096"/>
          <c:w val="0.92439433470310628"/>
          <c:h val="0.76984516336332187"/>
        </c:manualLayout>
      </c:layout>
      <c:lineChart>
        <c:grouping val="standard"/>
        <c:varyColors val="0"/>
        <c:ser>
          <c:idx val="0"/>
          <c:order val="0"/>
          <c:tx>
            <c:strRef>
              <c:f>'5'!$B$3</c:f>
              <c:strCache>
                <c:ptCount val="1"/>
                <c:pt idx="0">
                  <c:v>2004/05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'5'!$A$4:$A$35</c:f>
              <c:strCache>
                <c:ptCount val="32"/>
                <c:pt idx="0">
                  <c:v>17–18</c:v>
                </c:pt>
                <c:pt idx="1">
                  <c:v>19–20</c:v>
                </c:pt>
                <c:pt idx="2">
                  <c:v>21–22</c:v>
                </c:pt>
                <c:pt idx="3">
                  <c:v>23–24</c:v>
                </c:pt>
                <c:pt idx="4">
                  <c:v>25–26</c:v>
                </c:pt>
                <c:pt idx="5">
                  <c:v>27–28</c:v>
                </c:pt>
                <c:pt idx="6">
                  <c:v>29–30</c:v>
                </c:pt>
                <c:pt idx="7">
                  <c:v>31–32</c:v>
                </c:pt>
                <c:pt idx="8">
                  <c:v>33–34</c:v>
                </c:pt>
                <c:pt idx="9">
                  <c:v>35–36</c:v>
                </c:pt>
                <c:pt idx="10">
                  <c:v>37–38</c:v>
                </c:pt>
                <c:pt idx="11">
                  <c:v>39–40</c:v>
                </c:pt>
                <c:pt idx="12">
                  <c:v>41–42</c:v>
                </c:pt>
                <c:pt idx="13">
                  <c:v>43–44</c:v>
                </c:pt>
                <c:pt idx="14">
                  <c:v>45–46</c:v>
                </c:pt>
                <c:pt idx="15">
                  <c:v>47–48</c:v>
                </c:pt>
                <c:pt idx="16">
                  <c:v>49–50</c:v>
                </c:pt>
                <c:pt idx="17">
                  <c:v>51–52</c:v>
                </c:pt>
                <c:pt idx="18">
                  <c:v>53–54</c:v>
                </c:pt>
                <c:pt idx="19">
                  <c:v>55–56</c:v>
                </c:pt>
                <c:pt idx="20">
                  <c:v>57–58</c:v>
                </c:pt>
                <c:pt idx="21">
                  <c:v>59–60</c:v>
                </c:pt>
                <c:pt idx="22">
                  <c:v>61–62</c:v>
                </c:pt>
                <c:pt idx="23">
                  <c:v>63–64</c:v>
                </c:pt>
                <c:pt idx="24">
                  <c:v>65–66</c:v>
                </c:pt>
                <c:pt idx="25">
                  <c:v>67–68</c:v>
                </c:pt>
                <c:pt idx="26">
                  <c:v>69–70</c:v>
                </c:pt>
                <c:pt idx="27">
                  <c:v>71–72</c:v>
                </c:pt>
                <c:pt idx="28">
                  <c:v>73–74</c:v>
                </c:pt>
                <c:pt idx="29">
                  <c:v>75–76</c:v>
                </c:pt>
                <c:pt idx="30">
                  <c:v>77–78</c:v>
                </c:pt>
                <c:pt idx="31">
                  <c:v>79–80</c:v>
                </c:pt>
              </c:strCache>
            </c:strRef>
          </c:cat>
          <c:val>
            <c:numRef>
              <c:f>'5'!$B$4:$B$35</c:f>
              <c:numCache>
                <c:formatCode>0.0</c:formatCode>
                <c:ptCount val="32"/>
                <c:pt idx="0">
                  <c:v>4.4194976564298045</c:v>
                </c:pt>
                <c:pt idx="1">
                  <c:v>7.4122093015024255</c:v>
                </c:pt>
                <c:pt idx="2">
                  <c:v>6.5561208049902842</c:v>
                </c:pt>
                <c:pt idx="3">
                  <c:v>5.5890824108761965</c:v>
                </c:pt>
                <c:pt idx="4">
                  <c:v>5.6969263751511345</c:v>
                </c:pt>
                <c:pt idx="5">
                  <c:v>4.8596442575562691</c:v>
                </c:pt>
                <c:pt idx="6">
                  <c:v>4.5099454386692983</c:v>
                </c:pt>
                <c:pt idx="7">
                  <c:v>4.1864485120488881</c:v>
                </c:pt>
                <c:pt idx="8">
                  <c:v>4.360678067664332</c:v>
                </c:pt>
                <c:pt idx="9">
                  <c:v>4.0484551351838496</c:v>
                </c:pt>
                <c:pt idx="10">
                  <c:v>4.6138870931910709</c:v>
                </c:pt>
                <c:pt idx="11">
                  <c:v>4.4700850404232328</c:v>
                </c:pt>
                <c:pt idx="12">
                  <c:v>4.2842973683236156</c:v>
                </c:pt>
                <c:pt idx="13">
                  <c:v>4.4727649040337294</c:v>
                </c:pt>
                <c:pt idx="14">
                  <c:v>4.559556913029553</c:v>
                </c:pt>
                <c:pt idx="15">
                  <c:v>4.5400689772305602</c:v>
                </c:pt>
                <c:pt idx="16">
                  <c:v>4.6112655275369026</c:v>
                </c:pt>
                <c:pt idx="17">
                  <c:v>4.2542573327715427</c:v>
                </c:pt>
                <c:pt idx="18">
                  <c:v>4.2914722155779286</c:v>
                </c:pt>
                <c:pt idx="19">
                  <c:v>3.6935435669385623</c:v>
                </c:pt>
                <c:pt idx="20">
                  <c:v>3.779571376903307</c:v>
                </c:pt>
                <c:pt idx="21">
                  <c:v>4.0673374027389038</c:v>
                </c:pt>
                <c:pt idx="22">
                  <c:v>3.99535756742163</c:v>
                </c:pt>
                <c:pt idx="23">
                  <c:v>3.5516981865483803</c:v>
                </c:pt>
                <c:pt idx="24">
                  <c:v>3.7102763611800924</c:v>
                </c:pt>
                <c:pt idx="25">
                  <c:v>2.9238156615317745</c:v>
                </c:pt>
                <c:pt idx="26">
                  <c:v>2.5160241090726023</c:v>
                </c:pt>
                <c:pt idx="27">
                  <c:v>2.4598608465974636</c:v>
                </c:pt>
                <c:pt idx="28">
                  <c:v>2.5258296046753714</c:v>
                </c:pt>
                <c:pt idx="29">
                  <c:v>2.0801577744234185</c:v>
                </c:pt>
                <c:pt idx="30">
                  <c:v>1.4666520014860964</c:v>
                </c:pt>
                <c:pt idx="31">
                  <c:v>1.9471187728643644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4F9-4F71-AC3D-CE678C679272}"/>
            </c:ext>
          </c:extLst>
        </c:ser>
        <c:ser>
          <c:idx val="1"/>
          <c:order val="1"/>
          <c:tx>
            <c:strRef>
              <c:f>'5'!$I$3</c:f>
              <c:strCache>
                <c:ptCount val="1"/>
                <c:pt idx="0">
                  <c:v>2018–19/2020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'5'!$A$4:$A$35</c:f>
              <c:strCache>
                <c:ptCount val="32"/>
                <c:pt idx="0">
                  <c:v>17–18</c:v>
                </c:pt>
                <c:pt idx="1">
                  <c:v>19–20</c:v>
                </c:pt>
                <c:pt idx="2">
                  <c:v>21–22</c:v>
                </c:pt>
                <c:pt idx="3">
                  <c:v>23–24</c:v>
                </c:pt>
                <c:pt idx="4">
                  <c:v>25–26</c:v>
                </c:pt>
                <c:pt idx="5">
                  <c:v>27–28</c:v>
                </c:pt>
                <c:pt idx="6">
                  <c:v>29–30</c:v>
                </c:pt>
                <c:pt idx="7">
                  <c:v>31–32</c:v>
                </c:pt>
                <c:pt idx="8">
                  <c:v>33–34</c:v>
                </c:pt>
                <c:pt idx="9">
                  <c:v>35–36</c:v>
                </c:pt>
                <c:pt idx="10">
                  <c:v>37–38</c:v>
                </c:pt>
                <c:pt idx="11">
                  <c:v>39–40</c:v>
                </c:pt>
                <c:pt idx="12">
                  <c:v>41–42</c:v>
                </c:pt>
                <c:pt idx="13">
                  <c:v>43–44</c:v>
                </c:pt>
                <c:pt idx="14">
                  <c:v>45–46</c:v>
                </c:pt>
                <c:pt idx="15">
                  <c:v>47–48</c:v>
                </c:pt>
                <c:pt idx="16">
                  <c:v>49–50</c:v>
                </c:pt>
                <c:pt idx="17">
                  <c:v>51–52</c:v>
                </c:pt>
                <c:pt idx="18">
                  <c:v>53–54</c:v>
                </c:pt>
                <c:pt idx="19">
                  <c:v>55–56</c:v>
                </c:pt>
                <c:pt idx="20">
                  <c:v>57–58</c:v>
                </c:pt>
                <c:pt idx="21">
                  <c:v>59–60</c:v>
                </c:pt>
                <c:pt idx="22">
                  <c:v>61–62</c:v>
                </c:pt>
                <c:pt idx="23">
                  <c:v>63–64</c:v>
                </c:pt>
                <c:pt idx="24">
                  <c:v>65–66</c:v>
                </c:pt>
                <c:pt idx="25">
                  <c:v>67–68</c:v>
                </c:pt>
                <c:pt idx="26">
                  <c:v>69–70</c:v>
                </c:pt>
                <c:pt idx="27">
                  <c:v>71–72</c:v>
                </c:pt>
                <c:pt idx="28">
                  <c:v>73–74</c:v>
                </c:pt>
                <c:pt idx="29">
                  <c:v>75–76</c:v>
                </c:pt>
                <c:pt idx="30">
                  <c:v>77–78</c:v>
                </c:pt>
                <c:pt idx="31">
                  <c:v>79–80</c:v>
                </c:pt>
              </c:strCache>
            </c:strRef>
          </c:cat>
          <c:val>
            <c:numRef>
              <c:f>'5'!$I$4:$I$35</c:f>
              <c:numCache>
                <c:formatCode>0.0</c:formatCode>
                <c:ptCount val="32"/>
                <c:pt idx="0">
                  <c:v>2.5145999999999997</c:v>
                </c:pt>
                <c:pt idx="1">
                  <c:v>4.4741999999999997</c:v>
                </c:pt>
                <c:pt idx="2">
                  <c:v>5.2157999999999998</c:v>
                </c:pt>
                <c:pt idx="3">
                  <c:v>5.7029999999999994</c:v>
                </c:pt>
                <c:pt idx="4">
                  <c:v>5.0586000000000002</c:v>
                </c:pt>
                <c:pt idx="5">
                  <c:v>4.0944000000000003</c:v>
                </c:pt>
                <c:pt idx="6">
                  <c:v>3.6581999999999999</c:v>
                </c:pt>
                <c:pt idx="7">
                  <c:v>3.6816</c:v>
                </c:pt>
                <c:pt idx="8">
                  <c:v>3.7871999999999999</c:v>
                </c:pt>
                <c:pt idx="9">
                  <c:v>3.2843999999999998</c:v>
                </c:pt>
                <c:pt idx="10">
                  <c:v>3.7043999999999997</c:v>
                </c:pt>
                <c:pt idx="11">
                  <c:v>3.3431999999999999</c:v>
                </c:pt>
                <c:pt idx="12">
                  <c:v>4.1310000000000002</c:v>
                </c:pt>
                <c:pt idx="13">
                  <c:v>3.8982000000000001</c:v>
                </c:pt>
                <c:pt idx="14">
                  <c:v>4.2233999999999998</c:v>
                </c:pt>
                <c:pt idx="15">
                  <c:v>3.9581999999999997</c:v>
                </c:pt>
                <c:pt idx="16">
                  <c:v>4.4111999999999991</c:v>
                </c:pt>
                <c:pt idx="17">
                  <c:v>4.4526000000000003</c:v>
                </c:pt>
                <c:pt idx="18">
                  <c:v>3.8502000000000001</c:v>
                </c:pt>
                <c:pt idx="19">
                  <c:v>3.8862000000000001</c:v>
                </c:pt>
                <c:pt idx="20">
                  <c:v>4.9146000000000001</c:v>
                </c:pt>
                <c:pt idx="21">
                  <c:v>4.2984</c:v>
                </c:pt>
                <c:pt idx="22">
                  <c:v>4.2930000000000001</c:v>
                </c:pt>
                <c:pt idx="23">
                  <c:v>4.5120000000000005</c:v>
                </c:pt>
                <c:pt idx="24">
                  <c:v>4.2389999999999999</c:v>
                </c:pt>
                <c:pt idx="25">
                  <c:v>4.3998000000000008</c:v>
                </c:pt>
                <c:pt idx="26">
                  <c:v>3.7343999999999999</c:v>
                </c:pt>
                <c:pt idx="27">
                  <c:v>3.6642000000000001</c:v>
                </c:pt>
                <c:pt idx="28">
                  <c:v>3.7986</c:v>
                </c:pt>
                <c:pt idx="29">
                  <c:v>3.3426</c:v>
                </c:pt>
                <c:pt idx="30">
                  <c:v>2.9892000000000003</c:v>
                </c:pt>
                <c:pt idx="31">
                  <c:v>2.9610000000000003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4F9-4F71-AC3D-CE678C6792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41338504"/>
        <c:axId val="841337192"/>
      </c:lineChart>
      <c:catAx>
        <c:axId val="841338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endParaRPr lang="sv-SE"/>
          </a:p>
        </c:txPr>
        <c:crossAx val="841337192"/>
        <c:crosses val="autoZero"/>
        <c:auto val="0"/>
        <c:lblAlgn val="ctr"/>
        <c:lblOffset val="100"/>
        <c:tickLblSkip val="2"/>
        <c:tickMarkSkip val="1"/>
        <c:noMultiLvlLbl val="0"/>
      </c:catAx>
      <c:valAx>
        <c:axId val="841337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j-lt"/>
                    <a:ea typeface="+mn-ea"/>
                    <a:cs typeface="+mn-cs"/>
                  </a:defRPr>
                </a:pPr>
                <a:r>
                  <a:rPr lang="en-US"/>
                  <a:t>Liter, ren alkohol </a:t>
                </a:r>
              </a:p>
            </c:rich>
          </c:tx>
          <c:layout>
            <c:manualLayout>
              <c:xMode val="edge"/>
              <c:yMode val="edge"/>
              <c:x val="0"/>
              <c:y val="1.5015684956408554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+mj-lt"/>
                  <a:ea typeface="+mn-ea"/>
                  <a:cs typeface="+mn-cs"/>
                </a:defRPr>
              </a:pPr>
              <a:endParaRPr lang="sv-SE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endParaRPr lang="sv-SE"/>
          </a:p>
        </c:txPr>
        <c:crossAx val="841338504"/>
        <c:crosses val="autoZero"/>
        <c:crossBetween val="midCat"/>
        <c:majorUnit val="2"/>
      </c:valAx>
      <c:spPr>
        <a:noFill/>
        <a:ln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0.40083649549506317"/>
          <c:y val="0.18805837863839953"/>
          <c:w val="0.54994633308103769"/>
          <c:h val="5.11420011847339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j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+mj-lt"/>
        </a:defRPr>
      </a:pPr>
      <a:endParaRPr lang="sv-SE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0939851268591425E-2"/>
          <c:y val="0.1489585156022164"/>
          <c:w val="0.89850459317585296"/>
          <c:h val="0.76449573554876482"/>
        </c:manualLayout>
      </c:layout>
      <c:lineChart>
        <c:grouping val="standard"/>
        <c:varyColors val="0"/>
        <c:ser>
          <c:idx val="0"/>
          <c:order val="0"/>
          <c:tx>
            <c:strRef>
              <c:f>'6'!$J$3</c:f>
              <c:strCache>
                <c:ptCount val="1"/>
                <c:pt idx="0">
                  <c:v>Män</c:v>
                </c:pt>
              </c:strCache>
            </c:strRef>
          </c:tx>
          <c:spPr>
            <a:ln w="28575" cap="rnd">
              <a:solidFill>
                <a:srgbClr val="BEBC00"/>
              </a:solidFill>
              <a:round/>
            </a:ln>
            <a:effectLst/>
          </c:spPr>
          <c:marker>
            <c:symbol val="none"/>
          </c:marker>
          <c:cat>
            <c:numRef>
              <c:f>'6'!$A$4:$A$20</c:f>
              <c:numCache>
                <c:formatCode>General</c:formatCode>
                <c:ptCount val="1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</c:numCache>
            </c:numRef>
          </c:cat>
          <c:val>
            <c:numRef>
              <c:f>'6'!$J$4:$J$20</c:f>
              <c:numCache>
                <c:formatCode>0.0</c:formatCode>
                <c:ptCount val="17"/>
                <c:pt idx="0">
                  <c:v>9.9118031042313604</c:v>
                </c:pt>
                <c:pt idx="1">
                  <c:v>9.5814660862655323</c:v>
                </c:pt>
                <c:pt idx="2">
                  <c:v>9.5979269394155313</c:v>
                </c:pt>
                <c:pt idx="3">
                  <c:v>9.285325603824587</c:v>
                </c:pt>
                <c:pt idx="4">
                  <c:v>9.4205625858860724</c:v>
                </c:pt>
                <c:pt idx="5">
                  <c:v>9.4105744203107431</c:v>
                </c:pt>
                <c:pt idx="6">
                  <c:v>9.1138305108360047</c:v>
                </c:pt>
                <c:pt idx="7">
                  <c:v>8.9349793778109241</c:v>
                </c:pt>
                <c:pt idx="8">
                  <c:v>9.226896065062645</c:v>
                </c:pt>
                <c:pt idx="9">
                  <c:v>8.7877243369790836</c:v>
                </c:pt>
                <c:pt idx="10">
                  <c:v>7.5109972723183942</c:v>
                </c:pt>
                <c:pt idx="11">
                  <c:v>7.816485929243715</c:v>
                </c:pt>
                <c:pt idx="12">
                  <c:v>7.8425217851762268</c:v>
                </c:pt>
                <c:pt idx="13">
                  <c:v>7.8188735417008237</c:v>
                </c:pt>
                <c:pt idx="14">
                  <c:v>8.3413188470412631</c:v>
                </c:pt>
                <c:pt idx="15">
                  <c:v>7.8491378441493387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A9D-4A39-94B7-E8126E0C63A2}"/>
            </c:ext>
          </c:extLst>
        </c:ser>
        <c:ser>
          <c:idx val="1"/>
          <c:order val="1"/>
          <c:tx>
            <c:strRef>
              <c:f>'6'!$J$3</c:f>
              <c:strCache>
                <c:ptCount val="1"/>
                <c:pt idx="0">
                  <c:v>Män</c:v>
                </c:pt>
              </c:strCache>
            </c:strRef>
          </c:tx>
          <c:spPr>
            <a:ln w="28575" cap="rnd">
              <a:solidFill>
                <a:srgbClr val="BEBC00"/>
              </a:solidFill>
              <a:round/>
            </a:ln>
            <a:effectLst/>
          </c:spPr>
          <c:marker>
            <c:symbol val="none"/>
          </c:marker>
          <c:cat>
            <c:numRef>
              <c:f>'6'!$A$4:$A$20</c:f>
              <c:numCache>
                <c:formatCode>General</c:formatCode>
                <c:ptCount val="1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</c:numCache>
            </c:numRef>
          </c:cat>
          <c:val>
            <c:numRef>
              <c:f>'6'!$K$4:$K$20</c:f>
              <c:numCache>
                <c:formatCode>General</c:formatCode>
                <c:ptCount val="17"/>
                <c:pt idx="15" formatCode="0.0">
                  <c:v>9.5831805762813858</c:v>
                </c:pt>
                <c:pt idx="16" formatCode="0.0">
                  <c:v>9.0640766537406723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A9D-4A39-94B7-E8126E0C63A2}"/>
            </c:ext>
          </c:extLst>
        </c:ser>
        <c:ser>
          <c:idx val="4"/>
          <c:order val="2"/>
          <c:tx>
            <c:strRef>
              <c:f>'6'!$L$3</c:f>
              <c:strCache>
                <c:ptCount val="1"/>
                <c:pt idx="0">
                  <c:v>Kvinnor</c:v>
                </c:pt>
              </c:strCache>
            </c:strRef>
          </c:tx>
          <c:spPr>
            <a:ln w="28575" cap="rnd">
              <a:solidFill>
                <a:srgbClr val="B32B31"/>
              </a:solidFill>
              <a:round/>
            </a:ln>
            <a:effectLst/>
          </c:spPr>
          <c:marker>
            <c:symbol val="none"/>
          </c:marker>
          <c:cat>
            <c:numRef>
              <c:f>'6'!$A$4:$A$20</c:f>
              <c:numCache>
                <c:formatCode>General</c:formatCode>
                <c:ptCount val="1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</c:numCache>
            </c:numRef>
          </c:cat>
          <c:val>
            <c:numRef>
              <c:f>'6'!$L$4:$L$20</c:f>
              <c:numCache>
                <c:formatCode>0.0</c:formatCode>
                <c:ptCount val="17"/>
                <c:pt idx="0">
                  <c:v>6.0746322448090515</c:v>
                </c:pt>
                <c:pt idx="1">
                  <c:v>6.1798071166920607</c:v>
                </c:pt>
                <c:pt idx="2">
                  <c:v>6.1200017119164158</c:v>
                </c:pt>
                <c:pt idx="3">
                  <c:v>5.8080228315356761</c:v>
                </c:pt>
                <c:pt idx="4">
                  <c:v>5.9685307263556355</c:v>
                </c:pt>
                <c:pt idx="5">
                  <c:v>5.9505920306936417</c:v>
                </c:pt>
                <c:pt idx="6">
                  <c:v>5.8058872710507954</c:v>
                </c:pt>
                <c:pt idx="7">
                  <c:v>5.6655925882426628</c:v>
                </c:pt>
                <c:pt idx="8">
                  <c:v>5.6959507013317277</c:v>
                </c:pt>
                <c:pt idx="9">
                  <c:v>5.3782201146312998</c:v>
                </c:pt>
                <c:pt idx="10">
                  <c:v>4.6268654117134815</c:v>
                </c:pt>
                <c:pt idx="11">
                  <c:v>5.1077135032149181</c:v>
                </c:pt>
                <c:pt idx="12">
                  <c:v>4.9636926822606435</c:v>
                </c:pt>
                <c:pt idx="13">
                  <c:v>4.9778295033125062</c:v>
                </c:pt>
                <c:pt idx="14">
                  <c:v>5.2505942010312179</c:v>
                </c:pt>
                <c:pt idx="15">
                  <c:v>5.0954802757509121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A9D-4A39-94B7-E8126E0C63A2}"/>
            </c:ext>
          </c:extLst>
        </c:ser>
        <c:ser>
          <c:idx val="5"/>
          <c:order val="3"/>
          <c:tx>
            <c:strRef>
              <c:f>'6'!$L$3</c:f>
              <c:strCache>
                <c:ptCount val="1"/>
                <c:pt idx="0">
                  <c:v>Kvinnor</c:v>
                </c:pt>
              </c:strCache>
            </c:strRef>
          </c:tx>
          <c:spPr>
            <a:ln w="28575" cap="rnd">
              <a:solidFill>
                <a:srgbClr val="B32B31"/>
              </a:solidFill>
              <a:round/>
            </a:ln>
            <a:effectLst/>
          </c:spPr>
          <c:marker>
            <c:symbol val="none"/>
          </c:marker>
          <c:cat>
            <c:numRef>
              <c:f>'6'!$A$4:$A$20</c:f>
              <c:numCache>
                <c:formatCode>General</c:formatCode>
                <c:ptCount val="1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</c:numCache>
            </c:numRef>
          </c:cat>
          <c:val>
            <c:numRef>
              <c:f>'6'!$M$4:$M$20</c:f>
              <c:numCache>
                <c:formatCode>General</c:formatCode>
                <c:ptCount val="17"/>
                <c:pt idx="15" formatCode="0.0">
                  <c:v>6.8312450776759404</c:v>
                </c:pt>
                <c:pt idx="16" formatCode="0.0">
                  <c:v>6.2443382092222004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A9D-4A39-94B7-E8126E0C63A2}"/>
            </c:ext>
          </c:extLst>
        </c:ser>
        <c:ser>
          <c:idx val="12"/>
          <c:order val="6"/>
          <c:tx>
            <c:strRef>
              <c:f>'6'!$N$3</c:f>
              <c:strCache>
                <c:ptCount val="1"/>
                <c:pt idx="0">
                  <c:v>Alla</c:v>
                </c:pt>
              </c:strCache>
            </c:strRef>
          </c:tx>
          <c:spPr>
            <a:ln w="28575" cap="rnd">
              <a:solidFill>
                <a:srgbClr val="004687"/>
              </a:solidFill>
              <a:round/>
            </a:ln>
            <a:effectLst/>
          </c:spPr>
          <c:marker>
            <c:symbol val="none"/>
          </c:marker>
          <c:cat>
            <c:numRef>
              <c:f>'6'!$A$4:$A$20</c:f>
              <c:numCache>
                <c:formatCode>General</c:formatCode>
                <c:ptCount val="1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</c:numCache>
            </c:numRef>
          </c:cat>
          <c:val>
            <c:numRef>
              <c:f>'6'!$N$4:$N$20</c:f>
              <c:numCache>
                <c:formatCode>0.0</c:formatCode>
                <c:ptCount val="17"/>
                <c:pt idx="0">
                  <c:v>8.1120516028191663</c:v>
                </c:pt>
                <c:pt idx="1">
                  <c:v>7.9740440228008849</c:v>
                </c:pt>
                <c:pt idx="2">
                  <c:v>7.9609498625152924</c:v>
                </c:pt>
                <c:pt idx="3">
                  <c:v>7.647692094986053</c:v>
                </c:pt>
                <c:pt idx="4">
                  <c:v>7.7899376663527384</c:v>
                </c:pt>
                <c:pt idx="5">
                  <c:v>7.7873734750672883</c:v>
                </c:pt>
                <c:pt idx="6">
                  <c:v>7.5560475285524582</c:v>
                </c:pt>
                <c:pt idx="7">
                  <c:v>7.4041481289020945</c:v>
                </c:pt>
                <c:pt idx="8">
                  <c:v>7.5834897675820683</c:v>
                </c:pt>
                <c:pt idx="9">
                  <c:v>7.1797726404508246</c:v>
                </c:pt>
                <c:pt idx="10">
                  <c:v>6.1204512127875219</c:v>
                </c:pt>
                <c:pt idx="11">
                  <c:v>6.521742762259195</c:v>
                </c:pt>
                <c:pt idx="12">
                  <c:v>6.4748838873834629</c:v>
                </c:pt>
                <c:pt idx="13">
                  <c:v>6.4580410152412533</c:v>
                </c:pt>
                <c:pt idx="14">
                  <c:v>6.8532304719808499</c:v>
                </c:pt>
                <c:pt idx="15">
                  <c:v>6.5350982444838479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A9D-4A39-94B7-E8126E0C63A2}"/>
            </c:ext>
          </c:extLst>
        </c:ser>
        <c:ser>
          <c:idx val="13"/>
          <c:order val="7"/>
          <c:tx>
            <c:strRef>
              <c:f>'6'!$O$3</c:f>
              <c:strCache>
                <c:ptCount val="1"/>
                <c:pt idx="0">
                  <c:v>Alla</c:v>
                </c:pt>
              </c:strCache>
            </c:strRef>
          </c:tx>
          <c:spPr>
            <a:ln w="28575" cap="rnd">
              <a:solidFill>
                <a:srgbClr val="004687"/>
              </a:solidFill>
              <a:round/>
            </a:ln>
            <a:effectLst/>
          </c:spPr>
          <c:marker>
            <c:symbol val="none"/>
          </c:marker>
          <c:cat>
            <c:numRef>
              <c:f>'6'!$A$4:$A$20</c:f>
              <c:numCache>
                <c:formatCode>General</c:formatCode>
                <c:ptCount val="1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</c:numCache>
            </c:numRef>
          </c:cat>
          <c:val>
            <c:numRef>
              <c:f>'6'!$O$4:$O$20</c:f>
              <c:numCache>
                <c:formatCode>General</c:formatCode>
                <c:ptCount val="17"/>
                <c:pt idx="15" formatCode="0.0">
                  <c:v>8.2673722703330998</c:v>
                </c:pt>
                <c:pt idx="16" formatCode="0.0">
                  <c:v>7.71752396385694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2A9D-4A39-94B7-E8126E0C63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41338504"/>
        <c:axId val="841337192"/>
        <c:extLst>
          <c:ext xmlns:c15="http://schemas.microsoft.com/office/drawing/2012/chart" uri="{02D57815-91ED-43cb-92C2-25804820EDAC}">
            <c15:filteredLineSeries>
              <c15:ser>
                <c:idx val="8"/>
                <c:order val="4"/>
                <c:tx>
                  <c:strRef>
                    <c:extLst>
                      <c:ext uri="{02D57815-91ED-43cb-92C2-25804820EDAC}">
                        <c15:formulaRef>
                          <c15:sqref>'6'!$J$3</c15:sqref>
                        </c15:formulaRef>
                      </c:ext>
                    </c:extLst>
                    <c:strCache>
                      <c:ptCount val="1"/>
                      <c:pt idx="0">
                        <c:v>Män</c:v>
                      </c:pt>
                    </c:strCache>
                  </c:strRef>
                </c:tx>
                <c:spPr>
                  <a:ln w="28575" cap="rnd">
                    <a:solidFill>
                      <a:schemeClr val="accent3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'6'!$A$4:$A$20</c15:sqref>
                        </c15:formulaRef>
                      </c:ext>
                    </c:extLst>
                    <c:numCache>
                      <c:formatCode>General</c:formatCode>
                      <c:ptCount val="17"/>
                      <c:pt idx="0">
                        <c:v>2004</c:v>
                      </c:pt>
                      <c:pt idx="1">
                        <c:v>2005</c:v>
                      </c:pt>
                      <c:pt idx="2">
                        <c:v>2006</c:v>
                      </c:pt>
                      <c:pt idx="3">
                        <c:v>2007</c:v>
                      </c:pt>
                      <c:pt idx="4">
                        <c:v>2008</c:v>
                      </c:pt>
                      <c:pt idx="5">
                        <c:v>2009</c:v>
                      </c:pt>
                      <c:pt idx="6">
                        <c:v>2010</c:v>
                      </c:pt>
                      <c:pt idx="7">
                        <c:v>2011</c:v>
                      </c:pt>
                      <c:pt idx="8">
                        <c:v>2012</c:v>
                      </c:pt>
                      <c:pt idx="9">
                        <c:v>2013</c:v>
                      </c:pt>
                      <c:pt idx="10">
                        <c:v>2014</c:v>
                      </c:pt>
                      <c:pt idx="11">
                        <c:v>2015</c:v>
                      </c:pt>
                      <c:pt idx="12">
                        <c:v>2016</c:v>
                      </c:pt>
                      <c:pt idx="13">
                        <c:v>2017</c:v>
                      </c:pt>
                      <c:pt idx="14">
                        <c:v>2018</c:v>
                      </c:pt>
                      <c:pt idx="15">
                        <c:v>2019</c:v>
                      </c:pt>
                      <c:pt idx="16">
                        <c:v>2020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'6'!$J$4:$J$20</c15:sqref>
                        </c15:formulaRef>
                      </c:ext>
                    </c:extLst>
                    <c:numCache>
                      <c:formatCode>0.0</c:formatCode>
                      <c:ptCount val="17"/>
                      <c:pt idx="0">
                        <c:v>9.9118031042313604</c:v>
                      </c:pt>
                      <c:pt idx="1">
                        <c:v>9.5814660862655323</c:v>
                      </c:pt>
                      <c:pt idx="2">
                        <c:v>9.5979269394155313</c:v>
                      </c:pt>
                      <c:pt idx="3">
                        <c:v>9.285325603824587</c:v>
                      </c:pt>
                      <c:pt idx="4">
                        <c:v>9.4205625858860724</c:v>
                      </c:pt>
                      <c:pt idx="5">
                        <c:v>9.4105744203107431</c:v>
                      </c:pt>
                      <c:pt idx="6">
                        <c:v>9.1138305108360047</c:v>
                      </c:pt>
                      <c:pt idx="7">
                        <c:v>8.9349793778109241</c:v>
                      </c:pt>
                      <c:pt idx="8">
                        <c:v>9.226896065062645</c:v>
                      </c:pt>
                      <c:pt idx="9">
                        <c:v>8.7877243369790836</c:v>
                      </c:pt>
                      <c:pt idx="10">
                        <c:v>7.5109972723183942</c:v>
                      </c:pt>
                      <c:pt idx="11">
                        <c:v>7.816485929243715</c:v>
                      </c:pt>
                      <c:pt idx="12">
                        <c:v>7.8425217851762268</c:v>
                      </c:pt>
                      <c:pt idx="13">
                        <c:v>7.8188735417008237</c:v>
                      </c:pt>
                      <c:pt idx="14">
                        <c:v>8.3413188470412631</c:v>
                      </c:pt>
                      <c:pt idx="15">
                        <c:v>7.8491378441493387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6-2A9D-4A39-94B7-E8126E0C63A2}"/>
                  </c:ext>
                </c:extLst>
              </c15:ser>
            </c15:filteredLineSeries>
            <c15:filteredLineSeries>
              <c15:ser>
                <c:idx val="10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'6'!$L$3</c15:sqref>
                        </c15:formulaRef>
                      </c:ext>
                    </c:extLst>
                    <c:strCache>
                      <c:ptCount val="1"/>
                      <c:pt idx="0">
                        <c:v>Kvinnor</c:v>
                      </c:pt>
                    </c:strCache>
                  </c:strRef>
                </c:tx>
                <c:spPr>
                  <a:ln w="28575" cap="rnd">
                    <a:solidFill>
                      <a:schemeClr val="accent5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'6'!$A$4:$A$20</c15:sqref>
                        </c15:formulaRef>
                      </c:ext>
                    </c:extLst>
                    <c:numCache>
                      <c:formatCode>General</c:formatCode>
                      <c:ptCount val="17"/>
                      <c:pt idx="0">
                        <c:v>2004</c:v>
                      </c:pt>
                      <c:pt idx="1">
                        <c:v>2005</c:v>
                      </c:pt>
                      <c:pt idx="2">
                        <c:v>2006</c:v>
                      </c:pt>
                      <c:pt idx="3">
                        <c:v>2007</c:v>
                      </c:pt>
                      <c:pt idx="4">
                        <c:v>2008</c:v>
                      </c:pt>
                      <c:pt idx="5">
                        <c:v>2009</c:v>
                      </c:pt>
                      <c:pt idx="6">
                        <c:v>2010</c:v>
                      </c:pt>
                      <c:pt idx="7">
                        <c:v>2011</c:v>
                      </c:pt>
                      <c:pt idx="8">
                        <c:v>2012</c:v>
                      </c:pt>
                      <c:pt idx="9">
                        <c:v>2013</c:v>
                      </c:pt>
                      <c:pt idx="10">
                        <c:v>2014</c:v>
                      </c:pt>
                      <c:pt idx="11">
                        <c:v>2015</c:v>
                      </c:pt>
                      <c:pt idx="12">
                        <c:v>2016</c:v>
                      </c:pt>
                      <c:pt idx="13">
                        <c:v>2017</c:v>
                      </c:pt>
                      <c:pt idx="14">
                        <c:v>2018</c:v>
                      </c:pt>
                      <c:pt idx="15">
                        <c:v>2019</c:v>
                      </c:pt>
                      <c:pt idx="16">
                        <c:v>2020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'6'!$L$4:$L$20</c15:sqref>
                        </c15:formulaRef>
                      </c:ext>
                    </c:extLst>
                    <c:numCache>
                      <c:formatCode>0.0</c:formatCode>
                      <c:ptCount val="17"/>
                      <c:pt idx="0">
                        <c:v>6.0746322448090515</c:v>
                      </c:pt>
                      <c:pt idx="1">
                        <c:v>6.1798071166920607</c:v>
                      </c:pt>
                      <c:pt idx="2">
                        <c:v>6.1200017119164158</c:v>
                      </c:pt>
                      <c:pt idx="3">
                        <c:v>5.8080228315356761</c:v>
                      </c:pt>
                      <c:pt idx="4">
                        <c:v>5.9685307263556355</c:v>
                      </c:pt>
                      <c:pt idx="5">
                        <c:v>5.9505920306936417</c:v>
                      </c:pt>
                      <c:pt idx="6">
                        <c:v>5.8058872710507954</c:v>
                      </c:pt>
                      <c:pt idx="7">
                        <c:v>5.6655925882426628</c:v>
                      </c:pt>
                      <c:pt idx="8">
                        <c:v>5.6959507013317277</c:v>
                      </c:pt>
                      <c:pt idx="9">
                        <c:v>5.3782201146312998</c:v>
                      </c:pt>
                      <c:pt idx="10">
                        <c:v>4.6268654117134815</c:v>
                      </c:pt>
                      <c:pt idx="11">
                        <c:v>5.1077135032149181</c:v>
                      </c:pt>
                      <c:pt idx="12">
                        <c:v>4.9636926822606435</c:v>
                      </c:pt>
                      <c:pt idx="13">
                        <c:v>4.9778295033125062</c:v>
                      </c:pt>
                      <c:pt idx="14">
                        <c:v>5.2505942010312179</c:v>
                      </c:pt>
                      <c:pt idx="15">
                        <c:v>5.0954802757509121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2A9D-4A39-94B7-E8126E0C63A2}"/>
                  </c:ext>
                </c:extLst>
              </c15:ser>
            </c15:filteredLineSeries>
          </c:ext>
        </c:extLst>
      </c:lineChart>
      <c:catAx>
        <c:axId val="841338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endParaRPr lang="sv-SE"/>
          </a:p>
        </c:txPr>
        <c:crossAx val="841337192"/>
        <c:crosses val="autoZero"/>
        <c:auto val="0"/>
        <c:lblAlgn val="ctr"/>
        <c:lblOffset val="100"/>
        <c:tickLblSkip val="2"/>
        <c:tickMarkSkip val="1"/>
        <c:noMultiLvlLbl val="0"/>
      </c:catAx>
      <c:valAx>
        <c:axId val="841337192"/>
        <c:scaling>
          <c:orientation val="minMax"/>
          <c:max val="1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j-lt"/>
                    <a:ea typeface="+mn-ea"/>
                    <a:cs typeface="+mn-cs"/>
                  </a:defRPr>
                </a:pPr>
                <a:r>
                  <a:rPr lang="en-US"/>
                  <a:t>Centiliter</a:t>
                </a:r>
              </a:p>
            </c:rich>
          </c:tx>
          <c:layout>
            <c:manualLayout>
              <c:xMode val="edge"/>
              <c:yMode val="edge"/>
              <c:x val="1.2863644858061834E-2"/>
              <c:y val="4.5495262830022094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+mj-lt"/>
                  <a:ea typeface="+mn-ea"/>
                  <a:cs typeface="+mn-cs"/>
                </a:defRPr>
              </a:pPr>
              <a:endParaRPr lang="sv-SE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endParaRPr lang="sv-SE"/>
          </a:p>
        </c:txPr>
        <c:crossAx val="841338504"/>
        <c:crosses val="autoZero"/>
        <c:crossBetween val="midCat"/>
        <c:majorUnit val="5"/>
        <c:minorUnit val="5"/>
      </c:valAx>
      <c:spPr>
        <a:noFill/>
        <a:ln>
          <a:solidFill>
            <a:schemeClr val="tx1"/>
          </a:solidFill>
        </a:ln>
        <a:effectLst/>
      </c:spPr>
    </c:plotArea>
    <c:legend>
      <c:legendPos val="b"/>
      <c:legendEntry>
        <c:idx val="1"/>
        <c:delete val="1"/>
      </c:legendEntry>
      <c:legendEntry>
        <c:idx val="3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.46255269747425193"/>
          <c:y val="0.7654515437258268"/>
          <c:w val="0.47922411626168976"/>
          <c:h val="9.506930465759767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j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+mj-lt"/>
        </a:defRPr>
      </a:pPr>
      <a:endParaRPr lang="sv-SE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4336118599429309E-2"/>
          <c:y val="0.1489585156022164"/>
          <c:w val="0.90350476925541612"/>
          <c:h val="0.76449573554876482"/>
        </c:manualLayout>
      </c:layout>
      <c:lineChart>
        <c:grouping val="standard"/>
        <c:varyColors val="0"/>
        <c:ser>
          <c:idx val="12"/>
          <c:order val="0"/>
          <c:tx>
            <c:strRef>
              <c:f>'7'!$B$3</c:f>
              <c:strCache>
                <c:ptCount val="1"/>
                <c:pt idx="0">
                  <c:v>Alkoholvolym över högkonsumtionsgränsen</c:v>
                </c:pt>
              </c:strCache>
            </c:strRef>
          </c:tx>
          <c:spPr>
            <a:ln w="28575" cap="rnd">
              <a:solidFill>
                <a:srgbClr val="004687"/>
              </a:solidFill>
              <a:round/>
            </a:ln>
            <a:effectLst/>
          </c:spPr>
          <c:marker>
            <c:symbol val="none"/>
          </c:marker>
          <c:cat>
            <c:numRef>
              <c:f>'7'!$A$4:$A$20</c:f>
              <c:numCache>
                <c:formatCode>General</c:formatCode>
                <c:ptCount val="1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</c:numCache>
            </c:numRef>
          </c:cat>
          <c:val>
            <c:numRef>
              <c:f>'7'!$B$4:$B$20</c:f>
              <c:numCache>
                <c:formatCode>0_ ;\-0\ </c:formatCode>
                <c:ptCount val="17"/>
                <c:pt idx="0">
                  <c:v>27.480586922519841</c:v>
                </c:pt>
                <c:pt idx="1">
                  <c:v>26.924701449449035</c:v>
                </c:pt>
                <c:pt idx="2">
                  <c:v>27.330076327587431</c:v>
                </c:pt>
                <c:pt idx="3">
                  <c:v>25.440890102375686</c:v>
                </c:pt>
                <c:pt idx="4">
                  <c:v>29.367329492470944</c:v>
                </c:pt>
                <c:pt idx="5">
                  <c:v>28.724767693818798</c:v>
                </c:pt>
                <c:pt idx="6">
                  <c:v>26.769842067201736</c:v>
                </c:pt>
                <c:pt idx="7">
                  <c:v>27.894430253685748</c:v>
                </c:pt>
                <c:pt idx="8">
                  <c:v>29.424357839409325</c:v>
                </c:pt>
                <c:pt idx="9">
                  <c:v>27.452727375240642</c:v>
                </c:pt>
                <c:pt idx="10">
                  <c:v>22.099583070225975</c:v>
                </c:pt>
                <c:pt idx="11">
                  <c:v>22.589359106345885</c:v>
                </c:pt>
                <c:pt idx="12">
                  <c:v>21.493744003970267</c:v>
                </c:pt>
                <c:pt idx="13">
                  <c:v>21.477946050238344</c:v>
                </c:pt>
                <c:pt idx="14">
                  <c:v>25.063706459707234</c:v>
                </c:pt>
                <c:pt idx="15">
                  <c:v>21.65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EF4-4177-88A1-EB0EC9DB2B9B}"/>
            </c:ext>
          </c:extLst>
        </c:ser>
        <c:ser>
          <c:idx val="13"/>
          <c:order val="1"/>
          <c:tx>
            <c:strRef>
              <c:f>'7'!$C$3</c:f>
              <c:strCache>
                <c:ptCount val="1"/>
                <c:pt idx="0">
                  <c:v>Alla</c:v>
                </c:pt>
              </c:strCache>
            </c:strRef>
          </c:tx>
          <c:spPr>
            <a:ln w="28575" cap="rnd">
              <a:solidFill>
                <a:srgbClr val="004687"/>
              </a:solidFill>
              <a:round/>
            </a:ln>
            <a:effectLst/>
          </c:spPr>
          <c:marker>
            <c:symbol val="none"/>
          </c:marker>
          <c:cat>
            <c:numRef>
              <c:f>'7'!$A$4:$A$20</c:f>
              <c:numCache>
                <c:formatCode>General</c:formatCode>
                <c:ptCount val="1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</c:numCache>
            </c:numRef>
          </c:cat>
          <c:val>
            <c:numRef>
              <c:f>'7'!$C$4:$C$20</c:f>
              <c:numCache>
                <c:formatCode>General</c:formatCode>
                <c:ptCount val="17"/>
                <c:pt idx="15" formatCode="0_ ;\-0\ ">
                  <c:v>30.00527709088372</c:v>
                </c:pt>
                <c:pt idx="16" formatCode="0_ ;\-0\ ">
                  <c:v>27.347828727366046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EF4-4177-88A1-EB0EC9DB2B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41338504"/>
        <c:axId val="841337192"/>
        <c:extLst/>
      </c:lineChart>
      <c:catAx>
        <c:axId val="841338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endParaRPr lang="sv-SE"/>
          </a:p>
        </c:txPr>
        <c:crossAx val="841337192"/>
        <c:crosses val="autoZero"/>
        <c:auto val="0"/>
        <c:lblAlgn val="ctr"/>
        <c:lblOffset val="100"/>
        <c:tickLblSkip val="2"/>
        <c:tickMarkSkip val="1"/>
        <c:noMultiLvlLbl val="0"/>
      </c:catAx>
      <c:valAx>
        <c:axId val="841337192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j-lt"/>
                    <a:ea typeface="+mn-ea"/>
                    <a:cs typeface="+mn-cs"/>
                  </a:defRPr>
                </a:pPr>
                <a:r>
                  <a:rPr lang="en-US"/>
                  <a:t>Procent</a:t>
                </a:r>
              </a:p>
            </c:rich>
          </c:tx>
          <c:layout>
            <c:manualLayout>
              <c:xMode val="edge"/>
              <c:yMode val="edge"/>
              <c:x val="2.1439408096769722E-3"/>
              <c:y val="3.4823185242617495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+mj-lt"/>
                  <a:ea typeface="+mn-ea"/>
                  <a:cs typeface="+mn-cs"/>
                </a:defRPr>
              </a:pPr>
              <a:endParaRPr lang="sv-SE"/>
            </a:p>
          </c:txPr>
        </c:title>
        <c:numFmt formatCode="0_ ;\-0\ 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endParaRPr lang="sv-SE"/>
          </a:p>
        </c:txPr>
        <c:crossAx val="841338504"/>
        <c:crosses val="autoZero"/>
        <c:crossBetween val="midCat"/>
        <c:majorUnit val="25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+mj-lt"/>
        </a:defRPr>
      </a:pPr>
      <a:endParaRPr lang="sv-SE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0048236980075359E-2"/>
          <c:y val="0.1489585156022164"/>
          <c:w val="0.90779265087477001"/>
          <c:h val="0.76449573554876482"/>
        </c:manualLayout>
      </c:layout>
      <c:lineChart>
        <c:grouping val="standard"/>
        <c:varyColors val="0"/>
        <c:ser>
          <c:idx val="0"/>
          <c:order val="0"/>
          <c:tx>
            <c:strRef>
              <c:f>'8'!$J$3</c:f>
              <c:strCache>
                <c:ptCount val="1"/>
                <c:pt idx="0">
                  <c:v>Män</c:v>
                </c:pt>
              </c:strCache>
            </c:strRef>
          </c:tx>
          <c:spPr>
            <a:ln w="28575" cap="rnd">
              <a:solidFill>
                <a:srgbClr val="BEBC00"/>
              </a:solidFill>
              <a:round/>
            </a:ln>
            <a:effectLst/>
          </c:spPr>
          <c:marker>
            <c:symbol val="none"/>
          </c:marker>
          <c:cat>
            <c:numRef>
              <c:f>'8'!$A$4:$A$20</c:f>
              <c:numCache>
                <c:formatCode>General</c:formatCode>
                <c:ptCount val="1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</c:numCache>
            </c:numRef>
          </c:cat>
          <c:val>
            <c:numRef>
              <c:f>'8'!$J$4:$J$20</c:f>
              <c:numCache>
                <c:formatCode>0</c:formatCode>
                <c:ptCount val="17"/>
                <c:pt idx="0">
                  <c:v>42.611599003880777</c:v>
                </c:pt>
                <c:pt idx="1">
                  <c:v>41.012721810159405</c:v>
                </c:pt>
                <c:pt idx="2">
                  <c:v>41.043217676957781</c:v>
                </c:pt>
                <c:pt idx="3">
                  <c:v>40.630606133747044</c:v>
                </c:pt>
                <c:pt idx="4">
                  <c:v>37.818306076096974</c:v>
                </c:pt>
                <c:pt idx="5">
                  <c:v>35.408829220362563</c:v>
                </c:pt>
                <c:pt idx="6">
                  <c:v>36.089367382871295</c:v>
                </c:pt>
                <c:pt idx="7">
                  <c:v>34.590527922354511</c:v>
                </c:pt>
                <c:pt idx="8">
                  <c:v>37.883807041505335</c:v>
                </c:pt>
                <c:pt idx="9">
                  <c:v>35.601349202110178</c:v>
                </c:pt>
                <c:pt idx="10">
                  <c:v>33.724309228740353</c:v>
                </c:pt>
                <c:pt idx="11">
                  <c:v>35.311814112469442</c:v>
                </c:pt>
                <c:pt idx="12">
                  <c:v>38.290255427666509</c:v>
                </c:pt>
                <c:pt idx="13">
                  <c:v>36.736999831894707</c:v>
                </c:pt>
                <c:pt idx="14">
                  <c:v>36.029585086799401</c:v>
                </c:pt>
                <c:pt idx="15">
                  <c:v>35.915289730301403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499-4B90-994E-36563C60C1FD}"/>
            </c:ext>
          </c:extLst>
        </c:ser>
        <c:ser>
          <c:idx val="1"/>
          <c:order val="1"/>
          <c:tx>
            <c:strRef>
              <c:f>'8'!$J$3</c:f>
              <c:strCache>
                <c:ptCount val="1"/>
                <c:pt idx="0">
                  <c:v>Män</c:v>
                </c:pt>
              </c:strCache>
            </c:strRef>
          </c:tx>
          <c:spPr>
            <a:ln w="28575" cap="rnd">
              <a:solidFill>
                <a:srgbClr val="BEBC00"/>
              </a:solidFill>
              <a:round/>
            </a:ln>
            <a:effectLst/>
          </c:spPr>
          <c:marker>
            <c:symbol val="none"/>
          </c:marker>
          <c:cat>
            <c:numRef>
              <c:f>'8'!$A$4:$A$20</c:f>
              <c:numCache>
                <c:formatCode>General</c:formatCode>
                <c:ptCount val="1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</c:numCache>
            </c:numRef>
          </c:cat>
          <c:val>
            <c:numRef>
              <c:f>'8'!$K$4:$K$20</c:f>
              <c:numCache>
                <c:formatCode>General</c:formatCode>
                <c:ptCount val="17"/>
                <c:pt idx="15" formatCode="0">
                  <c:v>37.8024971959642</c:v>
                </c:pt>
                <c:pt idx="16" formatCode="0">
                  <c:v>34.621446254934199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499-4B90-994E-36563C60C1FD}"/>
            </c:ext>
          </c:extLst>
        </c:ser>
        <c:ser>
          <c:idx val="4"/>
          <c:order val="2"/>
          <c:tx>
            <c:strRef>
              <c:f>'8'!$L$3</c:f>
              <c:strCache>
                <c:ptCount val="1"/>
                <c:pt idx="0">
                  <c:v>Kvinnor</c:v>
                </c:pt>
              </c:strCache>
            </c:strRef>
          </c:tx>
          <c:spPr>
            <a:ln w="28575" cap="rnd">
              <a:solidFill>
                <a:srgbClr val="B32B31"/>
              </a:solidFill>
              <a:round/>
            </a:ln>
            <a:effectLst/>
          </c:spPr>
          <c:marker>
            <c:symbol val="none"/>
          </c:marker>
          <c:cat>
            <c:numRef>
              <c:f>'8'!$A$4:$A$20</c:f>
              <c:numCache>
                <c:formatCode>General</c:formatCode>
                <c:ptCount val="1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</c:numCache>
            </c:numRef>
          </c:cat>
          <c:val>
            <c:numRef>
              <c:f>'8'!$L$4:$L$20</c:f>
              <c:numCache>
                <c:formatCode>0</c:formatCode>
                <c:ptCount val="17"/>
                <c:pt idx="0">
                  <c:v>18.68137779292147</c:v>
                </c:pt>
                <c:pt idx="1">
                  <c:v>18.746106595379963</c:v>
                </c:pt>
                <c:pt idx="2">
                  <c:v>19.274163644195053</c:v>
                </c:pt>
                <c:pt idx="3">
                  <c:v>16.722265517313861</c:v>
                </c:pt>
                <c:pt idx="4">
                  <c:v>15.852270650774381</c:v>
                </c:pt>
                <c:pt idx="5">
                  <c:v>16.379167367315208</c:v>
                </c:pt>
                <c:pt idx="6">
                  <c:v>16.452385453183389</c:v>
                </c:pt>
                <c:pt idx="7">
                  <c:v>15.677340227967418</c:v>
                </c:pt>
                <c:pt idx="8">
                  <c:v>16.603712271482447</c:v>
                </c:pt>
                <c:pt idx="9">
                  <c:v>16.261084415720092</c:v>
                </c:pt>
                <c:pt idx="10">
                  <c:v>15.344745575558241</c:v>
                </c:pt>
                <c:pt idx="11">
                  <c:v>16.987396839234606</c:v>
                </c:pt>
                <c:pt idx="12">
                  <c:v>17.493834007230411</c:v>
                </c:pt>
                <c:pt idx="13">
                  <c:v>18.244688621180838</c:v>
                </c:pt>
                <c:pt idx="14">
                  <c:v>18.5129427979379</c:v>
                </c:pt>
                <c:pt idx="15">
                  <c:v>18.6555722638569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499-4B90-994E-36563C60C1FD}"/>
            </c:ext>
          </c:extLst>
        </c:ser>
        <c:ser>
          <c:idx val="5"/>
          <c:order val="3"/>
          <c:tx>
            <c:strRef>
              <c:f>'8'!$L$3</c:f>
              <c:strCache>
                <c:ptCount val="1"/>
                <c:pt idx="0">
                  <c:v>Kvinnor</c:v>
                </c:pt>
              </c:strCache>
            </c:strRef>
          </c:tx>
          <c:spPr>
            <a:ln w="28575" cap="rnd">
              <a:solidFill>
                <a:srgbClr val="B32B31"/>
              </a:solidFill>
              <a:round/>
            </a:ln>
            <a:effectLst/>
          </c:spPr>
          <c:marker>
            <c:symbol val="none"/>
          </c:marker>
          <c:cat>
            <c:numRef>
              <c:f>'8'!$A$4:$A$20</c:f>
              <c:numCache>
                <c:formatCode>General</c:formatCode>
                <c:ptCount val="1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</c:numCache>
            </c:numRef>
          </c:cat>
          <c:val>
            <c:numRef>
              <c:f>'8'!$M$4:$M$20</c:f>
              <c:numCache>
                <c:formatCode>General</c:formatCode>
                <c:ptCount val="17"/>
                <c:pt idx="15" formatCode="0">
                  <c:v>20.945749469197899</c:v>
                </c:pt>
                <c:pt idx="16" formatCode="0">
                  <c:v>20.7547004882958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499-4B90-994E-36563C60C1FD}"/>
            </c:ext>
          </c:extLst>
        </c:ser>
        <c:ser>
          <c:idx val="12"/>
          <c:order val="6"/>
          <c:tx>
            <c:strRef>
              <c:f>'8'!$N$3</c:f>
              <c:strCache>
                <c:ptCount val="1"/>
                <c:pt idx="0">
                  <c:v>Alla</c:v>
                </c:pt>
              </c:strCache>
            </c:strRef>
          </c:tx>
          <c:spPr>
            <a:ln w="28575" cap="rnd">
              <a:solidFill>
                <a:srgbClr val="004687"/>
              </a:solidFill>
              <a:round/>
            </a:ln>
            <a:effectLst/>
          </c:spPr>
          <c:marker>
            <c:symbol val="none"/>
          </c:marker>
          <c:cat>
            <c:numRef>
              <c:f>'8'!$A$4:$A$20</c:f>
              <c:numCache>
                <c:formatCode>General</c:formatCode>
                <c:ptCount val="1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</c:numCache>
            </c:numRef>
          </c:cat>
          <c:val>
            <c:numRef>
              <c:f>'8'!$N$4:$N$20</c:f>
              <c:numCache>
                <c:formatCode>0</c:formatCode>
                <c:ptCount val="17"/>
                <c:pt idx="0">
                  <c:v>30.614731668218592</c:v>
                </c:pt>
                <c:pt idx="1">
                  <c:v>29.781555837912315</c:v>
                </c:pt>
                <c:pt idx="2">
                  <c:v>30.081518257143347</c:v>
                </c:pt>
                <c:pt idx="3">
                  <c:v>28.611729739844922</c:v>
                </c:pt>
                <c:pt idx="4">
                  <c:v>26.750457638001457</c:v>
                </c:pt>
                <c:pt idx="5">
                  <c:v>25.926472080626866</c:v>
                </c:pt>
                <c:pt idx="6">
                  <c:v>26.266797413725641</c:v>
                </c:pt>
                <c:pt idx="7">
                  <c:v>25.169388726217829</c:v>
                </c:pt>
                <c:pt idx="8">
                  <c:v>27.301426620414066</c:v>
                </c:pt>
                <c:pt idx="9">
                  <c:v>25.965476374158996</c:v>
                </c:pt>
                <c:pt idx="10">
                  <c:v>24.531360219639396</c:v>
                </c:pt>
                <c:pt idx="11">
                  <c:v>26.173039845202727</c:v>
                </c:pt>
                <c:pt idx="12">
                  <c:v>27.909906536664547</c:v>
                </c:pt>
                <c:pt idx="13">
                  <c:v>27.548803258364202</c:v>
                </c:pt>
                <c:pt idx="14">
                  <c:v>27.293028540782601</c:v>
                </c:pt>
                <c:pt idx="15">
                  <c:v>27.368239172055802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4499-4B90-994E-36563C60C1FD}"/>
            </c:ext>
          </c:extLst>
        </c:ser>
        <c:ser>
          <c:idx val="13"/>
          <c:order val="7"/>
          <c:tx>
            <c:strRef>
              <c:f>'8'!$O$3</c:f>
              <c:strCache>
                <c:ptCount val="1"/>
                <c:pt idx="0">
                  <c:v>Alla</c:v>
                </c:pt>
              </c:strCache>
            </c:strRef>
          </c:tx>
          <c:spPr>
            <a:ln w="28575" cap="rnd">
              <a:solidFill>
                <a:srgbClr val="004687"/>
              </a:solidFill>
              <a:round/>
            </a:ln>
            <a:effectLst/>
          </c:spPr>
          <c:marker>
            <c:symbol val="none"/>
          </c:marker>
          <c:cat>
            <c:numRef>
              <c:f>'8'!$A$4:$A$20</c:f>
              <c:numCache>
                <c:formatCode>General</c:formatCode>
                <c:ptCount val="1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</c:numCache>
            </c:numRef>
          </c:cat>
          <c:val>
            <c:numRef>
              <c:f>'8'!$O$4:$O$20</c:f>
              <c:numCache>
                <c:formatCode>General</c:formatCode>
                <c:ptCount val="17"/>
                <c:pt idx="15" formatCode="0">
                  <c:v>29.4184929671502</c:v>
                </c:pt>
                <c:pt idx="16" formatCode="0">
                  <c:v>27.716247585551901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4499-4B90-994E-36563C60C1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41338504"/>
        <c:axId val="841337192"/>
        <c:extLst>
          <c:ext xmlns:c15="http://schemas.microsoft.com/office/drawing/2012/chart" uri="{02D57815-91ED-43cb-92C2-25804820EDAC}">
            <c15:filteredLineSeries>
              <c15:ser>
                <c:idx val="8"/>
                <c:order val="4"/>
                <c:tx>
                  <c:strRef>
                    <c:extLst>
                      <c:ext uri="{02D57815-91ED-43cb-92C2-25804820EDAC}">
                        <c15:formulaRef>
                          <c15:sqref>'8'!$J$3</c15:sqref>
                        </c15:formulaRef>
                      </c:ext>
                    </c:extLst>
                    <c:strCache>
                      <c:ptCount val="1"/>
                      <c:pt idx="0">
                        <c:v>Män</c:v>
                      </c:pt>
                    </c:strCache>
                  </c:strRef>
                </c:tx>
                <c:spPr>
                  <a:ln w="28575" cap="rnd">
                    <a:solidFill>
                      <a:schemeClr val="accent3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'8'!$A$4:$A$20</c15:sqref>
                        </c15:formulaRef>
                      </c:ext>
                    </c:extLst>
                    <c:numCache>
                      <c:formatCode>General</c:formatCode>
                      <c:ptCount val="17"/>
                      <c:pt idx="0">
                        <c:v>2004</c:v>
                      </c:pt>
                      <c:pt idx="1">
                        <c:v>2005</c:v>
                      </c:pt>
                      <c:pt idx="2">
                        <c:v>2006</c:v>
                      </c:pt>
                      <c:pt idx="3">
                        <c:v>2007</c:v>
                      </c:pt>
                      <c:pt idx="4">
                        <c:v>2008</c:v>
                      </c:pt>
                      <c:pt idx="5">
                        <c:v>2009</c:v>
                      </c:pt>
                      <c:pt idx="6">
                        <c:v>2010</c:v>
                      </c:pt>
                      <c:pt idx="7">
                        <c:v>2011</c:v>
                      </c:pt>
                      <c:pt idx="8">
                        <c:v>2012</c:v>
                      </c:pt>
                      <c:pt idx="9">
                        <c:v>2013</c:v>
                      </c:pt>
                      <c:pt idx="10">
                        <c:v>2014</c:v>
                      </c:pt>
                      <c:pt idx="11">
                        <c:v>2015</c:v>
                      </c:pt>
                      <c:pt idx="12">
                        <c:v>2016</c:v>
                      </c:pt>
                      <c:pt idx="13">
                        <c:v>2017</c:v>
                      </c:pt>
                      <c:pt idx="14">
                        <c:v>2018</c:v>
                      </c:pt>
                      <c:pt idx="15">
                        <c:v>2019</c:v>
                      </c:pt>
                      <c:pt idx="16">
                        <c:v>2020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'8'!$J$4:$J$20</c15:sqref>
                        </c15:formulaRef>
                      </c:ext>
                    </c:extLst>
                    <c:numCache>
                      <c:formatCode>0</c:formatCode>
                      <c:ptCount val="17"/>
                      <c:pt idx="0">
                        <c:v>42.611599003880777</c:v>
                      </c:pt>
                      <c:pt idx="1">
                        <c:v>41.012721810159405</c:v>
                      </c:pt>
                      <c:pt idx="2">
                        <c:v>41.043217676957781</c:v>
                      </c:pt>
                      <c:pt idx="3">
                        <c:v>40.630606133747044</c:v>
                      </c:pt>
                      <c:pt idx="4">
                        <c:v>37.818306076096974</c:v>
                      </c:pt>
                      <c:pt idx="5">
                        <c:v>35.408829220362563</c:v>
                      </c:pt>
                      <c:pt idx="6">
                        <c:v>36.089367382871295</c:v>
                      </c:pt>
                      <c:pt idx="7">
                        <c:v>34.590527922354511</c:v>
                      </c:pt>
                      <c:pt idx="8">
                        <c:v>37.883807041505335</c:v>
                      </c:pt>
                      <c:pt idx="9">
                        <c:v>35.601349202110178</c:v>
                      </c:pt>
                      <c:pt idx="10">
                        <c:v>33.724309228740353</c:v>
                      </c:pt>
                      <c:pt idx="11">
                        <c:v>35.311814112469442</c:v>
                      </c:pt>
                      <c:pt idx="12">
                        <c:v>38.290255427666509</c:v>
                      </c:pt>
                      <c:pt idx="13">
                        <c:v>36.736999831894707</c:v>
                      </c:pt>
                      <c:pt idx="14">
                        <c:v>36.029585086799401</c:v>
                      </c:pt>
                      <c:pt idx="15">
                        <c:v>35.915289730301403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6-4499-4B90-994E-36563C60C1FD}"/>
                  </c:ext>
                </c:extLst>
              </c15:ser>
            </c15:filteredLineSeries>
            <c15:filteredLineSeries>
              <c15:ser>
                <c:idx val="10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'8'!$L$3</c15:sqref>
                        </c15:formulaRef>
                      </c:ext>
                    </c:extLst>
                    <c:strCache>
                      <c:ptCount val="1"/>
                      <c:pt idx="0">
                        <c:v>Kvinnor</c:v>
                      </c:pt>
                    </c:strCache>
                  </c:strRef>
                </c:tx>
                <c:spPr>
                  <a:ln w="28575" cap="rnd">
                    <a:solidFill>
                      <a:schemeClr val="accent5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'8'!$A$4:$A$20</c15:sqref>
                        </c15:formulaRef>
                      </c:ext>
                    </c:extLst>
                    <c:numCache>
                      <c:formatCode>General</c:formatCode>
                      <c:ptCount val="17"/>
                      <c:pt idx="0">
                        <c:v>2004</c:v>
                      </c:pt>
                      <c:pt idx="1">
                        <c:v>2005</c:v>
                      </c:pt>
                      <c:pt idx="2">
                        <c:v>2006</c:v>
                      </c:pt>
                      <c:pt idx="3">
                        <c:v>2007</c:v>
                      </c:pt>
                      <c:pt idx="4">
                        <c:v>2008</c:v>
                      </c:pt>
                      <c:pt idx="5">
                        <c:v>2009</c:v>
                      </c:pt>
                      <c:pt idx="6">
                        <c:v>2010</c:v>
                      </c:pt>
                      <c:pt idx="7">
                        <c:v>2011</c:v>
                      </c:pt>
                      <c:pt idx="8">
                        <c:v>2012</c:v>
                      </c:pt>
                      <c:pt idx="9">
                        <c:v>2013</c:v>
                      </c:pt>
                      <c:pt idx="10">
                        <c:v>2014</c:v>
                      </c:pt>
                      <c:pt idx="11">
                        <c:v>2015</c:v>
                      </c:pt>
                      <c:pt idx="12">
                        <c:v>2016</c:v>
                      </c:pt>
                      <c:pt idx="13">
                        <c:v>2017</c:v>
                      </c:pt>
                      <c:pt idx="14">
                        <c:v>2018</c:v>
                      </c:pt>
                      <c:pt idx="15">
                        <c:v>2019</c:v>
                      </c:pt>
                      <c:pt idx="16">
                        <c:v>2020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'8'!$L$4:$L$20</c15:sqref>
                        </c15:formulaRef>
                      </c:ext>
                    </c:extLst>
                    <c:numCache>
                      <c:formatCode>0</c:formatCode>
                      <c:ptCount val="17"/>
                      <c:pt idx="0">
                        <c:v>18.68137779292147</c:v>
                      </c:pt>
                      <c:pt idx="1">
                        <c:v>18.746106595379963</c:v>
                      </c:pt>
                      <c:pt idx="2">
                        <c:v>19.274163644195053</c:v>
                      </c:pt>
                      <c:pt idx="3">
                        <c:v>16.722265517313861</c:v>
                      </c:pt>
                      <c:pt idx="4">
                        <c:v>15.852270650774381</c:v>
                      </c:pt>
                      <c:pt idx="5">
                        <c:v>16.379167367315208</c:v>
                      </c:pt>
                      <c:pt idx="6">
                        <c:v>16.452385453183389</c:v>
                      </c:pt>
                      <c:pt idx="7">
                        <c:v>15.677340227967418</c:v>
                      </c:pt>
                      <c:pt idx="8">
                        <c:v>16.603712271482447</c:v>
                      </c:pt>
                      <c:pt idx="9">
                        <c:v>16.261084415720092</c:v>
                      </c:pt>
                      <c:pt idx="10">
                        <c:v>15.344745575558241</c:v>
                      </c:pt>
                      <c:pt idx="11">
                        <c:v>16.987396839234606</c:v>
                      </c:pt>
                      <c:pt idx="12">
                        <c:v>17.493834007230411</c:v>
                      </c:pt>
                      <c:pt idx="13">
                        <c:v>18.244688621180838</c:v>
                      </c:pt>
                      <c:pt idx="14">
                        <c:v>18.5129427979379</c:v>
                      </c:pt>
                      <c:pt idx="15">
                        <c:v>18.6555722638569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4499-4B90-994E-36563C60C1FD}"/>
                  </c:ext>
                </c:extLst>
              </c15:ser>
            </c15:filteredLineSeries>
          </c:ext>
        </c:extLst>
      </c:lineChart>
      <c:catAx>
        <c:axId val="841338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endParaRPr lang="sv-SE"/>
          </a:p>
        </c:txPr>
        <c:crossAx val="841337192"/>
        <c:crosses val="autoZero"/>
        <c:auto val="0"/>
        <c:lblAlgn val="ctr"/>
        <c:lblOffset val="100"/>
        <c:tickLblSkip val="2"/>
        <c:tickMarkSkip val="1"/>
        <c:noMultiLvlLbl val="0"/>
      </c:catAx>
      <c:valAx>
        <c:axId val="841337192"/>
        <c:scaling>
          <c:orientation val="minMax"/>
          <c:max val="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j-lt"/>
                    <a:ea typeface="+mn-ea"/>
                    <a:cs typeface="+mn-cs"/>
                  </a:defRPr>
                </a:pPr>
                <a:r>
                  <a:rPr lang="en-US"/>
                  <a:t>Procent</a:t>
                </a:r>
              </a:p>
            </c:rich>
          </c:tx>
          <c:layout>
            <c:manualLayout>
              <c:xMode val="edge"/>
              <c:yMode val="edge"/>
              <c:x val="0"/>
              <c:y val="3.4823185242617495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+mj-lt"/>
                  <a:ea typeface="+mn-ea"/>
                  <a:cs typeface="+mn-cs"/>
                </a:defRPr>
              </a:pPr>
              <a:endParaRPr lang="sv-SE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endParaRPr lang="sv-SE"/>
          </a:p>
        </c:txPr>
        <c:crossAx val="841338504"/>
        <c:crosses val="autoZero"/>
        <c:crossBetween val="midCat"/>
        <c:majorUnit val="20"/>
      </c:valAx>
      <c:spPr>
        <a:noFill/>
        <a:ln>
          <a:solidFill>
            <a:schemeClr val="tx1"/>
          </a:solidFill>
        </a:ln>
        <a:effectLst/>
      </c:spPr>
    </c:plotArea>
    <c:legend>
      <c:legendPos val="b"/>
      <c:legendEntry>
        <c:idx val="1"/>
        <c:delete val="1"/>
      </c:legendEntry>
      <c:legendEntry>
        <c:idx val="3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.45826481585489809"/>
          <c:y val="0.21406086837658933"/>
          <c:w val="0.47922411626168976"/>
          <c:h val="9.506930465759767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j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+mj-lt"/>
        </a:defRPr>
      </a:pPr>
      <a:endParaRPr lang="sv-SE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B73A09-DB74-1E43-9B5F-388BF50E7B1F}" type="datetimeFigureOut">
              <a:rPr lang="sv-SE" smtClean="0"/>
              <a:pPr/>
              <a:t>2021-10-28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46BA54-4B51-974D-A49F-0C20EF2A604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389270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89564E-F558-428F-8B84-52AE3DF622DF}" type="datetimeFigureOut">
              <a:rPr lang="sv-SE" smtClean="0"/>
              <a:t>2021-10-28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6C36-F22B-44E1-8921-860B4391A86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60420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3670300" y="1320801"/>
            <a:ext cx="4787900" cy="1987550"/>
          </a:xfrm>
        </p:spPr>
        <p:txBody>
          <a:bodyPr anchor="b">
            <a:noAutofit/>
          </a:bodyPr>
          <a:lstStyle>
            <a:lvl1pPr>
              <a:lnSpc>
                <a:spcPts val="4400"/>
              </a:lnSpc>
              <a:defRPr sz="42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0" name="Platshållare för text 2"/>
          <p:cNvSpPr>
            <a:spLocks noGrp="1"/>
          </p:cNvSpPr>
          <p:nvPr>
            <p:ph type="body" idx="1"/>
          </p:nvPr>
        </p:nvSpPr>
        <p:spPr>
          <a:xfrm>
            <a:off x="385763" y="3543154"/>
            <a:ext cx="3043237" cy="1562246"/>
          </a:xfrm>
        </p:spPr>
        <p:txBody>
          <a:bodyPr anchor="t">
            <a:normAutofit/>
          </a:bodyPr>
          <a:lstStyle>
            <a:lvl1pPr marL="0" indent="0" algn="r">
              <a:spcBef>
                <a:spcPts val="0"/>
              </a:spcBef>
              <a:spcAft>
                <a:spcPts val="800"/>
              </a:spcAft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11" name="Bildobjekt 10" descr="Formelement rgb1.png"/>
          <p:cNvPicPr>
            <a:picLocks noChangeAspect="1"/>
          </p:cNvPicPr>
          <p:nvPr/>
        </p:nvPicPr>
        <p:blipFill>
          <a:blip r:embed="rId2"/>
          <a:srcRect r="58190"/>
          <a:stretch>
            <a:fillRect/>
          </a:stretch>
        </p:blipFill>
        <p:spPr>
          <a:xfrm>
            <a:off x="3670299" y="4152900"/>
            <a:ext cx="5473701" cy="1828800"/>
          </a:xfrm>
          <a:prstGeom prst="rect">
            <a:avLst/>
          </a:prstGeom>
        </p:spPr>
      </p:pic>
      <p:pic>
        <p:nvPicPr>
          <p:cNvPr id="13" name="Bildobjekt 12" descr="Formelement rgb1.png"/>
          <p:cNvPicPr>
            <a:picLocks noChangeAspect="1"/>
          </p:cNvPicPr>
          <p:nvPr userDrawn="1"/>
        </p:nvPicPr>
        <p:blipFill>
          <a:blip r:embed="rId2"/>
          <a:srcRect r="58190"/>
          <a:stretch>
            <a:fillRect/>
          </a:stretch>
        </p:blipFill>
        <p:spPr>
          <a:xfrm>
            <a:off x="3670299" y="4152900"/>
            <a:ext cx="5473701" cy="1828800"/>
          </a:xfrm>
          <a:prstGeom prst="rect">
            <a:avLst/>
          </a:prstGeom>
        </p:spPr>
      </p:pic>
      <p:pic>
        <p:nvPicPr>
          <p:cNvPr id="1026" name="Picture 2" descr="C:\Users\Min HP\Desktop\CANcd\CAN nytt formelement\formelement 5.pn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30" t="3234" r="47445"/>
          <a:stretch/>
        </p:blipFill>
        <p:spPr bwMode="auto">
          <a:xfrm rot="5400000">
            <a:off x="5532610" y="1803338"/>
            <a:ext cx="237775" cy="396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Bild 2" descr="::Form:Loggor 2011 feb 10:c.a.n loggor med text:c.a.n cmyk m text office.png"/>
          <p:cNvPicPr/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391885" y="5618671"/>
            <a:ext cx="2980673" cy="375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96332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, rubrik och innehåll 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4E7E558E-68C8-41C9-8918-168ED4B80198}"/>
              </a:ext>
            </a:extLst>
          </p:cNvPr>
          <p:cNvSpPr/>
          <p:nvPr userDrawn="1"/>
        </p:nvSpPr>
        <p:spPr>
          <a:xfrm>
            <a:off x="66674" y="68261"/>
            <a:ext cx="1343026" cy="631056"/>
          </a:xfrm>
          <a:prstGeom prst="rect">
            <a:avLst/>
          </a:prstGeom>
          <a:solidFill>
            <a:srgbClr val="004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ubrik 1">
            <a:extLst>
              <a:ext uri="{FF2B5EF4-FFF2-40B4-BE49-F238E27FC236}">
                <a16:creationId xmlns:a16="http://schemas.microsoft.com/office/drawing/2014/main" id="{CB1972FA-B46F-41E9-9EDB-3DC201991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11250"/>
            <a:ext cx="8229600" cy="1051744"/>
          </a:xfrm>
        </p:spPr>
        <p:txBody>
          <a:bodyPr>
            <a:noAutofit/>
          </a:bodyPr>
          <a:lstStyle>
            <a:lvl1pPr>
              <a:defRPr sz="4200" b="1">
                <a:solidFill>
                  <a:srgbClr val="004687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E2BB1245-7E20-4F43-8BF2-9B6324D514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" y="274638"/>
            <a:ext cx="914400" cy="239151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9BC6915D-D906-443C-A0C6-ADAEF71A3563}"/>
              </a:ext>
            </a:extLst>
          </p:cNvPr>
          <p:cNvSpPr/>
          <p:nvPr userDrawn="1"/>
        </p:nvSpPr>
        <p:spPr>
          <a:xfrm>
            <a:off x="0" y="-1"/>
            <a:ext cx="133350" cy="6858002"/>
          </a:xfrm>
          <a:prstGeom prst="rect">
            <a:avLst/>
          </a:prstGeom>
          <a:solidFill>
            <a:srgbClr val="004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BEEA3C53-7559-49B2-81B3-5DB0DB4CC912}"/>
              </a:ext>
            </a:extLst>
          </p:cNvPr>
          <p:cNvSpPr/>
          <p:nvPr userDrawn="1"/>
        </p:nvSpPr>
        <p:spPr>
          <a:xfrm rot="5400000">
            <a:off x="4537074" y="-4470401"/>
            <a:ext cx="136525" cy="9077326"/>
          </a:xfrm>
          <a:prstGeom prst="rect">
            <a:avLst/>
          </a:prstGeom>
          <a:solidFill>
            <a:srgbClr val="004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B0AC66E9-6D39-4FC4-899F-D34FF5F894A1}"/>
              </a:ext>
            </a:extLst>
          </p:cNvPr>
          <p:cNvSpPr/>
          <p:nvPr userDrawn="1"/>
        </p:nvSpPr>
        <p:spPr>
          <a:xfrm>
            <a:off x="9010650" y="0"/>
            <a:ext cx="133350" cy="6858002"/>
          </a:xfrm>
          <a:prstGeom prst="rect">
            <a:avLst/>
          </a:prstGeom>
          <a:solidFill>
            <a:srgbClr val="004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AC2F74AF-9983-4EB8-BC16-686023EACC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7200" y="2409685"/>
            <a:ext cx="1731216" cy="2665376"/>
          </a:xfrm>
          <a:prstGeom prst="rect">
            <a:avLst/>
          </a:prstGeom>
        </p:spPr>
      </p:pic>
      <p:sp>
        <p:nvSpPr>
          <p:cNvPr id="15" name="Platshållare för bild 13">
            <a:extLst>
              <a:ext uri="{FF2B5EF4-FFF2-40B4-BE49-F238E27FC236}">
                <a16:creationId xmlns:a16="http://schemas.microsoft.com/office/drawing/2014/main" id="{37CD8154-E8DA-41DA-B196-6A3ED535A6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3895" y="2647165"/>
            <a:ext cx="3086100" cy="3086100"/>
          </a:xfrm>
        </p:spPr>
        <p:txBody>
          <a:bodyPr/>
          <a:lstStyle/>
          <a:p>
            <a:endParaRPr lang="sv-SE"/>
          </a:p>
        </p:txBody>
      </p:sp>
      <p:sp>
        <p:nvSpPr>
          <p:cNvPr id="16" name="Platshållare för innehåll 2">
            <a:extLst>
              <a:ext uri="{FF2B5EF4-FFF2-40B4-BE49-F238E27FC236}">
                <a16:creationId xmlns:a16="http://schemas.microsoft.com/office/drawing/2014/main" id="{B23C4FB8-CC56-4A3B-A72E-AC8618ADFE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2216" y="2647165"/>
            <a:ext cx="4794583" cy="4095684"/>
          </a:xfrm>
        </p:spPr>
        <p:txBody>
          <a:bodyPr/>
          <a:lstStyle>
            <a:lvl1pPr algn="l">
              <a:buNone/>
              <a:defRPr lang="sv-SE" dirty="0"/>
            </a:lvl1pPr>
            <a:lvl2pPr>
              <a:buNone/>
              <a:defRPr/>
            </a:lvl2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3436395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, 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4E7E558E-68C8-41C9-8918-168ED4B80198}"/>
              </a:ext>
            </a:extLst>
          </p:cNvPr>
          <p:cNvSpPr/>
          <p:nvPr userDrawn="1"/>
        </p:nvSpPr>
        <p:spPr>
          <a:xfrm>
            <a:off x="66674" y="68261"/>
            <a:ext cx="1343026" cy="631056"/>
          </a:xfrm>
          <a:prstGeom prst="rect">
            <a:avLst/>
          </a:prstGeom>
          <a:solidFill>
            <a:srgbClr val="004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ubrik 1">
            <a:extLst>
              <a:ext uri="{FF2B5EF4-FFF2-40B4-BE49-F238E27FC236}">
                <a16:creationId xmlns:a16="http://schemas.microsoft.com/office/drawing/2014/main" id="{CB1972FA-B46F-41E9-9EDB-3DC201991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16203"/>
            <a:ext cx="8229600" cy="1051744"/>
          </a:xfrm>
        </p:spPr>
        <p:txBody>
          <a:bodyPr>
            <a:noAutofit/>
          </a:bodyPr>
          <a:lstStyle>
            <a:lvl1pPr>
              <a:defRPr sz="4200" b="1">
                <a:solidFill>
                  <a:srgbClr val="004687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E2BB1245-7E20-4F43-8BF2-9B6324D514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" y="274638"/>
            <a:ext cx="914400" cy="239151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9BC6915D-D906-443C-A0C6-ADAEF71A3563}"/>
              </a:ext>
            </a:extLst>
          </p:cNvPr>
          <p:cNvSpPr/>
          <p:nvPr userDrawn="1"/>
        </p:nvSpPr>
        <p:spPr>
          <a:xfrm>
            <a:off x="0" y="-1"/>
            <a:ext cx="133350" cy="6858002"/>
          </a:xfrm>
          <a:prstGeom prst="rect">
            <a:avLst/>
          </a:prstGeom>
          <a:solidFill>
            <a:srgbClr val="004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BEEA3C53-7559-49B2-81B3-5DB0DB4CC912}"/>
              </a:ext>
            </a:extLst>
          </p:cNvPr>
          <p:cNvSpPr/>
          <p:nvPr userDrawn="1"/>
        </p:nvSpPr>
        <p:spPr>
          <a:xfrm rot="5400000">
            <a:off x="4537074" y="-4470401"/>
            <a:ext cx="136525" cy="9077326"/>
          </a:xfrm>
          <a:prstGeom prst="rect">
            <a:avLst/>
          </a:prstGeom>
          <a:solidFill>
            <a:srgbClr val="004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B0AC66E9-6D39-4FC4-899F-D34FF5F894A1}"/>
              </a:ext>
            </a:extLst>
          </p:cNvPr>
          <p:cNvSpPr/>
          <p:nvPr userDrawn="1"/>
        </p:nvSpPr>
        <p:spPr>
          <a:xfrm>
            <a:off x="9010650" y="0"/>
            <a:ext cx="133350" cy="6858002"/>
          </a:xfrm>
          <a:prstGeom prst="rect">
            <a:avLst/>
          </a:prstGeom>
          <a:solidFill>
            <a:srgbClr val="004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AC2F74AF-9983-4EB8-BC16-686023EACC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73580" y="823306"/>
            <a:ext cx="1731216" cy="2665376"/>
          </a:xfrm>
          <a:prstGeom prst="rect">
            <a:avLst/>
          </a:prstGeom>
        </p:spPr>
      </p:pic>
      <p:sp>
        <p:nvSpPr>
          <p:cNvPr id="15" name="Platshållare för bild 13">
            <a:extLst>
              <a:ext uri="{FF2B5EF4-FFF2-40B4-BE49-F238E27FC236}">
                <a16:creationId xmlns:a16="http://schemas.microsoft.com/office/drawing/2014/main" id="{37CD8154-E8DA-41DA-B196-6A3ED535A6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68492" y="1060786"/>
            <a:ext cx="8007015" cy="2207577"/>
          </a:xfrm>
        </p:spPr>
        <p:txBody>
          <a:bodyPr/>
          <a:lstStyle/>
          <a:p>
            <a:endParaRPr lang="sv-SE"/>
          </a:p>
        </p:txBody>
      </p:sp>
      <p:sp>
        <p:nvSpPr>
          <p:cNvPr id="16" name="Platshållare för innehåll 2">
            <a:extLst>
              <a:ext uri="{FF2B5EF4-FFF2-40B4-BE49-F238E27FC236}">
                <a16:creationId xmlns:a16="http://schemas.microsoft.com/office/drawing/2014/main" id="{B23C4FB8-CC56-4A3B-A72E-AC8618ADFE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734217"/>
            <a:ext cx="8271208" cy="1470499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19408017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Blå">
    <p:bg>
      <p:bgPr>
        <a:solidFill>
          <a:srgbClr val="0046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innehåll 2">
            <a:extLst>
              <a:ext uri="{FF2B5EF4-FFF2-40B4-BE49-F238E27FC236}">
                <a16:creationId xmlns:a16="http://schemas.microsoft.com/office/drawing/2014/main" id="{8A584889-0BE5-4CDC-99E9-8E4F008C6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33834"/>
            <a:ext cx="8229600" cy="4474344"/>
          </a:xfrm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22553038-286A-4B22-BEDF-A692599BE14B}"/>
              </a:ext>
            </a:extLst>
          </p:cNvPr>
          <p:cNvSpPr/>
          <p:nvPr userDrawn="1"/>
        </p:nvSpPr>
        <p:spPr>
          <a:xfrm>
            <a:off x="66674" y="68261"/>
            <a:ext cx="1343026" cy="631056"/>
          </a:xfrm>
          <a:prstGeom prst="rect">
            <a:avLst/>
          </a:prstGeom>
          <a:solidFill>
            <a:srgbClr val="004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6E6AB768-F41C-4AE5-A570-768957A1C2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" y="274638"/>
            <a:ext cx="914400" cy="239151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01563364-27B0-4B19-924E-4EFB6DE0E137}"/>
              </a:ext>
            </a:extLst>
          </p:cNvPr>
          <p:cNvSpPr/>
          <p:nvPr userDrawn="1"/>
        </p:nvSpPr>
        <p:spPr>
          <a:xfrm>
            <a:off x="0" y="-1"/>
            <a:ext cx="133350" cy="6858002"/>
          </a:xfrm>
          <a:prstGeom prst="rect">
            <a:avLst/>
          </a:prstGeom>
          <a:solidFill>
            <a:srgbClr val="004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AACD3C05-C6EC-4067-9FF8-8231ACDFE821}"/>
              </a:ext>
            </a:extLst>
          </p:cNvPr>
          <p:cNvSpPr/>
          <p:nvPr userDrawn="1"/>
        </p:nvSpPr>
        <p:spPr>
          <a:xfrm rot="5400000">
            <a:off x="4537074" y="-4470401"/>
            <a:ext cx="136525" cy="9077326"/>
          </a:xfrm>
          <a:prstGeom prst="rect">
            <a:avLst/>
          </a:prstGeom>
          <a:solidFill>
            <a:srgbClr val="004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ubrik 1">
            <a:extLst>
              <a:ext uri="{FF2B5EF4-FFF2-40B4-BE49-F238E27FC236}">
                <a16:creationId xmlns:a16="http://schemas.microsoft.com/office/drawing/2014/main" id="{CB1972FA-B46F-41E9-9EDB-3DC201991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08271"/>
            <a:ext cx="8229600" cy="1143000"/>
          </a:xfrm>
        </p:spPr>
        <p:txBody>
          <a:bodyPr>
            <a:noAutofit/>
          </a:bodyPr>
          <a:lstStyle>
            <a:lvl1pPr algn="l">
              <a:defRPr sz="2500" b="1">
                <a:solidFill>
                  <a:schemeClr val="bg1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3623212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 descr="En bild som visar ritning&#10;&#10;Automatiskt genererad beskrivning">
            <a:extLst>
              <a:ext uri="{FF2B5EF4-FFF2-40B4-BE49-F238E27FC236}">
                <a16:creationId xmlns:a16="http://schemas.microsoft.com/office/drawing/2014/main" id="{E446F643-06AD-4BF5-B7C5-2BA173D658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0" y="3383122"/>
            <a:ext cx="3908121" cy="3024027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409D8AC5-4591-4760-B769-931F6DB2DB7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311" y="5021067"/>
            <a:ext cx="1352810" cy="353812"/>
          </a:xfrm>
          <a:prstGeom prst="rect">
            <a:avLst/>
          </a:prstGeom>
        </p:spPr>
      </p:pic>
      <p:sp>
        <p:nvSpPr>
          <p:cNvPr id="10" name="Rubrik 1">
            <a:extLst>
              <a:ext uri="{FF2B5EF4-FFF2-40B4-BE49-F238E27FC236}">
                <a16:creationId xmlns:a16="http://schemas.microsoft.com/office/drawing/2014/main" id="{2EE824CE-6F53-41AD-9592-585794035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5820" y="450851"/>
            <a:ext cx="7484302" cy="1987550"/>
          </a:xfrm>
        </p:spPr>
        <p:txBody>
          <a:bodyPr anchor="b">
            <a:noAutofit/>
          </a:bodyPr>
          <a:lstStyle>
            <a:lvl1pPr>
              <a:lnSpc>
                <a:spcPts val="4400"/>
              </a:lnSpc>
              <a:defRPr sz="4200" b="1">
                <a:solidFill>
                  <a:srgbClr val="004687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F9102749-0719-4018-94FB-ACA0C43062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6974" y="4537389"/>
            <a:ext cx="3043237" cy="1562246"/>
          </a:xfrm>
        </p:spPr>
        <p:txBody>
          <a:bodyPr anchor="t">
            <a:normAutofit/>
          </a:bodyPr>
          <a:lstStyle>
            <a:lvl1pPr marL="0" indent="0" algn="r">
              <a:spcBef>
                <a:spcPts val="0"/>
              </a:spcBef>
              <a:spcAft>
                <a:spcPts val="800"/>
              </a:spcAft>
              <a:buNone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8" name="Platshållare för text 17">
            <a:extLst>
              <a:ext uri="{FF2B5EF4-FFF2-40B4-BE49-F238E27FC236}">
                <a16:creationId xmlns:a16="http://schemas.microsoft.com/office/drawing/2014/main" id="{659EE961-A612-4417-BE68-50FCF2E64E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95819" y="2498725"/>
            <a:ext cx="7484605" cy="627063"/>
          </a:xfrm>
        </p:spPr>
        <p:txBody>
          <a:bodyPr/>
          <a:lstStyle>
            <a:lvl1pPr algn="l">
              <a:buFontTx/>
              <a:buNone/>
              <a:defRPr sz="2400">
                <a:latin typeface="Gill Sans MT" panose="020B0502020104020203" pitchFamily="34" charset="0"/>
              </a:defRPr>
            </a:lvl1pPr>
            <a:lvl2pPr algn="l">
              <a:buFontTx/>
              <a:buNone/>
              <a:defRPr sz="2400">
                <a:latin typeface="Gill Sans MT" panose="020B0502020104020203" pitchFamily="34" charset="0"/>
              </a:defRPr>
            </a:lvl2pPr>
            <a:lvl3pPr algn="l">
              <a:buFontTx/>
              <a:buNone/>
              <a:defRPr sz="2400">
                <a:latin typeface="Gill Sans MT" panose="020B0502020104020203" pitchFamily="34" charset="0"/>
              </a:defRPr>
            </a:lvl3pPr>
            <a:lvl4pPr algn="l">
              <a:buFontTx/>
              <a:buNone/>
              <a:defRPr sz="2400">
                <a:latin typeface="Gill Sans MT" panose="020B0502020104020203" pitchFamily="34" charset="0"/>
              </a:defRPr>
            </a:lvl4pPr>
            <a:lvl5pPr algn="l">
              <a:buFontTx/>
              <a:buNone/>
              <a:defRPr sz="2400">
                <a:latin typeface="Gill Sans MT" panose="020B0502020104020203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4090887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D81857A4-A413-47E2-A2DF-9E16130EBE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100" y="6344211"/>
            <a:ext cx="914400" cy="239151"/>
          </a:xfrm>
          <a:prstGeom prst="rect">
            <a:avLst/>
          </a:prstGeom>
        </p:spPr>
      </p:pic>
      <p:sp>
        <p:nvSpPr>
          <p:cNvPr id="9" name="Rubrik 1">
            <a:extLst>
              <a:ext uri="{FF2B5EF4-FFF2-40B4-BE49-F238E27FC236}">
                <a16:creationId xmlns:a16="http://schemas.microsoft.com/office/drawing/2014/main" id="{CB1972FA-B46F-41E9-9EDB-3DC201991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>
            <a:lvl1pPr>
              <a:defRPr sz="4200" b="1">
                <a:solidFill>
                  <a:srgbClr val="004687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0" name="Platshållare för innehåll 2">
            <a:extLst>
              <a:ext uri="{FF2B5EF4-FFF2-40B4-BE49-F238E27FC236}">
                <a16:creationId xmlns:a16="http://schemas.microsoft.com/office/drawing/2014/main" id="{8A584889-0BE5-4CDC-99E9-8E4F008C6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474344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25885367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, rubrik och innehåll 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D81857A4-A413-47E2-A2DF-9E16130EBE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100" y="6344211"/>
            <a:ext cx="914400" cy="239151"/>
          </a:xfrm>
          <a:prstGeom prst="rect">
            <a:avLst/>
          </a:prstGeom>
        </p:spPr>
      </p:pic>
      <p:sp>
        <p:nvSpPr>
          <p:cNvPr id="9" name="Rubrik 1">
            <a:extLst>
              <a:ext uri="{FF2B5EF4-FFF2-40B4-BE49-F238E27FC236}">
                <a16:creationId xmlns:a16="http://schemas.microsoft.com/office/drawing/2014/main" id="{CB1972FA-B46F-41E9-9EDB-3DC201991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>
            <a:lvl1pPr>
              <a:defRPr sz="4200" b="1">
                <a:solidFill>
                  <a:srgbClr val="004687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F270FFF-D112-4D59-99C5-91D5764572A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7200" y="1741381"/>
            <a:ext cx="1731216" cy="2665376"/>
          </a:xfrm>
          <a:prstGeom prst="rect">
            <a:avLst/>
          </a:prstGeom>
        </p:spPr>
      </p:pic>
      <p:sp>
        <p:nvSpPr>
          <p:cNvPr id="14" name="Platshållare för bild 13">
            <a:extLst>
              <a:ext uri="{FF2B5EF4-FFF2-40B4-BE49-F238E27FC236}">
                <a16:creationId xmlns:a16="http://schemas.microsoft.com/office/drawing/2014/main" id="{2013034F-5751-4A90-B9CF-E1734AD56FA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3895" y="1978861"/>
            <a:ext cx="3086100" cy="3086100"/>
          </a:xfrm>
        </p:spPr>
        <p:txBody>
          <a:bodyPr/>
          <a:lstStyle/>
          <a:p>
            <a:endParaRPr lang="sv-SE"/>
          </a:p>
        </p:txBody>
      </p:sp>
      <p:sp>
        <p:nvSpPr>
          <p:cNvPr id="15" name="Platshållare för innehåll 2">
            <a:extLst>
              <a:ext uri="{FF2B5EF4-FFF2-40B4-BE49-F238E27FC236}">
                <a16:creationId xmlns:a16="http://schemas.microsoft.com/office/drawing/2014/main" id="{22DD7FD9-31F9-4F6F-AD44-97C63080F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2216" y="1978861"/>
            <a:ext cx="4794583" cy="4095684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10590571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, 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D81857A4-A413-47E2-A2DF-9E16130EBE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100" y="6344211"/>
            <a:ext cx="914400" cy="239151"/>
          </a:xfrm>
          <a:prstGeom prst="rect">
            <a:avLst/>
          </a:prstGeom>
        </p:spPr>
      </p:pic>
      <p:sp>
        <p:nvSpPr>
          <p:cNvPr id="10" name="Rubrik 1">
            <a:extLst>
              <a:ext uri="{FF2B5EF4-FFF2-40B4-BE49-F238E27FC236}">
                <a16:creationId xmlns:a16="http://schemas.microsoft.com/office/drawing/2014/main" id="{2DB92E61-8878-496B-B35F-6809C2559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808" y="3105637"/>
            <a:ext cx="8229600" cy="1051744"/>
          </a:xfrm>
        </p:spPr>
        <p:txBody>
          <a:bodyPr>
            <a:noAutofit/>
          </a:bodyPr>
          <a:lstStyle>
            <a:lvl1pPr>
              <a:defRPr sz="4200" b="1">
                <a:solidFill>
                  <a:srgbClr val="004687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D6068719-70FA-43A1-8D49-84FE78875B9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15188" y="312740"/>
            <a:ext cx="1731216" cy="2665376"/>
          </a:xfrm>
          <a:prstGeom prst="rect">
            <a:avLst/>
          </a:prstGeom>
        </p:spPr>
      </p:pic>
      <p:sp>
        <p:nvSpPr>
          <p:cNvPr id="12" name="Platshållare för bild 13">
            <a:extLst>
              <a:ext uri="{FF2B5EF4-FFF2-40B4-BE49-F238E27FC236}">
                <a16:creationId xmlns:a16="http://schemas.microsoft.com/office/drawing/2014/main" id="{E874E477-175D-41FF-BBD1-1DC79BAEC50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0100" y="550220"/>
            <a:ext cx="8007015" cy="2207577"/>
          </a:xfrm>
        </p:spPr>
        <p:txBody>
          <a:bodyPr/>
          <a:lstStyle/>
          <a:p>
            <a:endParaRPr lang="sv-SE"/>
          </a:p>
        </p:txBody>
      </p:sp>
      <p:sp>
        <p:nvSpPr>
          <p:cNvPr id="13" name="Platshållare för innehåll 2">
            <a:extLst>
              <a:ext uri="{FF2B5EF4-FFF2-40B4-BE49-F238E27FC236}">
                <a16:creationId xmlns:a16="http://schemas.microsoft.com/office/drawing/2014/main" id="{32C576DB-50F8-49CE-BB72-9730206F6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808" y="4284902"/>
            <a:ext cx="8271208" cy="1470499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15061194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D81857A4-A413-47E2-A2DF-9E16130EBE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100" y="6344211"/>
            <a:ext cx="914400" cy="239151"/>
          </a:xfrm>
          <a:prstGeom prst="rect">
            <a:avLst/>
          </a:prstGeom>
        </p:spPr>
      </p:pic>
      <p:sp>
        <p:nvSpPr>
          <p:cNvPr id="9" name="Rubrik 1">
            <a:extLst>
              <a:ext uri="{FF2B5EF4-FFF2-40B4-BE49-F238E27FC236}">
                <a16:creationId xmlns:a16="http://schemas.microsoft.com/office/drawing/2014/main" id="{CB1972FA-B46F-41E9-9EDB-3DC201991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004687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diagram 2">
            <a:extLst>
              <a:ext uri="{FF2B5EF4-FFF2-40B4-BE49-F238E27FC236}">
                <a16:creationId xmlns:a16="http://schemas.microsoft.com/office/drawing/2014/main" id="{CA344B8E-E51B-4A7B-A42E-C13DB7656F17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457200" y="1540701"/>
            <a:ext cx="8242300" cy="4528312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F93AC51D-853F-49F9-B01C-EDDDDABD26D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7200" y="6243638"/>
            <a:ext cx="4114800" cy="339725"/>
          </a:xfrm>
        </p:spPr>
        <p:txBody>
          <a:bodyPr anchor="ctr"/>
          <a:lstStyle>
            <a:lvl1pPr>
              <a:buFontTx/>
              <a:buNone/>
              <a:defRPr sz="1400">
                <a:latin typeface="Gill Sans MT" panose="020B0502020104020203" pitchFamily="34" charset="0"/>
              </a:defRPr>
            </a:lvl1pPr>
            <a:lvl2pPr>
              <a:defRPr sz="1400">
                <a:latin typeface="Gill Sans MT" panose="020B0502020104020203" pitchFamily="34" charset="0"/>
              </a:defRPr>
            </a:lvl2pPr>
            <a:lvl3pPr>
              <a:defRPr sz="1400">
                <a:latin typeface="Gill Sans MT" panose="020B0502020104020203" pitchFamily="34" charset="0"/>
              </a:defRPr>
            </a:lvl3pPr>
            <a:lvl4pPr>
              <a:defRPr sz="1400">
                <a:latin typeface="Gill Sans MT" panose="020B0502020104020203" pitchFamily="34" charset="0"/>
              </a:defRPr>
            </a:lvl4pPr>
            <a:lvl5pPr>
              <a:defRPr sz="1400">
                <a:latin typeface="Gill Sans MT" panose="020B0502020104020203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600777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Blå">
    <p:bg>
      <p:bgPr>
        <a:solidFill>
          <a:srgbClr val="0046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3C690D6D-9304-4DA5-90E5-E315BD6EDC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100" y="6344211"/>
            <a:ext cx="901700" cy="235829"/>
          </a:xfrm>
          <a:prstGeom prst="rect">
            <a:avLst/>
          </a:prstGeom>
        </p:spPr>
      </p:pic>
      <p:sp>
        <p:nvSpPr>
          <p:cNvPr id="9" name="Rubrik 1">
            <a:extLst>
              <a:ext uri="{FF2B5EF4-FFF2-40B4-BE49-F238E27FC236}">
                <a16:creationId xmlns:a16="http://schemas.microsoft.com/office/drawing/2014/main" id="{CB1972FA-B46F-41E9-9EDB-3DC201991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>
            <a:lvl1pPr algn="l">
              <a:defRPr sz="2500" b="1">
                <a:solidFill>
                  <a:schemeClr val="bg1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0" name="Platshållare för innehåll 2">
            <a:extLst>
              <a:ext uri="{FF2B5EF4-FFF2-40B4-BE49-F238E27FC236}">
                <a16:creationId xmlns:a16="http://schemas.microsoft.com/office/drawing/2014/main" id="{8A584889-0BE5-4CDC-99E9-8E4F008C6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474344"/>
          </a:xfrm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1407052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474344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pic>
        <p:nvPicPr>
          <p:cNvPr id="10" name="Bild 2" descr="::Form:Loggor 2011 feb 10:c.a.n loggor med text:c.a.n cmyk m text office.png"/>
          <p:cNvPicPr/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94602" y="6447715"/>
            <a:ext cx="1536700" cy="193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Bildobjekt 10"/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59" b="-489"/>
          <a:stretch/>
        </p:blipFill>
        <p:spPr bwMode="auto">
          <a:xfrm>
            <a:off x="7723596" y="6416639"/>
            <a:ext cx="1430655" cy="2247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65277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Rubrik och innehåll">
    <p:bg>
      <p:bgPr>
        <a:solidFill>
          <a:srgbClr val="0431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>
            <a:lvl1pPr>
              <a:defRPr sz="2500" b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58" y="6498891"/>
            <a:ext cx="737039" cy="192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612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3670300" y="1320801"/>
            <a:ext cx="4787900" cy="1987550"/>
          </a:xfrm>
        </p:spPr>
        <p:txBody>
          <a:bodyPr anchor="b">
            <a:noAutofit/>
          </a:bodyPr>
          <a:lstStyle>
            <a:lvl1pPr>
              <a:lnSpc>
                <a:spcPts val="4400"/>
              </a:lnSpc>
              <a:defRPr sz="42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0" name="Platshållare för text 2"/>
          <p:cNvSpPr>
            <a:spLocks noGrp="1"/>
          </p:cNvSpPr>
          <p:nvPr>
            <p:ph type="body" idx="1"/>
          </p:nvPr>
        </p:nvSpPr>
        <p:spPr>
          <a:xfrm>
            <a:off x="385763" y="3543154"/>
            <a:ext cx="3043237" cy="1562246"/>
          </a:xfrm>
        </p:spPr>
        <p:txBody>
          <a:bodyPr anchor="t">
            <a:normAutofit/>
          </a:bodyPr>
          <a:lstStyle>
            <a:lvl1pPr marL="0" indent="0" algn="r">
              <a:spcBef>
                <a:spcPts val="0"/>
              </a:spcBef>
              <a:spcAft>
                <a:spcPts val="80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1026" name="Picture 2" descr="C:\Users\Min HP\Desktop\CANcd\CAN nytt formelement\formelement 5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30" t="3234" r="47445"/>
          <a:stretch/>
        </p:blipFill>
        <p:spPr bwMode="auto">
          <a:xfrm rot="5400000">
            <a:off x="5532610" y="1803338"/>
            <a:ext cx="237775" cy="396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objekt 5" descr="En bild som visar ritning, tecken&#10;&#10;Automatiskt genererad beskrivning">
            <a:extLst>
              <a:ext uri="{FF2B5EF4-FFF2-40B4-BE49-F238E27FC236}">
                <a16:creationId xmlns:a16="http://schemas.microsoft.com/office/drawing/2014/main" id="{358579B5-A917-4B2F-8A03-5EF6C76F6E5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5763" y="5611923"/>
            <a:ext cx="2986795" cy="37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521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474344"/>
          </a:xfrm>
        </p:spPr>
        <p:txBody>
          <a:bodyPr/>
          <a:lstStyle>
            <a:lvl1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58" y="6498891"/>
            <a:ext cx="737039" cy="192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599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_Diagram">
    <p:bg>
      <p:bgPr>
        <a:solidFill>
          <a:srgbClr val="0046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>
            <a:lvl1pPr>
              <a:defRPr sz="2500" b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58" y="6498891"/>
            <a:ext cx="737039" cy="192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049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objekt 11" descr="En bild som visar ritning&#10;&#10;Automatiskt genererad beskrivning">
            <a:extLst>
              <a:ext uri="{FF2B5EF4-FFF2-40B4-BE49-F238E27FC236}">
                <a16:creationId xmlns:a16="http://schemas.microsoft.com/office/drawing/2014/main" id="{F33DC898-5EEA-40B8-B236-6ED73CD0E2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0" y="3383122"/>
            <a:ext cx="3908121" cy="3024027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40C69B82-D222-400A-AA09-87F0D0F591A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311" y="5021067"/>
            <a:ext cx="1352810" cy="353812"/>
          </a:xfrm>
          <a:prstGeom prst="rect">
            <a:avLst/>
          </a:prstGeom>
        </p:spPr>
      </p:pic>
      <p:sp>
        <p:nvSpPr>
          <p:cNvPr id="17" name="Rubrik 1">
            <a:extLst>
              <a:ext uri="{FF2B5EF4-FFF2-40B4-BE49-F238E27FC236}">
                <a16:creationId xmlns:a16="http://schemas.microsoft.com/office/drawing/2014/main" id="{20E6C120-B389-413C-A35E-A314044310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5820" y="450851"/>
            <a:ext cx="7484302" cy="1987550"/>
          </a:xfrm>
        </p:spPr>
        <p:txBody>
          <a:bodyPr anchor="b">
            <a:noAutofit/>
          </a:bodyPr>
          <a:lstStyle>
            <a:lvl1pPr>
              <a:lnSpc>
                <a:spcPts val="4400"/>
              </a:lnSpc>
              <a:defRPr sz="4200" b="1">
                <a:solidFill>
                  <a:srgbClr val="004687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8" name="Platshållare för text 2">
            <a:extLst>
              <a:ext uri="{FF2B5EF4-FFF2-40B4-BE49-F238E27FC236}">
                <a16:creationId xmlns:a16="http://schemas.microsoft.com/office/drawing/2014/main" id="{01283EA5-F039-43AE-94FE-DB99E83900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6974" y="4537389"/>
            <a:ext cx="3043237" cy="1562246"/>
          </a:xfrm>
        </p:spPr>
        <p:txBody>
          <a:bodyPr anchor="t">
            <a:normAutofit/>
          </a:bodyPr>
          <a:lstStyle>
            <a:lvl1pPr marL="0" indent="0" algn="r">
              <a:spcBef>
                <a:spcPts val="0"/>
              </a:spcBef>
              <a:spcAft>
                <a:spcPts val="800"/>
              </a:spcAft>
              <a:buNone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9" name="Platshållare för text 17">
            <a:extLst>
              <a:ext uri="{FF2B5EF4-FFF2-40B4-BE49-F238E27FC236}">
                <a16:creationId xmlns:a16="http://schemas.microsoft.com/office/drawing/2014/main" id="{3FE79210-8A99-4FB3-A295-6699493326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95819" y="2498725"/>
            <a:ext cx="7484605" cy="627063"/>
          </a:xfrm>
        </p:spPr>
        <p:txBody>
          <a:bodyPr/>
          <a:lstStyle>
            <a:lvl1pPr algn="l">
              <a:buFontTx/>
              <a:buNone/>
              <a:defRPr sz="2400">
                <a:latin typeface="Gill Sans MT" panose="020B0502020104020203" pitchFamily="34" charset="0"/>
              </a:defRPr>
            </a:lvl1pPr>
            <a:lvl2pPr algn="l">
              <a:buFontTx/>
              <a:buNone/>
              <a:defRPr sz="2400">
                <a:latin typeface="Gill Sans MT" panose="020B0502020104020203" pitchFamily="34" charset="0"/>
              </a:defRPr>
            </a:lvl2pPr>
            <a:lvl3pPr algn="l">
              <a:buFontTx/>
              <a:buNone/>
              <a:defRPr sz="2400">
                <a:latin typeface="Gill Sans MT" panose="020B0502020104020203" pitchFamily="34" charset="0"/>
              </a:defRPr>
            </a:lvl3pPr>
            <a:lvl4pPr algn="l">
              <a:buFontTx/>
              <a:buNone/>
              <a:defRPr sz="2400">
                <a:latin typeface="Gill Sans MT" panose="020B0502020104020203" pitchFamily="34" charset="0"/>
              </a:defRPr>
            </a:lvl4pPr>
            <a:lvl5pPr algn="l">
              <a:buFontTx/>
              <a:buNone/>
              <a:defRPr sz="2400">
                <a:latin typeface="Gill Sans MT" panose="020B0502020104020203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381814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4E7E558E-68C8-41C9-8918-168ED4B80198}"/>
              </a:ext>
            </a:extLst>
          </p:cNvPr>
          <p:cNvSpPr/>
          <p:nvPr userDrawn="1"/>
        </p:nvSpPr>
        <p:spPr>
          <a:xfrm>
            <a:off x="66674" y="68261"/>
            <a:ext cx="1343026" cy="631056"/>
          </a:xfrm>
          <a:prstGeom prst="rect">
            <a:avLst/>
          </a:prstGeom>
          <a:solidFill>
            <a:srgbClr val="004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ubrik 1">
            <a:extLst>
              <a:ext uri="{FF2B5EF4-FFF2-40B4-BE49-F238E27FC236}">
                <a16:creationId xmlns:a16="http://schemas.microsoft.com/office/drawing/2014/main" id="{CB1972FA-B46F-41E9-9EDB-3DC201991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11250"/>
            <a:ext cx="8229600" cy="1051744"/>
          </a:xfrm>
        </p:spPr>
        <p:txBody>
          <a:bodyPr>
            <a:noAutofit/>
          </a:bodyPr>
          <a:lstStyle>
            <a:lvl1pPr>
              <a:defRPr sz="4200" b="1">
                <a:solidFill>
                  <a:srgbClr val="004687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0" name="Platshållare för innehåll 2">
            <a:extLst>
              <a:ext uri="{FF2B5EF4-FFF2-40B4-BE49-F238E27FC236}">
                <a16:creationId xmlns:a16="http://schemas.microsoft.com/office/drawing/2014/main" id="{8A584889-0BE5-4CDC-99E9-8E4F008C6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419349"/>
            <a:ext cx="8229600" cy="3655195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E2BB1245-7E20-4F43-8BF2-9B6324D514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" y="274638"/>
            <a:ext cx="914400" cy="239151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9BC6915D-D906-443C-A0C6-ADAEF71A3563}"/>
              </a:ext>
            </a:extLst>
          </p:cNvPr>
          <p:cNvSpPr/>
          <p:nvPr userDrawn="1"/>
        </p:nvSpPr>
        <p:spPr>
          <a:xfrm>
            <a:off x="0" y="-1"/>
            <a:ext cx="133350" cy="6858002"/>
          </a:xfrm>
          <a:prstGeom prst="rect">
            <a:avLst/>
          </a:prstGeom>
          <a:solidFill>
            <a:srgbClr val="004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BEEA3C53-7559-49B2-81B3-5DB0DB4CC912}"/>
              </a:ext>
            </a:extLst>
          </p:cNvPr>
          <p:cNvSpPr/>
          <p:nvPr userDrawn="1"/>
        </p:nvSpPr>
        <p:spPr>
          <a:xfrm rot="5400000">
            <a:off x="4537074" y="-4470401"/>
            <a:ext cx="136525" cy="9077326"/>
          </a:xfrm>
          <a:prstGeom prst="rect">
            <a:avLst/>
          </a:prstGeom>
          <a:solidFill>
            <a:srgbClr val="004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B0AC66E9-6D39-4FC4-899F-D34FF5F894A1}"/>
              </a:ext>
            </a:extLst>
          </p:cNvPr>
          <p:cNvSpPr/>
          <p:nvPr userDrawn="1"/>
        </p:nvSpPr>
        <p:spPr>
          <a:xfrm>
            <a:off x="9010650" y="0"/>
            <a:ext cx="133350" cy="6858002"/>
          </a:xfrm>
          <a:prstGeom prst="rect">
            <a:avLst/>
          </a:prstGeom>
          <a:solidFill>
            <a:srgbClr val="004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37159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4E7E558E-68C8-41C9-8918-168ED4B80198}"/>
              </a:ext>
            </a:extLst>
          </p:cNvPr>
          <p:cNvSpPr/>
          <p:nvPr userDrawn="1"/>
        </p:nvSpPr>
        <p:spPr>
          <a:xfrm>
            <a:off x="66674" y="68261"/>
            <a:ext cx="1343026" cy="631056"/>
          </a:xfrm>
          <a:prstGeom prst="rect">
            <a:avLst/>
          </a:prstGeom>
          <a:solidFill>
            <a:srgbClr val="004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E2BB1245-7E20-4F43-8BF2-9B6324D514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" y="274638"/>
            <a:ext cx="914400" cy="239151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9BC6915D-D906-443C-A0C6-ADAEF71A3563}"/>
              </a:ext>
            </a:extLst>
          </p:cNvPr>
          <p:cNvSpPr/>
          <p:nvPr userDrawn="1"/>
        </p:nvSpPr>
        <p:spPr>
          <a:xfrm>
            <a:off x="0" y="-1"/>
            <a:ext cx="133350" cy="6858002"/>
          </a:xfrm>
          <a:prstGeom prst="rect">
            <a:avLst/>
          </a:prstGeom>
          <a:solidFill>
            <a:srgbClr val="004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BEEA3C53-7559-49B2-81B3-5DB0DB4CC912}"/>
              </a:ext>
            </a:extLst>
          </p:cNvPr>
          <p:cNvSpPr/>
          <p:nvPr userDrawn="1"/>
        </p:nvSpPr>
        <p:spPr>
          <a:xfrm rot="5400000">
            <a:off x="4537074" y="-4470401"/>
            <a:ext cx="136525" cy="9077326"/>
          </a:xfrm>
          <a:prstGeom prst="rect">
            <a:avLst/>
          </a:prstGeom>
          <a:solidFill>
            <a:srgbClr val="004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B0AC66E9-6D39-4FC4-899F-D34FF5F894A1}"/>
              </a:ext>
            </a:extLst>
          </p:cNvPr>
          <p:cNvSpPr/>
          <p:nvPr userDrawn="1"/>
        </p:nvSpPr>
        <p:spPr>
          <a:xfrm>
            <a:off x="9010650" y="0"/>
            <a:ext cx="133350" cy="6858002"/>
          </a:xfrm>
          <a:prstGeom prst="rect">
            <a:avLst/>
          </a:prstGeom>
          <a:solidFill>
            <a:srgbClr val="004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ubrik 1">
            <a:extLst>
              <a:ext uri="{FF2B5EF4-FFF2-40B4-BE49-F238E27FC236}">
                <a16:creationId xmlns:a16="http://schemas.microsoft.com/office/drawing/2014/main" id="{CB78A856-EEB3-4379-AC76-4A4079590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99316"/>
            <a:ext cx="8229600" cy="1010487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004687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3" name="Platshållare för diagram 2">
            <a:extLst>
              <a:ext uri="{FF2B5EF4-FFF2-40B4-BE49-F238E27FC236}">
                <a16:creationId xmlns:a16="http://schemas.microsoft.com/office/drawing/2014/main" id="{1FE4BF68-D681-4877-A588-3006F34D7CCA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457200" y="1853851"/>
            <a:ext cx="8242300" cy="4215161"/>
          </a:xfrm>
        </p:spPr>
        <p:txBody>
          <a:bodyPr/>
          <a:lstStyle/>
          <a:p>
            <a:endParaRPr lang="sv-SE"/>
          </a:p>
        </p:txBody>
      </p:sp>
      <p:sp>
        <p:nvSpPr>
          <p:cNvPr id="14" name="Platshållare för innehåll 4">
            <a:extLst>
              <a:ext uri="{FF2B5EF4-FFF2-40B4-BE49-F238E27FC236}">
                <a16:creationId xmlns:a16="http://schemas.microsoft.com/office/drawing/2014/main" id="{FDD2EE4A-C33C-48C5-9AA8-D80DE472FD0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7200" y="6243638"/>
            <a:ext cx="4114800" cy="339725"/>
          </a:xfrm>
        </p:spPr>
        <p:txBody>
          <a:bodyPr anchor="ctr"/>
          <a:lstStyle>
            <a:lvl1pPr>
              <a:buFontTx/>
              <a:buNone/>
              <a:defRPr sz="1400">
                <a:latin typeface="Gill Sans MT" panose="020B0502020104020203" pitchFamily="34" charset="0"/>
              </a:defRPr>
            </a:lvl1pPr>
            <a:lvl2pPr>
              <a:defRPr sz="1400">
                <a:latin typeface="Gill Sans MT" panose="020B0502020104020203" pitchFamily="34" charset="0"/>
              </a:defRPr>
            </a:lvl2pPr>
            <a:lvl3pPr>
              <a:defRPr sz="1400">
                <a:latin typeface="Gill Sans MT" panose="020B0502020104020203" pitchFamily="34" charset="0"/>
              </a:defRPr>
            </a:lvl3pPr>
            <a:lvl4pPr>
              <a:defRPr sz="1400">
                <a:latin typeface="Gill Sans MT" panose="020B0502020104020203" pitchFamily="34" charset="0"/>
              </a:defRPr>
            </a:lvl4pPr>
            <a:lvl5pPr>
              <a:defRPr sz="1400">
                <a:latin typeface="Gill Sans MT" panose="020B0502020104020203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676247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682016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3800" b="1" i="0" kern="1200">
          <a:solidFill>
            <a:schemeClr val="tx1"/>
          </a:solidFill>
          <a:latin typeface="Gill Sans MT"/>
          <a:ea typeface="+mj-ea"/>
          <a:cs typeface="Gill Sans MT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800000"/>
        </a:buClr>
        <a:buFont typeface="Arial"/>
        <a:buChar char="•"/>
        <a:defRPr sz="2800" kern="1200">
          <a:solidFill>
            <a:schemeClr val="tx1"/>
          </a:solidFill>
          <a:latin typeface="Gill Sans MT"/>
          <a:ea typeface="+mn-ea"/>
          <a:cs typeface="Gill Sans MT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Gill Sans MT"/>
          <a:ea typeface="+mn-ea"/>
          <a:cs typeface="Gill Sans M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Gill Sans MT"/>
          <a:ea typeface="+mn-ea"/>
          <a:cs typeface="Gill Sans M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Gill Sans MT"/>
          <a:ea typeface="+mn-ea"/>
          <a:cs typeface="Gill Sans M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800" kern="1200">
          <a:solidFill>
            <a:schemeClr val="tx1"/>
          </a:solidFill>
          <a:latin typeface="Gill Sans MT"/>
          <a:ea typeface="+mn-ea"/>
          <a:cs typeface="Gill Sans M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46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1247651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65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3800" b="1" i="0" kern="1200">
          <a:solidFill>
            <a:schemeClr val="bg1"/>
          </a:solidFill>
          <a:latin typeface="Gill Sans MT"/>
          <a:ea typeface="+mj-ea"/>
          <a:cs typeface="Gill Sans MT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800000"/>
        </a:buClr>
        <a:buFont typeface="Arial"/>
        <a:buChar char="•"/>
        <a:defRPr sz="2800" kern="1200">
          <a:solidFill>
            <a:schemeClr val="bg1"/>
          </a:solidFill>
          <a:latin typeface="Gill Sans MT"/>
          <a:ea typeface="+mn-ea"/>
          <a:cs typeface="Gill Sans MT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bg1"/>
          </a:solidFill>
          <a:latin typeface="Gill Sans MT"/>
          <a:ea typeface="+mn-ea"/>
          <a:cs typeface="Gill Sans M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bg1"/>
          </a:solidFill>
          <a:latin typeface="Gill Sans MT"/>
          <a:ea typeface="+mn-ea"/>
          <a:cs typeface="Gill Sans M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Gill Sans MT"/>
          <a:ea typeface="+mn-ea"/>
          <a:cs typeface="Gill Sans M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800" kern="1200">
          <a:solidFill>
            <a:schemeClr val="tx1"/>
          </a:solidFill>
          <a:latin typeface="Gill Sans MT"/>
          <a:ea typeface="+mn-ea"/>
          <a:cs typeface="Gill Sans M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E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C8953B5D-70CD-4805-A11D-4D1132F41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CE53065-92DD-4F9E-8050-AA1CDFE6B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FB1867D-95A9-4688-8CA3-4604B49C6A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3B419C-5722-47D0-8794-856477F4C245}" type="datetimeFigureOut">
              <a:rPr lang="sv-SE" smtClean="0"/>
              <a:t>2021-10-28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A6F123B-773C-4ACE-805B-6B4A11A7E6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6C9DB26-6151-4752-B390-B0AE2F0985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08CC7-577C-4BA3-AE43-D172C3526F6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351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698" r:id="rId2"/>
    <p:sldLayoutId id="2147483715" r:id="rId3"/>
    <p:sldLayoutId id="2147483696" r:id="rId4"/>
    <p:sldLayoutId id="2147483697" r:id="rId5"/>
    <p:sldLayoutId id="2147483690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sv-SE" sz="4200" b="1" kern="1200">
          <a:solidFill>
            <a:srgbClr val="004687"/>
          </a:solidFill>
          <a:latin typeface="Gill Sans MT" panose="020B05020201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sv-SE" sz="28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E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C8953B5D-70CD-4805-A11D-4D1132F41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CE53065-92DD-4F9E-8050-AA1CDFE6B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FB1867D-95A9-4688-8CA3-4604B49C6A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3B419C-5722-47D0-8794-856477F4C245}" type="datetimeFigureOut">
              <a:rPr lang="sv-SE" smtClean="0"/>
              <a:t>2021-10-28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A6F123B-773C-4ACE-805B-6B4A11A7E6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6C9DB26-6151-4752-B390-B0AE2F0985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08CC7-577C-4BA3-AE43-D172C3526F6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6360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14" r:id="rId5"/>
    <p:sldLayoutId id="2147483712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sv-SE" sz="4200" b="1" kern="1200">
          <a:solidFill>
            <a:srgbClr val="004687"/>
          </a:solidFill>
          <a:latin typeface="Gill Sans MT" panose="020B05020201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sv-SE" sz="28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D544DB10-6888-48C9-97A7-245C982EAA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Självrapporterade alkoholvanor i Sverige 2004-2020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B81B059A-AAE2-4BF4-9D9D-1A9BF966DC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6974" y="4581839"/>
            <a:ext cx="3101176" cy="1266511"/>
          </a:xfrm>
        </p:spPr>
        <p:txBody>
          <a:bodyPr anchor="b">
            <a:normAutofit/>
          </a:bodyPr>
          <a:lstStyle/>
          <a:p>
            <a:pPr marL="0" indent="0" algn="l">
              <a:buNone/>
            </a:pPr>
            <a:r>
              <a:rPr lang="sv-SE" sz="1200" dirty="0"/>
              <a:t>Det är </a:t>
            </a:r>
            <a:r>
              <a:rPr lang="sv-SE" sz="1200" u="sng" dirty="0"/>
              <a:t>tillåtet</a:t>
            </a:r>
            <a:r>
              <a:rPr lang="sv-SE" sz="1200" dirty="0"/>
              <a:t> att spara en kopia av bilderna och använda valfritt antal i egna presentationer.</a:t>
            </a:r>
          </a:p>
          <a:p>
            <a:pPr marL="0" indent="0" algn="l">
              <a:buNone/>
            </a:pPr>
            <a:r>
              <a:rPr lang="sv-SE" sz="1200" dirty="0"/>
              <a:t>Det är </a:t>
            </a:r>
            <a:r>
              <a:rPr lang="sv-SE" sz="1200" u="sng" dirty="0"/>
              <a:t>inte tillåtet</a:t>
            </a:r>
            <a:r>
              <a:rPr lang="sv-SE" sz="1200" dirty="0"/>
              <a:t> att på något sätt förändra bilderna om CAN:s logotyp finns med och därmed uppfattas som avsändare.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FCEF0DB-5B61-4F7F-819C-5DA85F20CD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CAN Rapport 204</a:t>
            </a:r>
          </a:p>
        </p:txBody>
      </p:sp>
    </p:spTree>
    <p:extLst>
      <p:ext uri="{BB962C8B-B14F-4D97-AF65-F5344CB8AC3E}">
        <p14:creationId xmlns:p14="http://schemas.microsoft.com/office/powerpoint/2010/main" val="1807733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1961B6E-3424-4C94-9BD9-6E4547A00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Andelen som </a:t>
            </a:r>
            <a:r>
              <a:rPr lang="sv-SE" dirty="0" err="1"/>
              <a:t>intensivkonsumerat</a:t>
            </a:r>
            <a:r>
              <a:rPr lang="sv-SE" dirty="0"/>
              <a:t> alkohol under de senaste 30 dagarna i befolkningen 17–84 år, fördelat på kön. 2004–2020.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CE1F3E1B-8458-456F-9642-D4FE662D0131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sv-SE" dirty="0"/>
              <a:t>Källa: Monitormätningarna</a:t>
            </a:r>
          </a:p>
          <a:p>
            <a:endParaRPr lang="sv-SE" dirty="0"/>
          </a:p>
        </p:txBody>
      </p:sp>
      <p:graphicFrame>
        <p:nvGraphicFramePr>
          <p:cNvPr id="5" name="Chart 2">
            <a:extLst>
              <a:ext uri="{FF2B5EF4-FFF2-40B4-BE49-F238E27FC236}">
                <a16:creationId xmlns:a16="http://schemas.microsoft.com/office/drawing/2014/main" id="{91731CEE-A126-4049-808E-B5ED2B26ED5E}"/>
              </a:ext>
            </a:extLst>
          </p:cNvPr>
          <p:cNvGraphicFramePr>
            <a:graphicFrameLocks noGrp="1"/>
          </p:cNvGraphicFramePr>
          <p:nvPr>
            <p:ph type="chart" sz="quarter" idx="10"/>
          </p:nvPr>
        </p:nvGraphicFramePr>
        <p:xfrm>
          <a:off x="457200" y="1541463"/>
          <a:ext cx="8242300" cy="4527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937814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0058F10-F90F-453F-8822-15FDEDDB9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Andelen alkoholkonsumtionstillfällen som innefattat intensivkonsumtion i befolkningen 17–84 år, fördelat på kön. 2004–2020.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C79A0F6-05EE-4BE7-8E2C-B0CF1DBD13C1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sv-SE" dirty="0"/>
              <a:t>Källa: Monitormätningarna</a:t>
            </a:r>
          </a:p>
          <a:p>
            <a:endParaRPr lang="sv-SE" dirty="0"/>
          </a:p>
        </p:txBody>
      </p:sp>
      <p:graphicFrame>
        <p:nvGraphicFramePr>
          <p:cNvPr id="5" name="Chart 2">
            <a:extLst>
              <a:ext uri="{FF2B5EF4-FFF2-40B4-BE49-F238E27FC236}">
                <a16:creationId xmlns:a16="http://schemas.microsoft.com/office/drawing/2014/main" id="{E700C0A6-7895-4189-9162-632D9229537C}"/>
              </a:ext>
            </a:extLst>
          </p:cNvPr>
          <p:cNvGraphicFramePr>
            <a:graphicFrameLocks noGrp="1"/>
          </p:cNvGraphicFramePr>
          <p:nvPr>
            <p:ph type="chart" sz="quarter" idx="10"/>
          </p:nvPr>
        </p:nvGraphicFramePr>
        <p:xfrm>
          <a:off x="457200" y="1541463"/>
          <a:ext cx="8242300" cy="4527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863207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53C0B7E-F30F-476A-8628-4F73CF91F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Konsumtionsandelar av olika alkoholdrycker i liter ren (100 %) alkohol i befolkningen 17–84 år, fördelat på åldersgrupper. Procent. 2020.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3195A01-28D5-4268-AFA8-A9294935BA2C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sv-SE" dirty="0"/>
              <a:t>Källa: Monitormätningarna</a:t>
            </a:r>
          </a:p>
          <a:p>
            <a:endParaRPr lang="sv-SE" dirty="0"/>
          </a:p>
        </p:txBody>
      </p:sp>
      <p:graphicFrame>
        <p:nvGraphicFramePr>
          <p:cNvPr id="5" name="Chart 1">
            <a:extLst>
              <a:ext uri="{FF2B5EF4-FFF2-40B4-BE49-F238E27FC236}">
                <a16:creationId xmlns:a16="http://schemas.microsoft.com/office/drawing/2014/main" id="{9EED1A54-1204-4545-8269-5B2ED42E7CA6}"/>
              </a:ext>
            </a:extLst>
          </p:cNvPr>
          <p:cNvGraphicFramePr>
            <a:graphicFrameLocks noGrp="1"/>
          </p:cNvGraphicFramePr>
          <p:nvPr>
            <p:ph type="chart" sz="quarter" idx="10"/>
          </p:nvPr>
        </p:nvGraphicFramePr>
        <p:xfrm>
          <a:off x="457200" y="1541463"/>
          <a:ext cx="8242300" cy="4527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031327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C38C91C-16D7-4BD0-B692-0ADFD09FA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Konsumtionsandelar av olika alkoholdrycker i liter ren (100 %) alkohol i befolkningen 17–84 år, fördelat på kön. Procent. 2020.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047A185-1D94-40C0-B9CC-7CC312031AA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7200" y="6073775"/>
            <a:ext cx="4114800" cy="339725"/>
          </a:xfrm>
        </p:spPr>
        <p:txBody>
          <a:bodyPr/>
          <a:lstStyle/>
          <a:p>
            <a:r>
              <a:rPr lang="sv-SE" dirty="0"/>
              <a:t>Källa: Monitormätningarna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3E7655D-B0BB-47D8-867D-3208060D3E7C}"/>
              </a:ext>
            </a:extLst>
          </p:cNvPr>
          <p:cNvGrpSpPr/>
          <p:nvPr/>
        </p:nvGrpSpPr>
        <p:grpSpPr>
          <a:xfrm>
            <a:off x="457200" y="1540701"/>
            <a:ext cx="8032750" cy="4449001"/>
            <a:chOff x="153098" y="0"/>
            <a:chExt cx="5613557" cy="3443370"/>
          </a:xfrm>
        </p:grpSpPr>
        <p:graphicFrame>
          <p:nvGraphicFramePr>
            <p:cNvPr id="6" name="Chart 2">
              <a:extLst>
                <a:ext uri="{FF2B5EF4-FFF2-40B4-BE49-F238E27FC236}">
                  <a16:creationId xmlns:a16="http://schemas.microsoft.com/office/drawing/2014/main" id="{62C43F9F-5461-49E2-85F0-5061B3D53094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540875975"/>
                </p:ext>
              </p:extLst>
            </p:nvPr>
          </p:nvGraphicFramePr>
          <p:xfrm>
            <a:off x="2886656" y="0"/>
            <a:ext cx="2879999" cy="344337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7" name="Chart 2">
              <a:extLst>
                <a:ext uri="{FF2B5EF4-FFF2-40B4-BE49-F238E27FC236}">
                  <a16:creationId xmlns:a16="http://schemas.microsoft.com/office/drawing/2014/main" id="{C0AC5163-030C-43F4-94AC-99538C093A4E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758709146"/>
                </p:ext>
              </p:extLst>
            </p:nvPr>
          </p:nvGraphicFramePr>
          <p:xfrm>
            <a:off x="153098" y="0"/>
            <a:ext cx="2733558" cy="344337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75912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62B3B63-89F5-4454-ABAF-5D8ACEBB9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Alkoholvanor fördelat på SKR-grupper. Antal dryckestillfällen per månad och årskonsumtion i liter ren (100%) alkohol. 2005/06 och 2018/19–2020.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7326CDCD-2E2B-4473-ADB4-CED2C1BCE6A1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sv-SE" dirty="0"/>
              <a:t>Källa: Monitormätningarna</a:t>
            </a:r>
          </a:p>
          <a:p>
            <a:endParaRPr lang="sv-SE" dirty="0"/>
          </a:p>
        </p:txBody>
      </p:sp>
      <p:graphicFrame>
        <p:nvGraphicFramePr>
          <p:cNvPr id="5" name="Chart 1">
            <a:extLst>
              <a:ext uri="{FF2B5EF4-FFF2-40B4-BE49-F238E27FC236}">
                <a16:creationId xmlns:a16="http://schemas.microsoft.com/office/drawing/2014/main" id="{294B4CA8-2F3D-4F6E-BA74-B5AED80FDCB5}"/>
              </a:ext>
            </a:extLst>
          </p:cNvPr>
          <p:cNvGraphicFramePr>
            <a:graphicFrameLocks noGrp="1"/>
          </p:cNvGraphicFramePr>
          <p:nvPr>
            <p:ph type="chart" sz="quarter" idx="10"/>
          </p:nvPr>
        </p:nvGraphicFramePr>
        <p:xfrm>
          <a:off x="457200" y="1541463"/>
          <a:ext cx="8242300" cy="4527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853019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867BB09-6CBA-4339-B070-96483FD83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Årskonsumtionen i liter ren (100%) alkohol, fördelat på län. 2005/06 och 2018/19–2020.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AF6CC90A-2DAD-4B6A-83A2-FD9E28030E3F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sv-SE" dirty="0"/>
              <a:t>Källa: Monitormätningarna</a:t>
            </a:r>
          </a:p>
          <a:p>
            <a:endParaRPr lang="sv-SE" dirty="0"/>
          </a:p>
        </p:txBody>
      </p:sp>
      <p:graphicFrame>
        <p:nvGraphicFramePr>
          <p:cNvPr id="5" name="Chart 1">
            <a:extLst>
              <a:ext uri="{FF2B5EF4-FFF2-40B4-BE49-F238E27FC236}">
                <a16:creationId xmlns:a16="http://schemas.microsoft.com/office/drawing/2014/main" id="{309F9B3A-C8A6-49B0-8E19-2CDD4EC1F991}"/>
              </a:ext>
            </a:extLst>
          </p:cNvPr>
          <p:cNvGraphicFramePr>
            <a:graphicFrameLocks noGrp="1"/>
          </p:cNvGraphicFramePr>
          <p:nvPr>
            <p:ph type="chart" sz="quarter" idx="10"/>
          </p:nvPr>
        </p:nvGraphicFramePr>
        <p:xfrm>
          <a:off x="457200" y="1541463"/>
          <a:ext cx="8242300" cy="4527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105855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5AF4449-8198-4D33-B0C3-37205DE40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Den totala årskonsumtionen i ren alkohol, fördelad per månad. Procent. 2018/19 och 2020.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F2DEF66A-CAAF-4458-9B92-90201C7AC449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sv-SE" dirty="0"/>
              <a:t>Källa: Monitormätningarna</a:t>
            </a:r>
          </a:p>
          <a:p>
            <a:endParaRPr lang="sv-SE" dirty="0"/>
          </a:p>
        </p:txBody>
      </p:sp>
      <p:graphicFrame>
        <p:nvGraphicFramePr>
          <p:cNvPr id="5" name="Chart 1">
            <a:extLst>
              <a:ext uri="{FF2B5EF4-FFF2-40B4-BE49-F238E27FC236}">
                <a16:creationId xmlns:a16="http://schemas.microsoft.com/office/drawing/2014/main" id="{8ACE7E49-D61B-4159-8CDE-91572CF7E2D1}"/>
              </a:ext>
            </a:extLst>
          </p:cNvPr>
          <p:cNvGraphicFramePr>
            <a:graphicFrameLocks noGrp="1"/>
          </p:cNvGraphicFramePr>
          <p:nvPr>
            <p:ph type="chart" sz="quarter" idx="10"/>
          </p:nvPr>
        </p:nvGraphicFramePr>
        <p:xfrm>
          <a:off x="457200" y="1541463"/>
          <a:ext cx="8242300" cy="4527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986280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7AAABB5-0F7B-40CB-9FDD-421D8FEE0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Självrapporterad konsumtion i cl ren (100 %) alkohol i befolkningen 17–84 år, fördelat på månader och åldersgrupper. 2018/19–2020.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CDE373D3-DDCD-4CF3-82B3-D639635F26E9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sv-SE" dirty="0"/>
              <a:t>Källa: Monitormätningarna</a:t>
            </a:r>
          </a:p>
          <a:p>
            <a:endParaRPr lang="sv-SE" dirty="0"/>
          </a:p>
        </p:txBody>
      </p:sp>
      <p:graphicFrame>
        <p:nvGraphicFramePr>
          <p:cNvPr id="5" name="Chart 2">
            <a:extLst>
              <a:ext uri="{FF2B5EF4-FFF2-40B4-BE49-F238E27FC236}">
                <a16:creationId xmlns:a16="http://schemas.microsoft.com/office/drawing/2014/main" id="{344D35C3-608D-4BD3-B75D-2D6575A10D60}"/>
              </a:ext>
            </a:extLst>
          </p:cNvPr>
          <p:cNvGraphicFramePr>
            <a:graphicFrameLocks noGrp="1"/>
          </p:cNvGraphicFramePr>
          <p:nvPr>
            <p:ph type="chart" sz="quarter" idx="10"/>
          </p:nvPr>
        </p:nvGraphicFramePr>
        <p:xfrm>
          <a:off x="457200" y="1541463"/>
          <a:ext cx="8242300" cy="4527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166782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2C7B9F2-A6E7-45DF-A7B2-5973AAACE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Andelen som konsumerat alkohol per veckodag i befolkningen 17–84 år efter åldersgrupper. 2018.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7F3527E2-0C6D-4BE6-9101-BF4142FFCBDD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sv-SE" dirty="0"/>
              <a:t>Källa: Monitormätningarna</a:t>
            </a:r>
          </a:p>
          <a:p>
            <a:endParaRPr lang="sv-SE" dirty="0"/>
          </a:p>
        </p:txBody>
      </p:sp>
      <p:graphicFrame>
        <p:nvGraphicFramePr>
          <p:cNvPr id="5" name="Chart 1">
            <a:extLst>
              <a:ext uri="{FF2B5EF4-FFF2-40B4-BE49-F238E27FC236}">
                <a16:creationId xmlns:a16="http://schemas.microsoft.com/office/drawing/2014/main" id="{CA94F025-7943-43FB-BD98-493C6E027AD2}"/>
              </a:ext>
            </a:extLst>
          </p:cNvPr>
          <p:cNvGraphicFramePr>
            <a:graphicFrameLocks noGrp="1"/>
          </p:cNvGraphicFramePr>
          <p:nvPr>
            <p:ph type="chart" sz="quarter" idx="10"/>
          </p:nvPr>
        </p:nvGraphicFramePr>
        <p:xfrm>
          <a:off x="457200" y="1541463"/>
          <a:ext cx="8242300" cy="4527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35208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3EA1462-4345-499B-BDF2-15EA2B095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Andelen som druckit alkohol under de senaste 30 dagarna i befolkningen 17–84 år, fördelat på kön. 2002–2020.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20C2A194-0697-4280-9C2F-C2882A1271D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7200" y="6069013"/>
            <a:ext cx="4114800" cy="331787"/>
          </a:xfrm>
        </p:spPr>
        <p:txBody>
          <a:bodyPr/>
          <a:lstStyle/>
          <a:p>
            <a:r>
              <a:rPr lang="sv-SE" dirty="0"/>
              <a:t>Källa: Monitormätningarna</a:t>
            </a:r>
          </a:p>
        </p:txBody>
      </p:sp>
      <p:graphicFrame>
        <p:nvGraphicFramePr>
          <p:cNvPr id="5" name="Chart 2">
            <a:extLst>
              <a:ext uri="{FF2B5EF4-FFF2-40B4-BE49-F238E27FC236}">
                <a16:creationId xmlns:a16="http://schemas.microsoft.com/office/drawing/2014/main" id="{FF7B5D74-7AC5-4C0F-9CB7-EB55865E1066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437457744"/>
              </p:ext>
            </p:extLst>
          </p:nvPr>
        </p:nvGraphicFramePr>
        <p:xfrm>
          <a:off x="457200" y="1541463"/>
          <a:ext cx="8242300" cy="4527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5774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6D22DE4-3B7F-4294-83F4-8387B32C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Genomsnittligt antal alkoholkonsumtionstillfällen under de senaste 30 dagarna i befolkningen 17–84 år, fördelat på kön. 2004–2020.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9F49A32-7A78-4E3F-8829-F2888FB27164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sv-SE" dirty="0"/>
              <a:t>Källa: Monitormätningarna</a:t>
            </a:r>
          </a:p>
          <a:p>
            <a:endParaRPr lang="sv-SE" dirty="0"/>
          </a:p>
        </p:txBody>
      </p:sp>
      <p:graphicFrame>
        <p:nvGraphicFramePr>
          <p:cNvPr id="5" name="Chart 2">
            <a:extLst>
              <a:ext uri="{FF2B5EF4-FFF2-40B4-BE49-F238E27FC236}">
                <a16:creationId xmlns:a16="http://schemas.microsoft.com/office/drawing/2014/main" id="{33911693-9621-40E9-8EA7-F4B7A6218C34}"/>
              </a:ext>
            </a:extLst>
          </p:cNvPr>
          <p:cNvGraphicFramePr>
            <a:graphicFrameLocks noGrp="1"/>
          </p:cNvGraphicFramePr>
          <p:nvPr>
            <p:ph type="chart" sz="quarter" idx="10"/>
          </p:nvPr>
        </p:nvGraphicFramePr>
        <p:xfrm>
          <a:off x="457200" y="1541463"/>
          <a:ext cx="8242300" cy="4527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23656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EF6D95C-A5A4-4BD2-99C6-8130CFD6D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Självrapporterad konsumtion i liter ren (100 %) alkohol per år i befolkningen 17–84 år, fördelat på kön. 2004–2020.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196665EB-94DB-4BDC-A156-E7664DF2A62B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sv-SE" dirty="0"/>
              <a:t>Källa: Monitormätningarna</a:t>
            </a:r>
          </a:p>
          <a:p>
            <a:endParaRPr lang="sv-SE" dirty="0"/>
          </a:p>
        </p:txBody>
      </p:sp>
      <p:graphicFrame>
        <p:nvGraphicFramePr>
          <p:cNvPr id="5" name="Chart 2">
            <a:extLst>
              <a:ext uri="{FF2B5EF4-FFF2-40B4-BE49-F238E27FC236}">
                <a16:creationId xmlns:a16="http://schemas.microsoft.com/office/drawing/2014/main" id="{1CAC0197-619D-4AEA-88FF-47ECFDAA08A1}"/>
              </a:ext>
            </a:extLst>
          </p:cNvPr>
          <p:cNvGraphicFramePr>
            <a:graphicFrameLocks noGrp="1"/>
          </p:cNvGraphicFramePr>
          <p:nvPr>
            <p:ph type="chart" sz="quarter" idx="10"/>
          </p:nvPr>
        </p:nvGraphicFramePr>
        <p:xfrm>
          <a:off x="457200" y="1541463"/>
          <a:ext cx="8242300" cy="4527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87268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24C539B-D43E-4A2E-AD13-6836DBF1D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Självrapporterad årskonsumtion i liter ren (100 %) alkohol per år bland män 17–84 år. 2004–2020.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1F24303-C5F7-4FB3-9726-5548F09F665F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sv-SE" dirty="0"/>
              <a:t>Källa: Monitormätningarna</a:t>
            </a:r>
          </a:p>
          <a:p>
            <a:endParaRPr lang="sv-SE" dirty="0"/>
          </a:p>
        </p:txBody>
      </p:sp>
      <p:graphicFrame>
        <p:nvGraphicFramePr>
          <p:cNvPr id="5" name="Platshållare för diagram 4">
            <a:extLst>
              <a:ext uri="{FF2B5EF4-FFF2-40B4-BE49-F238E27FC236}">
                <a16:creationId xmlns:a16="http://schemas.microsoft.com/office/drawing/2014/main" id="{1F60316A-B3C9-4430-B454-B87659151342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3012475197"/>
              </p:ext>
            </p:extLst>
          </p:nvPr>
        </p:nvGraphicFramePr>
        <p:xfrm>
          <a:off x="457200" y="1541463"/>
          <a:ext cx="8242300" cy="4527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344425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31342C-9752-415D-A8F4-5A17C06C5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Självrapporterad årskonsumtion i liter ren (100 %) alkohol per år bland kvinnor 17–84 år. 2004–2020.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7F047C6-E828-423C-8408-AE4BCE604800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sv-SE" dirty="0"/>
              <a:t>Källa: Monitormätningarna</a:t>
            </a:r>
          </a:p>
          <a:p>
            <a:endParaRPr lang="sv-SE" dirty="0"/>
          </a:p>
        </p:txBody>
      </p:sp>
      <p:graphicFrame>
        <p:nvGraphicFramePr>
          <p:cNvPr id="5" name="Platshållare för diagram 4">
            <a:extLst>
              <a:ext uri="{FF2B5EF4-FFF2-40B4-BE49-F238E27FC236}">
                <a16:creationId xmlns:a16="http://schemas.microsoft.com/office/drawing/2014/main" id="{9F310933-C313-43E6-BF66-B7F591822125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1723727158"/>
              </p:ext>
            </p:extLst>
          </p:nvPr>
        </p:nvGraphicFramePr>
        <p:xfrm>
          <a:off x="457200" y="1541463"/>
          <a:ext cx="8242300" cy="4527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71535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DE5378F-D0B6-4DE0-9876-7BBA4600F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Självrapporterad konsumtion i liter ren (100 %) alkohol per år i befolkningen 17–80 år, fördelat på tvåårsåldersgrupper. 2004/05 och 2018/19–2020.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1E781000-AFBE-4A7A-BB9A-63A9E7C447EF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sv-SE" dirty="0"/>
              <a:t>Källa: Monitormätningarna</a:t>
            </a:r>
          </a:p>
          <a:p>
            <a:endParaRPr lang="sv-SE" dirty="0"/>
          </a:p>
        </p:txBody>
      </p:sp>
      <p:graphicFrame>
        <p:nvGraphicFramePr>
          <p:cNvPr id="5" name="Chart 2">
            <a:extLst>
              <a:ext uri="{FF2B5EF4-FFF2-40B4-BE49-F238E27FC236}">
                <a16:creationId xmlns:a16="http://schemas.microsoft.com/office/drawing/2014/main" id="{78E20ED6-0E75-44FE-968E-1ECD3A088224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2085101808"/>
              </p:ext>
            </p:extLst>
          </p:nvPr>
        </p:nvGraphicFramePr>
        <p:xfrm>
          <a:off x="457200" y="1541463"/>
          <a:ext cx="8242300" cy="4527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25860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5B19581-16F9-4B85-B0E8-F9EA3D7E0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Självrapporterad volym i centiliter ren (100 %) alkohol per konsumtionstillfälle bland alkoholkonsumenter i befolkningen 17–84 år, fördelat på kön. 2004–2020.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1EC0F25E-2526-453D-9A0B-85A75203011E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sv-SE" dirty="0"/>
              <a:t>Källa: Monitormätningarna</a:t>
            </a:r>
          </a:p>
          <a:p>
            <a:endParaRPr lang="sv-SE" dirty="0"/>
          </a:p>
        </p:txBody>
      </p:sp>
      <p:graphicFrame>
        <p:nvGraphicFramePr>
          <p:cNvPr id="5" name="Chart 2">
            <a:extLst>
              <a:ext uri="{FF2B5EF4-FFF2-40B4-BE49-F238E27FC236}">
                <a16:creationId xmlns:a16="http://schemas.microsoft.com/office/drawing/2014/main" id="{93F6EE83-8396-4D2E-8525-ACD36847342A}"/>
              </a:ext>
            </a:extLst>
          </p:cNvPr>
          <p:cNvGraphicFramePr>
            <a:graphicFrameLocks noGrp="1"/>
          </p:cNvGraphicFramePr>
          <p:nvPr>
            <p:ph type="chart" sz="quarter" idx="10"/>
          </p:nvPr>
        </p:nvGraphicFramePr>
        <p:xfrm>
          <a:off x="457200" y="1541463"/>
          <a:ext cx="8242300" cy="4527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060556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36856B5-C1E2-45D2-BB69-265F85ADB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Andelen av den totala självrapporterade alkoholkonsumtionen som konsumerats utöver gränserna för högkonsumtion, i befolkningen 17–84 år. 2004–2020.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C9DF6C4-30D3-4E89-91D0-6EF24FEC6461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sv-SE" dirty="0"/>
              <a:t>Källa: Monitormätningarna</a:t>
            </a:r>
          </a:p>
          <a:p>
            <a:endParaRPr lang="sv-SE" dirty="0"/>
          </a:p>
        </p:txBody>
      </p:sp>
      <p:graphicFrame>
        <p:nvGraphicFramePr>
          <p:cNvPr id="5" name="Chart 2">
            <a:extLst>
              <a:ext uri="{FF2B5EF4-FFF2-40B4-BE49-F238E27FC236}">
                <a16:creationId xmlns:a16="http://schemas.microsoft.com/office/drawing/2014/main" id="{E40B69EC-7A5F-43E4-8D56-7935D0A02981}"/>
              </a:ext>
            </a:extLst>
          </p:cNvPr>
          <p:cNvGraphicFramePr>
            <a:graphicFrameLocks noGrp="1"/>
          </p:cNvGraphicFramePr>
          <p:nvPr>
            <p:ph type="chart" sz="quarter" idx="10"/>
          </p:nvPr>
        </p:nvGraphicFramePr>
        <p:xfrm>
          <a:off x="457200" y="1541463"/>
          <a:ext cx="8242300" cy="4527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40295643"/>
      </p:ext>
    </p:extLst>
  </p:cSld>
  <p:clrMapOvr>
    <a:masterClrMapping/>
  </p:clrMapOvr>
</p:sld>
</file>

<file path=ppt/theme/theme1.xml><?xml version="1.0" encoding="utf-8"?>
<a:theme xmlns:a="http://schemas.openxmlformats.org/drawingml/2006/main" name="1 CAN 2012">
  <a:themeElements>
    <a:clrScheme name="CAN">
      <a:dk1>
        <a:srgbClr val="004687"/>
      </a:dk1>
      <a:lt1>
        <a:sysClr val="window" lastClr="FFFFFF"/>
      </a:lt1>
      <a:dk2>
        <a:srgbClr val="000000"/>
      </a:dk2>
      <a:lt2>
        <a:srgbClr val="9CD0E2"/>
      </a:lt2>
      <a:accent1>
        <a:srgbClr val="F29200"/>
      </a:accent1>
      <a:accent2>
        <a:srgbClr val="BEBC00"/>
      </a:accent2>
      <a:accent3>
        <a:srgbClr val="B32B31"/>
      </a:accent3>
      <a:accent4>
        <a:srgbClr val="9CD0E2"/>
      </a:accent4>
      <a:accent5>
        <a:srgbClr val="AAA096"/>
      </a:accent5>
      <a:accent6>
        <a:srgbClr val="004687"/>
      </a:accent6>
      <a:hlink>
        <a:srgbClr val="004687"/>
      </a:hlink>
      <a:folHlink>
        <a:srgbClr val="00468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90DD12E1-DF70-4DDC-BE49-B5C11E369E97}" vid="{5C7B3F13-8AB7-48F0-AF55-2A980DAFEB51}"/>
    </a:ext>
  </a:extLst>
</a:theme>
</file>

<file path=ppt/theme/theme2.xml><?xml version="1.0" encoding="utf-8"?>
<a:theme xmlns:a="http://schemas.openxmlformats.org/drawingml/2006/main" name="2 CAN 2012">
  <a:themeElements>
    <a:clrScheme name="CAN">
      <a:dk1>
        <a:srgbClr val="004687"/>
      </a:dk1>
      <a:lt1>
        <a:sysClr val="window" lastClr="FFFFFF"/>
      </a:lt1>
      <a:dk2>
        <a:srgbClr val="000000"/>
      </a:dk2>
      <a:lt2>
        <a:srgbClr val="9CD0E2"/>
      </a:lt2>
      <a:accent1>
        <a:srgbClr val="F29200"/>
      </a:accent1>
      <a:accent2>
        <a:srgbClr val="BEBC00"/>
      </a:accent2>
      <a:accent3>
        <a:srgbClr val="B32B31"/>
      </a:accent3>
      <a:accent4>
        <a:srgbClr val="9CD0E2"/>
      </a:accent4>
      <a:accent5>
        <a:srgbClr val="AAA096"/>
      </a:accent5>
      <a:accent6>
        <a:srgbClr val="004687"/>
      </a:accent6>
      <a:hlink>
        <a:srgbClr val="004687"/>
      </a:hlink>
      <a:folHlink>
        <a:srgbClr val="00468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90DD12E1-DF70-4DDC-BE49-B5C11E369E97}" vid="{4A5099E5-B9DD-4C97-8537-3834D982E2D9}"/>
    </a:ext>
  </a:extLst>
</a:theme>
</file>

<file path=ppt/theme/theme3.xml><?xml version="1.0" encoding="utf-8"?>
<a:theme xmlns:a="http://schemas.openxmlformats.org/drawingml/2006/main" name="3 CAN 2020 - KERAMIK">
  <a:themeElements>
    <a:clrScheme name="CAN /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4687"/>
      </a:accent1>
      <a:accent2>
        <a:srgbClr val="B3BC00"/>
      </a:accent2>
      <a:accent3>
        <a:srgbClr val="B32B31"/>
      </a:accent3>
      <a:accent4>
        <a:srgbClr val="F29200"/>
      </a:accent4>
      <a:accent5>
        <a:srgbClr val="AAA096"/>
      </a:accent5>
      <a:accent6>
        <a:srgbClr val="9CD0E2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0DD12E1-DF70-4DDC-BE49-B5C11E369E97}" vid="{5F6FC917-5895-4AB6-9821-4ABA7F182885}"/>
    </a:ext>
  </a:extLst>
</a:theme>
</file>

<file path=ppt/theme/theme4.xml><?xml version="1.0" encoding="utf-8"?>
<a:theme xmlns:a="http://schemas.openxmlformats.org/drawingml/2006/main" name="4 CAN 2020 - KERAMIK">
  <a:themeElements>
    <a:clrScheme name="CAN /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4687"/>
      </a:accent1>
      <a:accent2>
        <a:srgbClr val="B3BC00"/>
      </a:accent2>
      <a:accent3>
        <a:srgbClr val="B32B31"/>
      </a:accent3>
      <a:accent4>
        <a:srgbClr val="F29200"/>
      </a:accent4>
      <a:accent5>
        <a:srgbClr val="AAA096"/>
      </a:accent5>
      <a:accent6>
        <a:srgbClr val="9CD0E2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0DD12E1-DF70-4DDC-BE49-B5C11E369E97}" vid="{6DA3AFCF-07E7-44B1-8E7D-C808C364603F}"/>
    </a:ext>
  </a:extLst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CAN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004687"/>
    </a:accent1>
    <a:accent2>
      <a:srgbClr val="BEBC00"/>
    </a:accent2>
    <a:accent3>
      <a:srgbClr val="B32B31"/>
    </a:accent3>
    <a:accent4>
      <a:srgbClr val="F29200"/>
    </a:accent4>
    <a:accent5>
      <a:srgbClr val="AAA096"/>
    </a:accent5>
    <a:accent6>
      <a:srgbClr val="9CD0E2"/>
    </a:accent6>
    <a:hlink>
      <a:srgbClr val="004687"/>
    </a:hlink>
    <a:folHlink>
      <a:srgbClr val="B32B31"/>
    </a:folHlink>
  </a:clrScheme>
  <a:fontScheme name="Custom 1">
    <a:majorFont>
      <a:latin typeface="Gill Sans MT"/>
      <a:ea typeface=""/>
      <a:cs typeface=""/>
    </a:majorFont>
    <a:minorFont>
      <a:latin typeface="Gill Sans M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CAN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004687"/>
    </a:accent1>
    <a:accent2>
      <a:srgbClr val="BEBC00"/>
    </a:accent2>
    <a:accent3>
      <a:srgbClr val="B32B31"/>
    </a:accent3>
    <a:accent4>
      <a:srgbClr val="F29200"/>
    </a:accent4>
    <a:accent5>
      <a:srgbClr val="AAA096"/>
    </a:accent5>
    <a:accent6>
      <a:srgbClr val="9CD0E2"/>
    </a:accent6>
    <a:hlink>
      <a:srgbClr val="004687"/>
    </a:hlink>
    <a:folHlink>
      <a:srgbClr val="B32B31"/>
    </a:folHlink>
  </a:clrScheme>
  <a:fontScheme name="Custom 1">
    <a:majorFont>
      <a:latin typeface="Gill Sans MT"/>
      <a:ea typeface=""/>
      <a:cs typeface=""/>
    </a:majorFont>
    <a:minorFont>
      <a:latin typeface="Gill Sans M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CAN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004687"/>
    </a:accent1>
    <a:accent2>
      <a:srgbClr val="BEBC00"/>
    </a:accent2>
    <a:accent3>
      <a:srgbClr val="B32B31"/>
    </a:accent3>
    <a:accent4>
      <a:srgbClr val="F29200"/>
    </a:accent4>
    <a:accent5>
      <a:srgbClr val="AAA096"/>
    </a:accent5>
    <a:accent6>
      <a:srgbClr val="9CD0E2"/>
    </a:accent6>
    <a:hlink>
      <a:srgbClr val="004687"/>
    </a:hlink>
    <a:folHlink>
      <a:srgbClr val="B32B31"/>
    </a:folHlink>
  </a:clrScheme>
  <a:fontScheme name="Custom 1">
    <a:majorFont>
      <a:latin typeface="Gill Sans MT"/>
      <a:ea typeface=""/>
      <a:cs typeface=""/>
    </a:majorFont>
    <a:minorFont>
      <a:latin typeface="Gill Sans M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CAN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004687"/>
    </a:accent1>
    <a:accent2>
      <a:srgbClr val="BEBC00"/>
    </a:accent2>
    <a:accent3>
      <a:srgbClr val="B32B31"/>
    </a:accent3>
    <a:accent4>
      <a:srgbClr val="F29200"/>
    </a:accent4>
    <a:accent5>
      <a:srgbClr val="AAA096"/>
    </a:accent5>
    <a:accent6>
      <a:srgbClr val="9CD0E2"/>
    </a:accent6>
    <a:hlink>
      <a:srgbClr val="004687"/>
    </a:hlink>
    <a:folHlink>
      <a:srgbClr val="B32B31"/>
    </a:folHlink>
  </a:clrScheme>
  <a:fontScheme name="Custom 1">
    <a:majorFont>
      <a:latin typeface="Gill Sans MT"/>
      <a:ea typeface=""/>
      <a:cs typeface=""/>
    </a:majorFont>
    <a:minorFont>
      <a:latin typeface="Gill Sans M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CAN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004687"/>
    </a:accent1>
    <a:accent2>
      <a:srgbClr val="BEBC00"/>
    </a:accent2>
    <a:accent3>
      <a:srgbClr val="B32B31"/>
    </a:accent3>
    <a:accent4>
      <a:srgbClr val="F29200"/>
    </a:accent4>
    <a:accent5>
      <a:srgbClr val="AAA096"/>
    </a:accent5>
    <a:accent6>
      <a:srgbClr val="9CD0E2"/>
    </a:accent6>
    <a:hlink>
      <a:srgbClr val="004687"/>
    </a:hlink>
    <a:folHlink>
      <a:srgbClr val="B32B31"/>
    </a:folHlink>
  </a:clrScheme>
  <a:fontScheme name="Custom 1">
    <a:majorFont>
      <a:latin typeface="Gill Sans MT"/>
      <a:ea typeface=""/>
      <a:cs typeface=""/>
    </a:majorFont>
    <a:minorFont>
      <a:latin typeface="Gill Sans M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CAN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004687"/>
    </a:accent1>
    <a:accent2>
      <a:srgbClr val="BEBC00"/>
    </a:accent2>
    <a:accent3>
      <a:srgbClr val="B32B31"/>
    </a:accent3>
    <a:accent4>
      <a:srgbClr val="F29200"/>
    </a:accent4>
    <a:accent5>
      <a:srgbClr val="AAA096"/>
    </a:accent5>
    <a:accent6>
      <a:srgbClr val="9CD0E2"/>
    </a:accent6>
    <a:hlink>
      <a:srgbClr val="004687"/>
    </a:hlink>
    <a:folHlink>
      <a:srgbClr val="B32B31"/>
    </a:folHlink>
  </a:clrScheme>
  <a:fontScheme name="Custom 1">
    <a:majorFont>
      <a:latin typeface="Gill Sans MT"/>
      <a:ea typeface=""/>
      <a:cs typeface=""/>
    </a:majorFont>
    <a:minorFont>
      <a:latin typeface="Gill Sans M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CAN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004687"/>
    </a:accent1>
    <a:accent2>
      <a:srgbClr val="BEBC00"/>
    </a:accent2>
    <a:accent3>
      <a:srgbClr val="B32B31"/>
    </a:accent3>
    <a:accent4>
      <a:srgbClr val="F29200"/>
    </a:accent4>
    <a:accent5>
      <a:srgbClr val="AAA096"/>
    </a:accent5>
    <a:accent6>
      <a:srgbClr val="9CD0E2"/>
    </a:accent6>
    <a:hlink>
      <a:srgbClr val="004687"/>
    </a:hlink>
    <a:folHlink>
      <a:srgbClr val="B32B31"/>
    </a:folHlink>
  </a:clrScheme>
  <a:fontScheme name="Custom 1">
    <a:majorFont>
      <a:latin typeface="Gill Sans MT"/>
      <a:ea typeface=""/>
      <a:cs typeface=""/>
    </a:majorFont>
    <a:minorFont>
      <a:latin typeface="Gill Sans M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CAN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004687"/>
    </a:accent1>
    <a:accent2>
      <a:srgbClr val="BEBC00"/>
    </a:accent2>
    <a:accent3>
      <a:srgbClr val="B32B31"/>
    </a:accent3>
    <a:accent4>
      <a:srgbClr val="F29200"/>
    </a:accent4>
    <a:accent5>
      <a:srgbClr val="AAA096"/>
    </a:accent5>
    <a:accent6>
      <a:srgbClr val="9CD0E2"/>
    </a:accent6>
    <a:hlink>
      <a:srgbClr val="004687"/>
    </a:hlink>
    <a:folHlink>
      <a:srgbClr val="B32B31"/>
    </a:folHlink>
  </a:clrScheme>
  <a:fontScheme name="Custom 1">
    <a:majorFont>
      <a:latin typeface="Gill Sans MT"/>
      <a:ea typeface=""/>
      <a:cs typeface=""/>
    </a:majorFont>
    <a:minorFont>
      <a:latin typeface="Gill Sans M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CAN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004687"/>
    </a:accent1>
    <a:accent2>
      <a:srgbClr val="BEBC00"/>
    </a:accent2>
    <a:accent3>
      <a:srgbClr val="B32B31"/>
    </a:accent3>
    <a:accent4>
      <a:srgbClr val="F29200"/>
    </a:accent4>
    <a:accent5>
      <a:srgbClr val="AAA096"/>
    </a:accent5>
    <a:accent6>
      <a:srgbClr val="9CD0E2"/>
    </a:accent6>
    <a:hlink>
      <a:srgbClr val="004687"/>
    </a:hlink>
    <a:folHlink>
      <a:srgbClr val="B32B31"/>
    </a:folHlink>
  </a:clrScheme>
  <a:fontScheme name="Custom 1">
    <a:majorFont>
      <a:latin typeface="Gill Sans MT"/>
      <a:ea typeface=""/>
      <a:cs typeface=""/>
    </a:majorFont>
    <a:minorFont>
      <a:latin typeface="Gill Sans M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CAN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004687"/>
    </a:accent1>
    <a:accent2>
      <a:srgbClr val="BEBC00"/>
    </a:accent2>
    <a:accent3>
      <a:srgbClr val="B32B31"/>
    </a:accent3>
    <a:accent4>
      <a:srgbClr val="F29200"/>
    </a:accent4>
    <a:accent5>
      <a:srgbClr val="AAA096"/>
    </a:accent5>
    <a:accent6>
      <a:srgbClr val="9CD0E2"/>
    </a:accent6>
    <a:hlink>
      <a:srgbClr val="004687"/>
    </a:hlink>
    <a:folHlink>
      <a:srgbClr val="B32B31"/>
    </a:folHlink>
  </a:clrScheme>
  <a:fontScheme name="Custom 1">
    <a:majorFont>
      <a:latin typeface="Gill Sans MT"/>
      <a:ea typeface=""/>
      <a:cs typeface=""/>
    </a:majorFont>
    <a:minorFont>
      <a:latin typeface="Gill Sans M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CAN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004687"/>
    </a:accent1>
    <a:accent2>
      <a:srgbClr val="BEBC00"/>
    </a:accent2>
    <a:accent3>
      <a:srgbClr val="B32B31"/>
    </a:accent3>
    <a:accent4>
      <a:srgbClr val="F29200"/>
    </a:accent4>
    <a:accent5>
      <a:srgbClr val="AAA096"/>
    </a:accent5>
    <a:accent6>
      <a:srgbClr val="9CD0E2"/>
    </a:accent6>
    <a:hlink>
      <a:srgbClr val="004687"/>
    </a:hlink>
    <a:folHlink>
      <a:srgbClr val="B32B31"/>
    </a:folHlink>
  </a:clrScheme>
  <a:fontScheme name="Custom 1">
    <a:majorFont>
      <a:latin typeface="Gill Sans MT"/>
      <a:ea typeface=""/>
      <a:cs typeface=""/>
    </a:majorFont>
    <a:minorFont>
      <a:latin typeface="Gill Sans M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CAN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004687"/>
    </a:accent1>
    <a:accent2>
      <a:srgbClr val="BEBC00"/>
    </a:accent2>
    <a:accent3>
      <a:srgbClr val="B32B31"/>
    </a:accent3>
    <a:accent4>
      <a:srgbClr val="F29200"/>
    </a:accent4>
    <a:accent5>
      <a:srgbClr val="AAA096"/>
    </a:accent5>
    <a:accent6>
      <a:srgbClr val="9CD0E2"/>
    </a:accent6>
    <a:hlink>
      <a:srgbClr val="004687"/>
    </a:hlink>
    <a:folHlink>
      <a:srgbClr val="B32B31"/>
    </a:folHlink>
  </a:clrScheme>
  <a:fontScheme name="Custom 1">
    <a:majorFont>
      <a:latin typeface="Gill Sans MT"/>
      <a:ea typeface=""/>
      <a:cs typeface=""/>
    </a:majorFont>
    <a:minorFont>
      <a:latin typeface="Gill Sans M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CAN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004687"/>
    </a:accent1>
    <a:accent2>
      <a:srgbClr val="BEBC00"/>
    </a:accent2>
    <a:accent3>
      <a:srgbClr val="B32B31"/>
    </a:accent3>
    <a:accent4>
      <a:srgbClr val="F29200"/>
    </a:accent4>
    <a:accent5>
      <a:srgbClr val="AAA096"/>
    </a:accent5>
    <a:accent6>
      <a:srgbClr val="9CD0E2"/>
    </a:accent6>
    <a:hlink>
      <a:srgbClr val="004687"/>
    </a:hlink>
    <a:folHlink>
      <a:srgbClr val="B32B31"/>
    </a:folHlink>
  </a:clrScheme>
  <a:fontScheme name="Custom 1">
    <a:majorFont>
      <a:latin typeface="Gill Sans MT"/>
      <a:ea typeface=""/>
      <a:cs typeface=""/>
    </a:majorFont>
    <a:minorFont>
      <a:latin typeface="Gill Sans M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CAN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004687"/>
    </a:accent1>
    <a:accent2>
      <a:srgbClr val="BEBC00"/>
    </a:accent2>
    <a:accent3>
      <a:srgbClr val="B32B31"/>
    </a:accent3>
    <a:accent4>
      <a:srgbClr val="F29200"/>
    </a:accent4>
    <a:accent5>
      <a:srgbClr val="AAA096"/>
    </a:accent5>
    <a:accent6>
      <a:srgbClr val="9CD0E2"/>
    </a:accent6>
    <a:hlink>
      <a:srgbClr val="004687"/>
    </a:hlink>
    <a:folHlink>
      <a:srgbClr val="B32B31"/>
    </a:folHlink>
  </a:clrScheme>
  <a:fontScheme name="Custom 1">
    <a:majorFont>
      <a:latin typeface="Gill Sans MT"/>
      <a:ea typeface=""/>
      <a:cs typeface=""/>
    </a:majorFont>
    <a:minorFont>
      <a:latin typeface="Gill Sans M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CAN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004687"/>
    </a:accent1>
    <a:accent2>
      <a:srgbClr val="BEBC00"/>
    </a:accent2>
    <a:accent3>
      <a:srgbClr val="B32B31"/>
    </a:accent3>
    <a:accent4>
      <a:srgbClr val="F29200"/>
    </a:accent4>
    <a:accent5>
      <a:srgbClr val="AAA096"/>
    </a:accent5>
    <a:accent6>
      <a:srgbClr val="9CD0E2"/>
    </a:accent6>
    <a:hlink>
      <a:srgbClr val="004687"/>
    </a:hlink>
    <a:folHlink>
      <a:srgbClr val="B32B31"/>
    </a:folHlink>
  </a:clrScheme>
  <a:fontScheme name="Custom 1">
    <a:majorFont>
      <a:latin typeface="Gill Sans MT"/>
      <a:ea typeface=""/>
      <a:cs typeface=""/>
    </a:majorFont>
    <a:minorFont>
      <a:latin typeface="Gill Sans M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CAN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004687"/>
    </a:accent1>
    <a:accent2>
      <a:srgbClr val="BEBC00"/>
    </a:accent2>
    <a:accent3>
      <a:srgbClr val="B32B31"/>
    </a:accent3>
    <a:accent4>
      <a:srgbClr val="F29200"/>
    </a:accent4>
    <a:accent5>
      <a:srgbClr val="AAA096"/>
    </a:accent5>
    <a:accent6>
      <a:srgbClr val="9CD0E2"/>
    </a:accent6>
    <a:hlink>
      <a:srgbClr val="004687"/>
    </a:hlink>
    <a:folHlink>
      <a:srgbClr val="B32B31"/>
    </a:folHlink>
  </a:clrScheme>
  <a:fontScheme name="Custom 1">
    <a:majorFont>
      <a:latin typeface="Gill Sans MT"/>
      <a:ea typeface=""/>
      <a:cs typeface=""/>
    </a:majorFont>
    <a:minorFont>
      <a:latin typeface="Gill Sans M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CAN presentationsmall_2020_standard</Template>
  <TotalTime>327</TotalTime>
  <Words>491</Words>
  <Application>Microsoft Office PowerPoint</Application>
  <PresentationFormat>Bildspel på skärmen (4:3)</PresentationFormat>
  <Paragraphs>62</Paragraphs>
  <Slides>18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4</vt:i4>
      </vt:variant>
      <vt:variant>
        <vt:lpstr>Bildrubriker</vt:lpstr>
      </vt:variant>
      <vt:variant>
        <vt:i4>18</vt:i4>
      </vt:variant>
    </vt:vector>
  </HeadingPairs>
  <TitlesOfParts>
    <vt:vector size="25" baseType="lpstr">
      <vt:lpstr>Arial</vt:lpstr>
      <vt:lpstr>Calibri</vt:lpstr>
      <vt:lpstr>Gill Sans MT</vt:lpstr>
      <vt:lpstr>1 CAN 2012</vt:lpstr>
      <vt:lpstr>2 CAN 2012</vt:lpstr>
      <vt:lpstr>3 CAN 2020 - KERAMIK</vt:lpstr>
      <vt:lpstr>4 CAN 2020 - KERAMIK</vt:lpstr>
      <vt:lpstr>Självrapporterade alkoholvanor i Sverige 2004-2020</vt:lpstr>
      <vt:lpstr>Andelen som druckit alkohol under de senaste 30 dagarna i befolkningen 17–84 år, fördelat på kön. 2002–2020.</vt:lpstr>
      <vt:lpstr>Genomsnittligt antal alkoholkonsumtionstillfällen under de senaste 30 dagarna i befolkningen 17–84 år, fördelat på kön. 2004–2020.</vt:lpstr>
      <vt:lpstr>Självrapporterad konsumtion i liter ren (100 %) alkohol per år i befolkningen 17–84 år, fördelat på kön. 2004–2020.</vt:lpstr>
      <vt:lpstr>Självrapporterad årskonsumtion i liter ren (100 %) alkohol per år bland män 17–84 år. 2004–2020.</vt:lpstr>
      <vt:lpstr>Självrapporterad årskonsumtion i liter ren (100 %) alkohol per år bland kvinnor 17–84 år. 2004–2020.</vt:lpstr>
      <vt:lpstr>Självrapporterad konsumtion i liter ren (100 %) alkohol per år i befolkningen 17–80 år, fördelat på tvåårsåldersgrupper. 2004/05 och 2018/19–2020.</vt:lpstr>
      <vt:lpstr>Självrapporterad volym i centiliter ren (100 %) alkohol per konsumtionstillfälle bland alkoholkonsumenter i befolkningen 17–84 år, fördelat på kön. 2004–2020.</vt:lpstr>
      <vt:lpstr>Andelen av den totala självrapporterade alkoholkonsumtionen som konsumerats utöver gränserna för högkonsumtion, i befolkningen 17–84 år. 2004–2020.</vt:lpstr>
      <vt:lpstr>Andelen som intensivkonsumerat alkohol under de senaste 30 dagarna i befolkningen 17–84 år, fördelat på kön. 2004–2020.</vt:lpstr>
      <vt:lpstr>Andelen alkoholkonsumtionstillfällen som innefattat intensivkonsumtion i befolkningen 17–84 år, fördelat på kön. 2004–2020.</vt:lpstr>
      <vt:lpstr>Konsumtionsandelar av olika alkoholdrycker i liter ren (100 %) alkohol i befolkningen 17–84 år, fördelat på åldersgrupper. Procent. 2020.</vt:lpstr>
      <vt:lpstr>Konsumtionsandelar av olika alkoholdrycker i liter ren (100 %) alkohol i befolkningen 17–84 år, fördelat på kön. Procent. 2020.</vt:lpstr>
      <vt:lpstr>Alkoholvanor fördelat på SKR-grupper. Antal dryckestillfällen per månad och årskonsumtion i liter ren (100%) alkohol. 2005/06 och 2018/19–2020.</vt:lpstr>
      <vt:lpstr>Årskonsumtionen i liter ren (100%) alkohol, fördelat på län. 2005/06 och 2018/19–2020.</vt:lpstr>
      <vt:lpstr>Den totala årskonsumtionen i ren alkohol, fördelad per månad. Procent. 2018/19 och 2020.</vt:lpstr>
      <vt:lpstr>Självrapporterad konsumtion i cl ren (100 %) alkohol i befolkningen 17–84 år, fördelat på månader och åldersgrupper. 2018/19–2020.</vt:lpstr>
      <vt:lpstr>Andelen som konsumerat alkohol per veckodag i befolkningen 17–84 år efter åldersgrupper. 2018.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Alkoholkonsumtionen i Sverige 2001–2020</dc:title>
  <dc:creator>Jimmie Hjärtström</dc:creator>
  <cp:lastModifiedBy>Ulf Guttormsson</cp:lastModifiedBy>
  <cp:revision>15</cp:revision>
  <dcterms:created xsi:type="dcterms:W3CDTF">2021-09-24T06:32:22Z</dcterms:created>
  <dcterms:modified xsi:type="dcterms:W3CDTF">2021-10-28T11:21:50Z</dcterms:modified>
</cp:coreProperties>
</file>