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  <p:sldMasterId id="2147483674" r:id="rId2"/>
    <p:sldMasterId id="2147483677" r:id="rId3"/>
    <p:sldMasterId id="2147483704" r:id="rId4"/>
  </p:sldMasterIdLst>
  <p:notesMasterIdLst>
    <p:notesMasterId r:id="rId14"/>
  </p:notesMasterIdLst>
  <p:handoutMasterIdLst>
    <p:handoutMasterId r:id="rId15"/>
  </p:handoutMasterIdLst>
  <p:sldIdLst>
    <p:sldId id="25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7"/>
    <a:srgbClr val="FEF7F7"/>
    <a:srgbClr val="043163"/>
    <a:srgbClr val="0D4374"/>
    <a:srgbClr val="7ABBCB"/>
    <a:srgbClr val="847A6C"/>
    <a:srgbClr val="E47623"/>
    <a:srgbClr val="9CA920"/>
    <a:srgbClr val="8D1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204D9-52E1-44E9-9771-06724980A93A}" v="18" dt="2021-09-24T12:51:14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8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546" y="91"/>
      </p:cViewPr>
      <p:guideLst>
        <p:guide orient="horz" pos="39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7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64339129483814528"/>
        </c:manualLayout>
      </c:layout>
      <c:lineChart>
        <c:grouping val="standard"/>
        <c:varyColors val="0"/>
        <c:ser>
          <c:idx val="0"/>
          <c:order val="0"/>
          <c:tx>
            <c:strRef>
              <c:f>'Bil.3 Fig1'!$B$2</c:f>
              <c:strCache>
                <c:ptCount val="1"/>
                <c:pt idx="0">
                  <c:v>Systembolaget.se (totalt)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'Bil.3 Fig1'!$A$3:$A$14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'Bil.3 Fig1'!$B$3:$B$14</c:f>
              <c:numCache>
                <c:formatCode>0.00</c:formatCode>
                <c:ptCount val="12"/>
                <c:pt idx="0">
                  <c:v>1.427956E-2</c:v>
                </c:pt>
                <c:pt idx="1">
                  <c:v>1.810115E-2</c:v>
                </c:pt>
                <c:pt idx="2">
                  <c:v>2.6029469999999999E-2</c:v>
                </c:pt>
                <c:pt idx="3">
                  <c:v>3.1566530000000002E-2</c:v>
                </c:pt>
                <c:pt idx="4">
                  <c:v>2.927691E-2</c:v>
                </c:pt>
                <c:pt idx="5">
                  <c:v>3.041719E-2</c:v>
                </c:pt>
                <c:pt idx="6">
                  <c:v>2.8683230000000001E-2</c:v>
                </c:pt>
                <c:pt idx="7">
                  <c:v>2.9368140000000001E-2</c:v>
                </c:pt>
                <c:pt idx="8">
                  <c:v>1.8941940000000001E-2</c:v>
                </c:pt>
                <c:pt idx="9">
                  <c:v>2.865169E-2</c:v>
                </c:pt>
                <c:pt idx="10">
                  <c:v>3.2225879999999998E-2</c:v>
                </c:pt>
                <c:pt idx="11">
                  <c:v>4.54426E-2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D2-4242-8F95-E3D9E2F09F34}"/>
            </c:ext>
          </c:extLst>
        </c:ser>
        <c:ser>
          <c:idx val="1"/>
          <c:order val="1"/>
          <c:tx>
            <c:strRef>
              <c:f>'Bil.3 Fig1'!$C$2</c:f>
              <c:strCache>
                <c:ptCount val="1"/>
                <c:pt idx="0">
                  <c:v>Systembolaget.se (SB kunder)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'Bil.3 Fig1'!$A$3:$A$14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'Bil.3 Fig1'!$C$3:$C$14</c:f>
              <c:numCache>
                <c:formatCode>0.00</c:formatCode>
                <c:ptCount val="12"/>
                <c:pt idx="0">
                  <c:v>2.382749E-2</c:v>
                </c:pt>
                <c:pt idx="1">
                  <c:v>3.790371E-2</c:v>
                </c:pt>
                <c:pt idx="2">
                  <c:v>4.2937759999999998E-2</c:v>
                </c:pt>
                <c:pt idx="3">
                  <c:v>5.7674629999999998E-2</c:v>
                </c:pt>
                <c:pt idx="4">
                  <c:v>4.7986710000000002E-2</c:v>
                </c:pt>
                <c:pt idx="5">
                  <c:v>4.7032909999999997E-2</c:v>
                </c:pt>
                <c:pt idx="6">
                  <c:v>4.630302E-2</c:v>
                </c:pt>
                <c:pt idx="7">
                  <c:v>4.8191989999999997E-2</c:v>
                </c:pt>
                <c:pt idx="8">
                  <c:v>3.1479380000000001E-2</c:v>
                </c:pt>
                <c:pt idx="9">
                  <c:v>5.5216179999999997E-2</c:v>
                </c:pt>
                <c:pt idx="10">
                  <c:v>5.5743910000000001E-2</c:v>
                </c:pt>
                <c:pt idx="11">
                  <c:v>7.5920890000000005E-2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D2-4242-8F95-E3D9E2F09F34}"/>
            </c:ext>
          </c:extLst>
        </c:ser>
        <c:ser>
          <c:idx val="2"/>
          <c:order val="2"/>
          <c:tx>
            <c:strRef>
              <c:f>'Bil.3 Fig1'!$D$2</c:f>
              <c:strCache>
                <c:ptCount val="1"/>
                <c:pt idx="0">
                  <c:v>Andra leverantörer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'Bil.3 Fig1'!$A$3:$A$14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'Bil.3 Fig1'!$D$3:$D$14</c:f>
              <c:numCache>
                <c:formatCode>0.00</c:formatCode>
                <c:ptCount val="12"/>
                <c:pt idx="0">
                  <c:v>7.14271E-3</c:v>
                </c:pt>
                <c:pt idx="1">
                  <c:v>1.0793850000000001E-2</c:v>
                </c:pt>
                <c:pt idx="2">
                  <c:v>9.4917999999999999E-3</c:v>
                </c:pt>
                <c:pt idx="3">
                  <c:v>1.4352480000000001E-2</c:v>
                </c:pt>
                <c:pt idx="4">
                  <c:v>1.0383E-2</c:v>
                </c:pt>
                <c:pt idx="5">
                  <c:v>1.11628E-2</c:v>
                </c:pt>
                <c:pt idx="6">
                  <c:v>1.057223E-2</c:v>
                </c:pt>
                <c:pt idx="7">
                  <c:v>1.2005160000000001E-2</c:v>
                </c:pt>
                <c:pt idx="8">
                  <c:v>9.5365799999999994E-3</c:v>
                </c:pt>
                <c:pt idx="9">
                  <c:v>2.053603E-2</c:v>
                </c:pt>
                <c:pt idx="10">
                  <c:v>1.4950369999999999E-2</c:v>
                </c:pt>
                <c:pt idx="11">
                  <c:v>1.6482489999999999E-2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D2-4242-8F95-E3D9E2F09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1338504"/>
        <c:axId val="841337192"/>
      </c:lineChart>
      <c:date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0"/>
        <c:lblOffset val="100"/>
        <c:baseTimeUnit val="days"/>
        <c:minorUnit val="10"/>
      </c:date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At val="1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1.493055555555553E-3"/>
          <c:y val="0.94435358247684853"/>
          <c:w val="0.99850694444444443"/>
          <c:h val="5.56464175231515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64339129483814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'Bil.3 Fig2'!$B$4</c:f>
              <c:strCache>
                <c:ptCount val="1"/>
                <c:pt idx="0">
                  <c:v>Systembolaget.se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'Bil.3 Fig2'!$A$5:$A$8</c:f>
              <c:strCache>
                <c:ptCount val="4"/>
                <c:pt idx="0">
                  <c:v>20-29år</c:v>
                </c:pt>
                <c:pt idx="1">
                  <c:v>30-49år</c:v>
                </c:pt>
                <c:pt idx="2">
                  <c:v>50-64år</c:v>
                </c:pt>
                <c:pt idx="3">
                  <c:v>65-84år</c:v>
                </c:pt>
              </c:strCache>
            </c:strRef>
          </c:cat>
          <c:val>
            <c:numRef>
              <c:f>'Bil.3 Fig2'!$B$5:$B$8</c:f>
              <c:numCache>
                <c:formatCode>0.00</c:formatCode>
                <c:ptCount val="4"/>
                <c:pt idx="0">
                  <c:v>3.2503289999999997E-2</c:v>
                </c:pt>
                <c:pt idx="1">
                  <c:v>5.3700499999999998E-2</c:v>
                </c:pt>
                <c:pt idx="2">
                  <c:v>4.975748E-2</c:v>
                </c:pt>
                <c:pt idx="3">
                  <c:v>5.0689020000000001E-2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3-493C-9C3B-44B91D41B125}"/>
            </c:ext>
          </c:extLst>
        </c:ser>
        <c:ser>
          <c:idx val="1"/>
          <c:order val="1"/>
          <c:tx>
            <c:strRef>
              <c:f>'Bil.3 Fig2'!$C$4</c:f>
              <c:strCache>
                <c:ptCount val="1"/>
                <c:pt idx="0">
                  <c:v>Systembolaget.se med hemleverans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'Bil.3 Fig2'!$A$5:$A$8</c:f>
              <c:strCache>
                <c:ptCount val="4"/>
                <c:pt idx="0">
                  <c:v>20-29år</c:v>
                </c:pt>
                <c:pt idx="1">
                  <c:v>30-49år</c:v>
                </c:pt>
                <c:pt idx="2">
                  <c:v>50-64år</c:v>
                </c:pt>
                <c:pt idx="3">
                  <c:v>65-84år</c:v>
                </c:pt>
              </c:strCache>
            </c:strRef>
          </c:cat>
          <c:val>
            <c:numRef>
              <c:f>'Bil.3 Fig2'!$C$5:$C$8</c:f>
              <c:numCache>
                <c:formatCode>0.00</c:formatCode>
                <c:ptCount val="4"/>
                <c:pt idx="0">
                  <c:v>1.6000000000000001E-3</c:v>
                </c:pt>
                <c:pt idx="1">
                  <c:v>5.1000000000000004E-3</c:v>
                </c:pt>
                <c:pt idx="2">
                  <c:v>4.3E-3</c:v>
                </c:pt>
                <c:pt idx="3">
                  <c:v>1.9099999999999999E-2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53-493C-9C3B-44B91D41B125}"/>
            </c:ext>
          </c:extLst>
        </c:ser>
        <c:ser>
          <c:idx val="2"/>
          <c:order val="2"/>
          <c:tx>
            <c:strRef>
              <c:f>'Bil.3 Fig2'!$D$4</c:f>
              <c:strCache>
                <c:ptCount val="1"/>
                <c:pt idx="0">
                  <c:v>Andra leverantörer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'Bil.3 Fig2'!$A$5:$A$8</c:f>
              <c:strCache>
                <c:ptCount val="4"/>
                <c:pt idx="0">
                  <c:v>20-29år</c:v>
                </c:pt>
                <c:pt idx="1">
                  <c:v>30-49år</c:v>
                </c:pt>
                <c:pt idx="2">
                  <c:v>50-64år</c:v>
                </c:pt>
                <c:pt idx="3">
                  <c:v>65-84år</c:v>
                </c:pt>
              </c:strCache>
            </c:strRef>
          </c:cat>
          <c:val>
            <c:numRef>
              <c:f>'Bil.3 Fig2'!$D$5:$D$8</c:f>
              <c:numCache>
                <c:formatCode>0.00</c:formatCode>
                <c:ptCount val="4"/>
                <c:pt idx="0">
                  <c:v>8.14112E-3</c:v>
                </c:pt>
                <c:pt idx="1">
                  <c:v>1.1941240000000001E-2</c:v>
                </c:pt>
                <c:pt idx="2">
                  <c:v>1.321131E-2</c:v>
                </c:pt>
                <c:pt idx="3">
                  <c:v>1.55648E-2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53-493C-9C3B-44B91D41B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25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702205141970567"/>
          <c:w val="1"/>
          <c:h val="9.8371058668756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64339129483814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'Bil.3 Fig3'!$B$2</c:f>
              <c:strCache>
                <c:ptCount val="1"/>
                <c:pt idx="0">
                  <c:v>Onlinebeställningar SB.se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'Bil.3 Fig3'!$A$3:$A$6</c:f>
              <c:strCache>
                <c:ptCount val="4"/>
                <c:pt idx="0">
                  <c:v>20-29år</c:v>
                </c:pt>
                <c:pt idx="1">
                  <c:v>30-49år</c:v>
                </c:pt>
                <c:pt idx="2">
                  <c:v>50-64år</c:v>
                </c:pt>
                <c:pt idx="3">
                  <c:v>65-84år</c:v>
                </c:pt>
              </c:strCache>
            </c:strRef>
          </c:cat>
          <c:val>
            <c:numRef>
              <c:f>'Bil.3 Fig3'!$B$3:$B$6</c:f>
              <c:numCache>
                <c:formatCode>0.0</c:formatCode>
                <c:ptCount val="4"/>
                <c:pt idx="0">
                  <c:v>1.931192</c:v>
                </c:pt>
                <c:pt idx="1">
                  <c:v>1.2801629999999999</c:v>
                </c:pt>
                <c:pt idx="2">
                  <c:v>1.121829</c:v>
                </c:pt>
                <c:pt idx="3">
                  <c:v>1.1266849999999999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B-4D61-B4C7-6A5710C6A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Antal</a:t>
                </a:r>
              </a:p>
            </c:rich>
          </c:tx>
          <c:layout>
            <c:manualLayout>
              <c:xMode val="edge"/>
              <c:yMode val="edge"/>
              <c:x val="0"/>
              <c:y val="5.26100904053659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6367111111111106"/>
          <c:w val="1"/>
          <c:h val="0.13632888888888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64339129483814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'Bil.3 Fig4'!$B$2</c:f>
              <c:strCache>
                <c:ptCount val="1"/>
                <c:pt idx="0">
                  <c:v>Systembolaget.se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'Bil.3 Fig4'!$A$3:$A$4</c:f>
              <c:strCache>
                <c:ptCount val="2"/>
                <c:pt idx="0">
                  <c:v>Män</c:v>
                </c:pt>
                <c:pt idx="1">
                  <c:v>Kvinnor</c:v>
                </c:pt>
              </c:strCache>
            </c:strRef>
          </c:cat>
          <c:val>
            <c:numRef>
              <c:f>'Bil.3 Fig4'!$B$3:$B$4</c:f>
              <c:numCache>
                <c:formatCode>0.00</c:formatCode>
                <c:ptCount val="2"/>
                <c:pt idx="0">
                  <c:v>5.6075989999999999E-2</c:v>
                </c:pt>
                <c:pt idx="1">
                  <c:v>3.9132189999999997E-2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1-44B3-8041-5B0940C27F91}"/>
            </c:ext>
          </c:extLst>
        </c:ser>
        <c:ser>
          <c:idx val="1"/>
          <c:order val="1"/>
          <c:tx>
            <c:strRef>
              <c:f>'Bil.3 Fig4'!$C$2</c:f>
              <c:strCache>
                <c:ptCount val="1"/>
                <c:pt idx="0">
                  <c:v>Systembolaget.se med hemleverans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'Bil.3 Fig4'!$A$3:$A$4</c:f>
              <c:strCache>
                <c:ptCount val="2"/>
                <c:pt idx="0">
                  <c:v>Män</c:v>
                </c:pt>
                <c:pt idx="1">
                  <c:v>Kvinnor</c:v>
                </c:pt>
              </c:strCache>
            </c:strRef>
          </c:cat>
          <c:val>
            <c:numRef>
              <c:f>'Bil.3 Fig4'!$C$3:$C$4</c:f>
              <c:numCache>
                <c:formatCode>0.00</c:formatCode>
                <c:ptCount val="2"/>
                <c:pt idx="0">
                  <c:v>9.0171100000000001E-3</c:v>
                </c:pt>
                <c:pt idx="1">
                  <c:v>5.16228E-3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E1-44B3-8041-5B0940C27F91}"/>
            </c:ext>
          </c:extLst>
        </c:ser>
        <c:ser>
          <c:idx val="2"/>
          <c:order val="2"/>
          <c:tx>
            <c:strRef>
              <c:f>'Bil.3 Fig4'!$D$2</c:f>
              <c:strCache>
                <c:ptCount val="1"/>
                <c:pt idx="0">
                  <c:v>Andra leverantörer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'Bil.3 Fig4'!$A$3:$A$4</c:f>
              <c:strCache>
                <c:ptCount val="2"/>
                <c:pt idx="0">
                  <c:v>Män</c:v>
                </c:pt>
                <c:pt idx="1">
                  <c:v>Kvinnor</c:v>
                </c:pt>
              </c:strCache>
            </c:strRef>
          </c:cat>
          <c:val>
            <c:numRef>
              <c:f>'Bil.3 Fig4'!$D$3:$D$4</c:f>
              <c:numCache>
                <c:formatCode>0.00</c:formatCode>
                <c:ptCount val="2"/>
                <c:pt idx="0">
                  <c:v>1.527798E-2</c:v>
                </c:pt>
                <c:pt idx="1">
                  <c:v>9.5553099999999992E-3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E1-44B3-8041-5B0940C27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6367111111111106"/>
          <c:w val="1"/>
          <c:h val="9.7819124299074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64339129483814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'Bil.3 Fig5'!$B$3</c:f>
              <c:strCache>
                <c:ptCount val="1"/>
                <c:pt idx="0">
                  <c:v>Systembolaget.se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'Bil.3 Fig5'!$A$4:$A$6</c:f>
              <c:strCache>
                <c:ptCount val="3"/>
                <c:pt idx="0">
                  <c:v>Hög </c:v>
                </c:pt>
                <c:pt idx="1">
                  <c:v>Mellan</c:v>
                </c:pt>
                <c:pt idx="2">
                  <c:v>Låg</c:v>
                </c:pt>
              </c:strCache>
            </c:strRef>
          </c:cat>
          <c:val>
            <c:numRef>
              <c:f>'Bil.3 Fig5'!$B$4:$B$6</c:f>
              <c:numCache>
                <c:formatCode>0.00</c:formatCode>
                <c:ptCount val="3"/>
                <c:pt idx="0">
                  <c:v>4.9001469999999998E-2</c:v>
                </c:pt>
                <c:pt idx="1">
                  <c:v>4.7320689999999999E-2</c:v>
                </c:pt>
                <c:pt idx="2">
                  <c:v>5.114987E-2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93-4B03-8438-91906FBDD717}"/>
            </c:ext>
          </c:extLst>
        </c:ser>
        <c:ser>
          <c:idx val="1"/>
          <c:order val="1"/>
          <c:tx>
            <c:strRef>
              <c:f>'Bil.3 Fig5'!$C$3</c:f>
              <c:strCache>
                <c:ptCount val="1"/>
                <c:pt idx="0">
                  <c:v>Systembolaget.se med hemleverans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'Bil.3 Fig5'!$A$4:$A$6</c:f>
              <c:strCache>
                <c:ptCount val="3"/>
                <c:pt idx="0">
                  <c:v>Hög </c:v>
                </c:pt>
                <c:pt idx="1">
                  <c:v>Mellan</c:v>
                </c:pt>
                <c:pt idx="2">
                  <c:v>Låg</c:v>
                </c:pt>
              </c:strCache>
            </c:strRef>
          </c:cat>
          <c:val>
            <c:numRef>
              <c:f>'Bil.3 Fig5'!$C$4:$C$6</c:f>
              <c:numCache>
                <c:formatCode>0.00</c:formatCode>
                <c:ptCount val="3"/>
                <c:pt idx="0">
                  <c:v>1.9205627E-3</c:v>
                </c:pt>
                <c:pt idx="1">
                  <c:v>3.3307300000000001E-3</c:v>
                </c:pt>
                <c:pt idx="2">
                  <c:v>1.5500709999999999E-2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93-4B03-8438-91906FBDD717}"/>
            </c:ext>
          </c:extLst>
        </c:ser>
        <c:ser>
          <c:idx val="2"/>
          <c:order val="2"/>
          <c:tx>
            <c:strRef>
              <c:f>'Bil.3 Fig5'!$D$3</c:f>
              <c:strCache>
                <c:ptCount val="1"/>
                <c:pt idx="0">
                  <c:v>Andra leverantörer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'Bil.3 Fig5'!$A$4:$A$6</c:f>
              <c:strCache>
                <c:ptCount val="3"/>
                <c:pt idx="0">
                  <c:v>Hög </c:v>
                </c:pt>
                <c:pt idx="1">
                  <c:v>Mellan</c:v>
                </c:pt>
                <c:pt idx="2">
                  <c:v>Låg</c:v>
                </c:pt>
              </c:strCache>
            </c:strRef>
          </c:cat>
          <c:val>
            <c:numRef>
              <c:f>'Bil.3 Fig5'!$D$4:$D$6</c:f>
              <c:numCache>
                <c:formatCode>0.00</c:formatCode>
                <c:ptCount val="3"/>
                <c:pt idx="0">
                  <c:v>1.346964E-2</c:v>
                </c:pt>
                <c:pt idx="1">
                  <c:v>1.1846539999999999E-2</c:v>
                </c:pt>
                <c:pt idx="2">
                  <c:v>9.0105199999999993E-3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93-4B03-8438-91906FBDD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5"/>
        <c:overlap val="-19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"/>
          <c:y val="0.86367111111111106"/>
          <c:w val="1"/>
          <c:h val="6.7293584963486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338784722222223"/>
          <c:y val="0.15217375343274528"/>
          <c:w val="0.76841770833333334"/>
          <c:h val="0.643391294838145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'Bil.3 Fig6'!$B$3</c:f>
              <c:strCache>
                <c:ptCount val="1"/>
                <c:pt idx="0">
                  <c:v>Systembolaget.se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'Bil.3 Fig6'!$A$4:$A$24</c:f>
              <c:strCache>
                <c:ptCount val="21"/>
                <c:pt idx="0">
                  <c:v>Dalarna</c:v>
                </c:pt>
                <c:pt idx="1">
                  <c:v>Örebro</c:v>
                </c:pt>
                <c:pt idx="2">
                  <c:v>Gotland</c:v>
                </c:pt>
                <c:pt idx="3">
                  <c:v>Gävleborg</c:v>
                </c:pt>
                <c:pt idx="4">
                  <c:v>Västmanland</c:v>
                </c:pt>
                <c:pt idx="5">
                  <c:v>Jönköping</c:v>
                </c:pt>
                <c:pt idx="6">
                  <c:v>Västra götaland</c:v>
                </c:pt>
                <c:pt idx="7">
                  <c:v>Skåne</c:v>
                </c:pt>
                <c:pt idx="8">
                  <c:v>Södermanland</c:v>
                </c:pt>
                <c:pt idx="9">
                  <c:v>Kronoberg</c:v>
                </c:pt>
                <c:pt idx="10">
                  <c:v>Blekinge</c:v>
                </c:pt>
                <c:pt idx="11">
                  <c:v>Östergötland</c:v>
                </c:pt>
                <c:pt idx="12">
                  <c:v>Västerbotten</c:v>
                </c:pt>
                <c:pt idx="13">
                  <c:v>Stockholm</c:v>
                </c:pt>
                <c:pt idx="14">
                  <c:v>Uppsala</c:v>
                </c:pt>
                <c:pt idx="15">
                  <c:v>Västernorrland</c:v>
                </c:pt>
                <c:pt idx="16">
                  <c:v>Halland</c:v>
                </c:pt>
                <c:pt idx="17">
                  <c:v>Värmland</c:v>
                </c:pt>
                <c:pt idx="18">
                  <c:v>Kalmar</c:v>
                </c:pt>
                <c:pt idx="19">
                  <c:v>Norrbotten</c:v>
                </c:pt>
                <c:pt idx="20">
                  <c:v>Jämtland</c:v>
                </c:pt>
              </c:strCache>
            </c:strRef>
          </c:cat>
          <c:val>
            <c:numRef>
              <c:f>'Bil.3 Fig6'!$B$4:$B$24</c:f>
              <c:numCache>
                <c:formatCode>0.00</c:formatCode>
                <c:ptCount val="21"/>
                <c:pt idx="0">
                  <c:v>2.382954E-2</c:v>
                </c:pt>
                <c:pt idx="1">
                  <c:v>2.4023559999999999E-2</c:v>
                </c:pt>
                <c:pt idx="2">
                  <c:v>3.0497070000000001E-2</c:v>
                </c:pt>
                <c:pt idx="3">
                  <c:v>3.2943090000000001E-2</c:v>
                </c:pt>
                <c:pt idx="4">
                  <c:v>3.3105179999999998E-2</c:v>
                </c:pt>
                <c:pt idx="5">
                  <c:v>3.3863539999999998E-2</c:v>
                </c:pt>
                <c:pt idx="6">
                  <c:v>3.6970740000000002E-2</c:v>
                </c:pt>
                <c:pt idx="7">
                  <c:v>3.7633359999999998E-2</c:v>
                </c:pt>
                <c:pt idx="8">
                  <c:v>4.3592649999999997E-2</c:v>
                </c:pt>
                <c:pt idx="9">
                  <c:v>4.3985040000000003E-2</c:v>
                </c:pt>
                <c:pt idx="10">
                  <c:v>5.0229120000000002E-2</c:v>
                </c:pt>
                <c:pt idx="11">
                  <c:v>5.1980619999999998E-2</c:v>
                </c:pt>
                <c:pt idx="12">
                  <c:v>5.355555E-2</c:v>
                </c:pt>
                <c:pt idx="13">
                  <c:v>5.6308440000000001E-2</c:v>
                </c:pt>
                <c:pt idx="14">
                  <c:v>5.9049940000000002E-2</c:v>
                </c:pt>
                <c:pt idx="15">
                  <c:v>6.422833E-2</c:v>
                </c:pt>
                <c:pt idx="16">
                  <c:v>6.4320710000000003E-2</c:v>
                </c:pt>
                <c:pt idx="17">
                  <c:v>6.4388979999999998E-2</c:v>
                </c:pt>
                <c:pt idx="18">
                  <c:v>6.8368109999999996E-2</c:v>
                </c:pt>
                <c:pt idx="19">
                  <c:v>7.0681320000000006E-2</c:v>
                </c:pt>
                <c:pt idx="20">
                  <c:v>9.6139859999999994E-2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0D-4E3E-838E-5586591025B8}"/>
            </c:ext>
          </c:extLst>
        </c:ser>
        <c:ser>
          <c:idx val="1"/>
          <c:order val="1"/>
          <c:tx>
            <c:strRef>
              <c:f>'Bil.3 Fig6'!$C$3</c:f>
              <c:strCache>
                <c:ptCount val="1"/>
                <c:pt idx="0">
                  <c:v>Andra leverantörer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'Bil.3 Fig6'!$A$4:$A$24</c:f>
              <c:strCache>
                <c:ptCount val="21"/>
                <c:pt idx="0">
                  <c:v>Dalarna</c:v>
                </c:pt>
                <c:pt idx="1">
                  <c:v>Örebro</c:v>
                </c:pt>
                <c:pt idx="2">
                  <c:v>Gotland</c:v>
                </c:pt>
                <c:pt idx="3">
                  <c:v>Gävleborg</c:v>
                </c:pt>
                <c:pt idx="4">
                  <c:v>Västmanland</c:v>
                </c:pt>
                <c:pt idx="5">
                  <c:v>Jönköping</c:v>
                </c:pt>
                <c:pt idx="6">
                  <c:v>Västra götaland</c:v>
                </c:pt>
                <c:pt idx="7">
                  <c:v>Skåne</c:v>
                </c:pt>
                <c:pt idx="8">
                  <c:v>Södermanland</c:v>
                </c:pt>
                <c:pt idx="9">
                  <c:v>Kronoberg</c:v>
                </c:pt>
                <c:pt idx="10">
                  <c:v>Blekinge</c:v>
                </c:pt>
                <c:pt idx="11">
                  <c:v>Östergötland</c:v>
                </c:pt>
                <c:pt idx="12">
                  <c:v>Västerbotten</c:v>
                </c:pt>
                <c:pt idx="13">
                  <c:v>Stockholm</c:v>
                </c:pt>
                <c:pt idx="14">
                  <c:v>Uppsala</c:v>
                </c:pt>
                <c:pt idx="15">
                  <c:v>Västernorrland</c:v>
                </c:pt>
                <c:pt idx="16">
                  <c:v>Halland</c:v>
                </c:pt>
                <c:pt idx="17">
                  <c:v>Värmland</c:v>
                </c:pt>
                <c:pt idx="18">
                  <c:v>Kalmar</c:v>
                </c:pt>
                <c:pt idx="19">
                  <c:v>Norrbotten</c:v>
                </c:pt>
                <c:pt idx="20">
                  <c:v>Jämtland</c:v>
                </c:pt>
              </c:strCache>
            </c:strRef>
          </c:cat>
          <c:val>
            <c:numRef>
              <c:f>'Bil.3 Fig6'!$C$4:$C$24</c:f>
              <c:numCache>
                <c:formatCode>0.00</c:formatCode>
                <c:ptCount val="21"/>
                <c:pt idx="0">
                  <c:v>1.067295E-2</c:v>
                </c:pt>
                <c:pt idx="1">
                  <c:v>1.223992E-2</c:v>
                </c:pt>
                <c:pt idx="2">
                  <c:v>2.1049910000000002E-2</c:v>
                </c:pt>
                <c:pt idx="3">
                  <c:v>4.5136600000000001E-3</c:v>
                </c:pt>
                <c:pt idx="4">
                  <c:v>1.185928E-2</c:v>
                </c:pt>
                <c:pt idx="5">
                  <c:v>8.6278399999999995E-3</c:v>
                </c:pt>
                <c:pt idx="6">
                  <c:v>1.086529E-2</c:v>
                </c:pt>
                <c:pt idx="7">
                  <c:v>9.9955900000000004E-3</c:v>
                </c:pt>
                <c:pt idx="8">
                  <c:v>9.7271700000000003E-3</c:v>
                </c:pt>
                <c:pt idx="9">
                  <c:v>1.844664E-2</c:v>
                </c:pt>
                <c:pt idx="10">
                  <c:v>8.9994099999999994E-3</c:v>
                </c:pt>
                <c:pt idx="11">
                  <c:v>1.4196449999999999E-2</c:v>
                </c:pt>
                <c:pt idx="12">
                  <c:v>6.9211300000000002E-3</c:v>
                </c:pt>
                <c:pt idx="13">
                  <c:v>1.513538E-2</c:v>
                </c:pt>
                <c:pt idx="14">
                  <c:v>1.122825E-2</c:v>
                </c:pt>
                <c:pt idx="15">
                  <c:v>1.383177E-2</c:v>
                </c:pt>
                <c:pt idx="16">
                  <c:v>2.1644589999999998E-2</c:v>
                </c:pt>
                <c:pt idx="17">
                  <c:v>9.8636000000000001E-3</c:v>
                </c:pt>
                <c:pt idx="18">
                  <c:v>1.430944E-2</c:v>
                </c:pt>
                <c:pt idx="19">
                  <c:v>1.1791350000000001E-2</c:v>
                </c:pt>
                <c:pt idx="20">
                  <c:v>2.1030610000000002E-2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0D-4E3E-838E-5586591025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tickLblSkip val="1"/>
        <c:noMultiLvlLbl val="0"/>
      </c:catAx>
      <c:valAx>
        <c:axId val="841337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7859375"/>
          <c:y val="0.87010165255339034"/>
          <c:w val="0.40104930555555557"/>
          <c:h val="5.2524578924595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643391294838145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'Bil.3 Fig7'!$A$3:$A$7</c:f>
              <c:strCache>
                <c:ptCount val="5"/>
                <c:pt idx="0">
                  <c:v>Stockholm</c:v>
                </c:pt>
                <c:pt idx="1">
                  <c:v>Uppsala</c:v>
                </c:pt>
                <c:pt idx="2">
                  <c:v>Skåne</c:v>
                </c:pt>
                <c:pt idx="3">
                  <c:v>Västra Götaland</c:v>
                </c:pt>
                <c:pt idx="4">
                  <c:v>Västerbotten</c:v>
                </c:pt>
              </c:strCache>
            </c:strRef>
          </c:cat>
          <c:val>
            <c:numRef>
              <c:f>'Bil.3 Fig7'!$B$3:$B$7</c:f>
              <c:numCache>
                <c:formatCode>0.00</c:formatCode>
                <c:ptCount val="5"/>
                <c:pt idx="0">
                  <c:v>0.29438118000000002</c:v>
                </c:pt>
                <c:pt idx="1">
                  <c:v>0.18441387000000001</c:v>
                </c:pt>
                <c:pt idx="2">
                  <c:v>0.14029193000000001</c:v>
                </c:pt>
                <c:pt idx="3">
                  <c:v>0.19045079000000001</c:v>
                </c:pt>
                <c:pt idx="4">
                  <c:v>5.1608389999999997E-2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6-4F6B-A40F-7BC75E835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939851268591425E-2"/>
          <c:y val="0.1489585156022164"/>
          <c:w val="0.89850459317585296"/>
          <c:h val="0.643391294838145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'Bil.3 Fig8'!$A$4</c:f>
              <c:strCache>
                <c:ptCount val="1"/>
                <c:pt idx="0">
                  <c:v>Konstillf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'Bil.3 Fig8'!$B$3:$E$3</c:f>
              <c:strCache>
                <c:ptCount val="4"/>
                <c:pt idx="0">
                  <c:v>Systembolaget</c:v>
                </c:pt>
                <c:pt idx="1">
                  <c:v>Systembolaget.se</c:v>
                </c:pt>
                <c:pt idx="2">
                  <c:v>Systembolaget.se med hemleverans</c:v>
                </c:pt>
                <c:pt idx="3">
                  <c:v>Andra leverantörer</c:v>
                </c:pt>
              </c:strCache>
            </c:strRef>
          </c:cat>
          <c:val>
            <c:numRef>
              <c:f>'Bil.3 Fig8'!$B$4:$E$4</c:f>
              <c:numCache>
                <c:formatCode>0.0</c:formatCode>
                <c:ptCount val="4"/>
                <c:pt idx="0">
                  <c:v>7.6940520000000001</c:v>
                </c:pt>
                <c:pt idx="1">
                  <c:v>9.2151490000000003</c:v>
                </c:pt>
                <c:pt idx="2">
                  <c:v>12.465629</c:v>
                </c:pt>
                <c:pt idx="3">
                  <c:v>10.904724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A-4AAE-A285-6BD274540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1338504"/>
        <c:axId val="841337192"/>
      </c:barChart>
      <c:catAx>
        <c:axId val="841338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7192"/>
        <c:crosses val="autoZero"/>
        <c:auto val="1"/>
        <c:lblAlgn val="ctr"/>
        <c:lblOffset val="100"/>
        <c:noMultiLvlLbl val="0"/>
      </c:catAx>
      <c:valAx>
        <c:axId val="841337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/>
                  <a:t>Antal</a:t>
                </a:r>
              </a:p>
            </c:rich>
          </c:tx>
          <c:layout>
            <c:manualLayout>
              <c:xMode val="edge"/>
              <c:yMode val="edge"/>
              <c:x val="0"/>
              <c:y val="5.261009040536599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+mn-cs"/>
                </a:defRPr>
              </a:pPr>
              <a:endParaRPr lang="sv-S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sv-SE"/>
          </a:p>
        </c:txPr>
        <c:crossAx val="8413385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j-lt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3A09-DB74-1E43-9B5F-388BF50E7B1F}" type="datetimeFigureOut">
              <a:rPr lang="sv-SE" smtClean="0"/>
              <a:pPr/>
              <a:t>2021-09-24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BA54-4B51-974D-A49F-0C20EF2A604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92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564E-F558-428F-8B84-52AE3DF622DF}" type="datetimeFigureOut">
              <a:rPr lang="sv-SE" smtClean="0"/>
              <a:t>2021-09-24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6C36-F22B-44E1-8921-860B4391A8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42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70300" y="1320801"/>
            <a:ext cx="4787900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"/>
          </p:nvPr>
        </p:nvSpPr>
        <p:spPr>
          <a:xfrm>
            <a:off x="385763" y="3543154"/>
            <a:ext cx="3043237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 descr="Formelement rgb1.png"/>
          <p:cNvPicPr>
            <a:picLocks noChangeAspect="1"/>
          </p:cNvPicPr>
          <p:nvPr/>
        </p:nvPicPr>
        <p:blipFill>
          <a:blip r:embed="rId2"/>
          <a:srcRect r="58190"/>
          <a:stretch>
            <a:fillRect/>
          </a:stretch>
        </p:blipFill>
        <p:spPr>
          <a:xfrm>
            <a:off x="3670299" y="4152900"/>
            <a:ext cx="5473701" cy="1828800"/>
          </a:xfrm>
          <a:prstGeom prst="rect">
            <a:avLst/>
          </a:prstGeom>
        </p:spPr>
      </p:pic>
      <p:pic>
        <p:nvPicPr>
          <p:cNvPr id="13" name="Bildobjekt 12" descr="Formelement rgb1.png"/>
          <p:cNvPicPr>
            <a:picLocks noChangeAspect="1"/>
          </p:cNvPicPr>
          <p:nvPr userDrawn="1"/>
        </p:nvPicPr>
        <p:blipFill>
          <a:blip r:embed="rId2"/>
          <a:srcRect r="58190"/>
          <a:stretch>
            <a:fillRect/>
          </a:stretch>
        </p:blipFill>
        <p:spPr>
          <a:xfrm>
            <a:off x="3670299" y="4152900"/>
            <a:ext cx="5473701" cy="1828800"/>
          </a:xfrm>
          <a:prstGeom prst="rect">
            <a:avLst/>
          </a:prstGeom>
        </p:spPr>
      </p:pic>
      <p:pic>
        <p:nvPicPr>
          <p:cNvPr id="1026" name="Picture 2" descr="C:\Users\Min HP\Desktop\CANcd\CAN nytt formelement\formelement 5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0" t="3234" r="47445"/>
          <a:stretch/>
        </p:blipFill>
        <p:spPr bwMode="auto">
          <a:xfrm rot="5400000">
            <a:off x="5532610" y="1803338"/>
            <a:ext cx="237775" cy="39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 2" descr="::Form:Loggor 2011 feb 10:c.a.n loggor med text:c.a.n cmyk m text office.png"/>
          <p:cNvPicPr/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91885" y="5618671"/>
            <a:ext cx="2980673" cy="37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633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1250"/>
            <a:ext cx="82296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BB1245-7E20-4F43-8BF2-9B6324D5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9010650" y="0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409685"/>
            <a:ext cx="1731216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895" y="2647165"/>
            <a:ext cx="3086100" cy="3086100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216" y="2647165"/>
            <a:ext cx="4794583" cy="4095684"/>
          </a:xfrm>
        </p:spPr>
        <p:txBody>
          <a:bodyPr/>
          <a:lstStyle>
            <a:lvl1pPr algn="l">
              <a:buNone/>
              <a:defRPr lang="sv-SE" dirty="0"/>
            </a:lvl1pPr>
            <a:lvl2pPr>
              <a:buNone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43639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6203"/>
            <a:ext cx="82296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BB1245-7E20-4F43-8BF2-9B6324D5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9010650" y="0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AC2F74AF-9983-4EB8-BC16-686023EACC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3580" y="823306"/>
            <a:ext cx="1731216" cy="2665376"/>
          </a:xfrm>
          <a:prstGeom prst="rect">
            <a:avLst/>
          </a:prstGeom>
        </p:spPr>
      </p:pic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37CD8154-E8DA-41DA-B196-6A3ED535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492" y="1060786"/>
            <a:ext cx="8007015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B23C4FB8-CC56-4A3B-A72E-AC8618ADF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34217"/>
            <a:ext cx="8271208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94080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3834"/>
            <a:ext cx="82296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2553038-286A-4B22-BEDF-A692599BE14B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E6AB768-F41C-4AE5-A570-768957A1C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1563364-27B0-4B19-924E-4EFB6DE0E137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ACD3C05-C6EC-4067-9FF8-8231ACDFE821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8271"/>
            <a:ext cx="82296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362321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E446F643-06AD-4BF5-B7C5-2BA173D65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3383122"/>
            <a:ext cx="3908121" cy="302402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09D8AC5-4591-4760-B769-931F6DB2DB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11" y="5021067"/>
            <a:ext cx="1352810" cy="353812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EE824CE-6F53-41AD-9592-58579403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0" y="450851"/>
            <a:ext cx="7484302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9102749-0719-4018-94FB-ACA0C4306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974" y="4537389"/>
            <a:ext cx="3043237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659EE961-A612-4417-BE68-50FCF2E6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5819" y="2498725"/>
            <a:ext cx="7484605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0908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81857A4-A413-47E2-A2DF-9E16130EB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14400" cy="23915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434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8853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81857A4-A413-47E2-A2DF-9E16130EB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14400" cy="23915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F270FFF-D112-4D59-99C5-91D576457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741381"/>
            <a:ext cx="1731216" cy="2665376"/>
          </a:xfrm>
          <a:prstGeom prst="rect">
            <a:avLst/>
          </a:prstGeom>
        </p:spPr>
      </p:pic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2013034F-5751-4A90-B9CF-E1734AD56F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895" y="1978861"/>
            <a:ext cx="3086100" cy="308610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22DD7FD9-31F9-4F6F-AD44-97C63080F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2216" y="1978861"/>
            <a:ext cx="4794583" cy="409568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05905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81857A4-A413-47E2-A2DF-9E16130EB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14400" cy="239151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DB92E61-8878-496B-B35F-6809C255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08" y="3105637"/>
            <a:ext cx="82296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068719-70FA-43A1-8D49-84FE78875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5188" y="312740"/>
            <a:ext cx="1731216" cy="2665376"/>
          </a:xfrm>
          <a:prstGeom prst="rect">
            <a:avLst/>
          </a:prstGeom>
        </p:spPr>
      </p:pic>
      <p:sp>
        <p:nvSpPr>
          <p:cNvPr id="12" name="Platshållare för bild 13">
            <a:extLst>
              <a:ext uri="{FF2B5EF4-FFF2-40B4-BE49-F238E27FC236}">
                <a16:creationId xmlns:a16="http://schemas.microsoft.com/office/drawing/2014/main" id="{E874E477-175D-41FF-BBD1-1DC79BAEC5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100" y="550220"/>
            <a:ext cx="8007015" cy="2207577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32C576DB-50F8-49CE-BB72-9730206F6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08" y="4284902"/>
            <a:ext cx="8271208" cy="1470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506119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81857A4-A413-47E2-A2DF-9E16130EB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14400" cy="239151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CA344B8E-E51B-4A7B-A42E-C13DB7656F1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540701"/>
            <a:ext cx="8242300" cy="452831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3AC51D-853F-49F9-B01C-EDDDDABD26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6243638"/>
            <a:ext cx="41148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0077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lå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C690D6D-9304-4DA5-90E5-E315BD6ED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00" y="6344211"/>
            <a:ext cx="901700" cy="235829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434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4070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43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10" name="Bild 2" descr="::Form:Loggor 2011 feb 10:c.a.n loggor med text:c.a.n cmyk m text office.png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4602" y="6447715"/>
            <a:ext cx="1536700" cy="1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objekt 10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9" b="-489"/>
          <a:stretch/>
        </p:blipFill>
        <p:spPr bwMode="auto">
          <a:xfrm>
            <a:off x="7723596" y="6416639"/>
            <a:ext cx="1430655" cy="224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527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bg>
      <p:bgPr>
        <a:solidFill>
          <a:srgbClr val="043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8" y="6498891"/>
            <a:ext cx="737039" cy="1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1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70300" y="1320801"/>
            <a:ext cx="4787900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"/>
          </p:nvPr>
        </p:nvSpPr>
        <p:spPr>
          <a:xfrm>
            <a:off x="385763" y="3543154"/>
            <a:ext cx="3043237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26" name="Picture 2" descr="C:\Users\Min HP\Desktop\CANcd\CAN nytt formelement\formelement 5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0" t="3234" r="47445"/>
          <a:stretch/>
        </p:blipFill>
        <p:spPr bwMode="auto">
          <a:xfrm rot="5400000">
            <a:off x="5532610" y="1803338"/>
            <a:ext cx="237775" cy="396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 descr="En bild som visar ritning, tecken&#10;&#10;Automatiskt genererad beskrivning">
            <a:extLst>
              <a:ext uri="{FF2B5EF4-FFF2-40B4-BE49-F238E27FC236}">
                <a16:creationId xmlns:a16="http://schemas.microsoft.com/office/drawing/2014/main" id="{358579B5-A917-4B2F-8A03-5EF6C76F6E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63" y="5611923"/>
            <a:ext cx="2986795" cy="3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2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4344"/>
          </a:xfrm>
        </p:spPr>
        <p:txBody>
          <a:bodyPr/>
          <a:lstStyle>
            <a:lvl1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8" y="6498891"/>
            <a:ext cx="737039" cy="1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9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_Diagram"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8" y="6498891"/>
            <a:ext cx="737039" cy="1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4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ritning&#10;&#10;Automatiskt genererad beskrivning">
            <a:extLst>
              <a:ext uri="{FF2B5EF4-FFF2-40B4-BE49-F238E27FC236}">
                <a16:creationId xmlns:a16="http://schemas.microsoft.com/office/drawing/2014/main" id="{F33DC898-5EEA-40B8-B236-6ED73CD0E2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3383122"/>
            <a:ext cx="3908121" cy="302402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0C69B82-D222-400A-AA09-87F0D0F59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311" y="5021067"/>
            <a:ext cx="1352810" cy="353812"/>
          </a:xfrm>
          <a:prstGeom prst="rect">
            <a:avLst/>
          </a:prstGeom>
        </p:spPr>
      </p:pic>
      <p:sp>
        <p:nvSpPr>
          <p:cNvPr id="17" name="Rubrik 1">
            <a:extLst>
              <a:ext uri="{FF2B5EF4-FFF2-40B4-BE49-F238E27FC236}">
                <a16:creationId xmlns:a16="http://schemas.microsoft.com/office/drawing/2014/main" id="{20E6C120-B389-413C-A35E-A3140443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820" y="450851"/>
            <a:ext cx="7484302" cy="1987550"/>
          </a:xfrm>
        </p:spPr>
        <p:txBody>
          <a:bodyPr anchor="b">
            <a:noAutofit/>
          </a:bodyPr>
          <a:lstStyle>
            <a:lvl1pPr>
              <a:lnSpc>
                <a:spcPts val="4400"/>
              </a:lnSpc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01283EA5-F039-43AE-94FE-DB99E839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974" y="4537389"/>
            <a:ext cx="3043237" cy="1562246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9" name="Platshållare för text 17">
            <a:extLst>
              <a:ext uri="{FF2B5EF4-FFF2-40B4-BE49-F238E27FC236}">
                <a16:creationId xmlns:a16="http://schemas.microsoft.com/office/drawing/2014/main" id="{3FE79210-8A99-4FB3-A295-6699493326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5819" y="2498725"/>
            <a:ext cx="7484605" cy="627063"/>
          </a:xfrm>
        </p:spPr>
        <p:txBody>
          <a:bodyPr/>
          <a:lstStyle>
            <a:lvl1pPr algn="l">
              <a:buFontTx/>
              <a:buNone/>
              <a:defRPr sz="2400">
                <a:latin typeface="Gill Sans MT" panose="020B0502020104020203" pitchFamily="34" charset="0"/>
              </a:defRPr>
            </a:lvl1pPr>
            <a:lvl2pPr algn="l">
              <a:buFontTx/>
              <a:buNone/>
              <a:defRPr sz="2400">
                <a:latin typeface="Gill Sans MT" panose="020B0502020104020203" pitchFamily="34" charset="0"/>
              </a:defRPr>
            </a:lvl2pPr>
            <a:lvl3pPr algn="l">
              <a:buFontTx/>
              <a:buNone/>
              <a:defRPr sz="2400">
                <a:latin typeface="Gill Sans MT" panose="020B0502020104020203" pitchFamily="34" charset="0"/>
              </a:defRPr>
            </a:lvl3pPr>
            <a:lvl4pPr algn="l">
              <a:buFontTx/>
              <a:buNone/>
              <a:defRPr sz="2400">
                <a:latin typeface="Gill Sans MT" panose="020B0502020104020203" pitchFamily="34" charset="0"/>
              </a:defRPr>
            </a:lvl4pPr>
            <a:lvl5pPr algn="l">
              <a:buFontTx/>
              <a:buNone/>
              <a:defRPr sz="2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8181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B1972FA-B46F-41E9-9EDB-3DC20199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1250"/>
            <a:ext cx="8229600" cy="1051744"/>
          </a:xfrm>
        </p:spPr>
        <p:txBody>
          <a:bodyPr>
            <a:noAutofit/>
          </a:bodyPr>
          <a:lstStyle>
            <a:lvl1pPr>
              <a:defRPr sz="42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8A584889-0BE5-4CDC-99E9-8E4F008C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19349"/>
            <a:ext cx="8229600" cy="36551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BB1245-7E20-4F43-8BF2-9B6324D5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9010650" y="0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71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E7E558E-68C8-41C9-8918-168ED4B80198}"/>
              </a:ext>
            </a:extLst>
          </p:cNvPr>
          <p:cNvSpPr/>
          <p:nvPr userDrawn="1"/>
        </p:nvSpPr>
        <p:spPr>
          <a:xfrm>
            <a:off x="66674" y="68261"/>
            <a:ext cx="1343026" cy="63105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E2BB1245-7E20-4F43-8BF2-9B6324D5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74638"/>
            <a:ext cx="914400" cy="23915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BC6915D-D906-443C-A0C6-ADAEF71A3563}"/>
              </a:ext>
            </a:extLst>
          </p:cNvPr>
          <p:cNvSpPr/>
          <p:nvPr userDrawn="1"/>
        </p:nvSpPr>
        <p:spPr>
          <a:xfrm>
            <a:off x="0" y="-1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EEA3C53-7559-49B2-81B3-5DB0DB4CC912}"/>
              </a:ext>
            </a:extLst>
          </p:cNvPr>
          <p:cNvSpPr/>
          <p:nvPr userDrawn="1"/>
        </p:nvSpPr>
        <p:spPr>
          <a:xfrm rot="5400000">
            <a:off x="4537074" y="-4470401"/>
            <a:ext cx="136525" cy="9077326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AC66E9-6D39-4FC4-899F-D34FF5F894A1}"/>
              </a:ext>
            </a:extLst>
          </p:cNvPr>
          <p:cNvSpPr/>
          <p:nvPr userDrawn="1"/>
        </p:nvSpPr>
        <p:spPr>
          <a:xfrm>
            <a:off x="9010650" y="0"/>
            <a:ext cx="133350" cy="6858002"/>
          </a:xfrm>
          <a:prstGeom prst="rect">
            <a:avLst/>
          </a:prstGeom>
          <a:solidFill>
            <a:srgbClr val="004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CB78A856-EEB3-4379-AC76-4A407959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9316"/>
            <a:ext cx="8229600" cy="101048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4687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3" name="Platshållare för diagram 2">
            <a:extLst>
              <a:ext uri="{FF2B5EF4-FFF2-40B4-BE49-F238E27FC236}">
                <a16:creationId xmlns:a16="http://schemas.microsoft.com/office/drawing/2014/main" id="{1FE4BF68-D681-4877-A588-3006F34D7CC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7200" y="1853851"/>
            <a:ext cx="8242300" cy="4215161"/>
          </a:xfrm>
        </p:spPr>
        <p:txBody>
          <a:bodyPr/>
          <a:lstStyle/>
          <a:p>
            <a:endParaRPr lang="sv-SE"/>
          </a:p>
        </p:txBody>
      </p:sp>
      <p:sp>
        <p:nvSpPr>
          <p:cNvPr id="14" name="Platshållare för innehåll 4">
            <a:extLst>
              <a:ext uri="{FF2B5EF4-FFF2-40B4-BE49-F238E27FC236}">
                <a16:creationId xmlns:a16="http://schemas.microsoft.com/office/drawing/2014/main" id="{FDD2EE4A-C33C-48C5-9AA8-D80DE472FD0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6243638"/>
            <a:ext cx="4114800" cy="339725"/>
          </a:xfrm>
        </p:spPr>
        <p:txBody>
          <a:bodyPr anchor="ctr"/>
          <a:lstStyle>
            <a:lvl1pPr>
              <a:buFontTx/>
              <a:buNone/>
              <a:defRPr sz="1400">
                <a:latin typeface="Gill Sans MT" panose="020B0502020104020203" pitchFamily="34" charset="0"/>
              </a:defRPr>
            </a:lvl1pPr>
            <a:lvl2pPr>
              <a:defRPr sz="1400">
                <a:latin typeface="Gill Sans MT" panose="020B0502020104020203" pitchFamily="34" charset="0"/>
              </a:defRPr>
            </a:lvl2pPr>
            <a:lvl3pPr>
              <a:defRPr sz="1400">
                <a:latin typeface="Gill Sans MT" panose="020B0502020104020203" pitchFamily="34" charset="0"/>
              </a:defRPr>
            </a:lvl3pPr>
            <a:lvl4pPr>
              <a:defRPr sz="1400">
                <a:latin typeface="Gill Sans MT" panose="020B0502020104020203" pitchFamily="34" charset="0"/>
              </a:defRPr>
            </a:lvl4pPr>
            <a:lvl5pPr>
              <a:defRPr sz="14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7624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68201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i="0" kern="1200">
          <a:solidFill>
            <a:schemeClr val="tx1"/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•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24765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6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i="0" kern="1200">
          <a:solidFill>
            <a:schemeClr val="bg1"/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•"/>
        <a:defRPr sz="2800" kern="1200">
          <a:solidFill>
            <a:schemeClr val="bg1"/>
          </a:solidFill>
          <a:latin typeface="Gill Sans MT"/>
          <a:ea typeface="+mn-ea"/>
          <a:cs typeface="Gill Sans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Gill Sans MT"/>
          <a:ea typeface="+mn-ea"/>
          <a:cs typeface="Gill Sans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Gill Sans M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2021-09-24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8" r:id="rId2"/>
    <p:sldLayoutId id="2147483715" r:id="rId3"/>
    <p:sldLayoutId id="2147483696" r:id="rId4"/>
    <p:sldLayoutId id="2147483697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953B5D-70CD-4805-A11D-4D1132F4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E53065-92DD-4F9E-8050-AA1CDFE6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B1867D-95A9-4688-8CA3-4604B49C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419C-5722-47D0-8794-856477F4C245}" type="datetimeFigureOut">
              <a:rPr lang="sv-SE" smtClean="0"/>
              <a:t>2021-09-24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6F123B-773C-4ACE-805B-6B4A11A7E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C9DB26-6151-4752-B390-B0AE2F098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08CC7-577C-4BA3-AE43-D172C3526F6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14" r:id="rId5"/>
    <p:sldLayoutId id="214748371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sv-SE" sz="4200" b="1" kern="1200">
          <a:solidFill>
            <a:srgbClr val="004687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sv-SE"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544DB10-6888-48C9-97A7-245C982EA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Alkoholkonsumtionen i Sverige 2001–2020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81B059A-AAE2-4BF4-9D9D-1A9BF966D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974" y="4581839"/>
            <a:ext cx="3101176" cy="1266511"/>
          </a:xfrm>
        </p:spPr>
        <p:txBody>
          <a:bodyPr anchor="b">
            <a:normAutofit/>
          </a:bodyPr>
          <a:lstStyle/>
          <a:p>
            <a:pPr marL="0" indent="0" algn="l">
              <a:buNone/>
            </a:pPr>
            <a:r>
              <a:rPr lang="sv-SE" sz="1200" dirty="0"/>
              <a:t>Det är </a:t>
            </a:r>
            <a:r>
              <a:rPr lang="sv-SE" sz="1200" u="sng" dirty="0"/>
              <a:t>tillåtet</a:t>
            </a:r>
            <a:r>
              <a:rPr lang="sv-SE" sz="1200" dirty="0"/>
              <a:t> att spara en kopia av bilderna och använda valfritt antal i egna presentationer.</a:t>
            </a:r>
          </a:p>
          <a:p>
            <a:pPr marL="0" indent="0" algn="l">
              <a:buNone/>
            </a:pPr>
            <a:r>
              <a:rPr lang="sv-SE" sz="1200" dirty="0"/>
              <a:t>Det är </a:t>
            </a:r>
            <a:r>
              <a:rPr lang="sv-SE" sz="1200" u="sng" dirty="0"/>
              <a:t>inte tillåtet</a:t>
            </a:r>
            <a:r>
              <a:rPr lang="sv-SE" sz="1200" dirty="0"/>
              <a:t> att på något sätt förändra bilderna om CAN:s logotyp finns med och därmed uppfattas som avsändare.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CEF0DB-5B61-4F7F-819C-5DA85F20CD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Onlinebeställningar av alkohol</a:t>
            </a:r>
          </a:p>
          <a:p>
            <a:r>
              <a:rPr lang="sv-SE" dirty="0"/>
              <a:t>Bilaga 3</a:t>
            </a:r>
          </a:p>
        </p:txBody>
      </p:sp>
    </p:spTree>
    <p:extLst>
      <p:ext uri="{BB962C8B-B14F-4D97-AF65-F5344CB8AC3E}">
        <p14:creationId xmlns:p14="http://schemas.microsoft.com/office/powerpoint/2010/main" val="180773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1B2E7-54E3-4DD7-A887-A8114644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beställt online från Systembolaget bland befolkningen och bland Systembolagets kunder samt andelen som beställt från andra leverantörer de senaste 30 dagarna bland 20–84-åringar.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DA7500-708F-4083-AA1D-2650E68E1A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sv-SE" sz="1000" dirty="0"/>
              <a:t>Källa: Onlinebeställningar av alkohol (Bilaga 3 Figur 1)</a:t>
            </a:r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53A86D21-15FF-4C87-B238-6E62467BD333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795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1B2E7-54E3-4DD7-A887-A8114644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Andelen </a:t>
            </a:r>
            <a:r>
              <a:rPr lang="sv-SE" sz="2000" dirty="0" err="1"/>
              <a:t>onlinebeställningar</a:t>
            </a:r>
            <a:r>
              <a:rPr lang="sv-SE" sz="2000" dirty="0"/>
              <a:t> på Systembolaget (totalt) och andelen </a:t>
            </a:r>
            <a:r>
              <a:rPr lang="sv-SE" sz="2000" dirty="0" err="1"/>
              <a:t>onlinebeställningar</a:t>
            </a:r>
            <a:r>
              <a:rPr lang="sv-SE" sz="2000" dirty="0"/>
              <a:t> med hemleverans, bland 20–84-åringar som handlat på Systembolaget de senaste 30 dagarna, samt andelen beställningar från andra leverantörer bland 20–84-åringar. 2020.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DA7500-708F-4083-AA1D-2650E68E1A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sv-SE" sz="1000" dirty="0"/>
              <a:t>Källa: Onlinebeställningar av alkohol (Bilaga 3 Figur 2)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793B0D6D-4D16-4A8C-B56E-EE69A52A077D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29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1B2E7-54E3-4DD7-A887-A8114644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</a:t>
            </a:r>
            <a:r>
              <a:rPr lang="sv-SE" dirty="0" err="1"/>
              <a:t>onlinebeställningar</a:t>
            </a:r>
            <a:r>
              <a:rPr lang="sv-SE" dirty="0"/>
              <a:t> med hemleverans bland 20–84-åringar som beställt online under senaste 30 dagarna.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DA7500-708F-4083-AA1D-2650E68E1A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sv-SE" sz="1000" dirty="0"/>
              <a:t>Källa: Onlinebeställningar av alkohol (Bilaga 3 Figur 3)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A41F7BA2-9C7A-4F4E-967A-938BEACE5721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061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1B2E7-54E3-4DD7-A887-A8114644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har handlat på Systembolaget.se totalt och med hemleverans, samt andelen som har beställt alkohol från andra leverantörer de senaste 30 dagarna, efter kön, bland 20–84-åringar.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DA7500-708F-4083-AA1D-2650E68E1A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sv-SE" sz="1000" dirty="0"/>
              <a:t>Källa: Onlinebeställningar av alkohol (Bilaga 3 Figur 4)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E546CB34-00FD-42FA-B603-8ADA4FA28BF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55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1B2E7-54E3-4DD7-A887-A8114644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som har handlat på Systembolaget.se totalt och med hemleverans samt andelen som har beställt alkohol från andra leverantörer de senaste 30 dagarna, efter utbildningsnivå, bland 20–84-åringar. 2020.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DA7500-708F-4083-AA1D-2650E68E1A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sv-SE" sz="1000" dirty="0"/>
              <a:t>Källa: Onlinebeställningar av alkohol (Bilaga 3 Figur 5)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C9D34C4A-BE05-446D-B1DE-7B98091BE8A4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31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1B2E7-54E3-4DD7-A887-A8114644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</a:t>
            </a:r>
            <a:r>
              <a:rPr lang="sv-SE" dirty="0" err="1"/>
              <a:t>onlinebeställningar</a:t>
            </a:r>
            <a:r>
              <a:rPr lang="sv-SE" dirty="0"/>
              <a:t> på Systembolaget och från annan leverantör de senaste 30 dagarna, efter län, bland 20–84-åringar.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DA7500-708F-4083-AA1D-2650E68E1A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sv-SE" sz="1000" dirty="0"/>
              <a:t>Källa: Onlinebeställningar av alkohol (Bilaga 3 Figur 6)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C4632B9C-E602-43C1-9995-0B6D57603D79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3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1B2E7-54E3-4DD7-A887-A8114644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Andelen </a:t>
            </a:r>
            <a:r>
              <a:rPr lang="sv-SE" dirty="0" err="1"/>
              <a:t>onlinebeställningar</a:t>
            </a:r>
            <a:r>
              <a:rPr lang="sv-SE" dirty="0"/>
              <a:t> på Systembolaget med hemleverans, efter län, bland 20–84-åringar som handlat på Systembolaget de senaste 30 dagarna. 2020.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DA7500-708F-4083-AA1D-2650E68E1A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sv-SE" sz="1000" dirty="0"/>
              <a:t>Källa: Onlinebeställningar av alkohol (Bilaga 3 Figur 7)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42E6B830-6AB1-4EE2-B4E8-EC830FA00FFA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711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1B2E7-54E3-4DD7-A887-A8114644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konsumtionstillfällen, efter köp på Systembolaget eller annan leverantör de senaste 30 dagarna, bland 20–84-åringar. 2020.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DA7500-708F-4083-AA1D-2650E68E1A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sv-SE" sz="1000" dirty="0"/>
              <a:t>Källa: Onlinebeställningar av alkohol (Bilaga 3 Figur 8)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A12837A0-4D03-409A-A3E8-6118755190A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41463"/>
          <a:ext cx="8242300" cy="452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3069966"/>
      </p:ext>
    </p:extLst>
  </p:cSld>
  <p:clrMapOvr>
    <a:masterClrMapping/>
  </p:clrMapOvr>
</p:sld>
</file>

<file path=ppt/theme/theme1.xml><?xml version="1.0" encoding="utf-8"?>
<a:theme xmlns:a="http://schemas.openxmlformats.org/drawingml/2006/main" name="1 CAN 2012">
  <a:themeElements>
    <a:clrScheme name="CAN">
      <a:dk1>
        <a:srgbClr val="004687"/>
      </a:dk1>
      <a:lt1>
        <a:sysClr val="window" lastClr="FFFFFF"/>
      </a:lt1>
      <a:dk2>
        <a:srgbClr val="000000"/>
      </a:dk2>
      <a:lt2>
        <a:srgbClr val="9CD0E2"/>
      </a:lt2>
      <a:accent1>
        <a:srgbClr val="F29200"/>
      </a:accent1>
      <a:accent2>
        <a:srgbClr val="BEBC00"/>
      </a:accent2>
      <a:accent3>
        <a:srgbClr val="B32B31"/>
      </a:accent3>
      <a:accent4>
        <a:srgbClr val="9CD0E2"/>
      </a:accent4>
      <a:accent5>
        <a:srgbClr val="AAA096"/>
      </a:accent5>
      <a:accent6>
        <a:srgbClr val="004687"/>
      </a:accent6>
      <a:hlink>
        <a:srgbClr val="004687"/>
      </a:hlink>
      <a:folHlink>
        <a:srgbClr val="0046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0DD12E1-DF70-4DDC-BE49-B5C11E369E97}" vid="{5C7B3F13-8AB7-48F0-AF55-2A980DAFEB51}"/>
    </a:ext>
  </a:extLst>
</a:theme>
</file>

<file path=ppt/theme/theme2.xml><?xml version="1.0" encoding="utf-8"?>
<a:theme xmlns:a="http://schemas.openxmlformats.org/drawingml/2006/main" name="2 CAN 2012">
  <a:themeElements>
    <a:clrScheme name="CAN">
      <a:dk1>
        <a:srgbClr val="004687"/>
      </a:dk1>
      <a:lt1>
        <a:sysClr val="window" lastClr="FFFFFF"/>
      </a:lt1>
      <a:dk2>
        <a:srgbClr val="000000"/>
      </a:dk2>
      <a:lt2>
        <a:srgbClr val="9CD0E2"/>
      </a:lt2>
      <a:accent1>
        <a:srgbClr val="F29200"/>
      </a:accent1>
      <a:accent2>
        <a:srgbClr val="BEBC00"/>
      </a:accent2>
      <a:accent3>
        <a:srgbClr val="B32B31"/>
      </a:accent3>
      <a:accent4>
        <a:srgbClr val="9CD0E2"/>
      </a:accent4>
      <a:accent5>
        <a:srgbClr val="AAA096"/>
      </a:accent5>
      <a:accent6>
        <a:srgbClr val="004687"/>
      </a:accent6>
      <a:hlink>
        <a:srgbClr val="004687"/>
      </a:hlink>
      <a:folHlink>
        <a:srgbClr val="0046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0DD12E1-DF70-4DDC-BE49-B5C11E369E97}" vid="{4A5099E5-B9DD-4C97-8537-3834D982E2D9}"/>
    </a:ext>
  </a:extLst>
</a:theme>
</file>

<file path=ppt/theme/theme3.xml><?xml version="1.0" encoding="utf-8"?>
<a:theme xmlns:a="http://schemas.openxmlformats.org/drawingml/2006/main" name="3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0DD12E1-DF70-4DDC-BE49-B5C11E369E97}" vid="{5F6FC917-5895-4AB6-9821-4ABA7F182885}"/>
    </a:ext>
  </a:extLst>
</a:theme>
</file>

<file path=ppt/theme/theme4.xml><?xml version="1.0" encoding="utf-8"?>
<a:theme xmlns:a="http://schemas.openxmlformats.org/drawingml/2006/main" name="4 CAN 2020 - KERAMIK">
  <a:themeElements>
    <a:clrScheme name="CAN /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687"/>
      </a:accent1>
      <a:accent2>
        <a:srgbClr val="B3BC00"/>
      </a:accent2>
      <a:accent3>
        <a:srgbClr val="B32B31"/>
      </a:accent3>
      <a:accent4>
        <a:srgbClr val="F29200"/>
      </a:accent4>
      <a:accent5>
        <a:srgbClr val="AAA096"/>
      </a:accent5>
      <a:accent6>
        <a:srgbClr val="9CD0E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0DD12E1-DF70-4DDC-BE49-B5C11E369E97}" vid="{6DA3AFCF-07E7-44B1-8E7D-C808C364603F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CAN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004687"/>
    </a:accent1>
    <a:accent2>
      <a:srgbClr val="BEBC00"/>
    </a:accent2>
    <a:accent3>
      <a:srgbClr val="B32B31"/>
    </a:accent3>
    <a:accent4>
      <a:srgbClr val="F29200"/>
    </a:accent4>
    <a:accent5>
      <a:srgbClr val="AAA096"/>
    </a:accent5>
    <a:accent6>
      <a:srgbClr val="9CD0E2"/>
    </a:accent6>
    <a:hlink>
      <a:srgbClr val="004687"/>
    </a:hlink>
    <a:folHlink>
      <a:srgbClr val="B32B31"/>
    </a:folHlink>
  </a:clrScheme>
  <a:fontScheme name="Custom 1">
    <a:majorFont>
      <a:latin typeface="Gill Sans MT"/>
      <a:ea typeface=""/>
      <a:cs typeface=""/>
    </a:majorFont>
    <a:minorFont>
      <a:latin typeface="Gill Sans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CAN presentationsmall_2020_standard</Template>
  <TotalTime>72</TotalTime>
  <Words>351</Words>
  <Application>Microsoft Office PowerPoint</Application>
  <PresentationFormat>Bildspel på skärmen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 MT</vt:lpstr>
      <vt:lpstr>1 CAN 2012</vt:lpstr>
      <vt:lpstr>2 CAN 2012</vt:lpstr>
      <vt:lpstr>3 CAN 2020 - KERAMIK</vt:lpstr>
      <vt:lpstr>4 CAN 2020 - KERAMIK</vt:lpstr>
      <vt:lpstr>Alkoholkonsumtionen i Sverige 2001–2020</vt:lpstr>
      <vt:lpstr>Andelen som beställt online från Systembolaget bland befolkningen och bland Systembolagets kunder samt andelen som beställt från andra leverantörer de senaste 30 dagarna bland 20–84-åringar. 2020.</vt:lpstr>
      <vt:lpstr>Andelen onlinebeställningar på Systembolaget (totalt) och andelen onlinebeställningar med hemleverans, bland 20–84-åringar som handlat på Systembolaget de senaste 30 dagarna, samt andelen beställningar från andra leverantörer bland 20–84-åringar. 2020. </vt:lpstr>
      <vt:lpstr>Antal onlinebeställningar med hemleverans bland 20–84-åringar som beställt online under senaste 30 dagarna. 2020.</vt:lpstr>
      <vt:lpstr>Andelen som har handlat på Systembolaget.se totalt och med hemleverans, samt andelen som har beställt alkohol från andra leverantörer de senaste 30 dagarna, efter kön, bland 20–84-åringar. 2020.</vt:lpstr>
      <vt:lpstr>Andelen som har handlat på Systembolaget.se totalt och med hemleverans samt andelen som har beställt alkohol från andra leverantörer de senaste 30 dagarna, efter utbildningsnivå, bland 20–84-åringar. 2020. </vt:lpstr>
      <vt:lpstr>Andelen onlinebeställningar på Systembolaget och från annan leverantör de senaste 30 dagarna, efter län, bland 20–84-åringar. 2020.</vt:lpstr>
      <vt:lpstr>Andelen onlinebeställningar på Systembolaget med hemleverans, efter län, bland 20–84-åringar som handlat på Systembolaget de senaste 30 dagarna. 2020. </vt:lpstr>
      <vt:lpstr>Antal konsumtionstillfällen, efter köp på Systembolaget eller annan leverantör de senaste 30 dagarna, bland 20–84-åringar. 2020.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Alkoholkonsumtionen i Sverige 2001–2020</dc:title>
  <dc:creator>Jimmie Hjärtström</dc:creator>
  <cp:lastModifiedBy>Jimmie Hjärtström</cp:lastModifiedBy>
  <cp:revision>2</cp:revision>
  <dcterms:created xsi:type="dcterms:W3CDTF">2021-09-24T06:32:22Z</dcterms:created>
  <dcterms:modified xsi:type="dcterms:W3CDTF">2021-09-24T12:52:20Z</dcterms:modified>
</cp:coreProperties>
</file>