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  <p:sldMasterId id="2147483674" r:id="rId2"/>
    <p:sldMasterId id="2147483677" r:id="rId3"/>
    <p:sldMasterId id="2147483704" r:id="rId4"/>
  </p:sldMasterIdLst>
  <p:notesMasterIdLst>
    <p:notesMasterId r:id="rId17"/>
  </p:notesMasterIdLst>
  <p:handoutMasterIdLst>
    <p:handoutMasterId r:id="rId18"/>
  </p:handoutMasterIdLst>
  <p:sldIdLst>
    <p:sldId id="288" r:id="rId5"/>
    <p:sldId id="268" r:id="rId6"/>
    <p:sldId id="259" r:id="rId7"/>
    <p:sldId id="270" r:id="rId8"/>
    <p:sldId id="262" r:id="rId9"/>
    <p:sldId id="287" r:id="rId10"/>
    <p:sldId id="274" r:id="rId11"/>
    <p:sldId id="289" r:id="rId12"/>
    <p:sldId id="290" r:id="rId13"/>
    <p:sldId id="286" r:id="rId14"/>
    <p:sldId id="271" r:id="rId15"/>
    <p:sldId id="283" r:id="rId16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47" userDrawn="1">
          <p15:clr>
            <a:srgbClr val="A4A3A4"/>
          </p15:clr>
        </p15:guide>
        <p15:guide id="2" pos="5148" userDrawn="1">
          <p15:clr>
            <a:srgbClr val="A4A3A4"/>
          </p15:clr>
        </p15:guide>
        <p15:guide id="3" orient="horz" pos="120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7F7"/>
    <a:srgbClr val="E47623"/>
    <a:srgbClr val="8D1C27"/>
    <a:srgbClr val="004687"/>
    <a:srgbClr val="7ABBCB"/>
    <a:srgbClr val="9CA920"/>
    <a:srgbClr val="043163"/>
    <a:srgbClr val="0D4374"/>
    <a:srgbClr val="847A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8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1560" y="102"/>
      </p:cViewPr>
      <p:guideLst>
        <p:guide orient="horz" pos="3647"/>
        <p:guide pos="5148"/>
        <p:guide orient="horz" pos="12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9" d="100"/>
          <a:sy n="79" d="100"/>
        </p:scale>
        <p:origin x="27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0687396319330303E-2"/>
          <c:y val="0.13325663791675776"/>
          <c:w val="0.85376283174257495"/>
          <c:h val="0.76055352851173497"/>
        </c:manualLayout>
      </c:layout>
      <c:lineChart>
        <c:grouping val="standard"/>
        <c:varyColors val="0"/>
        <c:ser>
          <c:idx val="1"/>
          <c:order val="0"/>
          <c:tx>
            <c:strRef>
              <c:f>Blad1!$B$1</c:f>
              <c:strCache>
                <c:ptCount val="1"/>
                <c:pt idx="0">
                  <c:v>Druckit ett glas alkohol</c:v>
                </c:pt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01-E539-4EC7-9179-1D303340EB63}"/>
              </c:ext>
            </c:extLst>
          </c:dPt>
          <c:cat>
            <c:numRef>
              <c:f>Blad1!$A$2:$A$23</c:f>
              <c:numCache>
                <c:formatCode>General</c:formatCode>
                <c:ptCount val="2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</c:numCache>
            </c:numRef>
          </c:cat>
          <c:val>
            <c:numRef>
              <c:f>Blad1!$B$2:$B$23</c:f>
              <c:numCache>
                <c:formatCode>0</c:formatCode>
                <c:ptCount val="22"/>
                <c:pt idx="0">
                  <c:v>51.485641999999999</c:v>
                </c:pt>
                <c:pt idx="1">
                  <c:v>49.715742144975799</c:v>
                </c:pt>
                <c:pt idx="2">
                  <c:v>49.3885849739682</c:v>
                </c:pt>
                <c:pt idx="3">
                  <c:v>47.990483646535303</c:v>
                </c:pt>
                <c:pt idx="4">
                  <c:v>45.6640839665437</c:v>
                </c:pt>
                <c:pt idx="5">
                  <c:v>39.158467456381203</c:v>
                </c:pt>
                <c:pt idx="6">
                  <c:v>37.118153807964298</c:v>
                </c:pt>
                <c:pt idx="7">
                  <c:v>31.6287381634368</c:v>
                </c:pt>
                <c:pt idx="8">
                  <c:v>30.603049855479401</c:v>
                </c:pt>
                <c:pt idx="9">
                  <c:v>31.101275469458201</c:v>
                </c:pt>
                <c:pt idx="10">
                  <c:v>31.578950797467702</c:v>
                </c:pt>
                <c:pt idx="11">
                  <c:v>28.4490099526043</c:v>
                </c:pt>
                <c:pt idx="12">
                  <c:v>25.236546771835201</c:v>
                </c:pt>
                <c:pt idx="13">
                  <c:v>23.54</c:v>
                </c:pt>
                <c:pt idx="14">
                  <c:v>20.9</c:v>
                </c:pt>
                <c:pt idx="15">
                  <c:v>18.71</c:v>
                </c:pt>
                <c:pt idx="16">
                  <c:v>15.44</c:v>
                </c:pt>
                <c:pt idx="17">
                  <c:v>12.62</c:v>
                </c:pt>
                <c:pt idx="18">
                  <c:v>11.18</c:v>
                </c:pt>
                <c:pt idx="19">
                  <c:v>11.95</c:v>
                </c:pt>
                <c:pt idx="20">
                  <c:v>12.56</c:v>
                </c:pt>
                <c:pt idx="21">
                  <c:v>11.71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39-4EC7-9179-1D303340EB63}"/>
            </c:ext>
          </c:extLst>
        </c:ser>
        <c:ser>
          <c:idx val="2"/>
          <c:order val="1"/>
          <c:tx>
            <c:strRef>
              <c:f>Blad1!$C$1</c:f>
              <c:strCache>
                <c:ptCount val="1"/>
                <c:pt idx="0">
                  <c:v>Varit berusad av alkohol</c:v>
                </c:pt>
              </c:strCache>
            </c:strRef>
          </c:tx>
          <c:spPr>
            <a:ln w="31750">
              <a:solidFill>
                <a:srgbClr val="9CD0E2"/>
              </a:solidFill>
            </a:ln>
          </c:spPr>
          <c:marker>
            <c:symbol val="none"/>
          </c:marker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04-E539-4EC7-9179-1D303340EB63}"/>
              </c:ext>
            </c:extLst>
          </c:dPt>
          <c:cat>
            <c:numRef>
              <c:f>Blad1!$A$2:$A$23</c:f>
              <c:numCache>
                <c:formatCode>General</c:formatCode>
                <c:ptCount val="2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</c:numCache>
            </c:numRef>
          </c:cat>
          <c:val>
            <c:numRef>
              <c:f>Blad1!$C$2:$C$23</c:f>
              <c:numCache>
                <c:formatCode>0</c:formatCode>
                <c:ptCount val="22"/>
                <c:pt idx="0">
                  <c:v>22.225130816436199</c:v>
                </c:pt>
                <c:pt idx="1">
                  <c:v>20.0886812720709</c:v>
                </c:pt>
                <c:pt idx="2">
                  <c:v>18.764776418975099</c:v>
                </c:pt>
                <c:pt idx="3">
                  <c:v>20.2996739814443</c:v>
                </c:pt>
                <c:pt idx="4">
                  <c:v>17.3569808083111</c:v>
                </c:pt>
                <c:pt idx="5">
                  <c:v>16.9341254088875</c:v>
                </c:pt>
                <c:pt idx="6">
                  <c:v>15.8519457449576</c:v>
                </c:pt>
                <c:pt idx="7">
                  <c:v>13.5423921510484</c:v>
                </c:pt>
                <c:pt idx="8">
                  <c:v>12.772964813436699</c:v>
                </c:pt>
                <c:pt idx="9">
                  <c:v>13.272212719893099</c:v>
                </c:pt>
                <c:pt idx="10">
                  <c:v>14.3309411026408</c:v>
                </c:pt>
                <c:pt idx="11">
                  <c:v>11.853446833287</c:v>
                </c:pt>
                <c:pt idx="12">
                  <c:v>10.8906017320699</c:v>
                </c:pt>
                <c:pt idx="13">
                  <c:v>10.32</c:v>
                </c:pt>
                <c:pt idx="14">
                  <c:v>8.33</c:v>
                </c:pt>
                <c:pt idx="15">
                  <c:v>7.11</c:v>
                </c:pt>
                <c:pt idx="16">
                  <c:v>5.58</c:v>
                </c:pt>
                <c:pt idx="17">
                  <c:v>4.55</c:v>
                </c:pt>
                <c:pt idx="18">
                  <c:v>4.3099999999999996</c:v>
                </c:pt>
                <c:pt idx="19">
                  <c:v>4.58</c:v>
                </c:pt>
                <c:pt idx="20">
                  <c:v>5.14</c:v>
                </c:pt>
                <c:pt idx="21">
                  <c:v>4.74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539-4EC7-9179-1D303340EB63}"/>
            </c:ext>
          </c:extLst>
        </c:ser>
        <c:ser>
          <c:idx val="3"/>
          <c:order val="2"/>
          <c:tx>
            <c:strRef>
              <c:f>Blad1!$D$1</c:f>
              <c:strCache>
                <c:ptCount val="1"/>
                <c:pt idx="0">
                  <c:v>Rökt en cigarett</c:v>
                </c:pt>
              </c:strCache>
            </c:strRef>
          </c:tx>
          <c:spPr>
            <a:ln w="31750">
              <a:solidFill>
                <a:srgbClr val="AAA096"/>
              </a:solidFill>
            </a:ln>
          </c:spPr>
          <c:marker>
            <c:symbol val="none"/>
          </c:marker>
          <c:cat>
            <c:numRef>
              <c:f>Blad1!$A$2:$A$23</c:f>
              <c:numCache>
                <c:formatCode>General</c:formatCode>
                <c:ptCount val="2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</c:numCache>
            </c:numRef>
          </c:cat>
          <c:val>
            <c:numRef>
              <c:f>Blad1!$D$2:$D$23</c:f>
              <c:numCache>
                <c:formatCode>0</c:formatCode>
                <c:ptCount val="22"/>
                <c:pt idx="0">
                  <c:v>45.680557534271273</c:v>
                </c:pt>
                <c:pt idx="1">
                  <c:v>42.564715690005599</c:v>
                </c:pt>
                <c:pt idx="2">
                  <c:v>41.694329309338698</c:v>
                </c:pt>
                <c:pt idx="3">
                  <c:v>40.649583764604898</c:v>
                </c:pt>
                <c:pt idx="4">
                  <c:v>37.643430055595203</c:v>
                </c:pt>
                <c:pt idx="5">
                  <c:v>36.515875864713799</c:v>
                </c:pt>
                <c:pt idx="6">
                  <c:v>33.726207349128998</c:v>
                </c:pt>
                <c:pt idx="7">
                  <c:v>29.8082172532398</c:v>
                </c:pt>
                <c:pt idx="8">
                  <c:v>27.7172054173958</c:v>
                </c:pt>
                <c:pt idx="9">
                  <c:v>26.1194137584788</c:v>
                </c:pt>
                <c:pt idx="10">
                  <c:v>27.057837892194801</c:v>
                </c:pt>
                <c:pt idx="11">
                  <c:v>24.456447948441301</c:v>
                </c:pt>
                <c:pt idx="12">
                  <c:v>24.2159573695319</c:v>
                </c:pt>
                <c:pt idx="13">
                  <c:v>21.93</c:v>
                </c:pt>
                <c:pt idx="14">
                  <c:v>19.48</c:v>
                </c:pt>
                <c:pt idx="15">
                  <c:v>17.45</c:v>
                </c:pt>
                <c:pt idx="16">
                  <c:v>15.07</c:v>
                </c:pt>
                <c:pt idx="17">
                  <c:v>11.57</c:v>
                </c:pt>
                <c:pt idx="18">
                  <c:v>10.62</c:v>
                </c:pt>
                <c:pt idx="19">
                  <c:v>10.79</c:v>
                </c:pt>
                <c:pt idx="20">
                  <c:v>9.9600000000000009</c:v>
                </c:pt>
                <c:pt idx="21">
                  <c:v>9.14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539-4EC7-9179-1D303340EB63}"/>
            </c:ext>
          </c:extLst>
        </c:ser>
        <c:ser>
          <c:idx val="0"/>
          <c:order val="3"/>
          <c:tx>
            <c:strRef>
              <c:f>Blad1!$E$1</c:f>
              <c:strCache>
                <c:ptCount val="1"/>
                <c:pt idx="0">
                  <c:v>Använt cannabis</c:v>
                </c:pt>
              </c:strCache>
            </c:strRef>
          </c:tx>
          <c:spPr>
            <a:ln w="31750">
              <a:solidFill>
                <a:srgbClr val="B3BC00"/>
              </a:solidFill>
            </a:ln>
          </c:spPr>
          <c:marker>
            <c:symbol val="none"/>
          </c:marker>
          <c:cat>
            <c:numRef>
              <c:f>Blad1!$A$2:$A$23</c:f>
              <c:numCache>
                <c:formatCode>General</c:formatCode>
                <c:ptCount val="2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</c:numCache>
            </c:numRef>
          </c:cat>
          <c:val>
            <c:numRef>
              <c:f>Blad1!$E$2:$E$23</c:f>
              <c:numCache>
                <c:formatCode>0</c:formatCode>
                <c:ptCount val="22"/>
                <c:pt idx="0">
                  <c:v>1.5366056182550012</c:v>
                </c:pt>
                <c:pt idx="1">
                  <c:v>1.1778619665811401</c:v>
                </c:pt>
                <c:pt idx="2">
                  <c:v>1.7007523755723799</c:v>
                </c:pt>
                <c:pt idx="3">
                  <c:v>1.3169228131394799</c:v>
                </c:pt>
                <c:pt idx="4">
                  <c:v>1.6423671818733501</c:v>
                </c:pt>
                <c:pt idx="5">
                  <c:v>1.5338410344727</c:v>
                </c:pt>
                <c:pt idx="6">
                  <c:v>1.57070076820475</c:v>
                </c:pt>
                <c:pt idx="7">
                  <c:v>1.23227302396714</c:v>
                </c:pt>
                <c:pt idx="8">
                  <c:v>0.933798150056941</c:v>
                </c:pt>
                <c:pt idx="9">
                  <c:v>1.1306727240894301</c:v>
                </c:pt>
                <c:pt idx="10">
                  <c:v>1.06664347034006</c:v>
                </c:pt>
                <c:pt idx="11">
                  <c:v>1.252689553977</c:v>
                </c:pt>
                <c:pt idx="12">
                  <c:v>1.1120985108472199</c:v>
                </c:pt>
                <c:pt idx="13">
                  <c:v>1.02</c:v>
                </c:pt>
                <c:pt idx="14">
                  <c:v>1.32</c:v>
                </c:pt>
                <c:pt idx="15">
                  <c:v>1.06</c:v>
                </c:pt>
                <c:pt idx="16">
                  <c:v>1.32</c:v>
                </c:pt>
                <c:pt idx="17">
                  <c:v>1.03</c:v>
                </c:pt>
                <c:pt idx="18">
                  <c:v>0.82</c:v>
                </c:pt>
                <c:pt idx="19">
                  <c:v>1.06</c:v>
                </c:pt>
                <c:pt idx="20">
                  <c:v>0.92</c:v>
                </c:pt>
                <c:pt idx="21">
                  <c:v>1.1399999999999999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E005-4749-AB0F-20C81876E4FF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Snusat</c:v>
                </c:pt>
              </c:strCache>
            </c:strRef>
          </c:tx>
          <c:spPr>
            <a:ln w="3175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Blad1!$A$2:$A$23</c:f>
              <c:numCache>
                <c:formatCode>General</c:formatCode>
                <c:ptCount val="2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</c:numCache>
            </c:numRef>
          </c:cat>
          <c:val>
            <c:numRef>
              <c:f>Blad1!$F$2:$F$23</c:f>
              <c:numCache>
                <c:formatCode>General</c:formatCode>
                <c:ptCount val="22"/>
                <c:pt idx="11" formatCode="0">
                  <c:v>12.5091246068123</c:v>
                </c:pt>
                <c:pt idx="12" formatCode="0">
                  <c:v>10.456886678098</c:v>
                </c:pt>
                <c:pt idx="13" formatCode="0">
                  <c:v>9.67</c:v>
                </c:pt>
                <c:pt idx="14" formatCode="0">
                  <c:v>8.3699999999999992</c:v>
                </c:pt>
                <c:pt idx="15" formatCode="0">
                  <c:v>7.18</c:v>
                </c:pt>
                <c:pt idx="16" formatCode="0">
                  <c:v>6.35</c:v>
                </c:pt>
                <c:pt idx="17" formatCode="0">
                  <c:v>5.0599999999999996</c:v>
                </c:pt>
                <c:pt idx="18" formatCode="0">
                  <c:v>4.17</c:v>
                </c:pt>
                <c:pt idx="19" formatCode="0">
                  <c:v>4.2</c:v>
                </c:pt>
                <c:pt idx="20" formatCode="0">
                  <c:v>4.62</c:v>
                </c:pt>
                <c:pt idx="21" formatCode="0">
                  <c:v>6.04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E005-4749-AB0F-20C81876E4FF}"/>
            </c:ext>
          </c:extLst>
        </c:ser>
        <c:ser>
          <c:idx val="5"/>
          <c:order val="5"/>
          <c:tx>
            <c:strRef>
              <c:f>Blad1!#REF!</c:f>
              <c:strCache>
                <c:ptCount val="1"/>
                <c:pt idx="0">
                  <c:v>#REF!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Blad1!$A$2:$A$23</c:f>
              <c:numCache>
                <c:formatCode>General</c:formatCode>
                <c:ptCount val="2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</c:numCache>
            </c:numRef>
          </c:cat>
          <c:val>
            <c:numRef>
              <c:f>Blad1!#REF!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E005-4749-AB0F-20C81876E4FF}"/>
            </c:ext>
          </c:extLst>
        </c:ser>
        <c:ser>
          <c:idx val="6"/>
          <c:order val="6"/>
          <c:tx>
            <c:strRef>
              <c:f>Blad1!$G$1</c:f>
              <c:strCache>
                <c:ptCount val="1"/>
                <c:pt idx="0">
                  <c:v>Gjort något av detta</c:v>
                </c:pt>
              </c:strCache>
            </c:strRef>
          </c:tx>
          <c:spPr>
            <a:ln w="3175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Blad1!$A$2:$A$23</c:f>
              <c:numCache>
                <c:formatCode>General</c:formatCode>
                <c:ptCount val="2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</c:numCache>
            </c:numRef>
          </c:cat>
          <c:val>
            <c:numRef>
              <c:f>Blad1!$G$2:$G$23</c:f>
              <c:numCache>
                <c:formatCode>0</c:formatCode>
                <c:ptCount val="22"/>
                <c:pt idx="0">
                  <c:v>62.558899968253201</c:v>
                </c:pt>
                <c:pt idx="1">
                  <c:v>60.428578280030997</c:v>
                </c:pt>
                <c:pt idx="2">
                  <c:v>60.1068125658798</c:v>
                </c:pt>
                <c:pt idx="3">
                  <c:v>58.435898538062801</c:v>
                </c:pt>
                <c:pt idx="4">
                  <c:v>55.6414223565545</c:v>
                </c:pt>
                <c:pt idx="5">
                  <c:v>51.7281318275922</c:v>
                </c:pt>
                <c:pt idx="6">
                  <c:v>48.770897067605503</c:v>
                </c:pt>
                <c:pt idx="7">
                  <c:v>43.041997641161103</c:v>
                </c:pt>
                <c:pt idx="8">
                  <c:v>41.085723531813599</c:v>
                </c:pt>
                <c:pt idx="9">
                  <c:v>40.657159619600897</c:v>
                </c:pt>
                <c:pt idx="10">
                  <c:v>41.230866318258698</c:v>
                </c:pt>
                <c:pt idx="11">
                  <c:v>38.815889461464202</c:v>
                </c:pt>
                <c:pt idx="12">
                  <c:v>36.533290700469699</c:v>
                </c:pt>
                <c:pt idx="13">
                  <c:v>33.531000417150501</c:v>
                </c:pt>
                <c:pt idx="14">
                  <c:v>29.834527619341198</c:v>
                </c:pt>
                <c:pt idx="15">
                  <c:v>26.9951681400299</c:v>
                </c:pt>
                <c:pt idx="16">
                  <c:v>23.4794380913578</c:v>
                </c:pt>
                <c:pt idx="17">
                  <c:v>19.666621854332799</c:v>
                </c:pt>
                <c:pt idx="18">
                  <c:v>17.693384091893801</c:v>
                </c:pt>
                <c:pt idx="19">
                  <c:v>18.523814220757998</c:v>
                </c:pt>
                <c:pt idx="20">
                  <c:v>18.257710278948</c:v>
                </c:pt>
                <c:pt idx="21">
                  <c:v>17.936106603499098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E005-4749-AB0F-20C81876E4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8481768"/>
        <c:axId val="548474320"/>
      </c:lineChart>
      <c:catAx>
        <c:axId val="548481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sv-SE"/>
          </a:p>
        </c:txPr>
        <c:crossAx val="548474320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548474320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sv-SE" dirty="0">
                    <a:latin typeface="Arial" panose="020B0604020202020204" pitchFamily="34" charset="0"/>
                    <a:cs typeface="Arial" panose="020B0604020202020204" pitchFamily="34" charset="0"/>
                  </a:rPr>
                  <a:t>Procent</a:t>
                </a:r>
              </a:p>
            </c:rich>
          </c:tx>
          <c:layout>
            <c:manualLayout>
              <c:xMode val="edge"/>
              <c:yMode val="edge"/>
              <c:x val="0"/>
              <c:y val="4.6497876426386392E-2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sv-SE"/>
          </a:p>
        </c:txPr>
        <c:crossAx val="548481768"/>
        <c:crosses val="autoZero"/>
        <c:crossBetween val="midCat"/>
        <c:majorUnit val="20"/>
        <c:minorUnit val="2"/>
      </c:valAx>
      <c:spPr>
        <a:solidFill>
          <a:schemeClr val="bg1"/>
        </a:solidFill>
        <a:ln w="3175">
          <a:solidFill>
            <a:srgbClr val="7F7F7F"/>
          </a:solidFill>
        </a:ln>
      </c:spPr>
    </c:plotArea>
    <c:legend>
      <c:legendPos val="t"/>
      <c:legendEntry>
        <c:idx val="5"/>
        <c:delete val="1"/>
      </c:legendEntry>
      <c:layout>
        <c:manualLayout>
          <c:xMode val="edge"/>
          <c:yMode val="edge"/>
          <c:x val="9.3256523879395134E-2"/>
          <c:y val="0"/>
          <c:w val="0.82854394637676076"/>
          <c:h val="9.3675447920101518E-2"/>
        </c:manualLayout>
      </c:layout>
      <c:overlay val="1"/>
      <c:spPr>
        <a:noFill/>
        <a:ln>
          <a:noFill/>
        </a:ln>
        <a:effectLst/>
      </c:spPr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v-SE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0750180032539215E-2"/>
          <c:y val="0.17418595936459844"/>
          <c:w val="0.85403536639214794"/>
          <c:h val="0.72646391048108006"/>
        </c:manualLayout>
      </c:layout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Pojkar, alk.konsument</c:v>
                </c:pt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dPt>
            <c:idx val="13"/>
            <c:bubble3D val="0"/>
            <c:spPr>
              <a:ln w="31750">
                <a:solidFill>
                  <a:srgbClr val="004687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01-C03F-47E3-8FAC-B0759305E5CD}"/>
              </c:ext>
            </c:extLst>
          </c:dPt>
          <c:dPt>
            <c:idx val="14"/>
            <c:bubble3D val="0"/>
            <c:spPr>
              <a:ln w="31750">
                <a:solidFill>
                  <a:srgbClr val="004687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03-C03F-47E3-8FAC-B0759305E5CD}"/>
              </c:ext>
            </c:extLst>
          </c:dPt>
          <c:dPt>
            <c:idx val="15"/>
            <c:bubble3D val="0"/>
            <c:spPr>
              <a:ln w="31750">
                <a:solidFill>
                  <a:srgbClr val="004687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C03F-47E3-8FAC-B0759305E5CD}"/>
              </c:ext>
            </c:extLst>
          </c:dPt>
          <c:cat>
            <c:strRef>
              <c:f>Blad1!$A$2:$A$51</c:f>
              <c:strCache>
                <c:ptCount val="50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  <c:pt idx="49">
                  <c:v>2020</c:v>
                </c:pt>
              </c:strCache>
            </c:strRef>
          </c:cat>
          <c:val>
            <c:numRef>
              <c:f>Blad1!$B$2:$B$51</c:f>
              <c:numCache>
                <c:formatCode>0</c:formatCode>
                <c:ptCount val="50"/>
                <c:pt idx="0">
                  <c:v>91</c:v>
                </c:pt>
                <c:pt idx="1">
                  <c:v>90</c:v>
                </c:pt>
                <c:pt idx="2">
                  <c:v>89</c:v>
                </c:pt>
                <c:pt idx="3">
                  <c:v>87</c:v>
                </c:pt>
                <c:pt idx="4">
                  <c:v>86</c:v>
                </c:pt>
                <c:pt idx="5">
                  <c:v>90</c:v>
                </c:pt>
                <c:pt idx="6">
                  <c:v>88</c:v>
                </c:pt>
                <c:pt idx="7">
                  <c:v>90</c:v>
                </c:pt>
                <c:pt idx="8">
                  <c:v>86</c:v>
                </c:pt>
                <c:pt idx="9">
                  <c:v>86</c:v>
                </c:pt>
                <c:pt idx="10">
                  <c:v>83</c:v>
                </c:pt>
                <c:pt idx="11">
                  <c:v>79</c:v>
                </c:pt>
                <c:pt idx="12">
                  <c:v>80</c:v>
                </c:pt>
                <c:pt idx="13">
                  <c:v>79.666666666666671</c:v>
                </c:pt>
                <c:pt idx="14">
                  <c:v>79.333333333333329</c:v>
                </c:pt>
                <c:pt idx="15">
                  <c:v>79</c:v>
                </c:pt>
                <c:pt idx="16">
                  <c:v>78</c:v>
                </c:pt>
                <c:pt idx="17">
                  <c:v>76</c:v>
                </c:pt>
                <c:pt idx="18" formatCode="0.0">
                  <c:v>78.05</c:v>
                </c:pt>
                <c:pt idx="19" formatCode="0.0">
                  <c:v>78.83</c:v>
                </c:pt>
                <c:pt idx="20" formatCode="0.0">
                  <c:v>80.73</c:v>
                </c:pt>
                <c:pt idx="21" formatCode="0.0">
                  <c:v>81.680000000000007</c:v>
                </c:pt>
                <c:pt idx="22" formatCode="0.0">
                  <c:v>80.11</c:v>
                </c:pt>
                <c:pt idx="23" formatCode="0.0">
                  <c:v>80.92</c:v>
                </c:pt>
                <c:pt idx="24" formatCode="0.0">
                  <c:v>78.36</c:v>
                </c:pt>
                <c:pt idx="25" formatCode="0.0">
                  <c:v>77.61</c:v>
                </c:pt>
                <c:pt idx="26" formatCode="0.0">
                  <c:v>77.260000000000005</c:v>
                </c:pt>
                <c:pt idx="27" formatCode="0.0">
                  <c:v>77.97</c:v>
                </c:pt>
                <c:pt idx="28" formatCode="0.0">
                  <c:v>75.8</c:v>
                </c:pt>
                <c:pt idx="29" formatCode="0.0">
                  <c:v>80.099999999999994</c:v>
                </c:pt>
                <c:pt idx="30" formatCode="0.0">
                  <c:v>78.78</c:v>
                </c:pt>
                <c:pt idx="31" formatCode="0.0">
                  <c:v>76.430000000000007</c:v>
                </c:pt>
                <c:pt idx="32" formatCode="0.0">
                  <c:v>72.87</c:v>
                </c:pt>
                <c:pt idx="33" formatCode="0.0">
                  <c:v>71.05</c:v>
                </c:pt>
                <c:pt idx="34" formatCode="0.0">
                  <c:v>70.69</c:v>
                </c:pt>
                <c:pt idx="35" formatCode="0.0">
                  <c:v>68.37</c:v>
                </c:pt>
                <c:pt idx="36" formatCode="0.0">
                  <c:v>60.91</c:v>
                </c:pt>
                <c:pt idx="37" formatCode="0.0">
                  <c:v>61.68</c:v>
                </c:pt>
                <c:pt idx="38" formatCode="0.0">
                  <c:v>59.09</c:v>
                </c:pt>
                <c:pt idx="39" formatCode="0.0">
                  <c:v>57.67</c:v>
                </c:pt>
                <c:pt idx="40" formatCode="0.0">
                  <c:v>55.2</c:v>
                </c:pt>
                <c:pt idx="41" formatCode="0.0">
                  <c:v>49.03</c:v>
                </c:pt>
                <c:pt idx="42" formatCode="0.0">
                  <c:v>44.28</c:v>
                </c:pt>
                <c:pt idx="43" formatCode="0.0">
                  <c:v>42.57</c:v>
                </c:pt>
                <c:pt idx="44" formatCode="0.0">
                  <c:v>40</c:v>
                </c:pt>
                <c:pt idx="45" formatCode="0.0">
                  <c:v>35.83</c:v>
                </c:pt>
                <c:pt idx="46" formatCode="0.0">
                  <c:v>37</c:v>
                </c:pt>
                <c:pt idx="47" formatCode="0.0">
                  <c:v>35.69</c:v>
                </c:pt>
                <c:pt idx="48" formatCode="0.0">
                  <c:v>37.6</c:v>
                </c:pt>
                <c:pt idx="49" formatCode="0.0">
                  <c:v>37.69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03F-47E3-8FAC-B0759305E5CD}"/>
            </c:ext>
          </c:extLst>
        </c:ser>
        <c:ser>
          <c:idx val="3"/>
          <c:order val="1"/>
          <c:tx>
            <c:strRef>
              <c:f>Blad1!$C$1</c:f>
              <c:strCache>
                <c:ptCount val="1"/>
                <c:pt idx="0">
                  <c:v>Flickor, alk.konsument</c:v>
                </c:pt>
              </c:strCache>
            </c:strRef>
          </c:tx>
          <c:spPr>
            <a:ln w="31750">
              <a:solidFill>
                <a:srgbClr val="B3BC00"/>
              </a:solidFill>
            </a:ln>
          </c:spPr>
          <c:marker>
            <c:symbol val="none"/>
          </c:marker>
          <c:dPt>
            <c:idx val="13"/>
            <c:bubble3D val="0"/>
            <c:spPr>
              <a:ln w="31750">
                <a:solidFill>
                  <a:srgbClr val="B3BC00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2F-554F-45EC-BB60-F802498B848F}"/>
              </c:ext>
            </c:extLst>
          </c:dPt>
          <c:dPt>
            <c:idx val="14"/>
            <c:bubble3D val="0"/>
            <c:spPr>
              <a:ln w="31750" cap="rnd">
                <a:solidFill>
                  <a:srgbClr val="B3BC00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08-C03F-47E3-8FAC-B0759305E5CD}"/>
              </c:ext>
            </c:extLst>
          </c:dPt>
          <c:dPt>
            <c:idx val="15"/>
            <c:bubble3D val="0"/>
            <c:spPr>
              <a:ln w="31750">
                <a:solidFill>
                  <a:srgbClr val="B3BC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C03F-47E3-8FAC-B0759305E5CD}"/>
              </c:ext>
            </c:extLst>
          </c:dPt>
          <c:cat>
            <c:strRef>
              <c:f>Blad1!$A$2:$A$51</c:f>
              <c:strCache>
                <c:ptCount val="50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  <c:pt idx="49">
                  <c:v>2020</c:v>
                </c:pt>
              </c:strCache>
            </c:strRef>
          </c:cat>
          <c:val>
            <c:numRef>
              <c:f>Blad1!$C$2:$C$51</c:f>
              <c:numCache>
                <c:formatCode>0</c:formatCode>
                <c:ptCount val="50"/>
                <c:pt idx="0">
                  <c:v>90</c:v>
                </c:pt>
                <c:pt idx="1">
                  <c:v>91</c:v>
                </c:pt>
                <c:pt idx="2">
                  <c:v>92</c:v>
                </c:pt>
                <c:pt idx="3">
                  <c:v>89</c:v>
                </c:pt>
                <c:pt idx="4">
                  <c:v>87</c:v>
                </c:pt>
                <c:pt idx="5">
                  <c:v>90</c:v>
                </c:pt>
                <c:pt idx="6">
                  <c:v>91</c:v>
                </c:pt>
                <c:pt idx="7">
                  <c:v>92</c:v>
                </c:pt>
                <c:pt idx="8">
                  <c:v>90</c:v>
                </c:pt>
                <c:pt idx="9">
                  <c:v>87</c:v>
                </c:pt>
                <c:pt idx="10">
                  <c:v>85</c:v>
                </c:pt>
                <c:pt idx="11">
                  <c:v>81</c:v>
                </c:pt>
                <c:pt idx="12">
                  <c:v>83</c:v>
                </c:pt>
                <c:pt idx="13">
                  <c:v>81</c:v>
                </c:pt>
                <c:pt idx="14">
                  <c:v>79</c:v>
                </c:pt>
                <c:pt idx="15">
                  <c:v>77</c:v>
                </c:pt>
                <c:pt idx="16">
                  <c:v>78</c:v>
                </c:pt>
                <c:pt idx="17">
                  <c:v>73</c:v>
                </c:pt>
                <c:pt idx="18" formatCode="0.0">
                  <c:v>75.650000000000006</c:v>
                </c:pt>
                <c:pt idx="19" formatCode="0.0">
                  <c:v>78.95</c:v>
                </c:pt>
                <c:pt idx="20" formatCode="0.0">
                  <c:v>77.98</c:v>
                </c:pt>
                <c:pt idx="21" formatCode="0.0">
                  <c:v>79.08</c:v>
                </c:pt>
                <c:pt idx="22" formatCode="0.0">
                  <c:v>77.75</c:v>
                </c:pt>
                <c:pt idx="23" formatCode="0.0">
                  <c:v>78.42</c:v>
                </c:pt>
                <c:pt idx="24" formatCode="0.0">
                  <c:v>80.400000000000006</c:v>
                </c:pt>
                <c:pt idx="25" formatCode="0.0">
                  <c:v>79.94</c:v>
                </c:pt>
                <c:pt idx="26" formatCode="0.0">
                  <c:v>79.040000000000006</c:v>
                </c:pt>
                <c:pt idx="27" formatCode="0.0">
                  <c:v>82.29</c:v>
                </c:pt>
                <c:pt idx="28" formatCode="0.0">
                  <c:v>79.78</c:v>
                </c:pt>
                <c:pt idx="29" formatCode="0.0">
                  <c:v>81.31</c:v>
                </c:pt>
                <c:pt idx="30" formatCode="0.0">
                  <c:v>81.260000000000005</c:v>
                </c:pt>
                <c:pt idx="31" formatCode="0.0">
                  <c:v>78.64</c:v>
                </c:pt>
                <c:pt idx="32" formatCode="0.0">
                  <c:v>77.95</c:v>
                </c:pt>
                <c:pt idx="33" formatCode="0.0">
                  <c:v>74.52</c:v>
                </c:pt>
                <c:pt idx="34" formatCode="0.0">
                  <c:v>72.92</c:v>
                </c:pt>
                <c:pt idx="35" formatCode="0.0">
                  <c:v>69.94</c:v>
                </c:pt>
                <c:pt idx="36" formatCode="0.0">
                  <c:v>67.150000000000006</c:v>
                </c:pt>
                <c:pt idx="37" formatCode="0.0">
                  <c:v>66.510000000000005</c:v>
                </c:pt>
                <c:pt idx="38" formatCode="0.0">
                  <c:v>65.739999999999995</c:v>
                </c:pt>
                <c:pt idx="39" formatCode="0.0">
                  <c:v>61.81</c:v>
                </c:pt>
                <c:pt idx="40" formatCode="0.0">
                  <c:v>58.98</c:v>
                </c:pt>
                <c:pt idx="41" formatCode="0.0">
                  <c:v>54.63</c:v>
                </c:pt>
                <c:pt idx="42" formatCode="0.0">
                  <c:v>50.49</c:v>
                </c:pt>
                <c:pt idx="43" formatCode="0.0">
                  <c:v>50.23</c:v>
                </c:pt>
                <c:pt idx="44" formatCode="0.0">
                  <c:v>43.67</c:v>
                </c:pt>
                <c:pt idx="45" formatCode="0.0">
                  <c:v>43.72</c:v>
                </c:pt>
                <c:pt idx="46" formatCode="0.0">
                  <c:v>42.26</c:v>
                </c:pt>
                <c:pt idx="47" formatCode="0.0">
                  <c:v>42.54</c:v>
                </c:pt>
                <c:pt idx="48" formatCode="0.0">
                  <c:v>45.66</c:v>
                </c:pt>
                <c:pt idx="49" formatCode="0.0">
                  <c:v>47.72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C03F-47E3-8FAC-B0759305E5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6173592"/>
        <c:axId val="546170456"/>
      </c:lineChart>
      <c:lineChart>
        <c:grouping val="standard"/>
        <c:varyColors val="0"/>
        <c:ser>
          <c:idx val="6"/>
          <c:order val="2"/>
          <c:tx>
            <c:strRef>
              <c:f>Blad1!$D$1</c:f>
              <c:strCache>
                <c:ptCount val="1"/>
                <c:pt idx="0">
                  <c:v>Pojkar, årskonsumtion</c:v>
                </c:pt>
              </c:strCache>
            </c:strRef>
          </c:tx>
          <c:spPr>
            <a:ln w="31750">
              <a:solidFill>
                <a:srgbClr val="F29200"/>
              </a:solidFill>
            </a:ln>
          </c:spPr>
          <c:marker>
            <c:symbol val="none"/>
          </c:marker>
          <c:dPt>
            <c:idx val="12"/>
            <c:bubble3D val="0"/>
            <c:spPr>
              <a:ln w="31750">
                <a:solidFill>
                  <a:srgbClr val="F29200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2D-554F-45EC-BB60-F802498B848F}"/>
              </c:ext>
            </c:extLst>
          </c:dPt>
          <c:dPt>
            <c:idx val="13"/>
            <c:bubble3D val="0"/>
            <c:spPr>
              <a:ln w="31750">
                <a:solidFill>
                  <a:srgbClr val="F29200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13-C03F-47E3-8FAC-B0759305E5CD}"/>
              </c:ext>
            </c:extLst>
          </c:dPt>
          <c:dPt>
            <c:idx val="14"/>
            <c:bubble3D val="0"/>
            <c:spPr>
              <a:ln w="31750">
                <a:solidFill>
                  <a:srgbClr val="F29200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15-C03F-47E3-8FAC-B0759305E5CD}"/>
              </c:ext>
            </c:extLst>
          </c:dPt>
          <c:dPt>
            <c:idx val="15"/>
            <c:bubble3D val="0"/>
            <c:spPr>
              <a:ln w="31750">
                <a:solidFill>
                  <a:srgbClr val="F292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C03F-47E3-8FAC-B0759305E5CD}"/>
              </c:ext>
            </c:extLst>
          </c:dPt>
          <c:cat>
            <c:strRef>
              <c:f>Blad1!$A$2:$A$51</c:f>
              <c:strCache>
                <c:ptCount val="50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  <c:pt idx="49">
                  <c:v>2020</c:v>
                </c:pt>
              </c:strCache>
            </c:strRef>
          </c:cat>
          <c:val>
            <c:numRef>
              <c:f>Blad1!$D$2:$D$51</c:f>
              <c:numCache>
                <c:formatCode>General</c:formatCode>
                <c:ptCount val="5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C03F-47E3-8FAC-B0759305E5CD}"/>
            </c:ext>
          </c:extLst>
        </c:ser>
        <c:ser>
          <c:idx val="2"/>
          <c:order val="3"/>
          <c:tx>
            <c:strRef>
              <c:f>Blad1!$E$1</c:f>
              <c:strCache>
                <c:ptCount val="1"/>
              </c:strCache>
            </c:strRef>
          </c:tx>
          <c:spPr>
            <a:ln w="31750">
              <a:solidFill>
                <a:srgbClr val="F29200"/>
              </a:solidFill>
            </a:ln>
          </c:spPr>
          <c:marker>
            <c:symbol val="none"/>
          </c:marker>
          <c:dPt>
            <c:idx val="12"/>
            <c:bubble3D val="0"/>
            <c:spPr>
              <a:ln w="31750">
                <a:solidFill>
                  <a:srgbClr val="F29200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2E-554F-45EC-BB60-F802498B848F}"/>
              </c:ext>
            </c:extLst>
          </c:dPt>
          <c:dPt>
            <c:idx val="13"/>
            <c:bubble3D val="0"/>
            <c:spPr>
              <a:ln w="31750">
                <a:solidFill>
                  <a:srgbClr val="F29200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2C-554F-45EC-BB60-F802498B848F}"/>
              </c:ext>
            </c:extLst>
          </c:dPt>
          <c:dPt>
            <c:idx val="14"/>
            <c:bubble3D val="0"/>
            <c:spPr>
              <a:ln w="31750">
                <a:solidFill>
                  <a:srgbClr val="F29200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2B-554F-45EC-BB60-F802498B848F}"/>
              </c:ext>
            </c:extLst>
          </c:dPt>
          <c:cat>
            <c:strRef>
              <c:f>Blad1!$A$2:$A$51</c:f>
              <c:strCache>
                <c:ptCount val="50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  <c:pt idx="49">
                  <c:v>2020</c:v>
                </c:pt>
              </c:strCache>
            </c:strRef>
          </c:cat>
          <c:val>
            <c:numRef>
              <c:f>Blad1!$E$2:$E$51</c:f>
              <c:numCache>
                <c:formatCode>General</c:formatCode>
                <c:ptCount val="50"/>
                <c:pt idx="18" formatCode="0.0">
                  <c:v>2.8090000000000002</c:v>
                </c:pt>
                <c:pt idx="19" formatCode="0.0">
                  <c:v>2.9870000000000001</c:v>
                </c:pt>
                <c:pt idx="20" formatCode="0.0">
                  <c:v>3.2770000000000001</c:v>
                </c:pt>
                <c:pt idx="21" formatCode="0.0">
                  <c:v>3.3439999999999999</c:v>
                </c:pt>
                <c:pt idx="22" formatCode="0.0">
                  <c:v>3.1960000000000002</c:v>
                </c:pt>
                <c:pt idx="23" formatCode="0.0">
                  <c:v>3.45</c:v>
                </c:pt>
                <c:pt idx="24" formatCode="0.0">
                  <c:v>2.9630000000000001</c:v>
                </c:pt>
                <c:pt idx="25" formatCode="0.0">
                  <c:v>2.774</c:v>
                </c:pt>
                <c:pt idx="26" formatCode="0.0">
                  <c:v>3.1949999999999998</c:v>
                </c:pt>
                <c:pt idx="27" formatCode="0.0">
                  <c:v>3.9140000000000001</c:v>
                </c:pt>
                <c:pt idx="28" formatCode="0.0">
                  <c:v>4.47</c:v>
                </c:pt>
                <c:pt idx="29" formatCode="0.0">
                  <c:v>5.3239999999999998</c:v>
                </c:pt>
                <c:pt idx="30" formatCode="0.0">
                  <c:v>4.9359999999999999</c:v>
                </c:pt>
                <c:pt idx="31" formatCode="0.0">
                  <c:v>4.3419999999999996</c:v>
                </c:pt>
                <c:pt idx="32" formatCode="0.0">
                  <c:v>4.0430000000000001</c:v>
                </c:pt>
                <c:pt idx="33" formatCode="0.0">
                  <c:v>4.0190000000000001</c:v>
                </c:pt>
                <c:pt idx="34" formatCode="0.0">
                  <c:v>3.8519999999999999</c:v>
                </c:pt>
                <c:pt idx="35" formatCode="0.0">
                  <c:v>4.117</c:v>
                </c:pt>
                <c:pt idx="36" formatCode="0.0">
                  <c:v>3.399</c:v>
                </c:pt>
                <c:pt idx="37" formatCode="0.0">
                  <c:v>3.5209999999999999</c:v>
                </c:pt>
                <c:pt idx="38" formatCode="0.0">
                  <c:v>3.82</c:v>
                </c:pt>
                <c:pt idx="39" formatCode="0.0">
                  <c:v>3.0950000000000002</c:v>
                </c:pt>
                <c:pt idx="40" formatCode="0.0">
                  <c:v>2.8490000000000002</c:v>
                </c:pt>
                <c:pt idx="41" formatCode="0.0">
                  <c:v>2.2749999999999999</c:v>
                </c:pt>
                <c:pt idx="42" formatCode="0.0">
                  <c:v>1.7869999999999999</c:v>
                </c:pt>
                <c:pt idx="43" formatCode="0.0">
                  <c:v>1.611</c:v>
                </c:pt>
                <c:pt idx="44" formatCode="0.0">
                  <c:v>1.593</c:v>
                </c:pt>
                <c:pt idx="45" formatCode="0.0">
                  <c:v>1.2270000000000001</c:v>
                </c:pt>
                <c:pt idx="46" formatCode="0.0">
                  <c:v>1.018</c:v>
                </c:pt>
                <c:pt idx="47" formatCode="0.0">
                  <c:v>0.95199999999999996</c:v>
                </c:pt>
                <c:pt idx="48" formatCode="0.0">
                  <c:v>1.099</c:v>
                </c:pt>
                <c:pt idx="49" formatCode="0.0">
                  <c:v>1.25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9-554F-45EC-BB60-F802498B848F}"/>
            </c:ext>
          </c:extLst>
        </c:ser>
        <c:ser>
          <c:idx val="1"/>
          <c:order val="4"/>
          <c:tx>
            <c:strRef>
              <c:f>Blad1!$F$1</c:f>
              <c:strCache>
                <c:ptCount val="1"/>
                <c:pt idx="0">
                  <c:v>Flickor, årskonsumtion</c:v>
                </c:pt>
              </c:strCache>
            </c:strRef>
          </c:tx>
          <c:spPr>
            <a:ln w="31750">
              <a:solidFill>
                <a:srgbClr val="B32B31"/>
              </a:solidFill>
            </a:ln>
          </c:spPr>
          <c:marker>
            <c:symbol val="none"/>
          </c:marker>
          <c:dPt>
            <c:idx val="12"/>
            <c:bubble3D val="0"/>
            <c:spPr>
              <a:ln w="31750">
                <a:solidFill>
                  <a:srgbClr val="B32B31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05-4077-4EE7-AA81-805FDDCBDDD6}"/>
              </c:ext>
            </c:extLst>
          </c:dPt>
          <c:dPt>
            <c:idx val="13"/>
            <c:bubble3D val="0"/>
            <c:spPr>
              <a:ln w="31750">
                <a:solidFill>
                  <a:srgbClr val="B32B31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04-4077-4EE7-AA81-805FDDCBDDD6}"/>
              </c:ext>
            </c:extLst>
          </c:dPt>
          <c:dPt>
            <c:idx val="14"/>
            <c:bubble3D val="0"/>
            <c:spPr>
              <a:ln w="31750">
                <a:solidFill>
                  <a:srgbClr val="B32B31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03-4077-4EE7-AA81-805FDDCBDDD6}"/>
              </c:ext>
            </c:extLst>
          </c:dPt>
          <c:cat>
            <c:strRef>
              <c:f>Blad1!$A$2:$A$51</c:f>
              <c:strCache>
                <c:ptCount val="50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  <c:pt idx="49">
                  <c:v>2020</c:v>
                </c:pt>
              </c:strCache>
            </c:strRef>
          </c:cat>
          <c:val>
            <c:numRef>
              <c:f>Blad1!$F$2:$F$51</c:f>
              <c:numCache>
                <c:formatCode>General</c:formatCode>
                <c:ptCount val="5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077-4EE7-AA81-805FDDCBDDD6}"/>
            </c:ext>
          </c:extLst>
        </c:ser>
        <c:ser>
          <c:idx val="4"/>
          <c:order val="5"/>
          <c:tx>
            <c:strRef>
              <c:f>Blad1!$G$1</c:f>
              <c:strCache>
                <c:ptCount val="1"/>
              </c:strCache>
            </c:strRef>
          </c:tx>
          <c:spPr>
            <a:ln w="3175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Blad1!$A$2:$A$51</c:f>
              <c:strCache>
                <c:ptCount val="50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  <c:pt idx="49">
                  <c:v>2020</c:v>
                </c:pt>
              </c:strCache>
            </c:strRef>
          </c:cat>
          <c:val>
            <c:numRef>
              <c:f>Blad1!$G$2:$G$51</c:f>
              <c:numCache>
                <c:formatCode>General</c:formatCode>
                <c:ptCount val="50"/>
                <c:pt idx="18" formatCode="0.0">
                  <c:v>1.48</c:v>
                </c:pt>
                <c:pt idx="19" formatCode="0.0">
                  <c:v>1.851</c:v>
                </c:pt>
                <c:pt idx="20" formatCode="0.0">
                  <c:v>1.69</c:v>
                </c:pt>
                <c:pt idx="21" formatCode="0.0">
                  <c:v>1.63</c:v>
                </c:pt>
                <c:pt idx="22" formatCode="0.0">
                  <c:v>1.69</c:v>
                </c:pt>
                <c:pt idx="23" formatCode="0.0">
                  <c:v>1.873</c:v>
                </c:pt>
                <c:pt idx="24" formatCode="0.0">
                  <c:v>1.95</c:v>
                </c:pt>
                <c:pt idx="25" formatCode="0.0">
                  <c:v>1.5920000000000001</c:v>
                </c:pt>
                <c:pt idx="26" formatCode="0.0">
                  <c:v>1.966</c:v>
                </c:pt>
                <c:pt idx="27" formatCode="0.0">
                  <c:v>2.6120000000000001</c:v>
                </c:pt>
                <c:pt idx="28" formatCode="0.0">
                  <c:v>2.6619999999999999</c:v>
                </c:pt>
                <c:pt idx="29" formatCode="0.0">
                  <c:v>2.839</c:v>
                </c:pt>
                <c:pt idx="30" formatCode="0.0">
                  <c:v>2.81</c:v>
                </c:pt>
                <c:pt idx="31" formatCode="0.0">
                  <c:v>3.0049999999999999</c:v>
                </c:pt>
                <c:pt idx="32" formatCode="0.0">
                  <c:v>2.8580000000000001</c:v>
                </c:pt>
                <c:pt idx="33" formatCode="0.0">
                  <c:v>2.9319999999999999</c:v>
                </c:pt>
                <c:pt idx="34" formatCode="0.0">
                  <c:v>3.2120000000000002</c:v>
                </c:pt>
                <c:pt idx="35" formatCode="0.0">
                  <c:v>2.9569999999999999</c:v>
                </c:pt>
                <c:pt idx="36" formatCode="0.0">
                  <c:v>2.4239999999999999</c:v>
                </c:pt>
                <c:pt idx="37" formatCode="0.0">
                  <c:v>2.6819999999999999</c:v>
                </c:pt>
                <c:pt idx="38" formatCode="0.0">
                  <c:v>2.274</c:v>
                </c:pt>
                <c:pt idx="39" formatCode="0.0">
                  <c:v>2.0430000000000001</c:v>
                </c:pt>
                <c:pt idx="40" formatCode="0.0">
                  <c:v>1.8660000000000001</c:v>
                </c:pt>
                <c:pt idx="41" formatCode="0.0">
                  <c:v>1.698</c:v>
                </c:pt>
                <c:pt idx="42" formatCode="0.0">
                  <c:v>1.262</c:v>
                </c:pt>
                <c:pt idx="43" formatCode="0.0">
                  <c:v>1.4239999999999999</c:v>
                </c:pt>
                <c:pt idx="44" formatCode="0.0">
                  <c:v>1.151</c:v>
                </c:pt>
                <c:pt idx="45" formatCode="0.0">
                  <c:v>0.91</c:v>
                </c:pt>
                <c:pt idx="46" formatCode="0.0">
                  <c:v>1.091</c:v>
                </c:pt>
                <c:pt idx="47" formatCode="0.0">
                  <c:v>0.98</c:v>
                </c:pt>
                <c:pt idx="48" formatCode="0.0">
                  <c:v>0.90500000000000003</c:v>
                </c:pt>
                <c:pt idx="49" formatCode="0.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077-4EE7-AA81-805FDDCBD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5866712"/>
        <c:axId val="435875896"/>
      </c:lineChart>
      <c:catAx>
        <c:axId val="546173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sv-SE" sz="12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546170456"/>
        <c:crosses val="autoZero"/>
        <c:auto val="1"/>
        <c:lblAlgn val="ctr"/>
        <c:lblOffset val="100"/>
        <c:tickLblSkip val="7"/>
        <c:tickMarkSkip val="1"/>
        <c:noMultiLvlLbl val="0"/>
      </c:catAx>
      <c:valAx>
        <c:axId val="546170456"/>
        <c:scaling>
          <c:orientation val="minMax"/>
          <c:max val="100"/>
          <c:min val="0"/>
        </c:scaling>
        <c:delete val="0"/>
        <c:axPos val="l"/>
        <c:minorGridlines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sv-SE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Procent</a:t>
                </a:r>
              </a:p>
            </c:rich>
          </c:tx>
          <c:layout>
            <c:manualLayout>
              <c:xMode val="edge"/>
              <c:yMode val="edge"/>
              <c:x val="0"/>
              <c:y val="9.1400797157646055E-2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sv-SE" sz="12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546173592"/>
        <c:crosses val="autoZero"/>
        <c:crossBetween val="midCat"/>
        <c:minorUnit val="20"/>
      </c:valAx>
      <c:valAx>
        <c:axId val="435875896"/>
        <c:scaling>
          <c:orientation val="minMax"/>
          <c:max val="1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435866712"/>
        <c:crosses val="max"/>
        <c:crossBetween val="between"/>
        <c:majorUnit val="2"/>
      </c:valAx>
      <c:catAx>
        <c:axId val="4358667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5875896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3175">
          <a:solidFill>
            <a:srgbClr val="7F7F7F"/>
          </a:solidFill>
        </a:ln>
      </c:spPr>
    </c:plotArea>
    <c:legend>
      <c:legendPos val="r"/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17641612261771758"/>
          <c:y val="3.4760121276975212E-2"/>
          <c:w val="0.62335805878988504"/>
          <c:h val="0.10399640898315307"/>
        </c:manualLayout>
      </c:layout>
      <c:overlay val="0"/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818814659834818E-2"/>
          <c:y val="0.13345124167171413"/>
          <c:w val="0.85396104184756361"/>
          <c:h val="0.76201406262344284"/>
        </c:manualLayout>
      </c:layout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1750" cap="rnd">
              <a:solidFill>
                <a:srgbClr val="004687"/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11"/>
            <c:marker>
              <c:symbol val="none"/>
            </c:marker>
            <c:bubble3D val="0"/>
            <c:spPr>
              <a:ln w="31750" cap="rnd">
                <a:solidFill>
                  <a:srgbClr val="004687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3C1D-4373-93BE-65085A2A3E4B}"/>
              </c:ext>
            </c:extLst>
          </c:dPt>
          <c:dPt>
            <c:idx val="12"/>
            <c:marker>
              <c:symbol val="none"/>
            </c:marker>
            <c:bubble3D val="0"/>
            <c:spPr>
              <a:ln w="31750" cap="rnd">
                <a:solidFill>
                  <a:srgbClr val="004687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3C1D-4373-93BE-65085A2A3E4B}"/>
              </c:ext>
            </c:extLst>
          </c:dPt>
          <c:dPt>
            <c:idx val="13"/>
            <c:marker>
              <c:symbol val="none"/>
            </c:marker>
            <c:bubble3D val="0"/>
            <c:spPr>
              <a:ln w="31750" cap="rnd">
                <a:solidFill>
                  <a:srgbClr val="004687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3C1D-4373-93BE-65085A2A3E4B}"/>
              </c:ext>
            </c:extLst>
          </c:dPt>
          <c:cat>
            <c:strRef>
              <c:f>Blad1!$A$2:$A$51</c:f>
              <c:strCache>
                <c:ptCount val="50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  <c:pt idx="49">
                  <c:v>2020</c:v>
                </c:pt>
              </c:strCache>
            </c:strRef>
          </c:cat>
          <c:val>
            <c:numRef>
              <c:f>Blad1!$B$2:$B$51</c:f>
              <c:numCache>
                <c:formatCode>General</c:formatCode>
                <c:ptCount val="50"/>
                <c:pt idx="0">
                  <c:v>14</c:v>
                </c:pt>
                <c:pt idx="1">
                  <c:v>15</c:v>
                </c:pt>
                <c:pt idx="2">
                  <c:v>12</c:v>
                </c:pt>
                <c:pt idx="3">
                  <c:v>8</c:v>
                </c:pt>
                <c:pt idx="4">
                  <c:v>6</c:v>
                </c:pt>
                <c:pt idx="5">
                  <c:v>7</c:v>
                </c:pt>
                <c:pt idx="6">
                  <c:v>9</c:v>
                </c:pt>
                <c:pt idx="7">
                  <c:v>8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8</c:v>
                </c:pt>
                <c:pt idx="12">
                  <c:v>5</c:v>
                </c:pt>
                <c:pt idx="13">
                  <c:v>5</c:v>
                </c:pt>
                <c:pt idx="14">
                  <c:v>4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 formatCode="0.0">
                  <c:v>3.2149979312084813</c:v>
                </c:pt>
                <c:pt idx="19" formatCode="0.0">
                  <c:v>4.1062410935991212</c:v>
                </c:pt>
                <c:pt idx="20" formatCode="0.0">
                  <c:v>3.4086983600626333</c:v>
                </c:pt>
                <c:pt idx="21" formatCode="0.0">
                  <c:v>4.3807603182278267</c:v>
                </c:pt>
                <c:pt idx="22" formatCode="0.0">
                  <c:v>4.6672672357383957</c:v>
                </c:pt>
                <c:pt idx="23" formatCode="0.0">
                  <c:v>4.9469323335685864</c:v>
                </c:pt>
                <c:pt idx="24" formatCode="0.0">
                  <c:v>6.6136452377443575</c:v>
                </c:pt>
                <c:pt idx="25" formatCode="0.0">
                  <c:v>8.1833267143236625</c:v>
                </c:pt>
                <c:pt idx="26" formatCode="0.0">
                  <c:v>8.6745775453876295</c:v>
                </c:pt>
                <c:pt idx="27" formatCode="0.0">
                  <c:v>9.2918907456450022</c:v>
                </c:pt>
                <c:pt idx="28" formatCode="0.0">
                  <c:v>9.5488089907064317</c:v>
                </c:pt>
                <c:pt idx="29" formatCode="0.0">
                  <c:v>9.4855134865341419</c:v>
                </c:pt>
                <c:pt idx="30" formatCode="0.0">
                  <c:v>9.4166164327171931</c:v>
                </c:pt>
                <c:pt idx="31" formatCode="0.0">
                  <c:v>8.2840346353357308</c:v>
                </c:pt>
                <c:pt idx="32" formatCode="0.0">
                  <c:v>6.8950327008230827</c:v>
                </c:pt>
                <c:pt idx="33" formatCode="0.0">
                  <c:v>7.3998616502998615</c:v>
                </c:pt>
                <c:pt idx="34" formatCode="0.0">
                  <c:v>7.1791945560907813</c:v>
                </c:pt>
                <c:pt idx="35" formatCode="0.0">
                  <c:v>7.1840387791778424</c:v>
                </c:pt>
                <c:pt idx="36" formatCode="0.0">
                  <c:v>6.0344335735606958</c:v>
                </c:pt>
                <c:pt idx="37" formatCode="0.0">
                  <c:v>6.6174760140850486</c:v>
                </c:pt>
                <c:pt idx="38" formatCode="0.0">
                  <c:v>9.0372209761194835</c:v>
                </c:pt>
                <c:pt idx="39" formatCode="0.0">
                  <c:v>9.9402348038773791</c:v>
                </c:pt>
                <c:pt idx="40" formatCode="0.0">
                  <c:v>9.8859389077175557</c:v>
                </c:pt>
                <c:pt idx="41" formatCode="0.0">
                  <c:v>7.33827050437396</c:v>
                </c:pt>
                <c:pt idx="42" formatCode="0.0">
                  <c:v>7.3257250114976955</c:v>
                </c:pt>
                <c:pt idx="43" formatCode="0.0">
                  <c:v>8.8871411718442808</c:v>
                </c:pt>
                <c:pt idx="44" formatCode="0.0">
                  <c:v>7.6681085332284704</c:v>
                </c:pt>
                <c:pt idx="45" formatCode="0.0">
                  <c:v>5.5241849527305105</c:v>
                </c:pt>
                <c:pt idx="46" formatCode="0.0">
                  <c:v>6.5698250247606502</c:v>
                </c:pt>
                <c:pt idx="47" formatCode="0.0">
                  <c:v>8.1260875217675306</c:v>
                </c:pt>
                <c:pt idx="48" formatCode="0.0">
                  <c:v>8.52</c:v>
                </c:pt>
                <c:pt idx="49" formatCode="0.0">
                  <c:v>8.84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C1D-4373-93BE-65085A2A3E4B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1750" cap="rnd">
              <a:solidFill>
                <a:srgbClr val="B3BC00"/>
              </a:solidFill>
              <a:round/>
            </a:ln>
            <a:effectLst/>
          </c:spPr>
          <c:marker>
            <c:symbol val="none"/>
          </c:marker>
          <c:cat>
            <c:strRef>
              <c:f>Blad1!$A$2:$A$51</c:f>
              <c:strCache>
                <c:ptCount val="50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  <c:pt idx="49">
                  <c:v>2020</c:v>
                </c:pt>
              </c:strCache>
            </c:strRef>
          </c:cat>
          <c:val>
            <c:numRef>
              <c:f>Blad1!$C$2:$C$51</c:f>
              <c:numCache>
                <c:formatCode>General</c:formatCode>
                <c:ptCount val="50"/>
                <c:pt idx="0" formatCode="0">
                  <c:v>16</c:v>
                </c:pt>
                <c:pt idx="1">
                  <c:v>14</c:v>
                </c:pt>
                <c:pt idx="2">
                  <c:v>14</c:v>
                </c:pt>
                <c:pt idx="3">
                  <c:v>7</c:v>
                </c:pt>
                <c:pt idx="4">
                  <c:v>6</c:v>
                </c:pt>
                <c:pt idx="5">
                  <c:v>6</c:v>
                </c:pt>
                <c:pt idx="6">
                  <c:v>8</c:v>
                </c:pt>
                <c:pt idx="7">
                  <c:v>8</c:v>
                </c:pt>
                <c:pt idx="8">
                  <c:v>6</c:v>
                </c:pt>
                <c:pt idx="9">
                  <c:v>8</c:v>
                </c:pt>
                <c:pt idx="10">
                  <c:v>9</c:v>
                </c:pt>
                <c:pt idx="11">
                  <c:v>8</c:v>
                </c:pt>
                <c:pt idx="12">
                  <c:v>6</c:v>
                </c:pt>
                <c:pt idx="13">
                  <c:v>5</c:v>
                </c:pt>
                <c:pt idx="14">
                  <c:v>4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 formatCode="0.0">
                  <c:v>2.7128818153481369</c:v>
                </c:pt>
                <c:pt idx="19" formatCode="0.0">
                  <c:v>3.3587550610725008</c:v>
                </c:pt>
                <c:pt idx="20" formatCode="0.0">
                  <c:v>3.4549263991385173</c:v>
                </c:pt>
                <c:pt idx="21" formatCode="0.0">
                  <c:v>3.2422717263872509</c:v>
                </c:pt>
                <c:pt idx="22" formatCode="0.0">
                  <c:v>4.5511619838862618</c:v>
                </c:pt>
                <c:pt idx="23" formatCode="0.0">
                  <c:v>4.2898471727431726</c:v>
                </c:pt>
                <c:pt idx="24" formatCode="0.0">
                  <c:v>5.4364927810190578</c:v>
                </c:pt>
                <c:pt idx="25" formatCode="0.0">
                  <c:v>6.310781735711517</c:v>
                </c:pt>
                <c:pt idx="26" formatCode="0.0">
                  <c:v>7.2216515637249774</c:v>
                </c:pt>
                <c:pt idx="27" formatCode="0.0">
                  <c:v>5.8203559961293232</c:v>
                </c:pt>
                <c:pt idx="28" formatCode="0.0">
                  <c:v>7.7553023870782649</c:v>
                </c:pt>
                <c:pt idx="29" formatCode="0.0">
                  <c:v>7.7368793559297782</c:v>
                </c:pt>
                <c:pt idx="30" formatCode="0.0">
                  <c:v>8.5042041008614682</c:v>
                </c:pt>
                <c:pt idx="31" formatCode="0.0">
                  <c:v>7.5936789989651627</c:v>
                </c:pt>
                <c:pt idx="32" formatCode="0.0">
                  <c:v>7.1294955137411673</c:v>
                </c:pt>
                <c:pt idx="33" formatCode="0.0">
                  <c:v>6.9375803489357857</c:v>
                </c:pt>
                <c:pt idx="34" formatCode="0.0">
                  <c:v>7.213569594194376</c:v>
                </c:pt>
                <c:pt idx="35" formatCode="0.0">
                  <c:v>5.4949334678522188</c:v>
                </c:pt>
                <c:pt idx="36" formatCode="0.0">
                  <c:v>5.1804912269539729</c:v>
                </c:pt>
                <c:pt idx="37" formatCode="0.0">
                  <c:v>5.3886169404418309</c:v>
                </c:pt>
                <c:pt idx="38" formatCode="0.0">
                  <c:v>7.0864874464581797</c:v>
                </c:pt>
                <c:pt idx="39" formatCode="0.0">
                  <c:v>6.6904542752746474</c:v>
                </c:pt>
                <c:pt idx="40" formatCode="0.0">
                  <c:v>6.4925700677361515</c:v>
                </c:pt>
                <c:pt idx="41" formatCode="0.0">
                  <c:v>6.5622414525859245</c:v>
                </c:pt>
                <c:pt idx="42" formatCode="0.0">
                  <c:v>5.6785667614775521</c:v>
                </c:pt>
                <c:pt idx="43" formatCode="0.0">
                  <c:v>7.27196300966793</c:v>
                </c:pt>
                <c:pt idx="44" formatCode="0.0">
                  <c:v>4.6404682274247504</c:v>
                </c:pt>
                <c:pt idx="45" formatCode="0.0">
                  <c:v>4.5674946803861198</c:v>
                </c:pt>
                <c:pt idx="46" formatCode="0.0">
                  <c:v>5.3346924906557902</c:v>
                </c:pt>
                <c:pt idx="47" formatCode="0.0">
                  <c:v>5.8560274896712601</c:v>
                </c:pt>
                <c:pt idx="48" formatCode="0.0">
                  <c:v>5.64</c:v>
                </c:pt>
                <c:pt idx="49" formatCode="0.0">
                  <c:v>6.28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9CD-4720-AF28-2A889CD051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6911192"/>
        <c:axId val="546913544"/>
      </c:lineChart>
      <c:catAx>
        <c:axId val="546911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rgbClr val="7F7F7F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546913544"/>
        <c:crosses val="autoZero"/>
        <c:auto val="1"/>
        <c:lblAlgn val="ctr"/>
        <c:lblOffset val="100"/>
        <c:tickLblSkip val="5"/>
        <c:noMultiLvlLbl val="0"/>
      </c:catAx>
      <c:valAx>
        <c:axId val="546913544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b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Procent</a:t>
                </a:r>
              </a:p>
            </c:rich>
          </c:tx>
          <c:layout>
            <c:manualLayout>
              <c:xMode val="edge"/>
              <c:yMode val="edge"/>
              <c:x val="0"/>
              <c:y val="4.355326152792774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b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546911192"/>
        <c:crossesAt val="1"/>
        <c:crossBetween val="midCat"/>
        <c:majorUnit val="5"/>
      </c:valAx>
      <c:spPr>
        <a:solidFill>
          <a:schemeClr val="bg1"/>
        </a:solidFill>
        <a:ln w="3175">
          <a:solidFill>
            <a:srgbClr val="7F7F7F"/>
          </a:solidFill>
        </a:ln>
        <a:effectLst/>
      </c:spPr>
    </c:plotArea>
    <c:legend>
      <c:legendPos val="t"/>
      <c:layout>
        <c:manualLayout>
          <c:xMode val="edge"/>
          <c:yMode val="edge"/>
          <c:x val="0.32892973248498247"/>
          <c:y val="4.0133779264214048E-2"/>
          <c:w val="0.3180532185076414"/>
          <c:h val="5.15743291285913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0686168463040736E-2"/>
          <c:y val="0.13255945013562268"/>
          <c:w val="0.85527446442171773"/>
          <c:h val="0.76185500223843261"/>
        </c:manualLayout>
      </c:layout>
      <c:lineChart>
        <c:grouping val="standard"/>
        <c:varyColors val="0"/>
        <c:ser>
          <c:idx val="1"/>
          <c:order val="0"/>
          <c:tx>
            <c:strRef>
              <c:f>Blad1!$B$1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01-E539-4EC7-9179-1D303340EB63}"/>
              </c:ext>
            </c:extLst>
          </c:dPt>
          <c:cat>
            <c:strRef>
              <c:f>Blad1!$A$2:$A$29</c:f>
              <c:strCache>
                <c:ptCount val="28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</c:strCache>
            </c:strRef>
          </c:cat>
          <c:val>
            <c:numRef>
              <c:f>Blad1!$B$2:$B$29</c:f>
              <c:numCache>
                <c:formatCode>0.0</c:formatCode>
                <c:ptCount val="28"/>
                <c:pt idx="0">
                  <c:v>1</c:v>
                </c:pt>
                <c:pt idx="1">
                  <c:v>0.62</c:v>
                </c:pt>
                <c:pt idx="2">
                  <c:v>0.48</c:v>
                </c:pt>
                <c:pt idx="3">
                  <c:v>0.7</c:v>
                </c:pt>
                <c:pt idx="4">
                  <c:v>0.96</c:v>
                </c:pt>
                <c:pt idx="5">
                  <c:v>0.89</c:v>
                </c:pt>
                <c:pt idx="6">
                  <c:v>1.02</c:v>
                </c:pt>
                <c:pt idx="7">
                  <c:v>1.02</c:v>
                </c:pt>
                <c:pt idx="8">
                  <c:v>1.58</c:v>
                </c:pt>
                <c:pt idx="9">
                  <c:v>1.1100000000000001</c:v>
                </c:pt>
                <c:pt idx="10">
                  <c:v>1.04</c:v>
                </c:pt>
                <c:pt idx="11">
                  <c:v>1.78</c:v>
                </c:pt>
                <c:pt idx="12">
                  <c:v>1.97</c:v>
                </c:pt>
                <c:pt idx="13">
                  <c:v>1.64</c:v>
                </c:pt>
                <c:pt idx="14">
                  <c:v>2.23</c:v>
                </c:pt>
                <c:pt idx="15">
                  <c:v>1.61</c:v>
                </c:pt>
                <c:pt idx="16">
                  <c:v>1.88</c:v>
                </c:pt>
                <c:pt idx="17">
                  <c:v>2.0699999999999998</c:v>
                </c:pt>
                <c:pt idx="18">
                  <c:v>2.0299999999999998</c:v>
                </c:pt>
                <c:pt idx="19">
                  <c:v>1.98</c:v>
                </c:pt>
                <c:pt idx="20">
                  <c:v>1.7</c:v>
                </c:pt>
                <c:pt idx="21">
                  <c:v>1.7</c:v>
                </c:pt>
                <c:pt idx="22">
                  <c:v>1.25</c:v>
                </c:pt>
                <c:pt idx="23">
                  <c:v>0.98</c:v>
                </c:pt>
                <c:pt idx="24">
                  <c:v>1.18</c:v>
                </c:pt>
                <c:pt idx="25">
                  <c:v>0.73</c:v>
                </c:pt>
                <c:pt idx="26">
                  <c:v>1.25</c:v>
                </c:pt>
                <c:pt idx="27">
                  <c:v>1.1599999999999999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39-4EC7-9179-1D303340EB63}"/>
            </c:ext>
          </c:extLst>
        </c:ser>
        <c:ser>
          <c:idx val="2"/>
          <c:order val="1"/>
          <c:tx>
            <c:strRef>
              <c:f>Blad1!$C$1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1750">
              <a:solidFill>
                <a:srgbClr val="B3BC00"/>
              </a:solidFill>
            </a:ln>
          </c:spPr>
          <c:marker>
            <c:symbol val="none"/>
          </c:marker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04-E539-4EC7-9179-1D303340EB63}"/>
              </c:ext>
            </c:extLst>
          </c:dPt>
          <c:cat>
            <c:strRef>
              <c:f>Blad1!$A$2:$A$29</c:f>
              <c:strCache>
                <c:ptCount val="28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</c:strCache>
            </c:strRef>
          </c:cat>
          <c:val>
            <c:numRef>
              <c:f>Blad1!$C$2:$C$29</c:f>
              <c:numCache>
                <c:formatCode>0.0</c:formatCode>
                <c:ptCount val="28"/>
                <c:pt idx="0">
                  <c:v>7.0000000000000007E-2</c:v>
                </c:pt>
                <c:pt idx="1">
                  <c:v>0.1</c:v>
                </c:pt>
                <c:pt idx="2">
                  <c:v>0.03</c:v>
                </c:pt>
                <c:pt idx="3">
                  <c:v>0.11</c:v>
                </c:pt>
                <c:pt idx="4">
                  <c:v>0.08</c:v>
                </c:pt>
                <c:pt idx="5">
                  <c:v>0.1</c:v>
                </c:pt>
                <c:pt idx="6">
                  <c:v>0.3</c:v>
                </c:pt>
                <c:pt idx="7">
                  <c:v>0.22</c:v>
                </c:pt>
                <c:pt idx="8">
                  <c:v>0.16</c:v>
                </c:pt>
                <c:pt idx="9">
                  <c:v>0.18</c:v>
                </c:pt>
                <c:pt idx="10">
                  <c:v>0.14000000000000001</c:v>
                </c:pt>
                <c:pt idx="11">
                  <c:v>0.46</c:v>
                </c:pt>
                <c:pt idx="12">
                  <c:v>0.78</c:v>
                </c:pt>
                <c:pt idx="13">
                  <c:v>0.71</c:v>
                </c:pt>
                <c:pt idx="14">
                  <c:v>1.28</c:v>
                </c:pt>
                <c:pt idx="15">
                  <c:v>0.9</c:v>
                </c:pt>
                <c:pt idx="16">
                  <c:v>0.86</c:v>
                </c:pt>
                <c:pt idx="17">
                  <c:v>0.93</c:v>
                </c:pt>
                <c:pt idx="18">
                  <c:v>0.77</c:v>
                </c:pt>
                <c:pt idx="19">
                  <c:v>0.56999999999999995</c:v>
                </c:pt>
                <c:pt idx="20">
                  <c:v>0.5</c:v>
                </c:pt>
                <c:pt idx="21">
                  <c:v>0.7</c:v>
                </c:pt>
                <c:pt idx="22">
                  <c:v>0.33</c:v>
                </c:pt>
                <c:pt idx="23">
                  <c:v>0.42</c:v>
                </c:pt>
                <c:pt idx="24">
                  <c:v>0.4</c:v>
                </c:pt>
                <c:pt idx="25">
                  <c:v>0.33</c:v>
                </c:pt>
                <c:pt idx="26">
                  <c:v>0.35</c:v>
                </c:pt>
                <c:pt idx="27">
                  <c:v>0.41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539-4EC7-9179-1D303340EB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8481768"/>
        <c:axId val="548474320"/>
      </c:lineChart>
      <c:catAx>
        <c:axId val="548481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sv-SE"/>
          </a:p>
        </c:txPr>
        <c:crossAx val="548474320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548474320"/>
        <c:scaling>
          <c:orientation val="minMax"/>
          <c:max val="1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sv-SE" dirty="0">
                    <a:latin typeface="Arial" panose="020B0604020202020204" pitchFamily="34" charset="0"/>
                    <a:cs typeface="Arial" panose="020B0604020202020204" pitchFamily="34" charset="0"/>
                  </a:rPr>
                  <a:t>Procent</a:t>
                </a:r>
              </a:p>
            </c:rich>
          </c:tx>
          <c:layout>
            <c:manualLayout>
              <c:xMode val="edge"/>
              <c:yMode val="edge"/>
              <c:x val="7.5272864132480237E-3"/>
              <c:y val="4.3875174466067993E-2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sv-SE"/>
          </a:p>
        </c:txPr>
        <c:crossAx val="548481768"/>
        <c:crosses val="autoZero"/>
        <c:crossBetween val="midCat"/>
        <c:majorUnit val="2"/>
        <c:minorUnit val="1"/>
      </c:valAx>
      <c:spPr>
        <a:solidFill>
          <a:schemeClr val="bg1"/>
        </a:solidFill>
        <a:ln w="3175">
          <a:solidFill>
            <a:srgbClr val="7F7F7F"/>
          </a:solidFill>
        </a:ln>
      </c:spPr>
    </c:plotArea>
    <c:legend>
      <c:legendPos val="t"/>
      <c:layout>
        <c:manualLayout>
          <c:xMode val="edge"/>
          <c:yMode val="edge"/>
          <c:x val="0.34097339074617933"/>
          <c:y val="4.0133779264214048E-2"/>
          <c:w val="0.3180532185076414"/>
          <c:h val="5.1574329128591369E-2"/>
        </c:manualLayout>
      </c:layout>
      <c:overlay val="1"/>
      <c:spPr>
        <a:noFill/>
        <a:ln>
          <a:noFill/>
        </a:ln>
        <a:effectLst/>
      </c:spPr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v-SE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0557078464552112E-2"/>
          <c:y val="0.13344070787138232"/>
          <c:w val="0.85522930070323822"/>
          <c:h val="0.76198878150264659"/>
        </c:manualLayout>
      </c:layout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175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Blad1!$A$2:$A$25</c:f>
              <c:strCache>
                <c:ptCount val="24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</c:strCache>
            </c:strRef>
          </c:cat>
          <c:val>
            <c:numRef>
              <c:f>Blad1!$B$2:$B$25</c:f>
              <c:numCache>
                <c:formatCode>0.0</c:formatCode>
                <c:ptCount val="24"/>
                <c:pt idx="0">
                  <c:v>27.473088211419078</c:v>
                </c:pt>
                <c:pt idx="1">
                  <c:v>28.660358274593648</c:v>
                </c:pt>
                <c:pt idx="2">
                  <c:v>28.778733449042186</c:v>
                </c:pt>
                <c:pt idx="3">
                  <c:v>29.72200439039144</c:v>
                </c:pt>
                <c:pt idx="4">
                  <c:v>29.608044818525826</c:v>
                </c:pt>
                <c:pt idx="5">
                  <c:v>24.794537125041447</c:v>
                </c:pt>
                <c:pt idx="6">
                  <c:v>19.276009035468991</c:v>
                </c:pt>
                <c:pt idx="7">
                  <c:v>18.275022956318708</c:v>
                </c:pt>
                <c:pt idx="8">
                  <c:v>19.080429667197837</c:v>
                </c:pt>
                <c:pt idx="9">
                  <c:v>19.498281793500052</c:v>
                </c:pt>
                <c:pt idx="10">
                  <c:v>20.014126237838248</c:v>
                </c:pt>
                <c:pt idx="11">
                  <c:v>21.614993327809685</c:v>
                </c:pt>
                <c:pt idx="12">
                  <c:v>23.375288817590274</c:v>
                </c:pt>
                <c:pt idx="13">
                  <c:v>21.274795262604819</c:v>
                </c:pt>
                <c:pt idx="14">
                  <c:v>19.108838686447847</c:v>
                </c:pt>
                <c:pt idx="15">
                  <c:v>17.433585138439465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9C-42F8-B0D3-8C0460459685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  </c:v>
                </c:pt>
              </c:strCache>
            </c:strRef>
          </c:tx>
          <c:spPr>
            <a:ln w="3175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Blad1!$A$2:$A$25</c:f>
              <c:strCache>
                <c:ptCount val="24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</c:strCache>
            </c:strRef>
          </c:cat>
          <c:val>
            <c:numRef>
              <c:f>Blad1!$C$2:$C$25</c:f>
              <c:numCache>
                <c:formatCode>General</c:formatCode>
                <c:ptCount val="24"/>
                <c:pt idx="15" formatCode="0.0">
                  <c:v>13.674171828070641</c:v>
                </c:pt>
                <c:pt idx="16" formatCode="0.0">
                  <c:v>11.545683607652853</c:v>
                </c:pt>
                <c:pt idx="17" formatCode="0.0">
                  <c:v>11.364356227996918</c:v>
                </c:pt>
                <c:pt idx="18" formatCode="0.0">
                  <c:v>9.5392563387250782</c:v>
                </c:pt>
                <c:pt idx="19" formatCode="0.0">
                  <c:v>7.6243111831129298</c:v>
                </c:pt>
                <c:pt idx="20" formatCode="0.0">
                  <c:v>7.8065704435747696</c:v>
                </c:pt>
                <c:pt idx="21" formatCode="0.0">
                  <c:v>8.7548658357658979</c:v>
                </c:pt>
                <c:pt idx="22" formatCode="0.0">
                  <c:v>7.9744957396704272</c:v>
                </c:pt>
                <c:pt idx="23" formatCode="###0.0">
                  <c:v>8.3699999999999992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E9C-42F8-B0D3-8C0460459685}"/>
            </c:ext>
          </c:extLst>
        </c:ser>
        <c:ser>
          <c:idx val="4"/>
          <c:order val="2"/>
          <c:tx>
            <c:strRef>
              <c:f>Blad1!$D$1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1750">
              <a:solidFill>
                <a:srgbClr val="B3BC00"/>
              </a:solidFill>
            </a:ln>
          </c:spPr>
          <c:marker>
            <c:symbol val="none"/>
          </c:marker>
          <c:cat>
            <c:strRef>
              <c:f>Blad1!$A$2:$A$25</c:f>
              <c:strCache>
                <c:ptCount val="24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</c:strCache>
            </c:strRef>
          </c:cat>
          <c:val>
            <c:numRef>
              <c:f>Blad1!$D$2:$D$25</c:f>
              <c:numCache>
                <c:formatCode>0.0</c:formatCode>
                <c:ptCount val="24"/>
                <c:pt idx="0">
                  <c:v>35.774342086416667</c:v>
                </c:pt>
                <c:pt idx="1">
                  <c:v>34.407057177796162</c:v>
                </c:pt>
                <c:pt idx="2">
                  <c:v>37.486974375140477</c:v>
                </c:pt>
                <c:pt idx="3">
                  <c:v>35.875947523266312</c:v>
                </c:pt>
                <c:pt idx="4">
                  <c:v>35.697860957890057</c:v>
                </c:pt>
                <c:pt idx="5">
                  <c:v>34.309458096485201</c:v>
                </c:pt>
                <c:pt idx="6">
                  <c:v>30.40974181725127</c:v>
                </c:pt>
                <c:pt idx="7">
                  <c:v>29.476922466781744</c:v>
                </c:pt>
                <c:pt idx="8">
                  <c:v>29.780007969975188</c:v>
                </c:pt>
                <c:pt idx="9">
                  <c:v>26.890832261192699</c:v>
                </c:pt>
                <c:pt idx="10">
                  <c:v>29.773193283831713</c:v>
                </c:pt>
                <c:pt idx="11">
                  <c:v>28.485434965908954</c:v>
                </c:pt>
                <c:pt idx="12">
                  <c:v>30.691889548663852</c:v>
                </c:pt>
                <c:pt idx="13">
                  <c:v>28.634464241770647</c:v>
                </c:pt>
                <c:pt idx="14">
                  <c:v>26.671243543773734</c:v>
                </c:pt>
                <c:pt idx="15">
                  <c:v>23.691771803333957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E9C-42F8-B0D3-8C0460459685}"/>
            </c:ext>
          </c:extLst>
        </c:ser>
        <c:ser>
          <c:idx val="2"/>
          <c:order val="3"/>
          <c:tx>
            <c:strRef>
              <c:f>Blad1!$E$1</c:f>
              <c:strCache>
                <c:ptCount val="1"/>
              </c:strCache>
            </c:strRef>
          </c:tx>
          <c:spPr>
            <a:ln w="31750">
              <a:solidFill>
                <a:srgbClr val="B3BC00"/>
              </a:solidFill>
            </a:ln>
          </c:spPr>
          <c:marker>
            <c:symbol val="none"/>
          </c:marker>
          <c:cat>
            <c:strRef>
              <c:f>Blad1!$A$2:$A$25</c:f>
              <c:strCache>
                <c:ptCount val="24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</c:strCache>
            </c:strRef>
          </c:cat>
          <c:val>
            <c:numRef>
              <c:f>Blad1!$E$2:$E$25</c:f>
              <c:numCache>
                <c:formatCode>General</c:formatCode>
                <c:ptCount val="24"/>
                <c:pt idx="15" formatCode="0.0">
                  <c:v>18.2020814015879</c:v>
                </c:pt>
                <c:pt idx="16" formatCode="0.0">
                  <c:v>16.39781353951221</c:v>
                </c:pt>
                <c:pt idx="17" formatCode="0.0">
                  <c:v>16.928379081263117</c:v>
                </c:pt>
                <c:pt idx="18" formatCode="0.0">
                  <c:v>14.432174339739603</c:v>
                </c:pt>
                <c:pt idx="19" formatCode="0.0">
                  <c:v>14.432174339739603</c:v>
                </c:pt>
                <c:pt idx="20" formatCode="0.0">
                  <c:v>12.657619505803471</c:v>
                </c:pt>
                <c:pt idx="21" formatCode="0.0">
                  <c:v>13.440720170938706</c:v>
                </c:pt>
                <c:pt idx="22" formatCode="0.0">
                  <c:v>12.116439957251181</c:v>
                </c:pt>
                <c:pt idx="23" formatCode="###0.0">
                  <c:v>11.07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E3E-4646-9F3B-B76CB53A67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7964392"/>
        <c:axId val="547967920"/>
      </c:lineChart>
      <c:catAx>
        <c:axId val="547964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7F7F7F"/>
            </a:solidFill>
            <a:prstDash val="solid"/>
          </a:ln>
        </c:spPr>
        <c:txPr>
          <a:bodyPr rot="0" vert="horz"/>
          <a:lstStyle/>
          <a:p>
            <a:pPr>
              <a:defRPr lang="sv-SE" sz="1200" b="0" i="0" u="none" strike="noStrike" baseline="0">
                <a:solidFill>
                  <a:srgbClr val="000000"/>
                </a:solidFill>
                <a:latin typeface="Arial" pitchFamily="34" charset="0"/>
                <a:ea typeface="HelveticaNeueLT Std"/>
                <a:cs typeface="Arial" pitchFamily="34" charset="0"/>
              </a:defRPr>
            </a:pPr>
            <a:endParaRPr lang="sv-SE"/>
          </a:p>
        </c:txPr>
        <c:crossAx val="54796792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4796792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sv-SE" sz="1200" dirty="0"/>
                  <a:t>Procent</a:t>
                </a:r>
              </a:p>
            </c:rich>
          </c:tx>
          <c:layout>
            <c:manualLayout>
              <c:xMode val="edge"/>
              <c:yMode val="edge"/>
              <c:x val="0"/>
              <c:y val="4.3248202670318384E-2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spPr>
          <a:ln w="3175">
            <a:solidFill>
              <a:srgbClr val="7F7F7F"/>
            </a:solidFill>
            <a:prstDash val="solid"/>
          </a:ln>
        </c:spPr>
        <c:txPr>
          <a:bodyPr rot="0" vert="horz"/>
          <a:lstStyle/>
          <a:p>
            <a:pPr>
              <a:defRPr lang="sv-SE" sz="1200" b="0" i="0" u="none" strike="noStrike" baseline="0">
                <a:solidFill>
                  <a:srgbClr val="000000"/>
                </a:solidFill>
                <a:latin typeface="Arial" pitchFamily="34" charset="0"/>
                <a:ea typeface="HelveticaNeueLT Std"/>
                <a:cs typeface="Arial" pitchFamily="34" charset="0"/>
              </a:defRPr>
            </a:pPr>
            <a:endParaRPr lang="sv-SE"/>
          </a:p>
        </c:txPr>
        <c:crossAx val="547964392"/>
        <c:crosses val="autoZero"/>
        <c:crossBetween val="midCat"/>
        <c:majorUnit val="10"/>
      </c:valAx>
      <c:spPr>
        <a:solidFill>
          <a:schemeClr val="bg1"/>
        </a:solidFill>
        <a:ln w="3175">
          <a:solidFill>
            <a:srgbClr val="7F7F7F"/>
          </a:solidFill>
          <a:prstDash val="solid"/>
        </a:ln>
      </c:spPr>
    </c:plotArea>
    <c:legend>
      <c:legendPos val="r"/>
      <c:legendEntry>
        <c:idx val="1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32983004335598426"/>
          <c:y val="1.1231559265794118E-2"/>
          <c:w val="0.34879240396041949"/>
          <c:h val="0.10314865825718275"/>
        </c:manualLayout>
      </c:layout>
      <c:overlay val="0"/>
      <c:txPr>
        <a:bodyPr/>
        <a:lstStyle/>
        <a:p>
          <a:pPr>
            <a:defRPr sz="1200"/>
          </a:pPr>
          <a:endParaRPr lang="sv-S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v-SE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0557078464552112E-2"/>
          <c:y val="0.13344070787138232"/>
          <c:w val="0.85522930070323822"/>
          <c:h val="0.76198878150264659"/>
        </c:manualLayout>
      </c:layout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175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Blad1!$A$2:$A$25</c:f>
              <c:strCache>
                <c:ptCount val="24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</c:strCache>
            </c:strRef>
          </c:cat>
          <c:val>
            <c:numRef>
              <c:f>Blad1!$B$2:$B$25</c:f>
              <c:numCache>
                <c:formatCode>0.0</c:formatCode>
                <c:ptCount val="24"/>
                <c:pt idx="0">
                  <c:v>20.999043037438398</c:v>
                </c:pt>
                <c:pt idx="1">
                  <c:v>20.507622654394599</c:v>
                </c:pt>
                <c:pt idx="2">
                  <c:v>23.983676204159327</c:v>
                </c:pt>
                <c:pt idx="3">
                  <c:v>26.122046976398398</c:v>
                </c:pt>
                <c:pt idx="4">
                  <c:v>27.296647712533449</c:v>
                </c:pt>
                <c:pt idx="5">
                  <c:v>25.23582212448332</c:v>
                </c:pt>
                <c:pt idx="6">
                  <c:v>24.271932734940521</c:v>
                </c:pt>
                <c:pt idx="7">
                  <c:v>20.714506346150756</c:v>
                </c:pt>
                <c:pt idx="8">
                  <c:v>20.609106919134181</c:v>
                </c:pt>
                <c:pt idx="9">
                  <c:v>20.040166052273182</c:v>
                </c:pt>
                <c:pt idx="10">
                  <c:v>16.929041204521226</c:v>
                </c:pt>
                <c:pt idx="11">
                  <c:v>16.411874456151768</c:v>
                </c:pt>
                <c:pt idx="12">
                  <c:v>15.742157941866321</c:v>
                </c:pt>
                <c:pt idx="13">
                  <c:v>16.296076107150572</c:v>
                </c:pt>
                <c:pt idx="14">
                  <c:v>12.642192398973783</c:v>
                </c:pt>
                <c:pt idx="15">
                  <c:v>13.742593564869573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9C-42F8-B0D3-8C0460459685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Blad1!$A$2:$A$25</c:f>
              <c:strCache>
                <c:ptCount val="24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</c:strCache>
            </c:strRef>
          </c:cat>
          <c:val>
            <c:numRef>
              <c:f>Blad1!$C$2:$C$25</c:f>
              <c:numCache>
                <c:formatCode>General</c:formatCode>
                <c:ptCount val="24"/>
                <c:pt idx="15" formatCode="0.0">
                  <c:v>11.132969419823038</c:v>
                </c:pt>
                <c:pt idx="16" formatCode="0.0">
                  <c:v>9.6389668373573514</c:v>
                </c:pt>
                <c:pt idx="17" formatCode="0.0">
                  <c:v>8.9484231733924986</c:v>
                </c:pt>
                <c:pt idx="18" formatCode="0.0">
                  <c:v>9.7702417556571604</c:v>
                </c:pt>
                <c:pt idx="19" formatCode="0.0">
                  <c:v>9</c:v>
                </c:pt>
                <c:pt idx="20" formatCode="0.0">
                  <c:v>8.3000000000000007</c:v>
                </c:pt>
                <c:pt idx="21" formatCode="0.0">
                  <c:v>9.9567752693572036</c:v>
                </c:pt>
                <c:pt idx="22" formatCode="0.0">
                  <c:v>12.992858968541681</c:v>
                </c:pt>
                <c:pt idx="23" formatCode="0.0">
                  <c:v>15.56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E9C-42F8-B0D3-8C0460459685}"/>
            </c:ext>
          </c:extLst>
        </c:ser>
        <c:ser>
          <c:idx val="4"/>
          <c:order val="2"/>
          <c:tx>
            <c:strRef>
              <c:f>Blad1!$D$1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1750">
              <a:solidFill>
                <a:srgbClr val="B3BC00"/>
              </a:solidFill>
            </a:ln>
          </c:spPr>
          <c:marker>
            <c:symbol val="none"/>
          </c:marker>
          <c:cat>
            <c:strRef>
              <c:f>Blad1!$A$2:$A$25</c:f>
              <c:strCache>
                <c:ptCount val="24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</c:strCache>
            </c:strRef>
          </c:cat>
          <c:val>
            <c:numRef>
              <c:f>Blad1!$D$2:$D$25</c:f>
              <c:numCache>
                <c:formatCode>0.0</c:formatCode>
                <c:ptCount val="24"/>
                <c:pt idx="0">
                  <c:v>3.2571517471900915</c:v>
                </c:pt>
                <c:pt idx="1">
                  <c:v>2.2819281797109685</c:v>
                </c:pt>
                <c:pt idx="2">
                  <c:v>3.4393571955389355</c:v>
                </c:pt>
                <c:pt idx="3">
                  <c:v>3.5835505285945581</c:v>
                </c:pt>
                <c:pt idx="4">
                  <c:v>5.1560913078986683</c:v>
                </c:pt>
                <c:pt idx="5">
                  <c:v>5.1889255158094088</c:v>
                </c:pt>
                <c:pt idx="6">
                  <c:v>6.1217148625168516</c:v>
                </c:pt>
                <c:pt idx="7">
                  <c:v>7.5671015164712063</c:v>
                </c:pt>
                <c:pt idx="8">
                  <c:v>5.9659135705185946</c:v>
                </c:pt>
                <c:pt idx="9">
                  <c:v>6.982144511243856</c:v>
                </c:pt>
                <c:pt idx="10">
                  <c:v>4.5735905731157018</c:v>
                </c:pt>
                <c:pt idx="11">
                  <c:v>3.893235374691808</c:v>
                </c:pt>
                <c:pt idx="12">
                  <c:v>4.1270886894644674</c:v>
                </c:pt>
                <c:pt idx="13">
                  <c:v>3.7124063140127292</c:v>
                </c:pt>
                <c:pt idx="14">
                  <c:v>3.4701212263537826</c:v>
                </c:pt>
                <c:pt idx="15">
                  <c:v>2.1333069883114733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E9C-42F8-B0D3-8C0460459685}"/>
            </c:ext>
          </c:extLst>
        </c:ser>
        <c:ser>
          <c:idx val="2"/>
          <c:order val="3"/>
          <c:tx>
            <c:strRef>
              <c:f>Blad1!$E$1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1750">
              <a:solidFill>
                <a:srgbClr val="B3BC00"/>
              </a:solidFill>
            </a:ln>
          </c:spPr>
          <c:marker>
            <c:symbol val="none"/>
          </c:marker>
          <c:cat>
            <c:strRef>
              <c:f>Blad1!$A$2:$A$25</c:f>
              <c:strCache>
                <c:ptCount val="24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</c:strCache>
            </c:strRef>
          </c:cat>
          <c:val>
            <c:numRef>
              <c:f>Blad1!$E$2:$E$25</c:f>
              <c:numCache>
                <c:formatCode>General</c:formatCode>
                <c:ptCount val="24"/>
                <c:pt idx="15" formatCode="0.0">
                  <c:v>1.8835281785921154</c:v>
                </c:pt>
                <c:pt idx="16" formatCode="0.0">
                  <c:v>1.960859094842047</c:v>
                </c:pt>
                <c:pt idx="17" formatCode="0.0">
                  <c:v>2.5923633576514415</c:v>
                </c:pt>
                <c:pt idx="18" formatCode="0.0">
                  <c:v>1.5368657164484183</c:v>
                </c:pt>
                <c:pt idx="19" formatCode="0.0">
                  <c:v>1.4000000000000001</c:v>
                </c:pt>
                <c:pt idx="20" formatCode="0.0">
                  <c:v>1.75</c:v>
                </c:pt>
                <c:pt idx="21" formatCode="0.0">
                  <c:v>2.6578638435023949</c:v>
                </c:pt>
                <c:pt idx="22" formatCode="0.0">
                  <c:v>3.1690891578432701</c:v>
                </c:pt>
                <c:pt idx="23" formatCode="0.0">
                  <c:v>7.48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3074-4211-A4FC-F3394127DD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7964392"/>
        <c:axId val="547967920"/>
      </c:lineChart>
      <c:catAx>
        <c:axId val="547964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7F7F7F"/>
            </a:solidFill>
            <a:prstDash val="solid"/>
          </a:ln>
        </c:spPr>
        <c:txPr>
          <a:bodyPr rot="0" vert="horz"/>
          <a:lstStyle/>
          <a:p>
            <a:pPr>
              <a:defRPr lang="sv-SE" sz="1200" b="0" i="0" u="none" strike="noStrike" baseline="0">
                <a:solidFill>
                  <a:srgbClr val="000000"/>
                </a:solidFill>
                <a:latin typeface="Arial" pitchFamily="34" charset="0"/>
                <a:ea typeface="HelveticaNeueLT Std"/>
                <a:cs typeface="Arial" pitchFamily="34" charset="0"/>
              </a:defRPr>
            </a:pPr>
            <a:endParaRPr lang="sv-SE"/>
          </a:p>
        </c:txPr>
        <c:crossAx val="54796792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4796792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sv-SE" sz="1200" dirty="0">
                    <a:solidFill>
                      <a:schemeClr val="tx1"/>
                    </a:solidFill>
                  </a:rPr>
                  <a:t>Procent</a:t>
                </a:r>
              </a:p>
            </c:rich>
          </c:tx>
          <c:layout>
            <c:manualLayout>
              <c:xMode val="edge"/>
              <c:yMode val="edge"/>
              <c:x val="1.5054572826496049E-3"/>
              <c:y val="4.3248202670318384E-2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spPr>
          <a:ln w="3175">
            <a:solidFill>
              <a:srgbClr val="7F7F7F"/>
            </a:solidFill>
            <a:prstDash val="solid"/>
          </a:ln>
        </c:spPr>
        <c:txPr>
          <a:bodyPr rot="0" vert="horz"/>
          <a:lstStyle/>
          <a:p>
            <a:pPr>
              <a:defRPr lang="sv-SE" sz="1200" b="0" i="0" u="none" strike="noStrike" baseline="0">
                <a:solidFill>
                  <a:srgbClr val="000000"/>
                </a:solidFill>
                <a:latin typeface="Arial" pitchFamily="34" charset="0"/>
                <a:ea typeface="HelveticaNeueLT Std"/>
                <a:cs typeface="Arial" pitchFamily="34" charset="0"/>
              </a:defRPr>
            </a:pPr>
            <a:endParaRPr lang="sv-SE"/>
          </a:p>
        </c:txPr>
        <c:crossAx val="547964392"/>
        <c:crosses val="autoZero"/>
        <c:crossBetween val="midCat"/>
        <c:majorUnit val="10"/>
      </c:valAx>
      <c:spPr>
        <a:solidFill>
          <a:schemeClr val="bg1"/>
        </a:solidFill>
        <a:ln w="3175">
          <a:solidFill>
            <a:srgbClr val="7F7F7F"/>
          </a:solidFill>
          <a:prstDash val="solid"/>
        </a:ln>
      </c:spPr>
    </c:plotArea>
    <c:legend>
      <c:legendPos val="r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33434641520393316"/>
          <c:y val="1.477091617728386E-2"/>
          <c:w val="0.33144206804785459"/>
          <c:h val="0.10089273957812131"/>
        </c:manualLayout>
      </c:layout>
      <c:overlay val="0"/>
      <c:txPr>
        <a:bodyPr/>
        <a:lstStyle/>
        <a:p>
          <a:pPr>
            <a:defRPr sz="1200"/>
          </a:pPr>
          <a:endParaRPr lang="sv-S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v-SE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710472114960037E-2"/>
          <c:y val="0.13173528559766148"/>
          <c:w val="0.85255053505967004"/>
          <c:h val="0.76326884891896885"/>
        </c:manualLayout>
      </c:layout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Blad1!$A$2:$A$10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Blad1!$B$2:$B$10</c:f>
              <c:numCache>
                <c:formatCode>0.0</c:formatCode>
                <c:ptCount val="9"/>
                <c:pt idx="0">
                  <c:v>24.69</c:v>
                </c:pt>
                <c:pt idx="1">
                  <c:v>22.58</c:v>
                </c:pt>
                <c:pt idx="2">
                  <c:v>20.61</c:v>
                </c:pt>
                <c:pt idx="3">
                  <c:v>22.07</c:v>
                </c:pt>
                <c:pt idx="4">
                  <c:v>22.5</c:v>
                </c:pt>
                <c:pt idx="5">
                  <c:v>23.63</c:v>
                </c:pt>
                <c:pt idx="6">
                  <c:v>19.72</c:v>
                </c:pt>
                <c:pt idx="7">
                  <c:v>19.989999999999998</c:v>
                </c:pt>
                <c:pt idx="8">
                  <c:v>21.5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91-442C-87F8-5CC24964C067}"/>
            </c:ext>
          </c:extLst>
        </c:ser>
        <c:ser>
          <c:idx val="2"/>
          <c:order val="1"/>
          <c:tx>
            <c:strRef>
              <c:f>Blad1!$C$1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1750">
              <a:solidFill>
                <a:srgbClr val="B3BC00"/>
              </a:solidFill>
            </a:ln>
          </c:spPr>
          <c:marker>
            <c:symbol val="none"/>
          </c:marker>
          <c:cat>
            <c:numRef>
              <c:f>Blad1!$A$2:$A$10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Blad1!$C$2:$C$10</c:f>
              <c:numCache>
                <c:formatCode>0.0</c:formatCode>
                <c:ptCount val="9"/>
                <c:pt idx="0">
                  <c:v>11.59</c:v>
                </c:pt>
                <c:pt idx="1">
                  <c:v>10.039999999999999</c:v>
                </c:pt>
                <c:pt idx="2">
                  <c:v>8.58</c:v>
                </c:pt>
                <c:pt idx="3">
                  <c:v>9</c:v>
                </c:pt>
                <c:pt idx="4">
                  <c:v>7.3</c:v>
                </c:pt>
                <c:pt idx="5">
                  <c:v>7.21</c:v>
                </c:pt>
                <c:pt idx="6">
                  <c:v>6.72</c:v>
                </c:pt>
                <c:pt idx="7">
                  <c:v>5.34</c:v>
                </c:pt>
                <c:pt idx="8">
                  <c:v>8.06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91-442C-87F8-5CC24964C0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6174768"/>
        <c:axId val="546171632"/>
      </c:lineChart>
      <c:catAx>
        <c:axId val="546174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7F7F7F"/>
            </a:solidFill>
            <a:prstDash val="solid"/>
          </a:ln>
        </c:spPr>
        <c:txPr>
          <a:bodyPr rot="0" vert="horz"/>
          <a:lstStyle/>
          <a:p>
            <a:pPr>
              <a:defRPr lang="sv-SE" sz="1200" b="0" i="0" u="none" strike="noStrike" baseline="0">
                <a:solidFill>
                  <a:srgbClr val="000000"/>
                </a:solidFill>
                <a:latin typeface="Arial" pitchFamily="34" charset="0"/>
                <a:ea typeface="HelveticaNeueLT Std"/>
                <a:cs typeface="Arial" pitchFamily="34" charset="0"/>
              </a:defRPr>
            </a:pPr>
            <a:endParaRPr lang="sv-SE"/>
          </a:p>
        </c:txPr>
        <c:crossAx val="546171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6171632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title>
          <c:tx>
            <c:rich>
              <a:bodyPr rot="0" vert="horz" anchor="b" anchorCtr="1"/>
              <a:lstStyle/>
              <a:p>
                <a:pPr algn="ctr">
                  <a:defRPr sz="1200"/>
                </a:pPr>
                <a:r>
                  <a:rPr lang="sv-SE" dirty="0"/>
                  <a:t>Procent</a:t>
                </a:r>
              </a:p>
            </c:rich>
          </c:tx>
          <c:layout>
            <c:manualLayout>
              <c:xMode val="edge"/>
              <c:yMode val="edge"/>
              <c:x val="3.4376583619558642E-6"/>
              <c:y val="4.4159165723013719E-2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spPr>
          <a:ln w="3175">
            <a:solidFill>
              <a:srgbClr val="7F7F7F"/>
            </a:solidFill>
            <a:prstDash val="solid"/>
          </a:ln>
        </c:spPr>
        <c:txPr>
          <a:bodyPr rot="0" vert="horz"/>
          <a:lstStyle/>
          <a:p>
            <a:pPr>
              <a:defRPr lang="sv-SE" sz="1200" b="0" i="0" u="none" strike="noStrike" baseline="0">
                <a:solidFill>
                  <a:srgbClr val="000000"/>
                </a:solidFill>
                <a:latin typeface="Arial" pitchFamily="34" charset="0"/>
                <a:ea typeface="HelveticaNeueLT Std"/>
                <a:cs typeface="Arial" pitchFamily="34" charset="0"/>
              </a:defRPr>
            </a:pPr>
            <a:endParaRPr lang="sv-SE"/>
          </a:p>
        </c:txPr>
        <c:crossAx val="546174768"/>
        <c:crosses val="autoZero"/>
        <c:crossBetween val="midCat"/>
        <c:majorUnit val="10"/>
      </c:valAx>
      <c:spPr>
        <a:solidFill>
          <a:srgbClr val="FFFFFF"/>
        </a:solidFill>
        <a:ln w="3175">
          <a:solidFill>
            <a:srgbClr val="7F7F7F"/>
          </a:solidFill>
        </a:ln>
      </c:spPr>
    </c:plotArea>
    <c:legend>
      <c:legendPos val="t"/>
      <c:layout>
        <c:manualLayout>
          <c:xMode val="edge"/>
          <c:yMode val="edge"/>
          <c:x val="0.32742427520233286"/>
          <c:y val="3.4782608695652174E-2"/>
          <c:w val="0.3180532185076414"/>
          <c:h val="5.9601084981434176E-2"/>
        </c:manualLayout>
      </c:layout>
      <c:overlay val="0"/>
      <c:spPr>
        <a:noFill/>
        <a:ln w="3175">
          <a:noFill/>
          <a:prstDash val="solid"/>
        </a:ln>
        <a:effectLst/>
      </c:spPr>
      <c:txPr>
        <a:bodyPr/>
        <a:lstStyle/>
        <a:p>
          <a:pPr>
            <a:defRPr lang="sv-SE" sz="1200" b="0" i="0" u="none" strike="noStrike" baseline="0">
              <a:solidFill>
                <a:srgbClr val="000000"/>
              </a:solidFill>
              <a:latin typeface="Arial" pitchFamily="34" charset="0"/>
              <a:ea typeface="HelveticaNeueLT Std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v-SE"/>
    </a:p>
  </c:txPr>
  <c:externalData r:id="rId2">
    <c:autoUpdate val="0"/>
  </c:externalData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4" name="textruta 1"/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7" name="textruta 1">
          <a:extLst xmlns:a="http://schemas.openxmlformats.org/drawingml/2006/main">
            <a:ext uri="{FF2B5EF4-FFF2-40B4-BE49-F238E27FC236}">
              <a16:creationId xmlns:a16="http://schemas.microsoft.com/office/drawing/2014/main" id="{A953AD10-EF6E-48B3-AFA9-F83501760EF8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9" name="textruta 1">
          <a:extLst xmlns:a="http://schemas.openxmlformats.org/drawingml/2006/main">
            <a:ext uri="{FF2B5EF4-FFF2-40B4-BE49-F238E27FC236}">
              <a16:creationId xmlns:a16="http://schemas.microsoft.com/office/drawing/2014/main" id="{5BCA1CBA-1790-4709-8AE3-9FD2F476B52B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12" name="textruta 1">
          <a:extLst xmlns:a="http://schemas.openxmlformats.org/drawingml/2006/main">
            <a:ext uri="{FF2B5EF4-FFF2-40B4-BE49-F238E27FC236}">
              <a16:creationId xmlns:a16="http://schemas.microsoft.com/office/drawing/2014/main" id="{482810AB-827E-4CA3-9BE6-CAD826700355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14" name="textruta 1">
          <a:extLst xmlns:a="http://schemas.openxmlformats.org/drawingml/2006/main">
            <a:ext uri="{FF2B5EF4-FFF2-40B4-BE49-F238E27FC236}">
              <a16:creationId xmlns:a16="http://schemas.microsoft.com/office/drawing/2014/main" id="{16302143-4BE0-4A67-8A07-BBD8081D7FA5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17" name="textruta 1">
          <a:extLst xmlns:a="http://schemas.openxmlformats.org/drawingml/2006/main">
            <a:ext uri="{FF2B5EF4-FFF2-40B4-BE49-F238E27FC236}">
              <a16:creationId xmlns:a16="http://schemas.microsoft.com/office/drawing/2014/main" id="{552C4364-4F41-48FC-BB6B-E611C8FAA829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19" name="textruta 1">
          <a:extLst xmlns:a="http://schemas.openxmlformats.org/drawingml/2006/main">
            <a:ext uri="{FF2B5EF4-FFF2-40B4-BE49-F238E27FC236}">
              <a16:creationId xmlns:a16="http://schemas.microsoft.com/office/drawing/2014/main" id="{26058B62-4886-4385-960C-5AF1134040A3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22" name="textruta 1">
          <a:extLst xmlns:a="http://schemas.openxmlformats.org/drawingml/2006/main">
            <a:ext uri="{FF2B5EF4-FFF2-40B4-BE49-F238E27FC236}">
              <a16:creationId xmlns:a16="http://schemas.microsoft.com/office/drawing/2014/main" id="{A953AD10-EF6E-48B3-AFA9-F83501760EF8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24" name="textruta 1">
          <a:extLst xmlns:a="http://schemas.openxmlformats.org/drawingml/2006/main">
            <a:ext uri="{FF2B5EF4-FFF2-40B4-BE49-F238E27FC236}">
              <a16:creationId xmlns:a16="http://schemas.microsoft.com/office/drawing/2014/main" id="{5BCA1CBA-1790-4709-8AE3-9FD2F476B52B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27" name="textruta 1">
          <a:extLst xmlns:a="http://schemas.openxmlformats.org/drawingml/2006/main">
            <a:ext uri="{FF2B5EF4-FFF2-40B4-BE49-F238E27FC236}">
              <a16:creationId xmlns:a16="http://schemas.microsoft.com/office/drawing/2014/main" id="{482810AB-827E-4CA3-9BE6-CAD826700355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29" name="textruta 1">
          <a:extLst xmlns:a="http://schemas.openxmlformats.org/drawingml/2006/main">
            <a:ext uri="{FF2B5EF4-FFF2-40B4-BE49-F238E27FC236}">
              <a16:creationId xmlns:a16="http://schemas.microsoft.com/office/drawing/2014/main" id="{16302143-4BE0-4A67-8A07-BBD8081D7FA5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32" name="textruta 1">
          <a:extLst xmlns:a="http://schemas.openxmlformats.org/drawingml/2006/main">
            <a:ext uri="{FF2B5EF4-FFF2-40B4-BE49-F238E27FC236}">
              <a16:creationId xmlns:a16="http://schemas.microsoft.com/office/drawing/2014/main" id="{9AF7C8FD-A692-4BF0-89C2-9162ADFA43EA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34" name="textruta 1">
          <a:extLst xmlns:a="http://schemas.openxmlformats.org/drawingml/2006/main">
            <a:ext uri="{FF2B5EF4-FFF2-40B4-BE49-F238E27FC236}">
              <a16:creationId xmlns:a16="http://schemas.microsoft.com/office/drawing/2014/main" id="{7814465C-32D8-4817-B0C7-8DD8E68EFD07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37" name="textruta 1">
          <a:extLst xmlns:a="http://schemas.openxmlformats.org/drawingml/2006/main">
            <a:ext uri="{FF2B5EF4-FFF2-40B4-BE49-F238E27FC236}">
              <a16:creationId xmlns:a16="http://schemas.microsoft.com/office/drawing/2014/main" id="{A953AD10-EF6E-48B3-AFA9-F83501760EF8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39" name="textruta 1">
          <a:extLst xmlns:a="http://schemas.openxmlformats.org/drawingml/2006/main">
            <a:ext uri="{FF2B5EF4-FFF2-40B4-BE49-F238E27FC236}">
              <a16:creationId xmlns:a16="http://schemas.microsoft.com/office/drawing/2014/main" id="{5BCA1CBA-1790-4709-8AE3-9FD2F476B52B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42" name="textruta 1">
          <a:extLst xmlns:a="http://schemas.openxmlformats.org/drawingml/2006/main">
            <a:ext uri="{FF2B5EF4-FFF2-40B4-BE49-F238E27FC236}">
              <a16:creationId xmlns:a16="http://schemas.microsoft.com/office/drawing/2014/main" id="{482810AB-827E-4CA3-9BE6-CAD826700355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44" name="textruta 1">
          <a:extLst xmlns:a="http://schemas.openxmlformats.org/drawingml/2006/main">
            <a:ext uri="{FF2B5EF4-FFF2-40B4-BE49-F238E27FC236}">
              <a16:creationId xmlns:a16="http://schemas.microsoft.com/office/drawing/2014/main" id="{16302143-4BE0-4A67-8A07-BBD8081D7FA5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47" name="textruta 1">
          <a:extLst xmlns:a="http://schemas.openxmlformats.org/drawingml/2006/main">
            <a:ext uri="{FF2B5EF4-FFF2-40B4-BE49-F238E27FC236}">
              <a16:creationId xmlns:a16="http://schemas.microsoft.com/office/drawing/2014/main" id="{552C4364-4F41-48FC-BB6B-E611C8FAA829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49" name="textruta 1">
          <a:extLst xmlns:a="http://schemas.openxmlformats.org/drawingml/2006/main">
            <a:ext uri="{FF2B5EF4-FFF2-40B4-BE49-F238E27FC236}">
              <a16:creationId xmlns:a16="http://schemas.microsoft.com/office/drawing/2014/main" id="{26058B62-4886-4385-960C-5AF1134040A3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52" name="textruta 1">
          <a:extLst xmlns:a="http://schemas.openxmlformats.org/drawingml/2006/main">
            <a:ext uri="{FF2B5EF4-FFF2-40B4-BE49-F238E27FC236}">
              <a16:creationId xmlns:a16="http://schemas.microsoft.com/office/drawing/2014/main" id="{A953AD10-EF6E-48B3-AFA9-F83501760EF8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54" name="textruta 1">
          <a:extLst xmlns:a="http://schemas.openxmlformats.org/drawingml/2006/main">
            <a:ext uri="{FF2B5EF4-FFF2-40B4-BE49-F238E27FC236}">
              <a16:creationId xmlns:a16="http://schemas.microsoft.com/office/drawing/2014/main" id="{5BCA1CBA-1790-4709-8AE3-9FD2F476B52B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57" name="textruta 1">
          <a:extLst xmlns:a="http://schemas.openxmlformats.org/drawingml/2006/main">
            <a:ext uri="{FF2B5EF4-FFF2-40B4-BE49-F238E27FC236}">
              <a16:creationId xmlns:a16="http://schemas.microsoft.com/office/drawing/2014/main" id="{482810AB-827E-4CA3-9BE6-CAD826700355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59" name="textruta 1">
          <a:extLst xmlns:a="http://schemas.openxmlformats.org/drawingml/2006/main">
            <a:ext uri="{FF2B5EF4-FFF2-40B4-BE49-F238E27FC236}">
              <a16:creationId xmlns:a16="http://schemas.microsoft.com/office/drawing/2014/main" id="{16302143-4BE0-4A67-8A07-BBD8081D7FA5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0.90977</cdr:x>
      <cdr:y>0.09191</cdr:y>
    </cdr:from>
    <cdr:to>
      <cdr:x>0.96995</cdr:x>
      <cdr:y>0.13916</cdr:y>
    </cdr:to>
    <cdr:sp macro="" textlink="">
      <cdr:nvSpPr>
        <cdr:cNvPr id="62" name="textruta 61">
          <a:extLst xmlns:a="http://schemas.openxmlformats.org/drawingml/2006/main">
            <a:ext uri="{FF2B5EF4-FFF2-40B4-BE49-F238E27FC236}">
              <a16:creationId xmlns:a16="http://schemas.microsoft.com/office/drawing/2014/main" id="{44F33041-AAEA-4879-B765-3F4B057D5A58}"/>
            </a:ext>
          </a:extLst>
        </cdr:cNvPr>
        <cdr:cNvSpPr txBox="1"/>
      </cdr:nvSpPr>
      <cdr:spPr>
        <a:xfrm xmlns:a="http://schemas.openxmlformats.org/drawingml/2006/main">
          <a:off x="7674759" y="458644"/>
          <a:ext cx="507677" cy="2357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b" anchorCtr="1"/>
        <a:lstStyle xmlns:a="http://schemas.openxmlformats.org/drawingml/2006/main"/>
        <a:p xmlns:a="http://schemas.openxmlformats.org/drawingml/2006/main">
          <a:r>
            <a:rPr lang="sv-SE" sz="1200" dirty="0">
              <a:latin typeface="Arial" panose="020B0604020202020204" pitchFamily="34" charset="0"/>
              <a:cs typeface="Arial" panose="020B0604020202020204" pitchFamily="34" charset="0"/>
            </a:rPr>
            <a:t>Liter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0.82891</cdr:x>
      <cdr:y>0.16782</cdr:y>
    </cdr:from>
    <cdr:to>
      <cdr:x>0.89676</cdr:x>
      <cdr:y>0.27079</cdr:y>
    </cdr:to>
    <cdr:pic>
      <cdr:nvPicPr>
        <cdr:cNvPr id="4" name="Bildobjekt 3">
          <a:extLst xmlns:a="http://schemas.openxmlformats.org/drawingml/2006/main">
            <a:ext uri="{FF2B5EF4-FFF2-40B4-BE49-F238E27FC236}">
              <a16:creationId xmlns:a16="http://schemas.microsoft.com/office/drawing/2014/main" id="{8834523F-89CC-48FC-9541-A14F80EF6FB3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992635" y="796595"/>
          <a:ext cx="572395" cy="488750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0.78566</cdr:x>
      <cdr:y>0.15719</cdr:y>
    </cdr:from>
    <cdr:to>
      <cdr:x>0.88603</cdr:x>
      <cdr:y>0.24727</cdr:y>
    </cdr:to>
    <cdr:pic>
      <cdr:nvPicPr>
        <cdr:cNvPr id="6" name="Bildobjekt 5" descr="En bild som visar text&#10;&#10;Automatiskt genererad beskrivning">
          <a:extLst xmlns:a="http://schemas.openxmlformats.org/drawingml/2006/main">
            <a:ext uri="{FF2B5EF4-FFF2-40B4-BE49-F238E27FC236}">
              <a16:creationId xmlns:a16="http://schemas.microsoft.com/office/drawing/2014/main" id="{3D4C3281-9E69-461C-B4A8-112515D4A06D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627826" y="746108"/>
          <a:ext cx="846697" cy="427582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0.80607</cdr:x>
      <cdr:y>0.16306</cdr:y>
    </cdr:from>
    <cdr:to>
      <cdr:x>0.89568</cdr:x>
      <cdr:y>0.25672</cdr:y>
    </cdr:to>
    <cdr:pic>
      <cdr:nvPicPr>
        <cdr:cNvPr id="2" name="Bildobjekt 1">
          <a:extLst xmlns:a="http://schemas.openxmlformats.org/drawingml/2006/main">
            <a:ext uri="{FF2B5EF4-FFF2-40B4-BE49-F238E27FC236}">
              <a16:creationId xmlns:a16="http://schemas.microsoft.com/office/drawing/2014/main" id="{CF55067B-8042-4369-81CC-A0EC0250B31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screen">
          <a:extLst>
            <a:ext uri="{28A0092B-C50C-407E-A947-70E740481C1C}">
              <a14:useLocalDpi xmlns:a14="http://schemas.microsoft.com/office/drawing/2010/main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6799953" y="773972"/>
          <a:ext cx="755972" cy="444594"/>
        </a:xfrm>
        <a:prstGeom xmlns:a="http://schemas.openxmlformats.org/drawingml/2006/main" prst="rect">
          <a:avLst/>
        </a:prstGeom>
      </cdr:spPr>
    </cdr:pic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3174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2" name="Text Box 2">
          <a:extLst xmlns:a="http://schemas.openxmlformats.org/drawingml/2006/main">
            <a:ext uri="{FF2B5EF4-FFF2-40B4-BE49-F238E27FC236}">
              <a16:creationId xmlns:a16="http://schemas.microsoft.com/office/drawing/2014/main" id="{F4BACF03-25D9-4953-8D31-9320F0FE29CB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3" name="Text Box 2">
          <a:extLst xmlns:a="http://schemas.openxmlformats.org/drawingml/2006/main">
            <a:ext uri="{FF2B5EF4-FFF2-40B4-BE49-F238E27FC236}">
              <a16:creationId xmlns:a16="http://schemas.microsoft.com/office/drawing/2014/main" id="{581B4389-2BD8-47EF-913D-C06933C87C4F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4" name="Text Box 2">
          <a:extLst xmlns:a="http://schemas.openxmlformats.org/drawingml/2006/main">
            <a:ext uri="{FF2B5EF4-FFF2-40B4-BE49-F238E27FC236}">
              <a16:creationId xmlns:a16="http://schemas.microsoft.com/office/drawing/2014/main" id="{7425798D-FE2A-4748-B3E9-E0C8C1697D79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5" name="Text Box 2">
          <a:extLst xmlns:a="http://schemas.openxmlformats.org/drawingml/2006/main">
            <a:ext uri="{FF2B5EF4-FFF2-40B4-BE49-F238E27FC236}">
              <a16:creationId xmlns:a16="http://schemas.microsoft.com/office/drawing/2014/main" id="{581B4389-2BD8-47EF-913D-C06933C87C4F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6" name="Text Box 2">
          <a:extLst xmlns:a="http://schemas.openxmlformats.org/drawingml/2006/main">
            <a:ext uri="{FF2B5EF4-FFF2-40B4-BE49-F238E27FC236}">
              <a16:creationId xmlns:a16="http://schemas.microsoft.com/office/drawing/2014/main" id="{4A793897-2C1E-4B0D-B2CB-277C932CE594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7" name="Text Box 2">
          <a:extLst xmlns:a="http://schemas.openxmlformats.org/drawingml/2006/main">
            <a:ext uri="{FF2B5EF4-FFF2-40B4-BE49-F238E27FC236}">
              <a16:creationId xmlns:a16="http://schemas.microsoft.com/office/drawing/2014/main" id="{581B4389-2BD8-47EF-913D-C06933C87C4F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8" name="Text Box 2">
          <a:extLst xmlns:a="http://schemas.openxmlformats.org/drawingml/2006/main">
            <a:ext uri="{FF2B5EF4-FFF2-40B4-BE49-F238E27FC236}">
              <a16:creationId xmlns:a16="http://schemas.microsoft.com/office/drawing/2014/main" id="{7425798D-FE2A-4748-B3E9-E0C8C1697D79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9" name="Text Box 2">
          <a:extLst xmlns:a="http://schemas.openxmlformats.org/drawingml/2006/main">
            <a:ext uri="{FF2B5EF4-FFF2-40B4-BE49-F238E27FC236}">
              <a16:creationId xmlns:a16="http://schemas.microsoft.com/office/drawing/2014/main" id="{581B4389-2BD8-47EF-913D-C06933C87C4F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10" name="Text Box 2">
          <a:extLst xmlns:a="http://schemas.openxmlformats.org/drawingml/2006/main">
            <a:ext uri="{FF2B5EF4-FFF2-40B4-BE49-F238E27FC236}">
              <a16:creationId xmlns:a16="http://schemas.microsoft.com/office/drawing/2014/main" id="{FD80ACF6-3A96-4225-861F-9C61073B49FE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11" name="Text Box 2">
          <a:extLst xmlns:a="http://schemas.openxmlformats.org/drawingml/2006/main">
            <a:ext uri="{FF2B5EF4-FFF2-40B4-BE49-F238E27FC236}">
              <a16:creationId xmlns:a16="http://schemas.microsoft.com/office/drawing/2014/main" id="{F4BACF03-25D9-4953-8D31-9320F0FE29CB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12" name="Text Box 2">
          <a:extLst xmlns:a="http://schemas.openxmlformats.org/drawingml/2006/main">
            <a:ext uri="{FF2B5EF4-FFF2-40B4-BE49-F238E27FC236}">
              <a16:creationId xmlns:a16="http://schemas.microsoft.com/office/drawing/2014/main" id="{581B4389-2BD8-47EF-913D-C06933C87C4F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13" name="Text Box 2">
          <a:extLst xmlns:a="http://schemas.openxmlformats.org/drawingml/2006/main">
            <a:ext uri="{FF2B5EF4-FFF2-40B4-BE49-F238E27FC236}">
              <a16:creationId xmlns:a16="http://schemas.microsoft.com/office/drawing/2014/main" id="{7425798D-FE2A-4748-B3E9-E0C8C1697D79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14" name="Text Box 2">
          <a:extLst xmlns:a="http://schemas.openxmlformats.org/drawingml/2006/main">
            <a:ext uri="{FF2B5EF4-FFF2-40B4-BE49-F238E27FC236}">
              <a16:creationId xmlns:a16="http://schemas.microsoft.com/office/drawing/2014/main" id="{581B4389-2BD8-47EF-913D-C06933C87C4F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15" name="Text Box 2">
          <a:extLst xmlns:a="http://schemas.openxmlformats.org/drawingml/2006/main">
            <a:ext uri="{FF2B5EF4-FFF2-40B4-BE49-F238E27FC236}">
              <a16:creationId xmlns:a16="http://schemas.microsoft.com/office/drawing/2014/main" id="{4A793897-2C1E-4B0D-B2CB-277C932CE594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16" name="Text Box 2">
          <a:extLst xmlns:a="http://schemas.openxmlformats.org/drawingml/2006/main">
            <a:ext uri="{FF2B5EF4-FFF2-40B4-BE49-F238E27FC236}">
              <a16:creationId xmlns:a16="http://schemas.microsoft.com/office/drawing/2014/main" id="{581B4389-2BD8-47EF-913D-C06933C87C4F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17" name="Text Box 2">
          <a:extLst xmlns:a="http://schemas.openxmlformats.org/drawingml/2006/main">
            <a:ext uri="{FF2B5EF4-FFF2-40B4-BE49-F238E27FC236}">
              <a16:creationId xmlns:a16="http://schemas.microsoft.com/office/drawing/2014/main" id="{7425798D-FE2A-4748-B3E9-E0C8C1697D79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18" name="Text Box 2">
          <a:extLst xmlns:a="http://schemas.openxmlformats.org/drawingml/2006/main">
            <a:ext uri="{FF2B5EF4-FFF2-40B4-BE49-F238E27FC236}">
              <a16:creationId xmlns:a16="http://schemas.microsoft.com/office/drawing/2014/main" id="{581B4389-2BD8-47EF-913D-C06933C87C4F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0.80277</cdr:x>
      <cdr:y>0.15211</cdr:y>
    </cdr:from>
    <cdr:to>
      <cdr:x>0.89101</cdr:x>
      <cdr:y>0.31037</cdr:y>
    </cdr:to>
    <cdr:pic>
      <cdr:nvPicPr>
        <cdr:cNvPr id="20" name="Bildobjekt 19">
          <a:extLst xmlns:a="http://schemas.openxmlformats.org/drawingml/2006/main">
            <a:ext uri="{FF2B5EF4-FFF2-40B4-BE49-F238E27FC236}">
              <a16:creationId xmlns:a16="http://schemas.microsoft.com/office/drawing/2014/main" id="{8C18A9E6-C6D8-4D7E-AA97-DF5C6258997D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screen">
          <a:extLst>
            <a:ext uri="{28A0092B-C50C-407E-A947-70E740481C1C}">
              <a14:useLocalDpi xmlns:a14="http://schemas.microsoft.com/office/drawing/2010/main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6772139" y="722019"/>
          <a:ext cx="744390" cy="751201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73A09-DB74-1E43-9B5F-388BF50E7B1F}" type="datetimeFigureOut">
              <a:rPr lang="sv-SE" smtClean="0"/>
              <a:pPr/>
              <a:t>2020-12-10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6BA54-4B51-974D-A49F-0C20EF2A604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8927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9564E-F558-428F-8B84-52AE3DF622DF}" type="datetimeFigureOut">
              <a:rPr lang="sv-SE" smtClean="0"/>
              <a:t>2020-12-10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96C36-F22B-44E1-8921-860B4391A8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0420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670300" y="1320801"/>
            <a:ext cx="4787900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text 2"/>
          <p:cNvSpPr>
            <a:spLocks noGrp="1"/>
          </p:cNvSpPr>
          <p:nvPr>
            <p:ph type="body" idx="1"/>
          </p:nvPr>
        </p:nvSpPr>
        <p:spPr>
          <a:xfrm>
            <a:off x="385763" y="3543154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1" name="Bildobjekt 10" descr="Formelement rgb1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670299" y="4152900"/>
            <a:ext cx="5473701" cy="1828800"/>
          </a:xfrm>
          <a:prstGeom prst="rect">
            <a:avLst/>
          </a:prstGeom>
        </p:spPr>
      </p:pic>
      <p:pic>
        <p:nvPicPr>
          <p:cNvPr id="13" name="Bildobjekt 12" descr="Formelement rgb1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670299" y="4152900"/>
            <a:ext cx="5473701" cy="1828800"/>
          </a:xfrm>
          <a:prstGeom prst="rect">
            <a:avLst/>
          </a:prstGeom>
        </p:spPr>
      </p:pic>
      <p:pic>
        <p:nvPicPr>
          <p:cNvPr id="1026" name="Picture 2" descr="C:\Users\Min HP\Desktop\CANcd\CAN nytt formelement\formelement 5.png"/>
          <p:cNvPicPr>
            <a:picLocks noChangeAspect="1" noChangeArrowheads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6130" t="3234" r="47445"/>
          <a:stretch/>
        </p:blipFill>
        <p:spPr bwMode="auto">
          <a:xfrm rot="5400000">
            <a:off x="5532610" y="1803338"/>
            <a:ext cx="237775" cy="396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Bild 2" descr="::Form:Loggor 2011 feb 10:c.a.n loggor med text:c.a.n cmyk m text office.png"/>
          <p:cNvPicPr/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1885" y="5618671"/>
            <a:ext cx="2980673" cy="375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6332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16203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C2F74AF-9983-4EB8-BC16-686023EACC3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73580" y="823306"/>
            <a:ext cx="1731216" cy="2665376"/>
          </a:xfrm>
          <a:prstGeom prst="rect">
            <a:avLst/>
          </a:prstGeom>
        </p:spPr>
      </p:pic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37CD8154-E8DA-41DA-B196-6A3ED535A6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8492" y="1060786"/>
            <a:ext cx="8007015" cy="2207577"/>
          </a:xfrm>
        </p:spPr>
        <p:txBody>
          <a:bodyPr/>
          <a:lstStyle/>
          <a:p>
            <a:endParaRPr lang="sv-SE"/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B23C4FB8-CC56-4A3B-A72E-AC8618AD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34217"/>
            <a:ext cx="8271208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940801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3834"/>
            <a:ext cx="82296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22553038-286A-4B22-BEDF-A692599BE14B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E6AB768-F41C-4AE5-A570-768957A1C2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01563364-27B0-4B19-924E-4EFB6DE0E137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ACD3C05-C6EC-4067-9FF8-8231ACDFE821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8271"/>
            <a:ext cx="82296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362321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diagram 2">
            <a:extLst>
              <a:ext uri="{FF2B5EF4-FFF2-40B4-BE49-F238E27FC236}">
                <a16:creationId xmlns:a16="http://schemas.microsoft.com/office/drawing/2014/main" id="{CA344B8E-E51B-4A7B-A42E-C13DB7656F1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199" y="1540700"/>
            <a:ext cx="8436279" cy="4747365"/>
          </a:xfrm>
        </p:spPr>
        <p:txBody>
          <a:bodyPr/>
          <a:lstStyle/>
          <a:p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93AC51D-853F-49F9-B01C-EDDDDABD26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0" y="6243638"/>
            <a:ext cx="4114800" cy="339725"/>
          </a:xfrm>
        </p:spPr>
        <p:txBody>
          <a:bodyPr anchor="ctr">
            <a:normAutofit/>
          </a:bodyPr>
          <a:lstStyle>
            <a:lvl1pPr>
              <a:buFontTx/>
              <a:buNone/>
              <a:defRPr sz="10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640151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0519" y="4737199"/>
            <a:ext cx="1225731" cy="320576"/>
          </a:xfrm>
          <a:prstGeom prst="rect">
            <a:avLst/>
          </a:prstGeom>
        </p:spPr>
      </p:pic>
      <p:pic>
        <p:nvPicPr>
          <p:cNvPr id="14" name="Bildobjekt 13" descr="En bild som visar ritning&#10;&#10;Automatiskt genererad beskrivning">
            <a:extLst>
              <a:ext uri="{FF2B5EF4-FFF2-40B4-BE49-F238E27FC236}">
                <a16:creationId xmlns:a16="http://schemas.microsoft.com/office/drawing/2014/main" id="{8AC61312-3478-44B1-A863-6A94C92328B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9532" y="2519205"/>
            <a:ext cx="5207268" cy="4029282"/>
          </a:xfrm>
          <a:prstGeom prst="rect">
            <a:avLst/>
          </a:prstGeom>
        </p:spPr>
      </p:pic>
      <p:sp>
        <p:nvSpPr>
          <p:cNvPr id="15" name="Rubrik 1">
            <a:extLst>
              <a:ext uri="{FF2B5EF4-FFF2-40B4-BE49-F238E27FC236}">
                <a16:creationId xmlns:a16="http://schemas.microsoft.com/office/drawing/2014/main" id="{4C0956C6-7702-43DC-A24D-E2EB90EDF7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9532" y="450851"/>
            <a:ext cx="5207268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684B9F74-DCED-460A-8314-F3EC4B2D1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4995" y="5162404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409088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8536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F270FFF-D112-4D59-99C5-91D5764572A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741381"/>
            <a:ext cx="1731216" cy="2665376"/>
          </a:xfrm>
          <a:prstGeom prst="rect">
            <a:avLst/>
          </a:prstGeom>
        </p:spPr>
      </p:pic>
      <p:sp>
        <p:nvSpPr>
          <p:cNvPr id="14" name="Platshållare för bild 13">
            <a:extLst>
              <a:ext uri="{FF2B5EF4-FFF2-40B4-BE49-F238E27FC236}">
                <a16:creationId xmlns:a16="http://schemas.microsoft.com/office/drawing/2014/main" id="{2013034F-5751-4A90-B9CF-E1734AD56FA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3895" y="1978861"/>
            <a:ext cx="3086100" cy="3086100"/>
          </a:xfrm>
        </p:spPr>
        <p:txBody>
          <a:bodyPr/>
          <a:lstStyle/>
          <a:p>
            <a:endParaRPr lang="sv-SE"/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22DD7FD9-31F9-4F6F-AD44-97C63080F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2216" y="1978861"/>
            <a:ext cx="4794583" cy="409568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059057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2DB92E61-8878-496B-B35F-6809C2559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808" y="3105637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D6068719-70FA-43A1-8D49-84FE78875B9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5188" y="312740"/>
            <a:ext cx="1731216" cy="2665376"/>
          </a:xfrm>
          <a:prstGeom prst="rect">
            <a:avLst/>
          </a:prstGeom>
        </p:spPr>
      </p:pic>
      <p:sp>
        <p:nvSpPr>
          <p:cNvPr id="12" name="Platshållare för bild 13">
            <a:extLst>
              <a:ext uri="{FF2B5EF4-FFF2-40B4-BE49-F238E27FC236}">
                <a16:creationId xmlns:a16="http://schemas.microsoft.com/office/drawing/2014/main" id="{E874E477-175D-41FF-BBD1-1DC79BAEC5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0100" y="550220"/>
            <a:ext cx="8007015" cy="2207577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32C576DB-50F8-49CE-BB72-9730206F6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808" y="4284902"/>
            <a:ext cx="8271208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506119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3C690D6D-9304-4DA5-90E5-E315BD6EDC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5100" y="6344211"/>
            <a:ext cx="901700" cy="235829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4070524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diagram 2">
            <a:extLst>
              <a:ext uri="{FF2B5EF4-FFF2-40B4-BE49-F238E27FC236}">
                <a16:creationId xmlns:a16="http://schemas.microsoft.com/office/drawing/2014/main" id="{CA344B8E-E51B-4A7B-A42E-C13DB7656F1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199" y="1540700"/>
            <a:ext cx="8436279" cy="4747365"/>
          </a:xfrm>
        </p:spPr>
        <p:txBody>
          <a:bodyPr/>
          <a:lstStyle/>
          <a:p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93AC51D-853F-49F9-B01C-EDDDDABD26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63061" y="6378453"/>
            <a:ext cx="4114800" cy="339725"/>
          </a:xfrm>
        </p:spPr>
        <p:txBody>
          <a:bodyPr anchor="ctr">
            <a:normAutofit/>
          </a:bodyPr>
          <a:lstStyle>
            <a:lvl1pPr>
              <a:buFontTx/>
              <a:buNone/>
              <a:defRPr sz="10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0876095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5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En bild som visar ritning&#10;&#10;Automatiskt genererad beskrivning">
            <a:extLst>
              <a:ext uri="{FF2B5EF4-FFF2-40B4-BE49-F238E27FC236}">
                <a16:creationId xmlns:a16="http://schemas.microsoft.com/office/drawing/2014/main" id="{E446F643-06AD-4BF5-B7C5-2BA173D658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0" y="3383122"/>
            <a:ext cx="3908121" cy="3024027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409D8AC5-4591-4760-B769-931F6DB2DB7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311" y="5021067"/>
            <a:ext cx="1352810" cy="353812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2EE824CE-6F53-41AD-9592-585794035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5820" y="450851"/>
            <a:ext cx="7484302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9102749-0719-4018-94FB-ACA0C4306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6974" y="4537389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659EE961-A612-4417-BE68-50FCF2E64E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5819" y="2498725"/>
            <a:ext cx="7484605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876201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10" name="Bild 2" descr="::Form:Loggor 2011 feb 10:c.a.n loggor med text:c.a.n cmyk m text office.png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4602" y="6447715"/>
            <a:ext cx="1536700" cy="19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Bildobjekt 10"/>
          <p:cNvPicPr/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89"/>
          <a:stretch/>
        </p:blipFill>
        <p:spPr bwMode="auto">
          <a:xfrm>
            <a:off x="7723596" y="6416639"/>
            <a:ext cx="1430655" cy="2247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6527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bg>
      <p:bgPr>
        <a:solidFill>
          <a:srgbClr val="0431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500" b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0558" y="6498891"/>
            <a:ext cx="737039" cy="19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61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670300" y="1320801"/>
            <a:ext cx="4787900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text 2"/>
          <p:cNvSpPr>
            <a:spLocks noGrp="1"/>
          </p:cNvSpPr>
          <p:nvPr>
            <p:ph type="body" idx="1"/>
          </p:nvPr>
        </p:nvSpPr>
        <p:spPr>
          <a:xfrm>
            <a:off x="385763" y="3543154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026" name="Picture 2" descr="C:\Users\Min HP\Desktop\CANcd\CAN nytt formelement\formelement 5.pn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6130" t="3234" r="47445"/>
          <a:stretch/>
        </p:blipFill>
        <p:spPr bwMode="auto">
          <a:xfrm rot="5400000">
            <a:off x="5532610" y="1803338"/>
            <a:ext cx="237775" cy="396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Bildobjekt 5" descr="En bild som visar ritning, tecken&#10;&#10;Automatiskt genererad beskrivning">
            <a:extLst>
              <a:ext uri="{FF2B5EF4-FFF2-40B4-BE49-F238E27FC236}">
                <a16:creationId xmlns:a16="http://schemas.microsoft.com/office/drawing/2014/main" id="{358579B5-A917-4B2F-8A03-5EF6C76F6E5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763" y="5611923"/>
            <a:ext cx="2986795" cy="3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52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>
            <a:lvl1pPr>
              <a:buClr>
                <a:schemeClr val="bg1"/>
              </a:buCl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0558" y="6498891"/>
            <a:ext cx="737039" cy="19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59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_Diagram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500" b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0558" y="6498891"/>
            <a:ext cx="737039" cy="19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04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0519" y="4737199"/>
            <a:ext cx="1225731" cy="320576"/>
          </a:xfrm>
          <a:prstGeom prst="rect">
            <a:avLst/>
          </a:prstGeom>
        </p:spPr>
      </p:pic>
      <p:pic>
        <p:nvPicPr>
          <p:cNvPr id="14" name="Bildobjekt 13" descr="En bild som visar ritning&#10;&#10;Automatiskt genererad beskrivning">
            <a:extLst>
              <a:ext uri="{FF2B5EF4-FFF2-40B4-BE49-F238E27FC236}">
                <a16:creationId xmlns:a16="http://schemas.microsoft.com/office/drawing/2014/main" id="{8AC61312-3478-44B1-A863-6A94C92328B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9532" y="2519205"/>
            <a:ext cx="5207268" cy="4029282"/>
          </a:xfrm>
          <a:prstGeom prst="rect">
            <a:avLst/>
          </a:prstGeom>
        </p:spPr>
      </p:pic>
      <p:sp>
        <p:nvSpPr>
          <p:cNvPr id="15" name="Rubrik 1">
            <a:extLst>
              <a:ext uri="{FF2B5EF4-FFF2-40B4-BE49-F238E27FC236}">
                <a16:creationId xmlns:a16="http://schemas.microsoft.com/office/drawing/2014/main" id="{4C0956C6-7702-43DC-A24D-E2EB90EDF7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9532" y="450851"/>
            <a:ext cx="5207268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684B9F74-DCED-460A-8314-F3EC4B2D1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4995" y="5162404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8181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11250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19349"/>
            <a:ext cx="8229600" cy="3655195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715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11250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C2F74AF-9983-4EB8-BC16-686023EACC3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409685"/>
            <a:ext cx="1731216" cy="2665376"/>
          </a:xfrm>
          <a:prstGeom prst="rect">
            <a:avLst/>
          </a:prstGeom>
        </p:spPr>
      </p:pic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37CD8154-E8DA-41DA-B196-6A3ED535A6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3895" y="2647165"/>
            <a:ext cx="3086100" cy="3086100"/>
          </a:xfrm>
        </p:spPr>
        <p:txBody>
          <a:bodyPr/>
          <a:lstStyle/>
          <a:p>
            <a:endParaRPr lang="sv-SE"/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B23C4FB8-CC56-4A3B-A72E-AC8618AD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2216" y="2647165"/>
            <a:ext cx="4794583" cy="4095684"/>
          </a:xfrm>
        </p:spPr>
        <p:txBody>
          <a:bodyPr/>
          <a:lstStyle>
            <a:lvl1pPr algn="l">
              <a:buNone/>
              <a:defRPr lang="sv-SE" dirty="0"/>
            </a:lvl1pPr>
            <a:lvl2pPr>
              <a:buNone/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436395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6820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800" b="1" i="0" kern="1200">
          <a:solidFill>
            <a:schemeClr val="tx1"/>
          </a:solidFill>
          <a:latin typeface="Gill Sans MT"/>
          <a:ea typeface="+mj-ea"/>
          <a:cs typeface="Gill Sans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800000"/>
        </a:buClr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24765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65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800" b="1" i="0" kern="1200">
          <a:solidFill>
            <a:schemeClr val="bg1"/>
          </a:solidFill>
          <a:latin typeface="Gill Sans MT"/>
          <a:ea typeface="+mj-ea"/>
          <a:cs typeface="Gill Sans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800000"/>
        </a:buClr>
        <a:buFont typeface="Arial"/>
        <a:buChar char="•"/>
        <a:defRPr sz="2800" kern="1200">
          <a:solidFill>
            <a:schemeClr val="bg1"/>
          </a:solidFill>
          <a:latin typeface="Gill Sans MT"/>
          <a:ea typeface="+mn-ea"/>
          <a:cs typeface="Gill Sans M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Gill Sans MT"/>
          <a:ea typeface="+mn-ea"/>
          <a:cs typeface="Gill Sans M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Gill Sans MT"/>
          <a:ea typeface="+mn-ea"/>
          <a:cs typeface="Gill Sans M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2020-12-10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5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698" r:id="rId2"/>
    <p:sldLayoutId id="2147483696" r:id="rId3"/>
    <p:sldLayoutId id="2147483697" r:id="rId4"/>
    <p:sldLayoutId id="2147483690" r:id="rId5"/>
    <p:sldLayoutId id="214748371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2020-12-10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36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12" r:id="rId5"/>
    <p:sldLayoutId id="2147483714" r:id="rId6"/>
    <p:sldLayoutId id="2147483716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544DB10-6888-48C9-97A7-245C982EAA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Skolelevers drogvanor 2020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81B059A-AAE2-4BF4-9D9D-1A9BF966DC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Ulf Guttormsson</a:t>
            </a:r>
            <a:br>
              <a:rPr lang="sv-SE" dirty="0"/>
            </a:br>
            <a:r>
              <a:rPr lang="sv-SE" dirty="0"/>
              <a:t>ulf.guttormsson@can.se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FCEF0DB-5B61-4F7F-819C-5DA85F20CD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Webbsändning 2020-12-11</a:t>
            </a:r>
          </a:p>
        </p:txBody>
      </p:sp>
    </p:spTree>
    <p:extLst>
      <p:ext uri="{BB962C8B-B14F-4D97-AF65-F5344CB8AC3E}">
        <p14:creationId xmlns:p14="http://schemas.microsoft.com/office/powerpoint/2010/main" val="2619703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059A19-2896-45CB-9207-4EDAB4060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elever i årskurs 9 som spelat om pengar de senaste 12 månaderna, efter kön. 2012–2020.</a:t>
            </a:r>
          </a:p>
        </p:txBody>
      </p:sp>
      <p:graphicFrame>
        <p:nvGraphicFramePr>
          <p:cNvPr id="7" name="Platshållare för diagram 6">
            <a:extLst>
              <a:ext uri="{FF2B5EF4-FFF2-40B4-BE49-F238E27FC236}">
                <a16:creationId xmlns:a16="http://schemas.microsoft.com/office/drawing/2014/main" id="{66F393BE-88F7-4984-8A0A-899E881016F4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550040139"/>
              </p:ext>
            </p:extLst>
          </p:nvPr>
        </p:nvGraphicFramePr>
        <p:xfrm>
          <a:off x="457200" y="1541463"/>
          <a:ext cx="8435975" cy="474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0459F1C-0898-426B-A797-6BECA10BFDF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0" y="6367525"/>
            <a:ext cx="4114800" cy="339725"/>
          </a:xfrm>
        </p:spPr>
        <p:txBody>
          <a:bodyPr/>
          <a:lstStyle/>
          <a:p>
            <a:r>
              <a:rPr lang="sv-SE" dirty="0"/>
              <a:t>Källa: Skolelevers drogvanor 2020 (Johan Svensson)</a:t>
            </a:r>
          </a:p>
        </p:txBody>
      </p:sp>
    </p:spTree>
    <p:extLst>
      <p:ext uri="{BB962C8B-B14F-4D97-AF65-F5344CB8AC3E}">
        <p14:creationId xmlns:p14="http://schemas.microsoft.com/office/powerpoint/2010/main" val="2719239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15219D-B17D-4838-A450-157DB95D0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B00CF75-134E-4647-853E-FF7E9228E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800" y="1612824"/>
            <a:ext cx="8229600" cy="447434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Pga. </a:t>
            </a:r>
            <a:r>
              <a:rPr lang="sv-SE"/>
              <a:t>coronapandemin </a:t>
            </a:r>
            <a:r>
              <a:rPr lang="sv-SE" dirty="0"/>
              <a:t>inga gymnasiedata 2020</a:t>
            </a:r>
            <a:br>
              <a:rPr lang="sv-SE" dirty="0"/>
            </a:br>
            <a:r>
              <a:rPr lang="sv-SE" dirty="0"/>
              <a:t>men data av god kvalitet för årskurs 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ANDTS-läget har förbättrats under 2000-talet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Men:  Vissa uppgångar för alkohol och snus senaste åren, inte minst pga. förändringar hos flickorna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Icke-förskriven användning av narkotikaklassade läkemedel lika vanligt som ”klassisk” narkotika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Årsrapporten + 7 fokusrapporter baserade</a:t>
            </a:r>
            <a:br>
              <a:rPr lang="sv-SE" dirty="0"/>
            </a:br>
            <a:r>
              <a:rPr lang="sv-SE" dirty="0"/>
              <a:t>på skolundersökningen på www.can.se</a:t>
            </a:r>
            <a:br>
              <a:rPr lang="sv-SE" dirty="0"/>
            </a:br>
            <a:endParaRPr lang="sv-SE" dirty="0"/>
          </a:p>
        </p:txBody>
      </p:sp>
      <p:grpSp>
        <p:nvGrpSpPr>
          <p:cNvPr id="5" name="Grupp 4">
            <a:extLst>
              <a:ext uri="{FF2B5EF4-FFF2-40B4-BE49-F238E27FC236}">
                <a16:creationId xmlns:a16="http://schemas.microsoft.com/office/drawing/2014/main" id="{C7333257-470A-4E64-A303-31A3AA8CC4D8}"/>
              </a:ext>
            </a:extLst>
          </p:cNvPr>
          <p:cNvGrpSpPr/>
          <p:nvPr/>
        </p:nvGrpSpPr>
        <p:grpSpPr>
          <a:xfrm>
            <a:off x="6540749" y="4965352"/>
            <a:ext cx="2193530" cy="1644578"/>
            <a:chOff x="6540749" y="4965352"/>
            <a:chExt cx="2193530" cy="1644578"/>
          </a:xfrm>
        </p:grpSpPr>
        <p:pic>
          <p:nvPicPr>
            <p:cNvPr id="11" name="Bildobjekt 10">
              <a:extLst>
                <a:ext uri="{FF2B5EF4-FFF2-40B4-BE49-F238E27FC236}">
                  <a16:creationId xmlns:a16="http://schemas.microsoft.com/office/drawing/2014/main" id="{C47D634C-BE94-4147-90E2-B1D4E9C339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735683" y="4965352"/>
              <a:ext cx="998596" cy="1022110"/>
            </a:xfrm>
            <a:prstGeom prst="rect">
              <a:avLst/>
            </a:prstGeom>
          </p:spPr>
        </p:pic>
        <p:pic>
          <p:nvPicPr>
            <p:cNvPr id="13" name="Bildobjekt 12">
              <a:extLst>
                <a:ext uri="{FF2B5EF4-FFF2-40B4-BE49-F238E27FC236}">
                  <a16:creationId xmlns:a16="http://schemas.microsoft.com/office/drawing/2014/main" id="{07D03A95-3BE3-4A0D-AB83-71F0840B71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540749" y="5709930"/>
              <a:ext cx="1037900" cy="90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6664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544DB10-6888-48C9-97A7-245C982EAA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Tack!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81B059A-AAE2-4BF4-9D9D-1A9BF966DC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Ulf Guttormsson</a:t>
            </a:r>
            <a:br>
              <a:rPr lang="sv-SE" dirty="0"/>
            </a:br>
            <a:r>
              <a:rPr lang="sv-SE" dirty="0"/>
              <a:t>ulf.guttormsson @can.se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9122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17121FAC-8F00-43D2-AE99-D313B4190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 undersökningen</a:t>
            </a:r>
          </a:p>
        </p:txBody>
      </p:sp>
      <p:pic>
        <p:nvPicPr>
          <p:cNvPr id="8" name="Platshållare för bild 7">
            <a:extLst>
              <a:ext uri="{FF2B5EF4-FFF2-40B4-BE49-F238E27FC236}">
                <a16:creationId xmlns:a16="http://schemas.microsoft.com/office/drawing/2014/main" id="{357C4F7C-958A-41BD-A889-8B0BCA902DC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0100" y="550220"/>
            <a:ext cx="8007015" cy="2207577"/>
          </a:xfrm>
        </p:spPr>
      </p:pic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950670A6-B65A-4FB7-8E3E-C1AF0321C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808" y="4284902"/>
            <a:ext cx="8271208" cy="2107509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Frågor om ANDTS mm,  frivillig och anonym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I klassrummet, papper eller sedan 2019 även webb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Nationella urval, Gy 2 (2004) och Åk 9 (1971)</a:t>
            </a:r>
            <a:br>
              <a:rPr lang="sv-SE" dirty="0"/>
            </a:b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sv-SE" dirty="0"/>
              <a:t>50 år 2021!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Årlig, men 2020…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6156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10EC7F12-1078-475F-A2A3-EE8A6EA0B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Andelen elever i årskurs 9 som före 14 års ålder använt olika substanser. 1999–2020.</a:t>
            </a:r>
            <a:endParaRPr lang="sv-SE" dirty="0"/>
          </a:p>
        </p:txBody>
      </p:sp>
      <p:graphicFrame>
        <p:nvGraphicFramePr>
          <p:cNvPr id="12" name="Platshållare för diagram 11">
            <a:extLst>
              <a:ext uri="{FF2B5EF4-FFF2-40B4-BE49-F238E27FC236}">
                <a16:creationId xmlns:a16="http://schemas.microsoft.com/office/drawing/2014/main" id="{E3DB639D-D317-425F-A442-1B93F2FB8CD1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314852132"/>
              </p:ext>
            </p:extLst>
          </p:nvPr>
        </p:nvGraphicFramePr>
        <p:xfrm>
          <a:off x="457200" y="1541462"/>
          <a:ext cx="8434552" cy="4752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78D17CD-4956-4370-8C99-7F941D6EC12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0" y="6383102"/>
            <a:ext cx="4114800" cy="324148"/>
          </a:xfrm>
        </p:spPr>
        <p:txBody>
          <a:bodyPr/>
          <a:lstStyle/>
          <a:p>
            <a:r>
              <a:rPr lang="sv-SE" dirty="0"/>
              <a:t>Källa: Skolelevers drogvanor 2020  (Ulf Guttormsson )</a:t>
            </a:r>
          </a:p>
        </p:txBody>
      </p:sp>
    </p:spTree>
    <p:extLst>
      <p:ext uri="{BB962C8B-B14F-4D97-AF65-F5344CB8AC3E}">
        <p14:creationId xmlns:p14="http://schemas.microsoft.com/office/powerpoint/2010/main" val="16118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 uiExpand="1">
        <p:bldSub>
          <a:bldChart bld="series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E6C7E0-C009-49D9-982A-DA8685370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alkoholkonsumenter (vänster axel) respektive årskonsumtionen (höger axel) i liter ren alkohol efter kön. Årskurs 9. 1971–2020. 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978EDA9-81AE-4BFC-B5C0-41200A36363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63100" y="6373424"/>
            <a:ext cx="4114800" cy="339725"/>
          </a:xfrm>
        </p:spPr>
        <p:txBody>
          <a:bodyPr/>
          <a:lstStyle/>
          <a:p>
            <a:r>
              <a:rPr lang="sv-SE" dirty="0"/>
              <a:t>Källa: Skolelevers drogvanor 2020 (Siri Thor)</a:t>
            </a:r>
          </a:p>
        </p:txBody>
      </p:sp>
      <p:graphicFrame>
        <p:nvGraphicFramePr>
          <p:cNvPr id="9" name="Platshållare för diagram 8">
            <a:extLst>
              <a:ext uri="{FF2B5EF4-FFF2-40B4-BE49-F238E27FC236}">
                <a16:creationId xmlns:a16="http://schemas.microsoft.com/office/drawing/2014/main" id="{29BC0146-5CD3-440E-83FF-BD5C9F9F5F46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3201974411"/>
              </p:ext>
            </p:extLst>
          </p:nvPr>
        </p:nvGraphicFramePr>
        <p:xfrm>
          <a:off x="457200" y="1297859"/>
          <a:ext cx="8435975" cy="4990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Bildobjekt 4">
            <a:extLst>
              <a:ext uri="{FF2B5EF4-FFF2-40B4-BE49-F238E27FC236}">
                <a16:creationId xmlns:a16="http://schemas.microsoft.com/office/drawing/2014/main" id="{5714CB07-6BF3-406B-B0C8-F25B457A56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3012" y="2500867"/>
            <a:ext cx="718107" cy="72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80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Chart bld="series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01B92E-CE6B-4B54-8F8A-6F9E656C4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Andelen elever i årskurs 9 som använt narkotika någon gång, efter kön. 1971–2020.</a:t>
            </a:r>
            <a:endParaRPr lang="sv-SE" dirty="0"/>
          </a:p>
        </p:txBody>
      </p:sp>
      <p:graphicFrame>
        <p:nvGraphicFramePr>
          <p:cNvPr id="7" name="Platshållare för diagram 6">
            <a:extLst>
              <a:ext uri="{FF2B5EF4-FFF2-40B4-BE49-F238E27FC236}">
                <a16:creationId xmlns:a16="http://schemas.microsoft.com/office/drawing/2014/main" id="{5F59771A-2390-4616-98EB-7E3624179106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649786634"/>
              </p:ext>
            </p:extLst>
          </p:nvPr>
        </p:nvGraphicFramePr>
        <p:xfrm>
          <a:off x="457200" y="1541463"/>
          <a:ext cx="8435975" cy="474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10EFCA5-FBAB-47E9-BFDC-9FAF97388C64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Skolelevers drogvanor 2020 (Isabella Gripe)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FAD41BF-0EB5-4445-B1AD-5ED08E7220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5717" y="2335662"/>
            <a:ext cx="558509" cy="57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780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559783-FB1A-4C11-BE2C-95A681CC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 Andelen elever i årskurs 9 som använt</a:t>
            </a:r>
            <a:br>
              <a:rPr lang="sv-SE" dirty="0"/>
            </a:br>
            <a:r>
              <a:rPr lang="sv-SE" dirty="0"/>
              <a:t>receptbelagda narkotikaklassade läkemedel utan läkarordination. Procent. 2020.</a:t>
            </a:r>
          </a:p>
        </p:txBody>
      </p:sp>
      <p:graphicFrame>
        <p:nvGraphicFramePr>
          <p:cNvPr id="5" name="Tabell 5">
            <a:extLst>
              <a:ext uri="{FF2B5EF4-FFF2-40B4-BE49-F238E27FC236}">
                <a16:creationId xmlns:a16="http://schemas.microsoft.com/office/drawing/2014/main" id="{4FBD7512-F867-4544-A929-4E65E9B6A5ED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3497392242"/>
              </p:ext>
            </p:extLst>
          </p:nvPr>
        </p:nvGraphicFramePr>
        <p:xfrm>
          <a:off x="1317072" y="1912690"/>
          <a:ext cx="6509856" cy="3324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0429">
                  <a:extLst>
                    <a:ext uri="{9D8B030D-6E8A-4147-A177-3AD203B41FA5}">
                      <a16:colId xmlns:a16="http://schemas.microsoft.com/office/drawing/2014/main" val="1129714449"/>
                    </a:ext>
                  </a:extLst>
                </a:gridCol>
                <a:gridCol w="1124125">
                  <a:extLst>
                    <a:ext uri="{9D8B030D-6E8A-4147-A177-3AD203B41FA5}">
                      <a16:colId xmlns:a16="http://schemas.microsoft.com/office/drawing/2014/main" val="3855639878"/>
                    </a:ext>
                  </a:extLst>
                </a:gridCol>
                <a:gridCol w="1057013">
                  <a:extLst>
                    <a:ext uri="{9D8B030D-6E8A-4147-A177-3AD203B41FA5}">
                      <a16:colId xmlns:a16="http://schemas.microsoft.com/office/drawing/2014/main" val="3665765429"/>
                    </a:ext>
                  </a:extLst>
                </a:gridCol>
                <a:gridCol w="998289">
                  <a:extLst>
                    <a:ext uri="{9D8B030D-6E8A-4147-A177-3AD203B41FA5}">
                      <a16:colId xmlns:a16="http://schemas.microsoft.com/office/drawing/2014/main" val="1377862556"/>
                    </a:ext>
                  </a:extLst>
                </a:gridCol>
              </a:tblGrid>
              <a:tr h="469783">
                <a:tc>
                  <a:txBody>
                    <a:bodyPr/>
                    <a:lstStyle/>
                    <a:p>
                      <a:pPr algn="ctr"/>
                      <a:endParaRPr lang="sv-SE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Pojkar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Flickor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Alla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603095"/>
                  </a:ext>
                </a:extLst>
              </a:tr>
              <a:tr h="762008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Sömn/lugnande (bensodiazepiner)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8182510"/>
                  </a:ext>
                </a:extLst>
              </a:tr>
              <a:tr h="762008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Smärtstillande läkemedel (opioider)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0190293"/>
                  </a:ext>
                </a:extLst>
              </a:tr>
              <a:tr h="7620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Centralstimulerande läkemedel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6292307"/>
                  </a:ext>
                </a:extLst>
              </a:tr>
              <a:tr h="568343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Narkotikaklassade läkemedel, totalt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689358"/>
                  </a:ext>
                </a:extLst>
              </a:tr>
            </a:tbl>
          </a:graphicData>
        </a:graphic>
      </p:graphicFrame>
      <p:sp>
        <p:nvSpPr>
          <p:cNvPr id="7" name="Platshållare för innehåll 3">
            <a:extLst>
              <a:ext uri="{FF2B5EF4-FFF2-40B4-BE49-F238E27FC236}">
                <a16:creationId xmlns:a16="http://schemas.microsoft.com/office/drawing/2014/main" id="{7B821EC0-ABE8-4FDA-8AB0-D8DF7E8F71CF}"/>
              </a:ext>
            </a:extLst>
          </p:cNvPr>
          <p:cNvSpPr txBox="1">
            <a:spLocks/>
          </p:cNvSpPr>
          <p:nvPr/>
        </p:nvSpPr>
        <p:spPr>
          <a:xfrm>
            <a:off x="457200" y="6367525"/>
            <a:ext cx="4114800" cy="33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sv-SE" sz="1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Källa: Skolelevers drogvanor 2020 (Anna Englund)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22656A2A-218B-4AAF-A9F7-3A602F904917}"/>
              </a:ext>
            </a:extLst>
          </p:cNvPr>
          <p:cNvSpPr/>
          <p:nvPr/>
        </p:nvSpPr>
        <p:spPr>
          <a:xfrm>
            <a:off x="1069597" y="4672668"/>
            <a:ext cx="7004807" cy="838899"/>
          </a:xfrm>
          <a:prstGeom prst="rect">
            <a:avLst/>
          </a:prstGeom>
          <a:solidFill>
            <a:srgbClr val="FE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946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21ACCC-6690-44FF-B52B-10D99DF36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elever i årskurs 9 som använt anabola androgena steroider (AAS) någon gång, efter kön. </a:t>
            </a:r>
            <a:br>
              <a:rPr lang="sv-SE" dirty="0"/>
            </a:br>
            <a:r>
              <a:rPr lang="sv-SE" dirty="0"/>
              <a:t>1993–2020.</a:t>
            </a:r>
          </a:p>
        </p:txBody>
      </p:sp>
      <p:graphicFrame>
        <p:nvGraphicFramePr>
          <p:cNvPr id="7" name="Platshållare för diagram 6">
            <a:extLst>
              <a:ext uri="{FF2B5EF4-FFF2-40B4-BE49-F238E27FC236}">
                <a16:creationId xmlns:a16="http://schemas.microsoft.com/office/drawing/2014/main" id="{DF3E9C8F-B962-4CC7-8CF1-A811894B19C6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1913354146"/>
              </p:ext>
            </p:extLst>
          </p:nvPr>
        </p:nvGraphicFramePr>
        <p:xfrm>
          <a:off x="457200" y="1541463"/>
          <a:ext cx="8435975" cy="474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DE5C28D-1FEA-4AC0-88ED-3FC2506B8F2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0" y="6367525"/>
            <a:ext cx="4114800" cy="339725"/>
          </a:xfrm>
        </p:spPr>
        <p:txBody>
          <a:bodyPr/>
          <a:lstStyle/>
          <a:p>
            <a:r>
              <a:rPr lang="sv-SE" dirty="0"/>
              <a:t>Källa: Skolelevers drogvanor 2020 (Anna Englund)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9DC88925-28F5-4FD5-9D62-425F1793050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876" y="3041388"/>
            <a:ext cx="6394247" cy="174677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upp 2">
            <a:extLst>
              <a:ext uri="{FF2B5EF4-FFF2-40B4-BE49-F238E27FC236}">
                <a16:creationId xmlns:a16="http://schemas.microsoft.com/office/drawing/2014/main" id="{ADAF17CC-B3A8-4F57-96A8-D33D644B98FE}"/>
              </a:ext>
            </a:extLst>
          </p:cNvPr>
          <p:cNvGrpSpPr/>
          <p:nvPr/>
        </p:nvGrpSpPr>
        <p:grpSpPr>
          <a:xfrm>
            <a:off x="4005334" y="4068442"/>
            <a:ext cx="3173853" cy="407055"/>
            <a:chOff x="4005334" y="4068442"/>
            <a:chExt cx="3173853" cy="407055"/>
          </a:xfrm>
        </p:grpSpPr>
        <p:sp>
          <p:nvSpPr>
            <p:cNvPr id="8" name="textruta 3">
              <a:extLst>
                <a:ext uri="{FF2B5EF4-FFF2-40B4-BE49-F238E27FC236}">
                  <a16:creationId xmlns:a16="http://schemas.microsoft.com/office/drawing/2014/main" id="{428146EF-20BC-42FA-918E-C3A8993BB597}"/>
                </a:ext>
              </a:extLst>
            </p:cNvPr>
            <p:cNvSpPr txBox="1"/>
            <p:nvPr/>
          </p:nvSpPr>
          <p:spPr>
            <a:xfrm>
              <a:off x="4306202" y="4130937"/>
              <a:ext cx="2872985" cy="285565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v-SE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10 % (pojkar 16 % - flickor 4 %)</a:t>
              </a:r>
            </a:p>
          </p:txBody>
        </p:sp>
        <p:sp>
          <p:nvSpPr>
            <p:cNvPr id="9" name="Höger klammerparentes 8">
              <a:extLst>
                <a:ext uri="{FF2B5EF4-FFF2-40B4-BE49-F238E27FC236}">
                  <a16:creationId xmlns:a16="http://schemas.microsoft.com/office/drawing/2014/main" id="{90EDEBDA-7083-47F2-AB10-3100DAC67188}"/>
                </a:ext>
              </a:extLst>
            </p:cNvPr>
            <p:cNvSpPr/>
            <p:nvPr/>
          </p:nvSpPr>
          <p:spPr>
            <a:xfrm>
              <a:off x="4005334" y="4068442"/>
              <a:ext cx="155448" cy="407055"/>
            </a:xfrm>
            <a:prstGeom prst="rightBrace">
              <a:avLst/>
            </a:prstGeom>
            <a:ln w="317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3126319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E9B35B-A4F4-424B-931E-7D4BCD527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elever i årskurs 9 som röker, efter kön. </a:t>
            </a:r>
            <a:br>
              <a:rPr lang="sv-SE" dirty="0"/>
            </a:br>
            <a:r>
              <a:rPr lang="sv-SE" dirty="0"/>
              <a:t>1997–2020.</a:t>
            </a:r>
          </a:p>
        </p:txBody>
      </p:sp>
      <p:graphicFrame>
        <p:nvGraphicFramePr>
          <p:cNvPr id="7" name="Platshållare för diagram 6">
            <a:extLst>
              <a:ext uri="{FF2B5EF4-FFF2-40B4-BE49-F238E27FC236}">
                <a16:creationId xmlns:a16="http://schemas.microsoft.com/office/drawing/2014/main" id="{D31E70DE-5CDD-4398-8D57-8673D919E5C6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1562396015"/>
              </p:ext>
            </p:extLst>
          </p:nvPr>
        </p:nvGraphicFramePr>
        <p:xfrm>
          <a:off x="457200" y="1541463"/>
          <a:ext cx="8435975" cy="474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62C41CD-8EB5-4CB2-8BED-0FEF9B264E0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1300" y="6379323"/>
            <a:ext cx="4114800" cy="339725"/>
          </a:xfrm>
        </p:spPr>
        <p:txBody>
          <a:bodyPr/>
          <a:lstStyle/>
          <a:p>
            <a:r>
              <a:rPr lang="sv-SE" dirty="0"/>
              <a:t>Källa: Skolelevers drogvanor 2020 (Martina Zetterqvist)</a:t>
            </a:r>
          </a:p>
        </p:txBody>
      </p:sp>
    </p:spTree>
    <p:extLst>
      <p:ext uri="{BB962C8B-B14F-4D97-AF65-F5344CB8AC3E}">
        <p14:creationId xmlns:p14="http://schemas.microsoft.com/office/powerpoint/2010/main" val="2625894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8383A5-07E8-4FDD-B8BA-E57D0FBD3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elever i årskurs 9 som snusar, efter kön. </a:t>
            </a:r>
            <a:br>
              <a:rPr lang="sv-SE" dirty="0"/>
            </a:br>
            <a:r>
              <a:rPr lang="sv-SE" dirty="0"/>
              <a:t>1997–2020.</a:t>
            </a:r>
          </a:p>
        </p:txBody>
      </p:sp>
      <p:graphicFrame>
        <p:nvGraphicFramePr>
          <p:cNvPr id="7" name="Platshållare för diagram 6">
            <a:extLst>
              <a:ext uri="{FF2B5EF4-FFF2-40B4-BE49-F238E27FC236}">
                <a16:creationId xmlns:a16="http://schemas.microsoft.com/office/drawing/2014/main" id="{B1C753A1-F3C3-4B86-AECE-D38C31DC84CD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530411637"/>
              </p:ext>
            </p:extLst>
          </p:nvPr>
        </p:nvGraphicFramePr>
        <p:xfrm>
          <a:off x="457200" y="1541463"/>
          <a:ext cx="8435975" cy="474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E69C8CC-291F-46F9-9271-EA0CE8471C6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63100" y="6367524"/>
            <a:ext cx="4114800" cy="339725"/>
          </a:xfrm>
        </p:spPr>
        <p:txBody>
          <a:bodyPr/>
          <a:lstStyle/>
          <a:p>
            <a:r>
              <a:rPr lang="sv-SE" dirty="0"/>
              <a:t>Källa: Skolelevers drogvanor 2020 (Martina Zetterqvist)</a:t>
            </a:r>
          </a:p>
        </p:txBody>
      </p:sp>
    </p:spTree>
    <p:extLst>
      <p:ext uri="{BB962C8B-B14F-4D97-AF65-F5344CB8AC3E}">
        <p14:creationId xmlns:p14="http://schemas.microsoft.com/office/powerpoint/2010/main" val="1780071623"/>
      </p:ext>
    </p:extLst>
  </p:cSld>
  <p:clrMapOvr>
    <a:masterClrMapping/>
  </p:clrMapOvr>
</p:sld>
</file>

<file path=ppt/theme/theme1.xml><?xml version="1.0" encoding="utf-8"?>
<a:theme xmlns:a="http://schemas.openxmlformats.org/drawingml/2006/main" name="1 CAN 2012">
  <a:themeElements>
    <a:clrScheme name="CAN">
      <a:dk1>
        <a:srgbClr val="004687"/>
      </a:dk1>
      <a:lt1>
        <a:sysClr val="window" lastClr="FFFFFF"/>
      </a:lt1>
      <a:dk2>
        <a:srgbClr val="000000"/>
      </a:dk2>
      <a:lt2>
        <a:srgbClr val="9CD0E2"/>
      </a:lt2>
      <a:accent1>
        <a:srgbClr val="F29200"/>
      </a:accent1>
      <a:accent2>
        <a:srgbClr val="BEBC00"/>
      </a:accent2>
      <a:accent3>
        <a:srgbClr val="B32B31"/>
      </a:accent3>
      <a:accent4>
        <a:srgbClr val="9CD0E2"/>
      </a:accent4>
      <a:accent5>
        <a:srgbClr val="AAA096"/>
      </a:accent5>
      <a:accent6>
        <a:srgbClr val="004687"/>
      </a:accent6>
      <a:hlink>
        <a:srgbClr val="004687"/>
      </a:hlink>
      <a:folHlink>
        <a:srgbClr val="0046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F6FFF6D-579A-47D2-869B-FBC2A275C77B}" vid="{FDC41F8D-E15F-4DB8-9FCE-2A352DACD304}"/>
    </a:ext>
  </a:extLst>
</a:theme>
</file>

<file path=ppt/theme/theme2.xml><?xml version="1.0" encoding="utf-8"?>
<a:theme xmlns:a="http://schemas.openxmlformats.org/drawingml/2006/main" name="2 CAN 2012">
  <a:themeElements>
    <a:clrScheme name="CAN">
      <a:dk1>
        <a:srgbClr val="004687"/>
      </a:dk1>
      <a:lt1>
        <a:sysClr val="window" lastClr="FFFFFF"/>
      </a:lt1>
      <a:dk2>
        <a:srgbClr val="000000"/>
      </a:dk2>
      <a:lt2>
        <a:srgbClr val="9CD0E2"/>
      </a:lt2>
      <a:accent1>
        <a:srgbClr val="F29200"/>
      </a:accent1>
      <a:accent2>
        <a:srgbClr val="BEBC00"/>
      </a:accent2>
      <a:accent3>
        <a:srgbClr val="B32B31"/>
      </a:accent3>
      <a:accent4>
        <a:srgbClr val="9CD0E2"/>
      </a:accent4>
      <a:accent5>
        <a:srgbClr val="AAA096"/>
      </a:accent5>
      <a:accent6>
        <a:srgbClr val="004687"/>
      </a:accent6>
      <a:hlink>
        <a:srgbClr val="004687"/>
      </a:hlink>
      <a:folHlink>
        <a:srgbClr val="0046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F6FFF6D-579A-47D2-869B-FBC2A275C77B}" vid="{A5BE2EA5-44E2-4750-88C3-C64703CCD19F}"/>
    </a:ext>
  </a:extLst>
</a:theme>
</file>

<file path=ppt/theme/theme3.xml><?xml version="1.0" encoding="utf-8"?>
<a:theme xmlns:a="http://schemas.openxmlformats.org/drawingml/2006/main" name="3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F6FFF6D-579A-47D2-869B-FBC2A275C77B}" vid="{8A57FA4C-CC7F-4082-B6E2-476B4B3E9985}"/>
    </a:ext>
  </a:extLst>
</a:theme>
</file>

<file path=ppt/theme/theme4.xml><?xml version="1.0" encoding="utf-8"?>
<a:theme xmlns:a="http://schemas.openxmlformats.org/drawingml/2006/main" name="4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F6FFF6D-579A-47D2-869B-FBC2A275C77B}" vid="{007B1310-455B-4447-9D20-004972BD8D0B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2035</TotalTime>
  <Words>425</Words>
  <Application>Microsoft Office PowerPoint</Application>
  <PresentationFormat>Bildspel på skärmen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12</vt:i4>
      </vt:variant>
    </vt:vector>
  </HeadingPairs>
  <TitlesOfParts>
    <vt:vector size="19" baseType="lpstr">
      <vt:lpstr>Arial</vt:lpstr>
      <vt:lpstr>Calibri</vt:lpstr>
      <vt:lpstr>Gill Sans MT</vt:lpstr>
      <vt:lpstr>1 CAN 2012</vt:lpstr>
      <vt:lpstr>2 CAN 2012</vt:lpstr>
      <vt:lpstr>3 CAN 2020 - KERAMIK</vt:lpstr>
      <vt:lpstr>4 CAN 2020 - KERAMIK</vt:lpstr>
      <vt:lpstr>Skolelevers drogvanor 2020</vt:lpstr>
      <vt:lpstr>Om undersökningen</vt:lpstr>
      <vt:lpstr>Andelen elever i årskurs 9 som före 14 års ålder använt olika substanser. 1999–2020.</vt:lpstr>
      <vt:lpstr>Andelen alkoholkonsumenter (vänster axel) respektive årskonsumtionen (höger axel) i liter ren alkohol efter kön. Årskurs 9. 1971–2020. </vt:lpstr>
      <vt:lpstr>Andelen elever i årskurs 9 som använt narkotika någon gång, efter kön. 1971–2020.</vt:lpstr>
      <vt:lpstr> Andelen elever i årskurs 9 som använt receptbelagda narkotikaklassade läkemedel utan läkarordination. Procent. 2020.</vt:lpstr>
      <vt:lpstr>Andelen elever i årskurs 9 som använt anabola androgena steroider (AAS) någon gång, efter kön.  1993–2020.</vt:lpstr>
      <vt:lpstr>Andelen elever i årskurs 9 som röker, efter kön.  1997–2020.</vt:lpstr>
      <vt:lpstr>Andelen elever i årskurs 9 som snusar, efter kön.  1997–2020.</vt:lpstr>
      <vt:lpstr>Andelen elever i årskurs 9 som spelat om pengar de senaste 12 månaderna, efter kön. 2012–2020.</vt:lpstr>
      <vt:lpstr>Sammanfattning</vt:lpstr>
      <vt:lpstr>Tack!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Jämlika vanor?</dc:title>
  <dc:creator>Isabella Gripe</dc:creator>
  <cp:lastModifiedBy>Ulf Guttormsson</cp:lastModifiedBy>
  <cp:revision>94</cp:revision>
  <dcterms:created xsi:type="dcterms:W3CDTF">2020-11-04T08:22:49Z</dcterms:created>
  <dcterms:modified xsi:type="dcterms:W3CDTF">2020-12-10T11:32:41Z</dcterms:modified>
</cp:coreProperties>
</file>