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drawings/drawing6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drawings/drawing7.xml" ContentType="application/vnd.openxmlformats-officedocument.drawingml.chartshapes+xml"/>
  <Override PartName="/ppt/charts/chart10.xml" ContentType="application/vnd.openxmlformats-officedocument.drawingml.chart+xml"/>
  <Override PartName="/ppt/drawings/drawing8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drawings/drawing9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charts/chart1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29" r:id="rId1"/>
  </p:sldMasterIdLst>
  <p:notesMasterIdLst>
    <p:notesMasterId r:id="rId20"/>
  </p:notesMasterIdLst>
  <p:sldIdLst>
    <p:sldId id="308" r:id="rId2"/>
    <p:sldId id="357" r:id="rId3"/>
    <p:sldId id="371" r:id="rId4"/>
    <p:sldId id="380" r:id="rId5"/>
    <p:sldId id="381" r:id="rId6"/>
    <p:sldId id="382" r:id="rId7"/>
    <p:sldId id="363" r:id="rId8"/>
    <p:sldId id="346" r:id="rId9"/>
    <p:sldId id="345" r:id="rId10"/>
    <p:sldId id="364" r:id="rId11"/>
    <p:sldId id="347" r:id="rId12"/>
    <p:sldId id="366" r:id="rId13"/>
    <p:sldId id="383" r:id="rId14"/>
    <p:sldId id="349" r:id="rId15"/>
    <p:sldId id="369" r:id="rId16"/>
    <p:sldId id="384" r:id="rId17"/>
    <p:sldId id="370" r:id="rId18"/>
    <p:sldId id="376" r:id="rId19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BEBC00"/>
    <a:srgbClr val="F29200"/>
    <a:srgbClr val="AAA096"/>
    <a:srgbClr val="B32B31"/>
    <a:srgbClr val="BFBFBF"/>
    <a:srgbClr val="9CD0E2"/>
    <a:srgbClr val="D9D9D9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27E857-E0C7-4463-B65C-3A0B3C3376B6}" v="184" dt="2020-09-23T14:28:14.7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>
      <p:cViewPr>
        <p:scale>
          <a:sx n="92" d="100"/>
          <a:sy n="92" d="100"/>
        </p:scale>
        <p:origin x="296" y="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Rapporter\Rapportserien\194%20-%20Tobaksvanor%20i%20Sverige%202003-2019\rapport%20194%20diagra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canvfiler01.ad.can.se\T0062Common$\Material\Rapporter\Rapportserien\194%20-%20Tobaksvanor%20i%20Sverige%202003-2019\rapport%20194%20diagra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\\canvfiler01.ad.can.se\T0062Common$\Material\Rapporter\Rapportserien\194%20-%20Tobaksvanor%20i%20Sverige%202003-2019\rapport%20194%20diagra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052962962962963E-2"/>
          <c:y val="0.10968506944444445"/>
          <c:w val="0.40308518518518516"/>
          <c:h val="0.74888208244719368"/>
        </c:manualLayout>
      </c:layout>
      <c:areaChart>
        <c:grouping val="stacked"/>
        <c:varyColors val="0"/>
        <c:ser>
          <c:idx val="0"/>
          <c:order val="0"/>
          <c:tx>
            <c:strRef>
              <c:f>'7'!$B$3</c:f>
              <c:strCache>
                <c:ptCount val="1"/>
                <c:pt idx="0">
                  <c:v>Röker, snusar ej</c:v>
                </c:pt>
              </c:strCache>
            </c:strRef>
          </c:tx>
          <c:spPr>
            <a:solidFill>
              <a:srgbClr val="B32B31"/>
            </a:solidFill>
            <a:ln w="25400">
              <a:noFill/>
              <a:prstDash val="solid"/>
            </a:ln>
          </c:spPr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'7'!$B$4:$B$16</c:f>
              <c:numCache>
                <c:formatCode>#,##0.0</c:formatCode>
                <c:ptCount val="13"/>
                <c:pt idx="0">
                  <c:v>9.6958067965653232</c:v>
                </c:pt>
                <c:pt idx="1">
                  <c:v>8.6637414590696835</c:v>
                </c:pt>
                <c:pt idx="2">
                  <c:v>8.7443223717694867</c:v>
                </c:pt>
                <c:pt idx="3">
                  <c:v>8.3352557456948926</c:v>
                </c:pt>
                <c:pt idx="4">
                  <c:v>8.2160182970701801</c:v>
                </c:pt>
                <c:pt idx="5">
                  <c:v>8.2602733031649613</c:v>
                </c:pt>
                <c:pt idx="6">
                  <c:v>8.2077246258254757</c:v>
                </c:pt>
                <c:pt idx="7">
                  <c:v>8.4432694075466106</c:v>
                </c:pt>
                <c:pt idx="8">
                  <c:v>7.6044745776767178</c:v>
                </c:pt>
                <c:pt idx="9">
                  <c:v>7.9331557201210225</c:v>
                </c:pt>
                <c:pt idx="10">
                  <c:v>7.1079260756161018</c:v>
                </c:pt>
                <c:pt idx="11">
                  <c:v>8.2783748113211857</c:v>
                </c:pt>
                <c:pt idx="12">
                  <c:v>8.6042921576965394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94-49C6-B61E-19542C7DFA0B}"/>
            </c:ext>
          </c:extLst>
        </c:ser>
        <c:ser>
          <c:idx val="1"/>
          <c:order val="1"/>
          <c:tx>
            <c:strRef>
              <c:f>'7'!$C$3</c:f>
              <c:strCache>
                <c:ptCount val="1"/>
              </c:strCache>
            </c:strRef>
          </c:tx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'7'!$C$4:$C$14</c:f>
              <c:numCache>
                <c:formatCode>#,##0.0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5A94-49C6-B61E-19542C7DFA0B}"/>
            </c:ext>
          </c:extLst>
        </c:ser>
        <c:ser>
          <c:idx val="2"/>
          <c:order val="2"/>
          <c:tx>
            <c:strRef>
              <c:f>'7'!$D$3</c:f>
              <c:strCache>
                <c:ptCount val="1"/>
                <c:pt idx="0">
                  <c:v>Röker och snusar</c:v>
                </c:pt>
              </c:strCache>
            </c:strRef>
          </c:tx>
          <c:spPr>
            <a:solidFill>
              <a:srgbClr val="004687"/>
            </a:solidFill>
            <a:ln w="25400">
              <a:noFill/>
              <a:prstDash val="solid"/>
            </a:ln>
          </c:spPr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'7'!$D$4:$D$16</c:f>
              <c:numCache>
                <c:formatCode>#,##0.0</c:formatCode>
                <c:ptCount val="13"/>
                <c:pt idx="0">
                  <c:v>6.1977088261264166</c:v>
                </c:pt>
                <c:pt idx="1">
                  <c:v>5.709241383443648</c:v>
                </c:pt>
                <c:pt idx="2">
                  <c:v>5.8736343536517364</c:v>
                </c:pt>
                <c:pt idx="3">
                  <c:v>5.2290042929831939</c:v>
                </c:pt>
                <c:pt idx="4">
                  <c:v>4.4617870514049152</c:v>
                </c:pt>
                <c:pt idx="5">
                  <c:v>5.0671108452136915</c:v>
                </c:pt>
                <c:pt idx="6">
                  <c:v>5.5029926690248816</c:v>
                </c:pt>
                <c:pt idx="7">
                  <c:v>5.1656189649274289</c:v>
                </c:pt>
                <c:pt idx="8">
                  <c:v>5.402044953641405</c:v>
                </c:pt>
                <c:pt idx="9">
                  <c:v>6.282416057190102</c:v>
                </c:pt>
                <c:pt idx="10">
                  <c:v>6.0222481729692658</c:v>
                </c:pt>
                <c:pt idx="11">
                  <c:v>7.4246125202360691</c:v>
                </c:pt>
                <c:pt idx="12">
                  <c:v>6.5047241829348703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94-49C6-B61E-19542C7DFA0B}"/>
            </c:ext>
          </c:extLst>
        </c:ser>
        <c:ser>
          <c:idx val="3"/>
          <c:order val="3"/>
          <c:tx>
            <c:strRef>
              <c:f>'7'!$E$3</c:f>
              <c:strCache>
                <c:ptCount val="1"/>
              </c:strCache>
            </c:strRef>
          </c:tx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'7'!$E$4:$E$14</c:f>
              <c:numCache>
                <c:formatCode>#,##0.0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3-5A94-49C6-B61E-19542C7DFA0B}"/>
            </c:ext>
          </c:extLst>
        </c:ser>
        <c:ser>
          <c:idx val="4"/>
          <c:order val="4"/>
          <c:tx>
            <c:strRef>
              <c:f>'7'!$F$3</c:f>
              <c:strCache>
                <c:ptCount val="1"/>
                <c:pt idx="0">
                  <c:v>Snusar, röker ej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</c:spPr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'7'!$F$4:$F$16</c:f>
              <c:numCache>
                <c:formatCode>#,##0.0</c:formatCode>
                <c:ptCount val="13"/>
                <c:pt idx="0">
                  <c:v>18.35781503119884</c:v>
                </c:pt>
                <c:pt idx="1">
                  <c:v>17.062926145203996</c:v>
                </c:pt>
                <c:pt idx="2">
                  <c:v>16.757421096525952</c:v>
                </c:pt>
                <c:pt idx="3">
                  <c:v>16.266456843151474</c:v>
                </c:pt>
                <c:pt idx="4">
                  <c:v>15.830712045340039</c:v>
                </c:pt>
                <c:pt idx="5">
                  <c:v>17.041859457279148</c:v>
                </c:pt>
                <c:pt idx="6">
                  <c:v>16.851071312565328</c:v>
                </c:pt>
                <c:pt idx="7">
                  <c:v>17.380297862632325</c:v>
                </c:pt>
                <c:pt idx="8">
                  <c:v>18.176121119537843</c:v>
                </c:pt>
                <c:pt idx="9">
                  <c:v>19.111271676071134</c:v>
                </c:pt>
                <c:pt idx="10">
                  <c:v>18.660725994489876</c:v>
                </c:pt>
                <c:pt idx="11">
                  <c:v>17.751106904415828</c:v>
                </c:pt>
                <c:pt idx="12">
                  <c:v>19.1940557773077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94-49C6-B61E-19542C7DFA0B}"/>
            </c:ext>
          </c:extLst>
        </c:ser>
        <c:ser>
          <c:idx val="5"/>
          <c:order val="5"/>
          <c:tx>
            <c:strRef>
              <c:f>'7'!$G$3</c:f>
              <c:strCache>
                <c:ptCount val="1"/>
              </c:strCache>
            </c:strRef>
          </c:tx>
          <c:cat>
            <c:strRef>
              <c:f>'7'!$A$4:$A$16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'7'!$G$4:$G$14</c:f>
              <c:numCache>
                <c:formatCode>0.0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5-5A94-49C6-B61E-19542C7DFA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0984488"/>
        <c:axId val="230984880"/>
      </c:areaChart>
      <c:catAx>
        <c:axId val="230984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>
                <a:solidFill>
                  <a:schemeClr val="tx1"/>
                </a:solidFill>
              </a:defRPr>
            </a:pPr>
            <a:endParaRPr lang="en-SE"/>
          </a:p>
        </c:txPr>
        <c:crossAx val="230984880"/>
        <c:crosses val="autoZero"/>
        <c:auto val="1"/>
        <c:lblAlgn val="ctr"/>
        <c:lblOffset val="100"/>
        <c:tickLblSkip val="2"/>
        <c:noMultiLvlLbl val="0"/>
      </c:catAx>
      <c:valAx>
        <c:axId val="230984880"/>
        <c:scaling>
          <c:orientation val="minMax"/>
          <c:max val="5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/>
                </a:pPr>
                <a:r>
                  <a:rPr lang="sv-SE" sz="900" dirty="0">
                    <a:solidFill>
                      <a:schemeClr val="tx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4.7037037037037039E-3"/>
              <c:y val="1.4673611111111111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noFill/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0984488"/>
        <c:crossesAt val="1"/>
        <c:crossBetween val="midCat"/>
        <c:majorUnit val="1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2232096774193549"/>
          <c:y val="0.95184004208660922"/>
          <c:w val="0.69949037037037032"/>
          <c:h val="4.769667646965816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 baseline="0">
              <a:solidFill>
                <a:schemeClr val="bg1"/>
              </a:solidFill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07146475111662"/>
          <c:y val="4.3427527637118567E-2"/>
          <c:w val="0.78102758207855594"/>
          <c:h val="0.88640719932556755"/>
        </c:manualLayout>
      </c:layout>
      <c:lineChart>
        <c:grouping val="standard"/>
        <c:varyColors val="0"/>
        <c:ser>
          <c:idx val="4"/>
          <c:order val="0"/>
          <c:tx>
            <c:strRef>
              <c:f>'13'!$B$28</c:f>
              <c:strCache>
                <c:ptCount val="1"/>
                <c:pt idx="0">
                  <c:v>Snusar totalt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numRef>
              <c:f>'13'!$A$33:$A$45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'13'!$B$33:$B$45</c:f>
              <c:numCache>
                <c:formatCode>0.0</c:formatCode>
                <c:ptCount val="13"/>
                <c:pt idx="0">
                  <c:v>4.2829029404648775</c:v>
                </c:pt>
                <c:pt idx="1">
                  <c:v>3.9373910356403039</c:v>
                </c:pt>
                <c:pt idx="2">
                  <c:v>3.9431012796084066</c:v>
                </c:pt>
                <c:pt idx="3">
                  <c:v>4.0590949015937712</c:v>
                </c:pt>
                <c:pt idx="4">
                  <c:v>3.9462614375365233</c:v>
                </c:pt>
                <c:pt idx="5">
                  <c:v>4.2009899064771208</c:v>
                </c:pt>
                <c:pt idx="6">
                  <c:v>4.435992780015714</c:v>
                </c:pt>
                <c:pt idx="7">
                  <c:v>5.3470562910818362</c:v>
                </c:pt>
                <c:pt idx="8">
                  <c:v>5.6949212918251568</c:v>
                </c:pt>
                <c:pt idx="9">
                  <c:v>6.3898784889909814</c:v>
                </c:pt>
                <c:pt idx="10">
                  <c:v>7.2092479672927645</c:v>
                </c:pt>
                <c:pt idx="11">
                  <c:v>6.068232078219836</c:v>
                </c:pt>
                <c:pt idx="12">
                  <c:v>7.77688895102155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9C-4E4A-8FA6-41364DDA512E}"/>
            </c:ext>
          </c:extLst>
        </c:ser>
        <c:ser>
          <c:idx val="2"/>
          <c:order val="1"/>
          <c:tx>
            <c:strRef>
              <c:f>'13'!$C$28</c:f>
              <c:strCache>
                <c:ptCount val="1"/>
              </c:strCache>
            </c:strRef>
          </c:tx>
          <c:marker>
            <c:symbol val="none"/>
          </c:marker>
          <c:cat>
            <c:numRef>
              <c:f>'13'!$A$33:$A$45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'13'!$C$33:$C$43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9C-4E4A-8FA6-41364DDA512E}"/>
            </c:ext>
          </c:extLst>
        </c:ser>
        <c:ser>
          <c:idx val="0"/>
          <c:order val="2"/>
          <c:tx>
            <c:strRef>
              <c:f>'13'!$D$28</c:f>
              <c:strCache>
                <c:ptCount val="1"/>
                <c:pt idx="0">
                  <c:v>Snusar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'13'!$A$33:$A$45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'13'!$D$33:$D$45</c:f>
              <c:numCache>
                <c:formatCode>0.0</c:formatCode>
                <c:ptCount val="13"/>
                <c:pt idx="0">
                  <c:v>2.9675084068252029</c:v>
                </c:pt>
                <c:pt idx="1">
                  <c:v>2.687169120912817</c:v>
                </c:pt>
                <c:pt idx="2">
                  <c:v>2.630559608590481</c:v>
                </c:pt>
                <c:pt idx="3">
                  <c:v>2.8117960643952897</c:v>
                </c:pt>
                <c:pt idx="4">
                  <c:v>2.7566593964428208</c:v>
                </c:pt>
                <c:pt idx="5">
                  <c:v>2.7776326330175243</c:v>
                </c:pt>
                <c:pt idx="6">
                  <c:v>2.9398926648799089</c:v>
                </c:pt>
                <c:pt idx="7">
                  <c:v>3.5444269996590503</c:v>
                </c:pt>
                <c:pt idx="8">
                  <c:v>3.9237404013359067</c:v>
                </c:pt>
                <c:pt idx="9">
                  <c:v>4.3077050904591285</c:v>
                </c:pt>
                <c:pt idx="10">
                  <c:v>4.5012441124547831</c:v>
                </c:pt>
                <c:pt idx="11">
                  <c:v>3.9466873858883429</c:v>
                </c:pt>
                <c:pt idx="12">
                  <c:v>5.6623850216424696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09C-4E4A-8FA6-41364DDA512E}"/>
            </c:ext>
          </c:extLst>
        </c:ser>
        <c:ser>
          <c:idx val="1"/>
          <c:order val="3"/>
          <c:tx>
            <c:strRef>
              <c:f>'13'!$E$28</c:f>
              <c:strCache>
                <c:ptCount val="1"/>
              </c:strCache>
            </c:strRef>
          </c:tx>
          <c:marker>
            <c:symbol val="none"/>
          </c:marker>
          <c:cat>
            <c:numRef>
              <c:f>'13'!$A$33:$A$45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'13'!$E$33:$E$43</c:f>
              <c:numCache>
                <c:formatCode>###0.0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09C-4E4A-8FA6-41364DDA512E}"/>
            </c:ext>
          </c:extLst>
        </c:ser>
        <c:ser>
          <c:idx val="3"/>
          <c:order val="4"/>
          <c:tx>
            <c:strRef>
              <c:f>'13'!$F$28</c:f>
              <c:strCache>
                <c:ptCount val="1"/>
                <c:pt idx="0">
                  <c:v>Snusar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numRef>
              <c:f>'13'!$A$33:$A$45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'13'!$F$33:$F$45</c:f>
              <c:numCache>
                <c:formatCode>0.0</c:formatCode>
                <c:ptCount val="13"/>
                <c:pt idx="0">
                  <c:v>1.3153945336396691</c:v>
                </c:pt>
                <c:pt idx="1">
                  <c:v>1.2502219147274831</c:v>
                </c:pt>
                <c:pt idx="2">
                  <c:v>1.3125416710179272</c:v>
                </c:pt>
                <c:pt idx="3">
                  <c:v>1.2472988371984828</c:v>
                </c:pt>
                <c:pt idx="4">
                  <c:v>1.1896020410937</c:v>
                </c:pt>
                <c:pt idx="5">
                  <c:v>1.4233572734595938</c:v>
                </c:pt>
                <c:pt idx="6">
                  <c:v>1.4961001151358047</c:v>
                </c:pt>
                <c:pt idx="7">
                  <c:v>1.8026292914227848</c:v>
                </c:pt>
                <c:pt idx="8">
                  <c:v>1.7711808904892494</c:v>
                </c:pt>
                <c:pt idx="9">
                  <c:v>2.0821733985318516</c:v>
                </c:pt>
                <c:pt idx="10">
                  <c:v>2.7080038548379646</c:v>
                </c:pt>
                <c:pt idx="11">
                  <c:v>2.1215446923314984</c:v>
                </c:pt>
                <c:pt idx="12">
                  <c:v>2.1145039293790702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09C-4E4A-8FA6-41364DDA51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701968"/>
        <c:axId val="232702360"/>
      </c:lineChart>
      <c:catAx>
        <c:axId val="232701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bg1"/>
                </a:solidFill>
              </a:defRPr>
            </a:pPr>
            <a:endParaRPr lang="en-SE"/>
          </a:p>
        </c:txPr>
        <c:crossAx val="23270236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702360"/>
        <c:scaling>
          <c:orientation val="minMax"/>
          <c:max val="3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900"/>
            </a:pPr>
            <a:endParaRPr lang="en-SE"/>
          </a:p>
        </c:txPr>
        <c:crossAx val="232701968"/>
        <c:crosses val="autoZero"/>
        <c:crossBetween val="midCat"/>
        <c:majorUnit val="10"/>
      </c:valAx>
      <c:spPr>
        <a:solidFill>
          <a:schemeClr val="tx1"/>
        </a:solidFill>
        <a:ln w="9525">
          <a:solidFill>
            <a:schemeClr val="bg1"/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ysClr val="windowText" lastClr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22309437291668E-2"/>
          <c:y val="0.10968498881030396"/>
          <c:w val="0.88708978494623658"/>
          <c:h val="0.657842016237594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'14'!$B$3</c:f>
              <c:strCache>
                <c:ptCount val="1"/>
                <c:pt idx="0">
                  <c:v>Snusar dagligen</c:v>
                </c:pt>
              </c:strCache>
            </c:strRef>
          </c:tx>
          <c:spPr>
            <a:solidFill>
              <a:srgbClr val="B32B31"/>
            </a:solidFill>
            <a:ln w="25400">
              <a:noFill/>
              <a:prstDash val="solid"/>
            </a:ln>
          </c:spPr>
          <c:invertIfNegative val="0"/>
          <c:cat>
            <c:strRef>
              <c:f>'14'!$A$4:$A$7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'14'!$B$4:$B$7</c:f>
              <c:numCache>
                <c:formatCode>0</c:formatCode>
                <c:ptCount val="4"/>
                <c:pt idx="0">
                  <c:v>18.1531495707438</c:v>
                </c:pt>
                <c:pt idx="1">
                  <c:v>16.408449209654201</c:v>
                </c:pt>
                <c:pt idx="2">
                  <c:v>13.5029325161595</c:v>
                </c:pt>
                <c:pt idx="3">
                  <c:v>6.6631977146260297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20-4D6B-9AE6-9581274DD82C}"/>
            </c:ext>
          </c:extLst>
        </c:ser>
        <c:ser>
          <c:idx val="1"/>
          <c:order val="1"/>
          <c:tx>
            <c:strRef>
              <c:f>'14'!$C$3</c:f>
              <c:strCache>
                <c:ptCount val="1"/>
              </c:strCache>
            </c:strRef>
          </c:tx>
          <c:invertIfNegative val="0"/>
          <c:cat>
            <c:strRef>
              <c:f>'14'!$A$4:$A$7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'14'!$C$4:$C$7</c:f>
              <c:numCache>
                <c:formatCode>#,##0.0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0B20-4D6B-9AE6-9581274DD82C}"/>
            </c:ext>
          </c:extLst>
        </c:ser>
        <c:ser>
          <c:idx val="2"/>
          <c:order val="2"/>
          <c:tx>
            <c:strRef>
              <c:f>'14'!$D$3</c:f>
              <c:strCache>
                <c:ptCount val="1"/>
                <c:pt idx="0">
                  <c:v>Snusar sporadiskt </c:v>
                </c:pt>
              </c:strCache>
            </c:strRef>
          </c:tx>
          <c:spPr>
            <a:solidFill>
              <a:srgbClr val="004687"/>
            </a:solidFill>
            <a:ln w="25400">
              <a:noFill/>
              <a:prstDash val="solid"/>
            </a:ln>
          </c:spPr>
          <c:invertIfNegative val="0"/>
          <c:cat>
            <c:strRef>
              <c:f>'14'!$A$4:$A$7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'14'!$D$4:$D$7</c:f>
              <c:numCache>
                <c:formatCode>0</c:formatCode>
                <c:ptCount val="4"/>
                <c:pt idx="0">
                  <c:v>7.4817924648946201</c:v>
                </c:pt>
                <c:pt idx="1">
                  <c:v>2.87454569076138</c:v>
                </c:pt>
                <c:pt idx="2">
                  <c:v>1.2801415194597801</c:v>
                </c:pt>
                <c:pt idx="3">
                  <c:v>0.51000000044423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20-4D6B-9AE6-9581274DD82C}"/>
            </c:ext>
          </c:extLst>
        </c:ser>
        <c:ser>
          <c:idx val="3"/>
          <c:order val="3"/>
          <c:tx>
            <c:strRef>
              <c:f>'14'!$E$3</c:f>
              <c:strCache>
                <c:ptCount val="1"/>
              </c:strCache>
            </c:strRef>
          </c:tx>
          <c:invertIfNegative val="0"/>
          <c:cat>
            <c:strRef>
              <c:f>'14'!$A$4:$A$7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'14'!$E$4:$E$7</c:f>
              <c:numCache>
                <c:formatCode>#,##0.0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0B20-4D6B-9AE6-9581274DD8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703144"/>
        <c:axId val="232703536"/>
      </c:barChart>
      <c:catAx>
        <c:axId val="232703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>
                <a:solidFill>
                  <a:schemeClr val="tx1"/>
                </a:solidFill>
              </a:defRPr>
            </a:pPr>
            <a:endParaRPr lang="en-SE"/>
          </a:p>
        </c:txPr>
        <c:crossAx val="232703536"/>
        <c:crosses val="autoZero"/>
        <c:auto val="1"/>
        <c:lblAlgn val="ctr"/>
        <c:lblOffset val="100"/>
        <c:noMultiLvlLbl val="0"/>
      </c:catAx>
      <c:valAx>
        <c:axId val="232703536"/>
        <c:scaling>
          <c:orientation val="minMax"/>
          <c:max val="3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aseline="0">
                    <a:solidFill>
                      <a:schemeClr val="tx1"/>
                    </a:solidFill>
                  </a:defRPr>
                </a:pPr>
                <a:r>
                  <a:rPr lang="sv-SE" sz="900" baseline="0">
                    <a:solidFill>
                      <a:schemeClr val="tx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1.3807706093189967E-2"/>
              <c:y val="1.821034462976959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703144"/>
        <c:crossesAt val="1"/>
        <c:crossBetween val="between"/>
        <c:majorUnit val="1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7466881720430108"/>
          <c:y val="0.8378721811588431"/>
          <c:w val="0.65695118681581965"/>
          <c:h val="6.8311441818301996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>
              <a:solidFill>
                <a:sysClr val="windowText" lastClr="000000"/>
              </a:solidFill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151932367149765E-2"/>
          <c:y val="0.11722650421986713"/>
          <c:w val="0.87201415770609314"/>
          <c:h val="0.65878493204556177"/>
        </c:manualLayout>
      </c:layout>
      <c:lineChart>
        <c:grouping val="standard"/>
        <c:varyColors val="0"/>
        <c:ser>
          <c:idx val="2"/>
          <c:order val="0"/>
          <c:tx>
            <c:strRef>
              <c:f>'15'!$B$3</c:f>
              <c:strCache>
                <c:ptCount val="1"/>
                <c:pt idx="0">
                  <c:v>Bland dem som snusar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'15'!$B$4:$B$16</c:f>
              <c:numCache>
                <c:formatCode>0</c:formatCode>
                <c:ptCount val="13"/>
                <c:pt idx="0">
                  <c:v>195.74908458238369</c:v>
                </c:pt>
                <c:pt idx="1">
                  <c:v>202.22336135900375</c:v>
                </c:pt>
                <c:pt idx="2">
                  <c:v>205.04403307352712</c:v>
                </c:pt>
                <c:pt idx="3">
                  <c:v>198.8255684820318</c:v>
                </c:pt>
                <c:pt idx="4">
                  <c:v>205.06906742052061</c:v>
                </c:pt>
                <c:pt idx="5">
                  <c:v>202.9091443576778</c:v>
                </c:pt>
                <c:pt idx="6">
                  <c:v>208.83970491003703</c:v>
                </c:pt>
                <c:pt idx="7">
                  <c:v>202.5556</c:v>
                </c:pt>
                <c:pt idx="8">
                  <c:v>204.28523277164425</c:v>
                </c:pt>
                <c:pt idx="9">
                  <c:v>208.5046451688776</c:v>
                </c:pt>
                <c:pt idx="10">
                  <c:v>210.41898056539964</c:v>
                </c:pt>
                <c:pt idx="11">
                  <c:v>199.25360000000001</c:v>
                </c:pt>
                <c:pt idx="12">
                  <c:v>217.44794928372585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C99-426B-A10A-FC6B9A63F81E}"/>
            </c:ext>
          </c:extLst>
        </c:ser>
        <c:ser>
          <c:idx val="0"/>
          <c:order val="1"/>
          <c:tx>
            <c:strRef>
              <c:f>'15'!$C$3</c:f>
              <c:strCache>
                <c:ptCount val="1"/>
              </c:strCache>
            </c:strRef>
          </c:tx>
          <c:spPr>
            <a:ln w="254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'15'!$C$4:$C$14</c:f>
              <c:numCache>
                <c:formatCode>###0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C99-426B-A10A-FC6B9A63F81E}"/>
            </c:ext>
          </c:extLst>
        </c:ser>
        <c:ser>
          <c:idx val="1"/>
          <c:order val="2"/>
          <c:tx>
            <c:strRef>
              <c:f>'15'!$D$3</c:f>
              <c:strCache>
                <c:ptCount val="1"/>
                <c:pt idx="0">
                  <c:v>Bland dem som snusar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'15'!$D$4:$D$16</c:f>
              <c:numCache>
                <c:formatCode>0.0</c:formatCode>
                <c:ptCount val="13"/>
                <c:pt idx="8" formatCode="0">
                  <c:v>25.773679705182452</c:v>
                </c:pt>
                <c:pt idx="9" formatCode="0">
                  <c:v>29.493286277240855</c:v>
                </c:pt>
                <c:pt idx="10" formatCode="0">
                  <c:v>34.352037398301491</c:v>
                </c:pt>
                <c:pt idx="11" formatCode="0">
                  <c:v>27.617036836562999</c:v>
                </c:pt>
                <c:pt idx="12" formatCode="0">
                  <c:v>29.799301899666506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C99-426B-A10A-FC6B9A63F81E}"/>
            </c:ext>
          </c:extLst>
        </c:ser>
        <c:ser>
          <c:idx val="3"/>
          <c:order val="3"/>
          <c:tx>
            <c:strRef>
              <c:f>'15'!$E$3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'15'!$E$4:$E$14</c:f>
              <c:numCache>
                <c:formatCode>###0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C99-426B-A10A-FC6B9A63F81E}"/>
            </c:ext>
          </c:extLst>
        </c:ser>
        <c:ser>
          <c:idx val="4"/>
          <c:order val="4"/>
          <c:tx>
            <c:strRef>
              <c:f>'15'!$F$3</c:f>
              <c:strCache>
                <c:ptCount val="1"/>
                <c:pt idx="0">
                  <c:v>Bland dem som snusar, totalt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'15'!$F$4:$F$16</c:f>
              <c:numCache>
                <c:formatCode>0.0</c:formatCode>
                <c:ptCount val="13"/>
                <c:pt idx="8" formatCode="0">
                  <c:v>176.34144460716678</c:v>
                </c:pt>
                <c:pt idx="9" formatCode="0">
                  <c:v>174.80123212709546</c:v>
                </c:pt>
                <c:pt idx="10" formatCode="0">
                  <c:v>174.52318702784748</c:v>
                </c:pt>
                <c:pt idx="11" formatCode="0">
                  <c:v>164.89573431243065</c:v>
                </c:pt>
                <c:pt idx="12" formatCode="0">
                  <c:v>187.78303127360076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C99-426B-A10A-FC6B9A63F81E}"/>
            </c:ext>
          </c:extLst>
        </c:ser>
        <c:ser>
          <c:idx val="5"/>
          <c:order val="5"/>
          <c:tx>
            <c:strRef>
              <c:f>'15'!$G$3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'15'!$G$4:$G$14</c:f>
              <c:numCache>
                <c:formatCode>###0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C99-426B-A10A-FC6B9A63F81E}"/>
            </c:ext>
          </c:extLst>
        </c:ser>
        <c:ser>
          <c:idx val="6"/>
          <c:order val="6"/>
          <c:tx>
            <c:strRef>
              <c:f>'15'!$H$3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'15'!$H$4:$H$14</c:f>
              <c:numCache>
                <c:formatCode>0.0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C99-426B-A10A-FC6B9A63F81E}"/>
            </c:ext>
          </c:extLst>
        </c:ser>
        <c:ser>
          <c:idx val="7"/>
          <c:order val="7"/>
          <c:tx>
            <c:strRef>
              <c:f>'15'!$I$3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'15'!$A$4:$A$16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'15'!$I$4:$I$14</c:f>
              <c:numCache>
                <c:formatCode>###0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C99-426B-A10A-FC6B9A63F8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704320"/>
        <c:axId val="233327280"/>
      </c:lineChart>
      <c:catAx>
        <c:axId val="232704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33272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3327280"/>
        <c:scaling>
          <c:orientation val="minMax"/>
          <c:max val="25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aseline="0">
                    <a:solidFill>
                      <a:schemeClr val="tx1"/>
                    </a:solidFill>
                  </a:defRPr>
                </a:pPr>
                <a:r>
                  <a:rPr lang="sv-SE" sz="900" baseline="0">
                    <a:solidFill>
                      <a:schemeClr val="tx1"/>
                    </a:solidFill>
                  </a:rPr>
                  <a:t>Antal</a:t>
                </a:r>
              </a:p>
            </c:rich>
          </c:tx>
          <c:layout>
            <c:manualLayout>
              <c:xMode val="edge"/>
              <c:yMode val="edge"/>
              <c:x val="1.8814814814814815E-2"/>
              <c:y val="3.1603682170542637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704320"/>
        <c:crossesAt val="1"/>
        <c:crossBetween val="midCat"/>
        <c:majorUnit val="5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7.9925580658888259E-2"/>
          <c:y val="0.86658185474754579"/>
          <c:w val="0.82809037037037059"/>
          <c:h val="0.1205968992248062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>
              <a:solidFill>
                <a:sysClr val="windowText" lastClr="000000"/>
              </a:solidFill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407170935676902E-2"/>
          <c:y val="8.4452838637200364E-2"/>
          <c:w val="0.41497368792144201"/>
          <c:h val="0.630514293766854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'16'!$A$5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</c:spPr>
          <c:invertIfNegative val="0"/>
          <c:cat>
            <c:strRef>
              <c:f>'16'!$B$4:$E$4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'16'!$B$5:$E$5</c:f>
              <c:numCache>
                <c:formatCode>#,##0</c:formatCode>
                <c:ptCount val="4"/>
                <c:pt idx="0">
                  <c:v>1.4820720129010201</c:v>
                </c:pt>
                <c:pt idx="1">
                  <c:v>0.55118517867468597</c:v>
                </c:pt>
                <c:pt idx="2">
                  <c:v>0.13464229473650499</c:v>
                </c:pt>
                <c:pt idx="3">
                  <c:v>4.7743658448046497E-2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92-4ADB-B11F-03A050409ED8}"/>
            </c:ext>
          </c:extLst>
        </c:ser>
        <c:ser>
          <c:idx val="1"/>
          <c:order val="1"/>
          <c:tx>
            <c:strRef>
              <c:f>'16'!$A$6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'16'!$B$4:$E$4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'16'!$B$6:$E$6</c:f>
              <c:numCache>
                <c:formatCode>#,##0</c:formatCode>
                <c:ptCount val="4"/>
                <c:pt idx="0">
                  <c:v>3.54476496395066</c:v>
                </c:pt>
                <c:pt idx="1">
                  <c:v>0.69390484790317397</c:v>
                </c:pt>
                <c:pt idx="2">
                  <c:v>0.59623361806155395</c:v>
                </c:pt>
                <c:pt idx="3">
                  <c:v>0.26316526894565101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92-4ADB-B11F-03A050409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3329240"/>
        <c:axId val="233329632"/>
      </c:barChart>
      <c:catAx>
        <c:axId val="23332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233329632"/>
        <c:crosses val="autoZero"/>
        <c:auto val="1"/>
        <c:lblAlgn val="ctr"/>
        <c:lblOffset val="100"/>
        <c:noMultiLvlLbl val="0"/>
      </c:catAx>
      <c:valAx>
        <c:axId val="233329632"/>
        <c:scaling>
          <c:orientation val="minMax"/>
          <c:max val="6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</a:ln>
          </c:spPr>
        </c:majorGridlines>
        <c:title>
          <c:tx>
            <c:rich>
              <a:bodyPr rot="0" vert="horz"/>
              <a:lstStyle/>
              <a:p>
                <a:pPr>
                  <a:defRPr b="0"/>
                </a:pPr>
                <a:r>
                  <a:rPr lang="en-US" sz="900" b="0">
                    <a:latin typeface="Arial" panose="020B0604020202020204" pitchFamily="34" charset="0"/>
                    <a:cs typeface="Arial" panose="020B0604020202020204" pitchFamily="34" charset="0"/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3.2055555555555552E-2"/>
              <c:y val="4.3792441805145226E-3"/>
            </c:manualLayout>
          </c:layout>
          <c:overlay val="0"/>
          <c:spPr>
            <a:ln>
              <a:noFill/>
            </a:ln>
          </c:spPr>
        </c:title>
        <c:numFmt formatCode="0" sourceLinked="0"/>
        <c:majorTickMark val="none"/>
        <c:minorTickMark val="none"/>
        <c:tickLblPos val="nextTo"/>
        <c:spPr>
          <a:ln/>
        </c:spPr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233329240"/>
        <c:crosses val="autoZero"/>
        <c:crossBetween val="between"/>
        <c:majorUnit val="2"/>
      </c:valAx>
      <c:spPr>
        <a:solidFill>
          <a:schemeClr val="tx1"/>
        </a:solidFill>
        <a:ln>
          <a:solidFill>
            <a:schemeClr val="bg1"/>
          </a:solidFill>
        </a:ln>
      </c:spPr>
    </c:plotArea>
    <c:legend>
      <c:legendPos val="t"/>
      <c:legendEntry>
        <c:idx val="0"/>
        <c:txPr>
          <a:bodyPr/>
          <a:lstStyle/>
          <a:p>
            <a:pPr>
              <a:defRPr sz="9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SE"/>
          </a:p>
        </c:txPr>
      </c:legendEntry>
      <c:legendEntry>
        <c:idx val="1"/>
        <c:txPr>
          <a:bodyPr/>
          <a:lstStyle/>
          <a:p>
            <a:pPr>
              <a:defRPr sz="9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SE"/>
          </a:p>
        </c:txPr>
      </c:legendEntry>
      <c:layout>
        <c:manualLayout>
          <c:xMode val="edge"/>
          <c:yMode val="edge"/>
          <c:x val="0.21505394265232974"/>
          <c:y val="0.84253721802997061"/>
          <c:w val="0.59570826141954858"/>
          <c:h val="5.7321178180151144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S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720502170238433E-2"/>
          <c:y val="0.12051928526155532"/>
          <c:w val="0.89389190428866294"/>
          <c:h val="0.717715585647113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'16'!$A$13</c:f>
              <c:strCache>
                <c:ptCount val="1"/>
                <c:pt idx="0">
                  <c:v>Använt dagligen</c:v>
                </c:pt>
              </c:strCache>
            </c:strRef>
          </c:tx>
          <c:spPr>
            <a:solidFill>
              <a:srgbClr val="B32B31"/>
            </a:solidFill>
            <a:ln>
              <a:noFill/>
            </a:ln>
          </c:spPr>
          <c:invertIfNegative val="0"/>
          <c:cat>
            <c:strRef>
              <c:f>'16'!$B$12:$D$12</c:f>
              <c:strCache>
                <c:ptCount val="3"/>
                <c:pt idx="0">
                  <c:v>Alla</c:v>
                </c:pt>
                <c:pt idx="1">
                  <c:v>Män</c:v>
                </c:pt>
                <c:pt idx="2">
                  <c:v>Kvinnor</c:v>
                </c:pt>
              </c:strCache>
            </c:strRef>
          </c:cat>
          <c:val>
            <c:numRef>
              <c:f>'16'!$B$13:$D$13</c:f>
              <c:numCache>
                <c:formatCode>#,##0</c:formatCode>
                <c:ptCount val="3"/>
                <c:pt idx="0">
                  <c:v>0.53286133971053795</c:v>
                </c:pt>
                <c:pt idx="1">
                  <c:v>0.66551007574253895</c:v>
                </c:pt>
                <c:pt idx="2">
                  <c:v>0.39773062668123699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94-4D0E-83D4-0FA489A47A6C}"/>
            </c:ext>
          </c:extLst>
        </c:ser>
        <c:ser>
          <c:idx val="1"/>
          <c:order val="1"/>
          <c:tx>
            <c:strRef>
              <c:f>'16'!$A$14</c:f>
              <c:strCache>
                <c:ptCount val="1"/>
                <c:pt idx="0">
                  <c:v>Använt sporadiskt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cat>
            <c:strRef>
              <c:f>'16'!$B$12:$D$12</c:f>
              <c:strCache>
                <c:ptCount val="3"/>
                <c:pt idx="0">
                  <c:v>Alla</c:v>
                </c:pt>
                <c:pt idx="1">
                  <c:v>Män</c:v>
                </c:pt>
                <c:pt idx="2">
                  <c:v>Kvinnor</c:v>
                </c:pt>
              </c:strCache>
            </c:strRef>
          </c:cat>
          <c:val>
            <c:numRef>
              <c:f>'16'!$B$14:$D$14</c:f>
              <c:numCache>
                <c:formatCode>#,##0</c:formatCode>
                <c:ptCount val="3"/>
                <c:pt idx="0">
                  <c:v>1.1684031513812501</c:v>
                </c:pt>
                <c:pt idx="1">
                  <c:v>1.3757349859801999</c:v>
                </c:pt>
                <c:pt idx="2">
                  <c:v>0.95719195192987105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94-4D0E-83D4-0FA489A47A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3330416"/>
        <c:axId val="233330808"/>
      </c:barChart>
      <c:catAx>
        <c:axId val="23333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 rot="0" vert="horz"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233330808"/>
        <c:crosses val="autoZero"/>
        <c:auto val="1"/>
        <c:lblAlgn val="ctr"/>
        <c:lblOffset val="100"/>
        <c:noMultiLvlLbl val="0"/>
      </c:catAx>
      <c:valAx>
        <c:axId val="233330808"/>
        <c:scaling>
          <c:orientation val="minMax"/>
          <c:max val="6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</a:ln>
          </c:spPr>
        </c:majorGridlines>
        <c:numFmt formatCode="0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SE"/>
          </a:p>
        </c:txPr>
        <c:crossAx val="233330416"/>
        <c:crosses val="autoZero"/>
        <c:crossBetween val="between"/>
        <c:majorUnit val="2"/>
      </c:valAx>
      <c:spPr>
        <a:solidFill>
          <a:schemeClr val="tx1"/>
        </a:solidFill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343906810035841E-2"/>
          <c:y val="6.0733473487502923E-2"/>
          <c:w val="0.43710304659498206"/>
          <c:h val="0.8972202756365335"/>
        </c:manualLayout>
      </c:layout>
      <c:pieChart>
        <c:varyColors val="1"/>
        <c:ser>
          <c:idx val="0"/>
          <c:order val="0"/>
          <c:spPr>
            <a:ln w="12700">
              <a:noFill/>
            </a:ln>
          </c:spPr>
          <c:dPt>
            <c:idx val="0"/>
            <c:bubble3D val="0"/>
            <c:spPr>
              <a:solidFill>
                <a:srgbClr val="004687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BF6-4537-8C9F-A821938EDD3B}"/>
              </c:ext>
            </c:extLst>
          </c:dPt>
          <c:dPt>
            <c:idx val="1"/>
            <c:bubble3D val="0"/>
            <c:spPr>
              <a:solidFill>
                <a:srgbClr val="B32B31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BF6-4537-8C9F-A821938EDD3B}"/>
              </c:ext>
            </c:extLst>
          </c:dPt>
          <c:dPt>
            <c:idx val="2"/>
            <c:bubble3D val="0"/>
            <c:spPr>
              <a:solidFill>
                <a:srgbClr val="F292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BF6-4537-8C9F-A821938EDD3B}"/>
              </c:ext>
            </c:extLst>
          </c:dPt>
          <c:dPt>
            <c:idx val="3"/>
            <c:bubble3D val="0"/>
            <c:spPr>
              <a:solidFill>
                <a:srgbClr val="BEBC00"/>
              </a:solidFill>
              <a:ln w="127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BF6-4537-8C9F-A821938EDD3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SE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'17'!$A$16:$A$19</c:f>
              <c:strCache>
                <c:ptCount val="4"/>
                <c:pt idx="0">
                  <c:v>E-cigganvändare som röker</c:v>
                </c:pt>
                <c:pt idx="1">
                  <c:v>E-cigganvändare som snusar</c:v>
                </c:pt>
                <c:pt idx="2">
                  <c:v>E-cigganvändare som röker och snusar</c:v>
                </c:pt>
                <c:pt idx="3">
                  <c:v>E-cigganvändare som varken röker eller snusar</c:v>
                </c:pt>
              </c:strCache>
            </c:strRef>
          </c:cat>
          <c:val>
            <c:numRef>
              <c:f>'17'!$B$16:$B$19</c:f>
              <c:numCache>
                <c:formatCode>#,##0</c:formatCode>
                <c:ptCount val="4"/>
                <c:pt idx="0">
                  <c:v>36.799999999999997</c:v>
                </c:pt>
                <c:pt idx="1">
                  <c:v>10.5</c:v>
                </c:pt>
                <c:pt idx="2">
                  <c:v>22.9</c:v>
                </c:pt>
                <c:pt idx="3">
                  <c:v>29.8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BF6-4537-8C9F-A821938EDD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SE"/>
          </a:p>
        </c:txPr>
      </c:legendEntry>
      <c:layout>
        <c:manualLayout>
          <c:xMode val="edge"/>
          <c:yMode val="edge"/>
          <c:x val="0.5095351254480287"/>
          <c:y val="0.12873142083588535"/>
          <c:w val="0.49046487455197135"/>
          <c:h val="0.746286374329347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SE"/>
        </a:p>
      </c:txPr>
    </c:legend>
    <c:plotVisOnly val="1"/>
    <c:dispBlanksAs val="gap"/>
    <c:showDLblsOverMax val="0"/>
  </c:chart>
  <c:spPr>
    <a:solidFill>
      <a:schemeClr val="tx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788071212506061E-2"/>
          <c:y val="7.5011186826853858E-4"/>
          <c:w val="0.84110844282294628"/>
          <c:h val="0.84293587011895865"/>
        </c:manualLayout>
      </c:layout>
      <c:areaChart>
        <c:grouping val="stacked"/>
        <c:varyColors val="0"/>
        <c:ser>
          <c:idx val="0"/>
          <c:order val="0"/>
          <c:spPr>
            <a:solidFill>
              <a:srgbClr val="B32B31"/>
            </a:solidFill>
            <a:ln>
              <a:noFill/>
            </a:ln>
          </c:spPr>
          <c:cat>
            <c:strRef>
              <c:f>'7'!$A$24:$A$36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'7'!$B$24:$B$36</c:f>
              <c:numCache>
                <c:formatCode>#,##0.0</c:formatCode>
                <c:ptCount val="13"/>
                <c:pt idx="0">
                  <c:v>16.517723653135352</c:v>
                </c:pt>
                <c:pt idx="1">
                  <c:v>15.446311637435606</c:v>
                </c:pt>
                <c:pt idx="2">
                  <c:v>14.507546069991994</c:v>
                </c:pt>
                <c:pt idx="3">
                  <c:v>13.349215562586112</c:v>
                </c:pt>
                <c:pt idx="4">
                  <c:v>12.931980106880921</c:v>
                </c:pt>
                <c:pt idx="5">
                  <c:v>13.27902867666694</c:v>
                </c:pt>
                <c:pt idx="6">
                  <c:v>12.113819123952808</c:v>
                </c:pt>
                <c:pt idx="7">
                  <c:v>11.294279270169929</c:v>
                </c:pt>
                <c:pt idx="8">
                  <c:v>10.98605834110595</c:v>
                </c:pt>
                <c:pt idx="9">
                  <c:v>10.927131128672768</c:v>
                </c:pt>
                <c:pt idx="10">
                  <c:v>10.624990889172309</c:v>
                </c:pt>
                <c:pt idx="11">
                  <c:v>12.292456846940755</c:v>
                </c:pt>
                <c:pt idx="12">
                  <c:v>11.556992687825099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2C-4321-8476-031CBE0B9135}"/>
            </c:ext>
          </c:extLst>
        </c:ser>
        <c:ser>
          <c:idx val="1"/>
          <c:order val="1"/>
          <c:cat>
            <c:strRef>
              <c:f>'7'!$A$24:$A$36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'7'!$C$24:$C$34</c:f>
              <c:numCache>
                <c:formatCode>#,##0.0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1-8C2C-4321-8476-031CBE0B9135}"/>
            </c:ext>
          </c:extLst>
        </c:ser>
        <c:ser>
          <c:idx val="2"/>
          <c:order val="2"/>
          <c:spPr>
            <a:solidFill>
              <a:srgbClr val="004687"/>
            </a:solidFill>
            <a:ln>
              <a:noFill/>
            </a:ln>
          </c:spPr>
          <c:cat>
            <c:strRef>
              <c:f>'7'!$A$24:$A$36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'7'!$D$24:$D$36</c:f>
              <c:numCache>
                <c:formatCode>#,##0.0</c:formatCode>
                <c:ptCount val="13"/>
                <c:pt idx="0">
                  <c:v>1.5511322788459438</c:v>
                </c:pt>
                <c:pt idx="1">
                  <c:v>1.3890691860799902</c:v>
                </c:pt>
                <c:pt idx="2">
                  <c:v>1.4542968926079858</c:v>
                </c:pt>
                <c:pt idx="3">
                  <c:v>1.4181790626044302</c:v>
                </c:pt>
                <c:pt idx="4">
                  <c:v>1.2021644159120004</c:v>
                </c:pt>
                <c:pt idx="5">
                  <c:v>1.3796396009475056</c:v>
                </c:pt>
                <c:pt idx="6">
                  <c:v>1.2816497889066742</c:v>
                </c:pt>
                <c:pt idx="7">
                  <c:v>1.5348634458027099</c:v>
                </c:pt>
                <c:pt idx="8">
                  <c:v>1.6624542149770594</c:v>
                </c:pt>
                <c:pt idx="9">
                  <c:v>1.9585417862056544</c:v>
                </c:pt>
                <c:pt idx="10">
                  <c:v>2.0710889436997069</c:v>
                </c:pt>
                <c:pt idx="11">
                  <c:v>2.0515076081567178</c:v>
                </c:pt>
                <c:pt idx="12">
                  <c:v>1.95416830413831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2C-4321-8476-031CBE0B9135}"/>
            </c:ext>
          </c:extLst>
        </c:ser>
        <c:ser>
          <c:idx val="3"/>
          <c:order val="3"/>
          <c:cat>
            <c:strRef>
              <c:f>'7'!$A$24:$A$36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'7'!$E$24:$E$34</c:f>
              <c:numCache>
                <c:formatCode>#,##0.0</c:formatCode>
                <c:ptCount val="11"/>
              </c:numCache>
            </c:numRef>
          </c:val>
          <c:extLst>
            <c:ext xmlns:c16="http://schemas.microsoft.com/office/drawing/2014/chart" uri="{C3380CC4-5D6E-409C-BE32-E72D297353CC}">
              <c16:uniqueId val="{00000003-8C2C-4321-8476-031CBE0B9135}"/>
            </c:ext>
          </c:extLst>
        </c:ser>
        <c:ser>
          <c:idx val="4"/>
          <c:order val="4"/>
          <c:spPr>
            <a:solidFill>
              <a:srgbClr val="BEBC00"/>
            </a:solidFill>
            <a:ln>
              <a:noFill/>
            </a:ln>
          </c:spPr>
          <c:cat>
            <c:strRef>
              <c:f>'7'!$A$24:$A$36</c:f>
              <c:strCach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strCache>
            </c:strRef>
          </c:cat>
          <c:val>
            <c:numRef>
              <c:f>'7'!$F$24:$F$36</c:f>
              <c:numCache>
                <c:formatCode>#,##0.0</c:formatCode>
                <c:ptCount val="13"/>
                <c:pt idx="0">
                  <c:v>2.7317706616189272</c:v>
                </c:pt>
                <c:pt idx="1">
                  <c:v>2.5483218495603097</c:v>
                </c:pt>
                <c:pt idx="2">
                  <c:v>2.4783057695986299</c:v>
                </c:pt>
                <c:pt idx="3">
                  <c:v>2.6425680122850728</c:v>
                </c:pt>
                <c:pt idx="4">
                  <c:v>2.7440970216245213</c:v>
                </c:pt>
                <c:pt idx="5">
                  <c:v>2.8213503055296121</c:v>
                </c:pt>
                <c:pt idx="6">
                  <c:v>3.1505539861593288</c:v>
                </c:pt>
                <c:pt idx="7">
                  <c:v>3.7918077420127614</c:v>
                </c:pt>
                <c:pt idx="8">
                  <c:v>4.0324670768480972</c:v>
                </c:pt>
                <c:pt idx="9">
                  <c:v>4.4313367027853285</c:v>
                </c:pt>
                <c:pt idx="10">
                  <c:v>5.1381590235930403</c:v>
                </c:pt>
                <c:pt idx="11">
                  <c:v>4.0167244700631253</c:v>
                </c:pt>
                <c:pt idx="12">
                  <c:v>5.82902560870897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C2C-4321-8476-031CBE0B91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0985664"/>
        <c:axId val="232017896"/>
      </c:areaChart>
      <c:catAx>
        <c:axId val="230985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>
                <a:solidFill>
                  <a:schemeClr val="tx1"/>
                </a:solidFill>
              </a:defRPr>
            </a:pPr>
            <a:endParaRPr lang="en-SE"/>
          </a:p>
        </c:txPr>
        <c:crossAx val="232017896"/>
        <c:crosses val="autoZero"/>
        <c:auto val="1"/>
        <c:lblAlgn val="ctr"/>
        <c:lblOffset val="100"/>
        <c:noMultiLvlLbl val="0"/>
      </c:catAx>
      <c:valAx>
        <c:axId val="232017896"/>
        <c:scaling>
          <c:orientation val="minMax"/>
          <c:max val="50"/>
          <c:min val="0"/>
        </c:scaling>
        <c:delete val="1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crossAx val="230985664"/>
        <c:crossesAt val="1"/>
        <c:crossBetween val="midCat"/>
        <c:majorUnit val="1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151971326164862E-2"/>
          <c:y val="0.10805432921472885"/>
          <c:w val="0.41871362007168461"/>
          <c:h val="0.6856291164749132"/>
        </c:manualLayout>
      </c:layout>
      <c:lineChart>
        <c:grouping val="standard"/>
        <c:varyColors val="0"/>
        <c:ser>
          <c:idx val="4"/>
          <c:order val="0"/>
          <c:tx>
            <c:strRef>
              <c:f>'8'!$B$4:$B$7</c:f>
              <c:strCache>
                <c:ptCount val="4"/>
                <c:pt idx="0">
                  <c:v>Röker totalt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dPt>
            <c:idx val="15"/>
            <c:bubble3D val="0"/>
            <c:spPr>
              <a:ln w="28575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A751-44A3-BEBA-864A2F3F2F2E}"/>
              </c:ext>
            </c:extLst>
          </c:dPt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'8'!$B$8:$B$24</c:f>
              <c:numCache>
                <c:formatCode>0.0</c:formatCode>
                <c:ptCount val="17"/>
                <c:pt idx="0">
                  <c:v>19.492478407167507</c:v>
                </c:pt>
                <c:pt idx="1">
                  <c:v>18.230146784065248</c:v>
                </c:pt>
                <c:pt idx="2">
                  <c:v>17.222953472703136</c:v>
                </c:pt>
                <c:pt idx="3">
                  <c:v>17.868740323884502</c:v>
                </c:pt>
                <c:pt idx="4">
                  <c:v>15.893515622691764</c:v>
                </c:pt>
                <c:pt idx="5">
                  <c:v>14.372982842513329</c:v>
                </c:pt>
                <c:pt idx="6">
                  <c:v>14.593921451114182</c:v>
                </c:pt>
                <c:pt idx="7">
                  <c:v>13.558139950971801</c:v>
                </c:pt>
                <c:pt idx="8">
                  <c:v>12.689368982663629</c:v>
                </c:pt>
                <c:pt idx="9">
                  <c:v>13.327384148378671</c:v>
                </c:pt>
                <c:pt idx="10">
                  <c:v>13.702072072799096</c:v>
                </c:pt>
                <c:pt idx="11">
                  <c:v>13.64091976771012</c:v>
                </c:pt>
                <c:pt idx="12">
                  <c:v>13.02464191731954</c:v>
                </c:pt>
                <c:pt idx="13">
                  <c:v>14.244019637747666</c:v>
                </c:pt>
                <c:pt idx="14">
                  <c:v>13.135056935573397</c:v>
                </c:pt>
                <c:pt idx="15">
                  <c:v>15.724698449724835</c:v>
                </c:pt>
                <c:pt idx="16">
                  <c:v>15.102398597788588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751-44A3-BEBA-864A2F3F2F2E}"/>
            </c:ext>
          </c:extLst>
        </c:ser>
        <c:ser>
          <c:idx val="2"/>
          <c:order val="1"/>
          <c:tx>
            <c:strRef>
              <c:f>'8'!$C$4:$C$7</c:f>
              <c:strCache>
                <c:ptCount val="4"/>
                <c:pt idx="0">
                  <c:v>Röker totalt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'8'!$C$8:$C$22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751-44A3-BEBA-864A2F3F2F2E}"/>
            </c:ext>
          </c:extLst>
        </c:ser>
        <c:ser>
          <c:idx val="0"/>
          <c:order val="2"/>
          <c:tx>
            <c:strRef>
              <c:f>'8'!$D$4:$D$7</c:f>
              <c:strCache>
                <c:ptCount val="4"/>
                <c:pt idx="0">
                  <c:v>Röker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4-A751-44A3-BEBA-864A2F3F2F2E}"/>
              </c:ext>
            </c:extLst>
          </c:dPt>
          <c:dPt>
            <c:idx val="15"/>
            <c:bubble3D val="0"/>
            <c:spPr>
              <a:ln w="28575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6-A751-44A3-BEBA-864A2F3F2F2E}"/>
              </c:ext>
            </c:extLst>
          </c:dPt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'8'!$D$8:$D$24</c:f>
              <c:numCache>
                <c:formatCode>0.0</c:formatCode>
                <c:ptCount val="17"/>
                <c:pt idx="0">
                  <c:v>13.162890361510538</c:v>
                </c:pt>
                <c:pt idx="1">
                  <c:v>11.990447374633998</c:v>
                </c:pt>
                <c:pt idx="2">
                  <c:v>10.966793369884838</c:v>
                </c:pt>
                <c:pt idx="3">
                  <c:v>11.264478539943177</c:v>
                </c:pt>
                <c:pt idx="4">
                  <c:v>10.040742203208087</c:v>
                </c:pt>
                <c:pt idx="5">
                  <c:v>8.7950689365412345</c:v>
                </c:pt>
                <c:pt idx="6">
                  <c:v>8.8176915119258865</c:v>
                </c:pt>
                <c:pt idx="7">
                  <c:v>8.5474256167131273</c:v>
                </c:pt>
                <c:pt idx="8">
                  <c:v>7.9620860702874232</c:v>
                </c:pt>
                <c:pt idx="9">
                  <c:v>7.1887089299155731</c:v>
                </c:pt>
                <c:pt idx="10">
                  <c:v>7.7545638900940368</c:v>
                </c:pt>
                <c:pt idx="11">
                  <c:v>8.2186978943103952</c:v>
                </c:pt>
                <c:pt idx="12">
                  <c:v>6.8216728661280497</c:v>
                </c:pt>
                <c:pt idx="13">
                  <c:v>7.7377572309161051</c:v>
                </c:pt>
                <c:pt idx="14">
                  <c:v>6.9722766804702143</c:v>
                </c:pt>
                <c:pt idx="15">
                  <c:v>7.9691468984582663</c:v>
                </c:pt>
                <c:pt idx="16">
                  <c:v>7.3173886879138097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751-44A3-BEBA-864A2F3F2F2E}"/>
            </c:ext>
          </c:extLst>
        </c:ser>
        <c:ser>
          <c:idx val="1"/>
          <c:order val="3"/>
          <c:tx>
            <c:strRef>
              <c:f>'8'!$E$4:$E$7</c:f>
              <c:strCache>
                <c:ptCount val="4"/>
                <c:pt idx="0">
                  <c:v>Röker dagligen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'8'!$E$8:$E$22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751-44A3-BEBA-864A2F3F2F2E}"/>
            </c:ext>
          </c:extLst>
        </c:ser>
        <c:ser>
          <c:idx val="3"/>
          <c:order val="4"/>
          <c:tx>
            <c:strRef>
              <c:f>'8'!$F$4:$F$7</c:f>
              <c:strCache>
                <c:ptCount val="4"/>
                <c:pt idx="0">
                  <c:v>Röker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dPt>
            <c:idx val="15"/>
            <c:bubble3D val="0"/>
            <c:spPr>
              <a:ln w="28575">
                <a:noFill/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A-A751-44A3-BEBA-864A2F3F2F2E}"/>
              </c:ext>
            </c:extLst>
          </c:dPt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'8'!$F$8:$F$24</c:f>
              <c:numCache>
                <c:formatCode>###0.0</c:formatCode>
                <c:ptCount val="17"/>
                <c:pt idx="0">
                  <c:v>6.3373892433369035</c:v>
                </c:pt>
                <c:pt idx="1">
                  <c:v>6.2530522750772439</c:v>
                </c:pt>
                <c:pt idx="2">
                  <c:v>6.2561601028182672</c:v>
                </c:pt>
                <c:pt idx="3">
                  <c:v>6.6042617839413147</c:v>
                </c:pt>
                <c:pt idx="4">
                  <c:v>5.8527734194836558</c:v>
                </c:pt>
                <c:pt idx="5">
                  <c:v>5.5779139059720961</c:v>
                </c:pt>
                <c:pt idx="6">
                  <c:v>5.7901987719639019</c:v>
                </c:pt>
                <c:pt idx="7">
                  <c:v>5.0178139906812893</c:v>
                </c:pt>
                <c:pt idx="8">
                  <c:v>4.7272829123761833</c:v>
                </c:pt>
                <c:pt idx="9">
                  <c:v>6.13867521846307</c:v>
                </c:pt>
                <c:pt idx="10">
                  <c:v>5.9530419011134841</c:v>
                </c:pt>
                <c:pt idx="11">
                  <c:v>5.422221873399689</c:v>
                </c:pt>
                <c:pt idx="12">
                  <c:v>6.2029690511914861</c:v>
                </c:pt>
                <c:pt idx="13">
                  <c:v>6.5062624068316106</c:v>
                </c:pt>
                <c:pt idx="14">
                  <c:v>6.1627802551031694</c:v>
                </c:pt>
                <c:pt idx="15" formatCode="0.0">
                  <c:v>7.7105170597774206</c:v>
                </c:pt>
                <c:pt idx="16" formatCode="0.0">
                  <c:v>7.7542537416484096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A751-44A3-BEBA-864A2F3F2F2E}"/>
            </c:ext>
          </c:extLst>
        </c:ser>
        <c:ser>
          <c:idx val="5"/>
          <c:order val="5"/>
          <c:tx>
            <c:strRef>
              <c:f>'8'!$G$4:$G$7</c:f>
              <c:strCache>
                <c:ptCount val="4"/>
                <c:pt idx="0">
                  <c:v>Röker sporadiskt</c:v>
                </c:pt>
              </c:strCache>
            </c:strRef>
          </c:tx>
          <c:marker>
            <c:symbol val="none"/>
          </c:marker>
          <c:cat>
            <c:strRef>
              <c:f>'8'!$A$8:$A$24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'8'!$G$8:$G$22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A751-44A3-BEBA-864A2F3F2F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019464"/>
        <c:axId val="232019856"/>
      </c:lineChart>
      <c:catAx>
        <c:axId val="232019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019856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019856"/>
        <c:scaling>
          <c:orientation val="minMax"/>
          <c:max val="25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aseline="0">
                    <a:solidFill>
                      <a:schemeClr val="tx1"/>
                    </a:solidFill>
                  </a:defRPr>
                </a:pPr>
                <a:r>
                  <a:rPr lang="sv-SE" sz="900" baseline="0" dirty="0">
                    <a:solidFill>
                      <a:schemeClr val="tx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7.1975925925925922E-3"/>
              <c:y val="3.1603682170542637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019464"/>
        <c:crossesAt val="1"/>
        <c:crossBetween val="midCat"/>
        <c:majorUnit val="5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15827783323857628"/>
          <c:y val="0.869428345169037"/>
          <c:w val="0.73351612903225805"/>
          <c:h val="6.3447997193439659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/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70896610423284"/>
          <c:y val="1.9934861775503739E-2"/>
          <c:w val="0.77685713497623909"/>
          <c:h val="0.86311014673982078"/>
        </c:manualLayout>
      </c:layout>
      <c:lineChart>
        <c:grouping val="standard"/>
        <c:varyColors val="0"/>
        <c:ser>
          <c:idx val="4"/>
          <c:order val="0"/>
          <c:tx>
            <c:strRef>
              <c:f>'8'!$B$29</c:f>
              <c:strCache>
                <c:ptCount val="1"/>
                <c:pt idx="0">
                  <c:v>Röker totalt</c:v>
                </c:pt>
              </c:strCache>
            </c:strRef>
          </c:tx>
          <c:spPr>
            <a:ln w="28575">
              <a:solidFill>
                <a:srgbClr val="004687"/>
              </a:solidFill>
            </a:ln>
          </c:spPr>
          <c:marker>
            <c:symbol val="none"/>
          </c:marker>
          <c:dPt>
            <c:idx val="15"/>
            <c:bubble3D val="0"/>
            <c:spPr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1-942D-4A11-985E-6B96AE4A0712}"/>
              </c:ext>
            </c:extLst>
          </c:dPt>
          <c:cat>
            <c:strRef>
              <c:f>'8'!$A$30:$A$46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'8'!$B$30:$B$46</c:f>
              <c:numCache>
                <c:formatCode>0.0</c:formatCode>
                <c:ptCount val="17"/>
                <c:pt idx="0">
                  <c:v>23.576502415150287</c:v>
                </c:pt>
                <c:pt idx="1">
                  <c:v>21.71681393523038</c:v>
                </c:pt>
                <c:pt idx="2">
                  <c:v>21.261492238909639</c:v>
                </c:pt>
                <c:pt idx="3">
                  <c:v>20.278561057546504</c:v>
                </c:pt>
                <c:pt idx="4">
                  <c:v>18.073849827349289</c:v>
                </c:pt>
                <c:pt idx="5">
                  <c:v>16.835380823515571</c:v>
                </c:pt>
                <c:pt idx="6">
                  <c:v>15.930601468536267</c:v>
                </c:pt>
                <c:pt idx="7">
                  <c:v>14.740487672751931</c:v>
                </c:pt>
                <c:pt idx="8">
                  <c:v>14.13414452279293</c:v>
                </c:pt>
                <c:pt idx="9">
                  <c:v>14.658668277614451</c:v>
                </c:pt>
                <c:pt idx="10">
                  <c:v>13.386311466779562</c:v>
                </c:pt>
                <c:pt idx="11">
                  <c:v>12.836975532056567</c:v>
                </c:pt>
                <c:pt idx="12">
                  <c:v>12.64851255608307</c:v>
                </c:pt>
                <c:pt idx="13">
                  <c:v>12.905719405433011</c:v>
                </c:pt>
                <c:pt idx="14">
                  <c:v>12.725357546985345</c:v>
                </c:pt>
                <c:pt idx="15">
                  <c:v>14.392468531370314</c:v>
                </c:pt>
                <c:pt idx="16">
                  <c:v>13.49712565426278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2D-4A11-985E-6B96AE4A0712}"/>
            </c:ext>
          </c:extLst>
        </c:ser>
        <c:ser>
          <c:idx val="2"/>
          <c:order val="1"/>
          <c:tx>
            <c:strRef>
              <c:f>'8'!$C$29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'8'!$A$30:$A$46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'8'!$C$30:$C$44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2D-4A11-985E-6B96AE4A0712}"/>
            </c:ext>
          </c:extLst>
        </c:ser>
        <c:ser>
          <c:idx val="0"/>
          <c:order val="2"/>
          <c:tx>
            <c:strRef>
              <c:f>'8'!$D$29</c:f>
              <c:strCache>
                <c:ptCount val="1"/>
                <c:pt idx="0">
                  <c:v>Röker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dPt>
            <c:idx val="15"/>
            <c:bubble3D val="0"/>
            <c:spPr>
              <a:ln w="28575">
                <a:noFill/>
                <a:prstDash val="sysDash"/>
              </a:ln>
            </c:spPr>
            <c:extLst>
              <c:ext xmlns:c16="http://schemas.microsoft.com/office/drawing/2014/chart" uri="{C3380CC4-5D6E-409C-BE32-E72D297353CC}">
                <c16:uniqueId val="{00000005-942D-4A11-985E-6B96AE4A0712}"/>
              </c:ext>
            </c:extLst>
          </c:dPt>
          <c:cat>
            <c:strRef>
              <c:f>'8'!$A$30:$A$46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'8'!$D$30:$D$46</c:f>
              <c:numCache>
                <c:formatCode>0.0</c:formatCode>
                <c:ptCount val="17"/>
                <c:pt idx="0">
                  <c:v>18.06901840253018</c:v>
                </c:pt>
                <c:pt idx="1">
                  <c:v>16.535911487893763</c:v>
                </c:pt>
                <c:pt idx="2">
                  <c:v>15.722288886276301</c:v>
                </c:pt>
                <c:pt idx="3">
                  <c:v>14.687364641608935</c:v>
                </c:pt>
                <c:pt idx="4">
                  <c:v>13.40418447395483</c:v>
                </c:pt>
                <c:pt idx="5">
                  <c:v>12.665926274806081</c:v>
                </c:pt>
                <c:pt idx="6">
                  <c:v>11.816551350599619</c:v>
                </c:pt>
                <c:pt idx="7">
                  <c:v>11.024769884616887</c:v>
                </c:pt>
                <c:pt idx="8">
                  <c:v>10.266847232105011</c:v>
                </c:pt>
                <c:pt idx="9">
                  <c:v>9.7597593958773921</c:v>
                </c:pt>
                <c:pt idx="10">
                  <c:v>8.7120371798247334</c:v>
                </c:pt>
                <c:pt idx="11">
                  <c:v>8.8791515666029195</c:v>
                </c:pt>
                <c:pt idx="12">
                  <c:v>7.9654589423070101</c:v>
                </c:pt>
                <c:pt idx="13">
                  <c:v>7.6795455180758347</c:v>
                </c:pt>
                <c:pt idx="14">
                  <c:v>7.4166542424585202</c:v>
                </c:pt>
                <c:pt idx="15">
                  <c:v>8.3847449867386761</c:v>
                </c:pt>
                <c:pt idx="16">
                  <c:v>7.5571348214831904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42D-4A11-985E-6B96AE4A0712}"/>
            </c:ext>
          </c:extLst>
        </c:ser>
        <c:ser>
          <c:idx val="1"/>
          <c:order val="3"/>
          <c:tx>
            <c:strRef>
              <c:f>'8'!$E$29</c:f>
              <c:strCache>
                <c:ptCount val="1"/>
              </c:strCache>
            </c:strRef>
          </c:tx>
          <c:marker>
            <c:symbol val="none"/>
          </c:marker>
          <c:cat>
            <c:strRef>
              <c:f>'8'!$A$30:$A$46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'8'!$E$30:$E$44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42D-4A11-985E-6B96AE4A0712}"/>
            </c:ext>
          </c:extLst>
        </c:ser>
        <c:ser>
          <c:idx val="3"/>
          <c:order val="4"/>
          <c:tx>
            <c:strRef>
              <c:f>'8'!$F$29</c:f>
              <c:strCache>
                <c:ptCount val="1"/>
                <c:pt idx="0">
                  <c:v>Röker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dPt>
            <c:idx val="15"/>
            <c:bubble3D val="0"/>
            <c:spPr>
              <a:ln w="28575">
                <a:noFill/>
                <a:prstDash val="sysDot"/>
              </a:ln>
            </c:spPr>
            <c:extLst>
              <c:ext xmlns:c16="http://schemas.microsoft.com/office/drawing/2014/chart" uri="{C3380CC4-5D6E-409C-BE32-E72D297353CC}">
                <c16:uniqueId val="{00000009-942D-4A11-985E-6B96AE4A0712}"/>
              </c:ext>
            </c:extLst>
          </c:dPt>
          <c:cat>
            <c:strRef>
              <c:f>'8'!$A$30:$A$46</c:f>
              <c:strCache>
                <c:ptCount val="17"/>
                <c:pt idx="0">
                  <c:v>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</c:strCache>
            </c:strRef>
          </c:cat>
          <c:val>
            <c:numRef>
              <c:f>'8'!$F$30:$F$46</c:f>
              <c:numCache>
                <c:formatCode>0.0</c:formatCode>
                <c:ptCount val="17"/>
                <c:pt idx="0">
                  <c:v>5.5179664654100415</c:v>
                </c:pt>
                <c:pt idx="1">
                  <c:v>5.2057045669195761</c:v>
                </c:pt>
                <c:pt idx="2">
                  <c:v>5.5392033526332716</c:v>
                </c:pt>
                <c:pt idx="3">
                  <c:v>5.5911964159376204</c:v>
                </c:pt>
                <c:pt idx="4">
                  <c:v>4.6696653533945023</c:v>
                </c:pt>
                <c:pt idx="5">
                  <c:v>4.1694545487095285</c:v>
                </c:pt>
                <c:pt idx="6">
                  <c:v>4.1363535696200726</c:v>
                </c:pt>
                <c:pt idx="7">
                  <c:v>3.7342951683399135</c:v>
                </c:pt>
                <c:pt idx="8">
                  <c:v>3.8672972906878837</c:v>
                </c:pt>
                <c:pt idx="9">
                  <c:v>4.8989088817370803</c:v>
                </c:pt>
                <c:pt idx="10">
                  <c:v>4.6783195884228093</c:v>
                </c:pt>
                <c:pt idx="11">
                  <c:v>3.9578239654536933</c:v>
                </c:pt>
                <c:pt idx="12">
                  <c:v>4.6830536137759564</c:v>
                </c:pt>
                <c:pt idx="13">
                  <c:v>5.2261738873571622</c:v>
                </c:pt>
                <c:pt idx="14">
                  <c:v>5.3087033045268299</c:v>
                </c:pt>
                <c:pt idx="15">
                  <c:v>6.0077235446316593</c:v>
                </c:pt>
                <c:pt idx="16">
                  <c:v>5.93999083277971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942D-4A11-985E-6B96AE4A07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020640"/>
        <c:axId val="232021032"/>
      </c:lineChart>
      <c:catAx>
        <c:axId val="23202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chemeClr val="tx1">
                <a:lumMod val="50000"/>
                <a:lumOff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02103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021032"/>
        <c:scaling>
          <c:orientation val="minMax"/>
          <c:max val="25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020640"/>
        <c:crosses val="autoZero"/>
        <c:crossBetween val="midCat"/>
        <c:majorUnit val="5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ysClr val="windowText" lastClr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22309437291668E-2"/>
          <c:y val="0.10968498881030396"/>
          <c:w val="0.88708978494623658"/>
          <c:h val="0.686981571685791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'9'!$B$3</c:f>
              <c:strCache>
                <c:ptCount val="1"/>
                <c:pt idx="0">
                  <c:v>Rökt dagligen</c:v>
                </c:pt>
              </c:strCache>
            </c:strRef>
          </c:tx>
          <c:spPr>
            <a:solidFill>
              <a:srgbClr val="B32B31"/>
            </a:solidFill>
            <a:ln w="25400">
              <a:noFill/>
              <a:prstDash val="solid"/>
            </a:ln>
          </c:spPr>
          <c:invertIfNegative val="0"/>
          <c:cat>
            <c:strRef>
              <c:f>'9'!$A$4:$A$7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'9'!$B$4:$B$7</c:f>
              <c:numCache>
                <c:formatCode>0</c:formatCode>
                <c:ptCount val="4"/>
                <c:pt idx="0">
                  <c:v>11.051390983230499</c:v>
                </c:pt>
                <c:pt idx="1">
                  <c:v>5.3961995767539497</c:v>
                </c:pt>
                <c:pt idx="2">
                  <c:v>8.5053019275858404</c:v>
                </c:pt>
                <c:pt idx="3">
                  <c:v>5.9354368595552804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89-49C0-A7B7-373C4426349F}"/>
            </c:ext>
          </c:extLst>
        </c:ser>
        <c:ser>
          <c:idx val="1"/>
          <c:order val="1"/>
          <c:tx>
            <c:strRef>
              <c:f>'9'!$C$3</c:f>
              <c:strCache>
                <c:ptCount val="1"/>
              </c:strCache>
            </c:strRef>
          </c:tx>
          <c:invertIfNegative val="0"/>
          <c:cat>
            <c:strRef>
              <c:f>'9'!$A$4:$A$7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'9'!$C$4:$C$7</c:f>
              <c:numCache>
                <c:formatCode>0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8D89-49C0-A7B7-373C4426349F}"/>
            </c:ext>
          </c:extLst>
        </c:ser>
        <c:ser>
          <c:idx val="2"/>
          <c:order val="2"/>
          <c:tx>
            <c:strRef>
              <c:f>'9'!$D$3</c:f>
              <c:strCache>
                <c:ptCount val="1"/>
                <c:pt idx="0">
                  <c:v>Rökt sporadiskt </c:v>
                </c:pt>
              </c:strCache>
            </c:strRef>
          </c:tx>
          <c:spPr>
            <a:solidFill>
              <a:srgbClr val="004687"/>
            </a:solidFill>
            <a:ln w="25400">
              <a:noFill/>
              <a:prstDash val="solid"/>
            </a:ln>
          </c:spPr>
          <c:invertIfNegative val="0"/>
          <c:cat>
            <c:strRef>
              <c:f>'9'!$A$4:$A$7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'9'!$D$4:$D$7</c:f>
              <c:numCache>
                <c:formatCode>0</c:formatCode>
                <c:ptCount val="4"/>
                <c:pt idx="0">
                  <c:v>17.831073914218099</c:v>
                </c:pt>
                <c:pt idx="1">
                  <c:v>5.7684699045696002</c:v>
                </c:pt>
                <c:pt idx="2">
                  <c:v>3.1882685900518899</c:v>
                </c:pt>
                <c:pt idx="3">
                  <c:v>2.156465682196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89-49C0-A7B7-373C4426349F}"/>
            </c:ext>
          </c:extLst>
        </c:ser>
        <c:ser>
          <c:idx val="3"/>
          <c:order val="3"/>
          <c:tx>
            <c:strRef>
              <c:f>'9'!$E$3</c:f>
              <c:strCache>
                <c:ptCount val="1"/>
              </c:strCache>
            </c:strRef>
          </c:tx>
          <c:invertIfNegative val="0"/>
          <c:cat>
            <c:strRef>
              <c:f>'9'!$A$4:$A$7</c:f>
              <c:strCache>
                <c:ptCount val="4"/>
                <c:pt idx="0">
                  <c:v>17–29 år</c:v>
                </c:pt>
                <c:pt idx="1">
                  <c:v>30–49 år</c:v>
                </c:pt>
                <c:pt idx="2">
                  <c:v>50–64 år</c:v>
                </c:pt>
                <c:pt idx="3">
                  <c:v>65–84 år</c:v>
                </c:pt>
              </c:strCache>
            </c:strRef>
          </c:cat>
          <c:val>
            <c:numRef>
              <c:f>'9'!$E$4:$E$7</c:f>
              <c:numCache>
                <c:formatCode>0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8D89-49C0-A7B7-373C4426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32244456"/>
        <c:axId val="232244848"/>
      </c:barChart>
      <c:catAx>
        <c:axId val="232244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244848"/>
        <c:crosses val="autoZero"/>
        <c:auto val="1"/>
        <c:lblAlgn val="ctr"/>
        <c:lblOffset val="100"/>
        <c:noMultiLvlLbl val="0"/>
      </c:catAx>
      <c:valAx>
        <c:axId val="232244848"/>
        <c:scaling>
          <c:orientation val="minMax"/>
          <c:max val="3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 baseline="0">
                    <a:solidFill>
                      <a:schemeClr val="tx1"/>
                    </a:solidFill>
                  </a:defRPr>
                </a:pPr>
                <a:r>
                  <a:rPr lang="sv-SE" sz="900" baseline="0">
                    <a:solidFill>
                      <a:schemeClr val="tx1"/>
                    </a:solidFill>
                  </a:rPr>
                  <a:t>Procent</a:t>
                </a:r>
              </a:p>
            </c:rich>
          </c:tx>
          <c:layout>
            <c:manualLayout>
              <c:xMode val="edge"/>
              <c:yMode val="edge"/>
              <c:x val="4.7037037037037039E-3"/>
              <c:y val="1.4673611111111111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244456"/>
        <c:crossesAt val="1"/>
        <c:crossBetween val="between"/>
        <c:majorUnit val="1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723926523297491"/>
          <c:y val="0.87526075698787087"/>
          <c:w val="0.65695118681581965"/>
          <c:h val="7.1859229711846773E-2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>
              <a:solidFill>
                <a:sysClr val="windowText" lastClr="000000"/>
              </a:solidFill>
            </a:defRPr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151932367149765E-2"/>
          <c:y val="0.18835636559667343"/>
          <c:w val="0.86357338418972918"/>
          <c:h val="0.57908023783268459"/>
        </c:manualLayout>
      </c:layout>
      <c:lineChart>
        <c:grouping val="standard"/>
        <c:varyColors val="0"/>
        <c:ser>
          <c:idx val="2"/>
          <c:order val="0"/>
          <c:tx>
            <c:strRef>
              <c:f>'10'!$B$3:$B$6</c:f>
              <c:strCache>
                <c:ptCount val="4"/>
                <c:pt idx="0">
                  <c:v>Bland dem som röker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'10'!$B$7:$B$23</c:f>
              <c:numCache>
                <c:formatCode>###0</c:formatCode>
                <c:ptCount val="17"/>
                <c:pt idx="0">
                  <c:v>4477.5469950389779</c:v>
                </c:pt>
                <c:pt idx="1">
                  <c:v>4463.2607992670246</c:v>
                </c:pt>
                <c:pt idx="2">
                  <c:v>4444.0509480753271</c:v>
                </c:pt>
                <c:pt idx="3">
                  <c:v>4266.8886038604815</c:v>
                </c:pt>
                <c:pt idx="4">
                  <c:v>4346.1296242331082</c:v>
                </c:pt>
                <c:pt idx="5">
                  <c:v>4184.9854701106951</c:v>
                </c:pt>
                <c:pt idx="6">
                  <c:v>4125.52862595026</c:v>
                </c:pt>
                <c:pt idx="7">
                  <c:v>4220.6856464201319</c:v>
                </c:pt>
                <c:pt idx="8">
                  <c:v>3892.2859777838712</c:v>
                </c:pt>
                <c:pt idx="9">
                  <c:v>3929.2794141760119</c:v>
                </c:pt>
                <c:pt idx="10">
                  <c:v>3770.6221342904105</c:v>
                </c:pt>
                <c:pt idx="11">
                  <c:v>4089.7036207561628</c:v>
                </c:pt>
                <c:pt idx="12">
                  <c:v>3938.6352251164753</c:v>
                </c:pt>
                <c:pt idx="13">
                  <c:v>3882.497995513309</c:v>
                </c:pt>
                <c:pt idx="14">
                  <c:v>3915.0512120684834</c:v>
                </c:pt>
                <c:pt idx="15">
                  <c:v>3731.4547400847609</c:v>
                </c:pt>
                <c:pt idx="16">
                  <c:v>3803.0737225971102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65-4A8E-AB9B-C44FEDE59616}"/>
            </c:ext>
          </c:extLst>
        </c:ser>
        <c:ser>
          <c:idx val="0"/>
          <c:order val="1"/>
          <c:tx>
            <c:strRef>
              <c:f>'10'!$C$3:$C$6</c:f>
              <c:strCache>
                <c:ptCount val="4"/>
                <c:pt idx="0">
                  <c:v>Bland dem som röker dagligen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'10'!$C$7:$C$21</c:f>
              <c:numCache>
                <c:formatCode>###0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65-4A8E-AB9B-C44FEDE59616}"/>
            </c:ext>
          </c:extLst>
        </c:ser>
        <c:ser>
          <c:idx val="1"/>
          <c:order val="2"/>
          <c:tx>
            <c:strRef>
              <c:f>'10'!$D$3:$D$6</c:f>
              <c:strCache>
                <c:ptCount val="4"/>
                <c:pt idx="0">
                  <c:v>Bland dem som röker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'10'!$D$7:$D$23</c:f>
              <c:numCache>
                <c:formatCode>###0</c:formatCode>
                <c:ptCount val="17"/>
                <c:pt idx="0">
                  <c:v>407.35543947715888</c:v>
                </c:pt>
                <c:pt idx="1">
                  <c:v>389.56172127605032</c:v>
                </c:pt>
                <c:pt idx="2">
                  <c:v>386.39428589664851</c:v>
                </c:pt>
                <c:pt idx="3">
                  <c:v>388.32314689984366</c:v>
                </c:pt>
                <c:pt idx="4">
                  <c:v>361.95070663372945</c:v>
                </c:pt>
                <c:pt idx="5">
                  <c:v>399.67185824218342</c:v>
                </c:pt>
                <c:pt idx="6">
                  <c:v>400.42538577924927</c:v>
                </c:pt>
                <c:pt idx="7">
                  <c:v>380.27875283712552</c:v>
                </c:pt>
                <c:pt idx="8">
                  <c:v>332.34887587231759</c:v>
                </c:pt>
                <c:pt idx="9">
                  <c:v>361.45267076280078</c:v>
                </c:pt>
                <c:pt idx="10">
                  <c:v>360.79775007369346</c:v>
                </c:pt>
                <c:pt idx="11">
                  <c:v>377.5793488950909</c:v>
                </c:pt>
                <c:pt idx="12">
                  <c:v>357.46841789301527</c:v>
                </c:pt>
                <c:pt idx="13">
                  <c:v>340.19655718381267</c:v>
                </c:pt>
                <c:pt idx="14">
                  <c:v>343.07534601406991</c:v>
                </c:pt>
                <c:pt idx="15">
                  <c:v>345.19140970494487</c:v>
                </c:pt>
                <c:pt idx="16">
                  <c:v>235.45495756578532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65-4A8E-AB9B-C44FEDE59616}"/>
            </c:ext>
          </c:extLst>
        </c:ser>
        <c:ser>
          <c:idx val="3"/>
          <c:order val="3"/>
          <c:tx>
            <c:strRef>
              <c:f>'10'!$E$3:$E$6</c:f>
              <c:strCache>
                <c:ptCount val="4"/>
                <c:pt idx="0">
                  <c:v>Bland dem som röker sporadiskt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'10'!$E$7:$E$21</c:f>
              <c:numCache>
                <c:formatCode>###0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65-4A8E-AB9B-C44FEDE59616}"/>
            </c:ext>
          </c:extLst>
        </c:ser>
        <c:ser>
          <c:idx val="4"/>
          <c:order val="4"/>
          <c:tx>
            <c:strRef>
              <c:f>'10'!$F$3:$F$6</c:f>
              <c:strCache>
                <c:ptCount val="4"/>
                <c:pt idx="0">
                  <c:v>Bland dem som röker, totalt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'10'!$F$7:$F$23</c:f>
              <c:numCache>
                <c:formatCode>###0</c:formatCode>
                <c:ptCount val="17"/>
                <c:pt idx="0">
                  <c:v>3356.2024776936955</c:v>
                </c:pt>
                <c:pt idx="1">
                  <c:v>3315.0535155165549</c:v>
                </c:pt>
                <c:pt idx="2">
                  <c:v>3200.9936335193297</c:v>
                </c:pt>
                <c:pt idx="3">
                  <c:v>3026.4063575146579</c:v>
                </c:pt>
                <c:pt idx="4">
                  <c:v>3111.7491963933212</c:v>
                </c:pt>
                <c:pt idx="5">
                  <c:v>3003.3889238787438</c:v>
                </c:pt>
                <c:pt idx="6">
                  <c:v>2921.5959085528857</c:v>
                </c:pt>
                <c:pt idx="7">
                  <c:v>3009.9085498708391</c:v>
                </c:pt>
                <c:pt idx="8">
                  <c:v>2750.4462195357028</c:v>
                </c:pt>
                <c:pt idx="9">
                  <c:v>2518.1126818992047</c:v>
                </c:pt>
                <c:pt idx="10">
                  <c:v>2402.9200350436627</c:v>
                </c:pt>
                <c:pt idx="11">
                  <c:v>2769.4824374043278</c:v>
                </c:pt>
                <c:pt idx="12">
                  <c:v>2415.1788685585479</c:v>
                </c:pt>
                <c:pt idx="13">
                  <c:v>2347.2531530851138</c:v>
                </c:pt>
                <c:pt idx="14">
                  <c:v>2324.2835290375533</c:v>
                </c:pt>
                <c:pt idx="15">
                  <c:v>2175.3021697327454</c:v>
                </c:pt>
                <c:pt idx="16">
                  <c:v>2084.9143378527974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65-4A8E-AB9B-C44FEDE59616}"/>
            </c:ext>
          </c:extLst>
        </c:ser>
        <c:ser>
          <c:idx val="5"/>
          <c:order val="5"/>
          <c:tx>
            <c:strRef>
              <c:f>'10'!$G$3:$G$6</c:f>
              <c:strCache>
                <c:ptCount val="4"/>
                <c:pt idx="0">
                  <c:v>Bland dem som röker, totalt</c:v>
                </c:pt>
              </c:strCache>
            </c:strRef>
          </c:tx>
          <c:spPr>
            <a:ln w="25400">
              <a:solidFill>
                <a:srgbClr val="BEBC00"/>
              </a:solidFill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'10'!$G$7:$G$21</c:f>
              <c:numCache>
                <c:formatCode>###0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465-4A8E-AB9B-C44FEDE59616}"/>
            </c:ext>
          </c:extLst>
        </c:ser>
        <c:ser>
          <c:idx val="6"/>
          <c:order val="6"/>
          <c:tx>
            <c:strRef>
              <c:f>'10'!$H$3:$H$6</c:f>
              <c:strCache>
                <c:ptCount val="4"/>
                <c:pt idx="0">
                  <c:v>Bland dem som röker, totalt</c:v>
                </c:pt>
              </c:strCache>
            </c:strRef>
          </c:tx>
          <c:spPr>
            <a:ln w="25400">
              <a:solidFill>
                <a:srgbClr val="BEBC00"/>
              </a:solidFill>
              <a:prstDash val="solid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'10'!$H$7:$H$21</c:f>
              <c:numCache>
                <c:formatCode>0.0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465-4A8E-AB9B-C44FEDE59616}"/>
            </c:ext>
          </c:extLst>
        </c:ser>
        <c:ser>
          <c:idx val="7"/>
          <c:order val="7"/>
          <c:tx>
            <c:strRef>
              <c:f>'10'!$I$3:$I$6</c:f>
              <c:strCache>
                <c:ptCount val="4"/>
                <c:pt idx="0">
                  <c:v>Bland dem som röker, totalt</c:v>
                </c:pt>
              </c:strCache>
            </c:strRef>
          </c:tx>
          <c:spPr>
            <a:ln w="25400">
              <a:solidFill>
                <a:srgbClr val="BEBC00"/>
              </a:solidFill>
              <a:prstDash val="sysDash"/>
            </a:ln>
          </c:spPr>
          <c:marker>
            <c:symbol val="none"/>
          </c:marker>
          <c:cat>
            <c:strRef>
              <c:f>'10'!$A$7:$A$23</c:f>
              <c:strCach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strCache>
            </c:strRef>
          </c:cat>
          <c:val>
            <c:numRef>
              <c:f>'10'!$I$7:$I$21</c:f>
              <c:numCache>
                <c:formatCode>###0</c:formatCode>
                <c:ptCount val="15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465-4A8E-AB9B-C44FEDE596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245632"/>
        <c:axId val="232246024"/>
      </c:lineChart>
      <c:catAx>
        <c:axId val="23224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24602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246024"/>
        <c:scaling>
          <c:orientation val="minMax"/>
          <c:max val="500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tx1"/>
                </a:solidFill>
              </a:defRPr>
            </a:pPr>
            <a:endParaRPr lang="en-SE"/>
          </a:p>
        </c:txPr>
        <c:crossAx val="232245632"/>
        <c:crossesAt val="1"/>
        <c:crossBetween val="midCat"/>
        <c:majorUnit val="1000"/>
      </c:valAx>
      <c:spPr>
        <a:solidFill>
          <a:schemeClr val="tx1"/>
        </a:solidFill>
        <a:ln w="9525">
          <a:solidFill>
            <a:schemeClr val="tx1">
              <a:lumMod val="50000"/>
              <a:lumOff val="50000"/>
            </a:schemeClr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7.9987992831541219E-2"/>
          <c:y val="0.86262450368936527"/>
          <c:w val="0.85367992831541217"/>
          <c:h val="0.10667711539642245"/>
        </c:manualLayout>
      </c:layout>
      <c:overlay val="0"/>
      <c:spPr>
        <a:solidFill>
          <a:schemeClr val="tx1"/>
        </a:solidFill>
      </c:spPr>
      <c:txPr>
        <a:bodyPr/>
        <a:lstStyle/>
        <a:p>
          <a:pPr>
            <a:defRPr sz="900"/>
          </a:pPr>
          <a:endParaRPr lang="en-SE"/>
        </a:p>
      </c:txPr>
    </c:legend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999233716475093E-2"/>
          <c:y val="0.10486444231247558"/>
          <c:w val="0.86054982078853048"/>
          <c:h val="0.81526667377322959"/>
        </c:manualLayout>
      </c:layout>
      <c:lineChart>
        <c:grouping val="standard"/>
        <c:varyColors val="0"/>
        <c:ser>
          <c:idx val="2"/>
          <c:order val="0"/>
          <c:tx>
            <c:strRef>
              <c:f>'11'!$B$3</c:f>
              <c:strCache>
                <c:ptCount val="1"/>
                <c:pt idx="0">
                  <c:v>17–29 år</c:v>
                </c:pt>
              </c:strCache>
            </c:strRef>
          </c:tx>
          <c:spPr>
            <a:ln w="28575" cap="rnd">
              <a:solidFill>
                <a:srgbClr val="B32B31"/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41B-4105-B466-9BB289E62F1D}"/>
              </c:ext>
            </c:extLst>
          </c:dPt>
          <c:cat>
            <c:numRef>
              <c:f>'11'!$A$5:$A$21</c:f>
              <c:numCache>
                <c:formatCode>General</c:formatCod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numCache>
            </c:numRef>
          </c:cat>
          <c:val>
            <c:numRef>
              <c:f>'11'!$B$5:$B$21</c:f>
              <c:numCache>
                <c:formatCode>0</c:formatCode>
                <c:ptCount val="17"/>
                <c:pt idx="0">
                  <c:v>597.80640768419903</c:v>
                </c:pt>
                <c:pt idx="1">
                  <c:v>589.13251898760859</c:v>
                </c:pt>
                <c:pt idx="2">
                  <c:v>616.19639145285043</c:v>
                </c:pt>
                <c:pt idx="3">
                  <c:v>513.80704289080177</c:v>
                </c:pt>
                <c:pt idx="4">
                  <c:v>473.58597379893871</c:v>
                </c:pt>
                <c:pt idx="5">
                  <c:v>472.8863256616018</c:v>
                </c:pt>
                <c:pt idx="6">
                  <c:v>279.00892790903134</c:v>
                </c:pt>
                <c:pt idx="7">
                  <c:v>329.11845604116246</c:v>
                </c:pt>
                <c:pt idx="8">
                  <c:v>391.16317156112865</c:v>
                </c:pt>
                <c:pt idx="9">
                  <c:v>463.08361410895156</c:v>
                </c:pt>
                <c:pt idx="10">
                  <c:v>366.25400092041895</c:v>
                </c:pt>
                <c:pt idx="11">
                  <c:v>449.14464294735956</c:v>
                </c:pt>
                <c:pt idx="12">
                  <c:v>374.16009827271552</c:v>
                </c:pt>
                <c:pt idx="13">
                  <c:v>443.26271756829499</c:v>
                </c:pt>
                <c:pt idx="14">
                  <c:v>381.39123102214666</c:v>
                </c:pt>
                <c:pt idx="15">
                  <c:v>461.90750000000003</c:v>
                </c:pt>
                <c:pt idx="16">
                  <c:v>433.10996347363425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1B-4105-B466-9BB289E62F1D}"/>
            </c:ext>
          </c:extLst>
        </c:ser>
        <c:ser>
          <c:idx val="3"/>
          <c:order val="1"/>
          <c:tx>
            <c:strRef>
              <c:f>'11'!$C$3</c:f>
              <c:strCache>
                <c:ptCount val="1"/>
                <c:pt idx="0">
                  <c:v>30–49 år</c:v>
                </c:pt>
              </c:strCache>
            </c:strRef>
          </c:tx>
          <c:spPr>
            <a:ln w="28575" cap="rnd">
              <a:solidFill>
                <a:srgbClr val="F29200"/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441B-4105-B466-9BB289E62F1D}"/>
              </c:ext>
            </c:extLst>
          </c:dPt>
          <c:cat>
            <c:numRef>
              <c:f>'11'!$A$5:$A$21</c:f>
              <c:numCache>
                <c:formatCode>General</c:formatCod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numCache>
            </c:numRef>
          </c:cat>
          <c:val>
            <c:numRef>
              <c:f>'11'!$C$5:$C$21</c:f>
              <c:numCache>
                <c:formatCode>0</c:formatCode>
                <c:ptCount val="17"/>
                <c:pt idx="0">
                  <c:v>717.45669099213262</c:v>
                </c:pt>
                <c:pt idx="1">
                  <c:v>681.12872412125785</c:v>
                </c:pt>
                <c:pt idx="2">
                  <c:v>634.07559085071773</c:v>
                </c:pt>
                <c:pt idx="3">
                  <c:v>570.89891963837658</c:v>
                </c:pt>
                <c:pt idx="4">
                  <c:v>508.65424234306965</c:v>
                </c:pt>
                <c:pt idx="5">
                  <c:v>463.76758145857173</c:v>
                </c:pt>
                <c:pt idx="6">
                  <c:v>280.33552167750759</c:v>
                </c:pt>
                <c:pt idx="7">
                  <c:v>258.27461119776137</c:v>
                </c:pt>
                <c:pt idx="8">
                  <c:v>315.25957130143797</c:v>
                </c:pt>
                <c:pt idx="9">
                  <c:v>285.99928992789035</c:v>
                </c:pt>
                <c:pt idx="10">
                  <c:v>249.58739598951738</c:v>
                </c:pt>
                <c:pt idx="11">
                  <c:v>314.22809072137449</c:v>
                </c:pt>
                <c:pt idx="12">
                  <c:v>239.61501518412146</c:v>
                </c:pt>
                <c:pt idx="13">
                  <c:v>237.44117984312501</c:v>
                </c:pt>
                <c:pt idx="14">
                  <c:v>224.53805456422077</c:v>
                </c:pt>
                <c:pt idx="15">
                  <c:v>250.75500000000002</c:v>
                </c:pt>
                <c:pt idx="16">
                  <c:v>250.31088276836508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41B-4105-B466-9BB289E62F1D}"/>
            </c:ext>
          </c:extLst>
        </c:ser>
        <c:ser>
          <c:idx val="4"/>
          <c:order val="2"/>
          <c:tx>
            <c:strRef>
              <c:f>'11'!$D$3</c:f>
              <c:strCache>
                <c:ptCount val="1"/>
                <c:pt idx="0">
                  <c:v>50–64 år</c:v>
                </c:pt>
              </c:strCache>
            </c:strRef>
          </c:tx>
          <c:spPr>
            <a:ln w="28575" cap="rnd">
              <a:solidFill>
                <a:srgbClr val="004687"/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41B-4105-B466-9BB289E62F1D}"/>
              </c:ext>
            </c:extLst>
          </c:dPt>
          <c:cat>
            <c:numRef>
              <c:f>'11'!$A$5:$A$21</c:f>
              <c:numCache>
                <c:formatCode>General</c:formatCod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numCache>
            </c:numRef>
          </c:cat>
          <c:val>
            <c:numRef>
              <c:f>'11'!$D$5:$D$21</c:f>
              <c:numCache>
                <c:formatCode>0</c:formatCode>
                <c:ptCount val="17"/>
                <c:pt idx="0">
                  <c:v>775.36018915105296</c:v>
                </c:pt>
                <c:pt idx="1">
                  <c:v>840.62651566849047</c:v>
                </c:pt>
                <c:pt idx="2">
                  <c:v>724.48781022486901</c:v>
                </c:pt>
                <c:pt idx="3">
                  <c:v>743.42050637164675</c:v>
                </c:pt>
                <c:pt idx="4">
                  <c:v>668.0042792922801</c:v>
                </c:pt>
                <c:pt idx="5">
                  <c:v>561.53501661215887</c:v>
                </c:pt>
                <c:pt idx="6">
                  <c:v>371.32889234748018</c:v>
                </c:pt>
                <c:pt idx="7">
                  <c:v>334.85045761695909</c:v>
                </c:pt>
                <c:pt idx="8">
                  <c:v>450.96429156229738</c:v>
                </c:pt>
                <c:pt idx="9">
                  <c:v>410.89719398519151</c:v>
                </c:pt>
                <c:pt idx="10">
                  <c:v>432.78758503578564</c:v>
                </c:pt>
                <c:pt idx="11">
                  <c:v>454.91381609285634</c:v>
                </c:pt>
                <c:pt idx="12">
                  <c:v>402.62893260447544</c:v>
                </c:pt>
                <c:pt idx="13">
                  <c:v>370.1672507620487</c:v>
                </c:pt>
                <c:pt idx="14">
                  <c:v>366.68948390536661</c:v>
                </c:pt>
                <c:pt idx="15">
                  <c:v>376.315</c:v>
                </c:pt>
                <c:pt idx="16">
                  <c:v>336.4715138938991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8-441B-4105-B466-9BB289E62F1D}"/>
            </c:ext>
          </c:extLst>
        </c:ser>
        <c:ser>
          <c:idx val="5"/>
          <c:order val="3"/>
          <c:tx>
            <c:strRef>
              <c:f>'11'!$E$3</c:f>
              <c:strCache>
                <c:ptCount val="1"/>
                <c:pt idx="0">
                  <c:v>65–84 år</c:v>
                </c:pt>
              </c:strCache>
            </c:strRef>
          </c:tx>
          <c:spPr>
            <a:ln w="28575" cap="rnd">
              <a:solidFill>
                <a:srgbClr val="AAA096"/>
              </a:solidFill>
              <a:round/>
            </a:ln>
            <a:effectLst/>
          </c:spPr>
          <c:marker>
            <c:symbol val="none"/>
          </c:marker>
          <c:dPt>
            <c:idx val="11"/>
            <c:marker>
              <c:symbol val="none"/>
            </c:marker>
            <c:bubble3D val="0"/>
            <c:spPr>
              <a:ln w="28575" cap="rnd">
                <a:solidFill>
                  <a:srgbClr val="AAA09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A-441B-4105-B466-9BB289E62F1D}"/>
              </c:ext>
            </c:extLst>
          </c:dPt>
          <c:dPt>
            <c:idx val="15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C-441B-4105-B466-9BB289E62F1D}"/>
              </c:ext>
            </c:extLst>
          </c:dPt>
          <c:cat>
            <c:numRef>
              <c:f>'11'!$A$5:$A$21</c:f>
              <c:numCache>
                <c:formatCode>General</c:formatCod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numCache>
            </c:numRef>
          </c:cat>
          <c:val>
            <c:numRef>
              <c:f>'11'!$E$5:$E$21</c:f>
              <c:numCache>
                <c:formatCode>0</c:formatCode>
                <c:ptCount val="17"/>
                <c:pt idx="0">
                  <c:v>416.01785069029131</c:v>
                </c:pt>
                <c:pt idx="1">
                  <c:v>385.79816376540003</c:v>
                </c:pt>
                <c:pt idx="2">
                  <c:v>382.8779180655963</c:v>
                </c:pt>
                <c:pt idx="3">
                  <c:v>390.3325958361134</c:v>
                </c:pt>
                <c:pt idx="4">
                  <c:v>409.58002531497044</c:v>
                </c:pt>
                <c:pt idx="5">
                  <c:v>320.67379718643946</c:v>
                </c:pt>
                <c:pt idx="6">
                  <c:v>258.21562677843855</c:v>
                </c:pt>
                <c:pt idx="7">
                  <c:v>205.62928776257382</c:v>
                </c:pt>
                <c:pt idx="8">
                  <c:v>339.57839833921639</c:v>
                </c:pt>
                <c:pt idx="9">
                  <c:v>280.36960684941215</c:v>
                </c:pt>
                <c:pt idx="10">
                  <c:v>274.90702422978148</c:v>
                </c:pt>
                <c:pt idx="11">
                  <c:v>259.64281070470986</c:v>
                </c:pt>
                <c:pt idx="12">
                  <c:v>246.58348029894205</c:v>
                </c:pt>
                <c:pt idx="13">
                  <c:v>239.93676550807305</c:v>
                </c:pt>
                <c:pt idx="14">
                  <c:v>247.71794188496094</c:v>
                </c:pt>
                <c:pt idx="15">
                  <c:v>263.85849999999999</c:v>
                </c:pt>
                <c:pt idx="16">
                  <c:v>203.12778926976992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D-441B-4105-B466-9BB289E62F1D}"/>
            </c:ext>
          </c:extLst>
        </c:ser>
        <c:ser>
          <c:idx val="8"/>
          <c:order val="6"/>
          <c:tx>
            <c:strRef>
              <c:f>'11'!$H$3</c:f>
              <c:strCache>
                <c:ptCount val="1"/>
                <c:pt idx="0">
                  <c:v>Alla</c:v>
                </c:pt>
              </c:strCache>
            </c:strRef>
          </c:tx>
          <c:spPr>
            <a:ln w="28575" cap="rnd">
              <a:solidFill>
                <a:srgbClr val="BEBC00"/>
              </a:solidFill>
              <a:round/>
            </a:ln>
            <a:effectLst/>
          </c:spPr>
          <c:marker>
            <c:symbol val="none"/>
          </c:marker>
          <c:dPt>
            <c:idx val="15"/>
            <c:marker>
              <c:symbol val="none"/>
            </c:marker>
            <c:bubble3D val="0"/>
            <c:spPr>
              <a:ln w="28575" cap="rnd">
                <a:noFill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F-441B-4105-B466-9BB289E62F1D}"/>
              </c:ext>
            </c:extLst>
          </c:dPt>
          <c:cat>
            <c:numRef>
              <c:f>'11'!$A$5:$A$21</c:f>
              <c:numCache>
                <c:formatCode>General</c:formatCode>
                <c:ptCount val="17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  <c:pt idx="12">
                  <c:v>2015</c:v>
                </c:pt>
                <c:pt idx="13">
                  <c:v>2016</c:v>
                </c:pt>
                <c:pt idx="14">
                  <c:v>2017</c:v>
                </c:pt>
                <c:pt idx="15">
                  <c:v>2018</c:v>
                </c:pt>
                <c:pt idx="16">
                  <c:v>2019</c:v>
                </c:pt>
              </c:numCache>
            </c:numRef>
          </c:cat>
          <c:val>
            <c:numRef>
              <c:f>'11'!$H$5:$H$21</c:f>
              <c:numCache>
                <c:formatCode>0</c:formatCode>
                <c:ptCount val="17"/>
                <c:pt idx="0">
                  <c:v>660.27213522400325</c:v>
                </c:pt>
                <c:pt idx="1">
                  <c:v>658.81754872700014</c:v>
                </c:pt>
                <c:pt idx="2">
                  <c:v>616.42598203374723</c:v>
                </c:pt>
                <c:pt idx="3">
                  <c:v>577.41279848129057</c:v>
                </c:pt>
                <c:pt idx="4">
                  <c:v>528.64596080378055</c:v>
                </c:pt>
                <c:pt idx="5">
                  <c:v>468.87025792529761</c:v>
                </c:pt>
                <c:pt idx="6">
                  <c:v>299.85789532156684</c:v>
                </c:pt>
                <c:pt idx="7">
                  <c:v>282.96214279461333</c:v>
                </c:pt>
                <c:pt idx="8">
                  <c:v>368.79043057902231</c:v>
                </c:pt>
                <c:pt idx="9">
                  <c:v>352.23108521178114</c:v>
                </c:pt>
                <c:pt idx="10">
                  <c:v>322.49098758469256</c:v>
                </c:pt>
                <c:pt idx="11">
                  <c:v>365.53149903033477</c:v>
                </c:pt>
                <c:pt idx="12">
                  <c:v>308.2329847160118</c:v>
                </c:pt>
                <c:pt idx="13">
                  <c:v>313.69918358563257</c:v>
                </c:pt>
                <c:pt idx="14">
                  <c:v>296.75589722519834</c:v>
                </c:pt>
                <c:pt idx="15">
                  <c:v>327.68992715789051</c:v>
                </c:pt>
                <c:pt idx="16">
                  <c:v>298.30317207172686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441B-4105-B466-9BB289E62F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247040"/>
        <c:axId val="232247984"/>
        <c:extLst>
          <c:ext xmlns:c15="http://schemas.microsoft.com/office/drawing/2012/chart" uri="{02D57815-91ED-43cb-92C2-25804820EDAC}">
            <c15:filteredLineSeries>
              <c15:ser>
                <c:idx val="6"/>
                <c:order val="4"/>
                <c:tx>
                  <c:strRef>
                    <c:extLst>
                      <c:ext uri="{02D57815-91ED-43cb-92C2-25804820EDAC}">
                        <c15:formulaRef>
                          <c15:sqref>'11'!$F$3</c15:sqref>
                        </c15:formulaRef>
                      </c:ext>
                    </c:extLst>
                    <c:strCache>
                      <c:ptCount val="1"/>
                      <c:pt idx="0">
                        <c:v>Män</c:v>
                      </c:pt>
                    </c:strCache>
                  </c:strRef>
                </c:tx>
                <c:spPr>
                  <a:ln w="28575" cap="rnd">
                    <a:solidFill>
                      <a:srgbClr val="004687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'11'!$A$5:$A$21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2003</c:v>
                      </c:pt>
                      <c:pt idx="1">
                        <c:v>2004</c:v>
                      </c:pt>
                      <c:pt idx="2">
                        <c:v>2005</c:v>
                      </c:pt>
                      <c:pt idx="3">
                        <c:v>2006</c:v>
                      </c:pt>
                      <c:pt idx="4">
                        <c:v>2007</c:v>
                      </c:pt>
                      <c:pt idx="5">
                        <c:v>2008</c:v>
                      </c:pt>
                      <c:pt idx="6">
                        <c:v>2009</c:v>
                      </c:pt>
                      <c:pt idx="7">
                        <c:v>2010</c:v>
                      </c:pt>
                      <c:pt idx="8">
                        <c:v>2011</c:v>
                      </c:pt>
                      <c:pt idx="9">
                        <c:v>2012</c:v>
                      </c:pt>
                      <c:pt idx="10">
                        <c:v>2013</c:v>
                      </c:pt>
                      <c:pt idx="11">
                        <c:v>2014</c:v>
                      </c:pt>
                      <c:pt idx="12">
                        <c:v>2015</c:v>
                      </c:pt>
                      <c:pt idx="13">
                        <c:v>2016</c:v>
                      </c:pt>
                      <c:pt idx="14">
                        <c:v>2017</c:v>
                      </c:pt>
                      <c:pt idx="15">
                        <c:v>2018</c:v>
                      </c:pt>
                      <c:pt idx="16">
                        <c:v>2019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'11'!$F$5:$F$19</c15:sqref>
                        </c15:formulaRef>
                      </c:ext>
                    </c:extLst>
                    <c:numCache>
                      <c:formatCode>0</c:formatCode>
                      <c:ptCount val="15"/>
                      <c:pt idx="0">
                        <c:v>597.50572579998129</c:v>
                      </c:pt>
                      <c:pt idx="1">
                        <c:v>605.63796182142607</c:v>
                      </c:pt>
                      <c:pt idx="2">
                        <c:v>558.86707172822196</c:v>
                      </c:pt>
                      <c:pt idx="3">
                        <c:v>550.10328200975994</c:v>
                      </c:pt>
                      <c:pt idx="4">
                        <c:v>499.1820076360014</c:v>
                      </c:pt>
                      <c:pt idx="5">
                        <c:v>415.88693344727983</c:v>
                      </c:pt>
                      <c:pt idx="6">
                        <c:v>272.36242753277969</c:v>
                      </c:pt>
                      <c:pt idx="7">
                        <c:v>259.92017567131006</c:v>
                      </c:pt>
                      <c:pt idx="8">
                        <c:v>352.08592523629852</c:v>
                      </c:pt>
                      <c:pt idx="9">
                        <c:v>327.81307270848754</c:v>
                      </c:pt>
                      <c:pt idx="10">
                        <c:v>335.97750123344883</c:v>
                      </c:pt>
                      <c:pt idx="11">
                        <c:v>375.09231540056771</c:v>
                      </c:pt>
                      <c:pt idx="12">
                        <c:v>308.73954700435593</c:v>
                      </c:pt>
                      <c:pt idx="13">
                        <c:v>333.77421236545439</c:v>
                      </c:pt>
                      <c:pt idx="14">
                        <c:v>305.60935520812438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441B-4105-B466-9BB289E62F1D}"/>
                  </c:ext>
                </c:extLst>
              </c15:ser>
            </c15:filteredLineSeries>
            <c15:filteredLineSeries>
              <c15:ser>
                <c:idx val="7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'11'!$G$3</c15:sqref>
                        </c15:formulaRef>
                      </c:ext>
                    </c:extLst>
                    <c:strCache>
                      <c:ptCount val="1"/>
                      <c:pt idx="0">
                        <c:v>Kvinnor</c:v>
                      </c:pt>
                    </c:strCache>
                  </c:strRef>
                </c:tx>
                <c:spPr>
                  <a:ln w="28575" cap="rnd">
                    <a:solidFill>
                      <a:srgbClr val="B32B3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'11'!$A$5:$A$21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2003</c:v>
                      </c:pt>
                      <c:pt idx="1">
                        <c:v>2004</c:v>
                      </c:pt>
                      <c:pt idx="2">
                        <c:v>2005</c:v>
                      </c:pt>
                      <c:pt idx="3">
                        <c:v>2006</c:v>
                      </c:pt>
                      <c:pt idx="4">
                        <c:v>2007</c:v>
                      </c:pt>
                      <c:pt idx="5">
                        <c:v>2008</c:v>
                      </c:pt>
                      <c:pt idx="6">
                        <c:v>2009</c:v>
                      </c:pt>
                      <c:pt idx="7">
                        <c:v>2010</c:v>
                      </c:pt>
                      <c:pt idx="8">
                        <c:v>2011</c:v>
                      </c:pt>
                      <c:pt idx="9">
                        <c:v>2012</c:v>
                      </c:pt>
                      <c:pt idx="10">
                        <c:v>2013</c:v>
                      </c:pt>
                      <c:pt idx="11">
                        <c:v>2014</c:v>
                      </c:pt>
                      <c:pt idx="12">
                        <c:v>2015</c:v>
                      </c:pt>
                      <c:pt idx="13">
                        <c:v>2016</c:v>
                      </c:pt>
                      <c:pt idx="14">
                        <c:v>2017</c:v>
                      </c:pt>
                      <c:pt idx="15">
                        <c:v>2018</c:v>
                      </c:pt>
                      <c:pt idx="16">
                        <c:v>2019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'11'!$G$5:$G$19</c15:sqref>
                        </c15:formulaRef>
                      </c:ext>
                    </c:extLst>
                    <c:numCache>
                      <c:formatCode>0</c:formatCode>
                      <c:ptCount val="15"/>
                      <c:pt idx="0">
                        <c:v>722.00166819278957</c:v>
                      </c:pt>
                      <c:pt idx="1">
                        <c:v>711.83613726821818</c:v>
                      </c:pt>
                      <c:pt idx="2">
                        <c:v>673.12990393742211</c:v>
                      </c:pt>
                      <c:pt idx="3">
                        <c:v>604.4738799291049</c:v>
                      </c:pt>
                      <c:pt idx="4">
                        <c:v>557.83956516775527</c:v>
                      </c:pt>
                      <c:pt idx="5">
                        <c:v>521.23821876693023</c:v>
                      </c:pt>
                      <c:pt idx="6">
                        <c:v>327.59364323215073</c:v>
                      </c:pt>
                      <c:pt idx="7">
                        <c:v>306.07941628800268</c:v>
                      </c:pt>
                      <c:pt idx="8">
                        <c:v>385.65158330632511</c:v>
                      </c:pt>
                      <c:pt idx="9">
                        <c:v>377.02810628477636</c:v>
                      </c:pt>
                      <c:pt idx="10">
                        <c:v>308.80235446181723</c:v>
                      </c:pt>
                      <c:pt idx="11">
                        <c:v>355.9087049904241</c:v>
                      </c:pt>
                      <c:pt idx="12">
                        <c:v>308.93790673315709</c:v>
                      </c:pt>
                      <c:pt idx="13">
                        <c:v>294.20155309532208</c:v>
                      </c:pt>
                      <c:pt idx="14">
                        <c:v>287.76053142977713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441B-4105-B466-9BB289E62F1D}"/>
                  </c:ext>
                </c:extLst>
              </c15:ser>
            </c15:filteredLineSeries>
          </c:ext>
        </c:extLst>
      </c:lineChart>
      <c:catAx>
        <c:axId val="11724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rgbClr val="7F7F7F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SE"/>
          </a:p>
        </c:txPr>
        <c:crossAx val="2322479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247984"/>
        <c:scaling>
          <c:orientation val="minMax"/>
          <c:max val="1000"/>
          <c:min val="0"/>
        </c:scaling>
        <c:delete val="0"/>
        <c:axPos val="l"/>
        <c:majorGridlines>
          <c:spPr>
            <a:ln w="9525" cap="flat" cmpd="sng" algn="ctr">
              <a:solidFill>
                <a:srgbClr val="BFBFBF"/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sv-SE"/>
                  <a:t>Anta</a:t>
                </a:r>
                <a:r>
                  <a:rPr lang="sv-SE" baseline="0"/>
                  <a:t>l</a:t>
                </a:r>
              </a:p>
              <a:p>
                <a:pPr>
                  <a:defRPr/>
                </a:pPr>
                <a:endParaRPr lang="sv-SE"/>
              </a:p>
            </c:rich>
          </c:tx>
          <c:layout>
            <c:manualLayout>
              <c:xMode val="edge"/>
              <c:yMode val="edge"/>
              <c:x val="0"/>
              <c:y val="1.35195051616442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900" b="0" i="0" u="none" strike="noStrike" kern="1200" baseline="0">
                  <a:solidFill>
                    <a:sysClr val="windowText" lastClr="00000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SE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SE"/>
          </a:p>
        </c:txPr>
        <c:crossAx val="117247040"/>
        <c:crosses val="autoZero"/>
        <c:crossBetween val="midCat"/>
        <c:majorUnit val="200"/>
      </c:valAx>
      <c:spPr>
        <a:noFill/>
        <a:ln>
          <a:solidFill>
            <a:schemeClr val="tx1">
              <a:lumMod val="50000"/>
              <a:lumOff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17757903225806451"/>
          <c:y val="0.14625666751333502"/>
          <c:w val="0.73117481481481483"/>
          <c:h val="9.44771214590847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SE"/>
        </a:p>
      </c:txPr>
    </c:legend>
    <c:plotVisOnly val="1"/>
    <c:dispBlanksAs val="gap"/>
    <c:showDLblsOverMax val="0"/>
  </c:chart>
  <c:spPr>
    <a:solidFill>
      <a:schemeClr val="tx1"/>
    </a:solidFill>
    <a:ln w="9525" cap="flat" cmpd="sng" algn="ctr">
      <a:noFill/>
      <a:round/>
    </a:ln>
    <a:effectLst/>
  </c:spPr>
  <c:txPr>
    <a:bodyPr/>
    <a:lstStyle/>
    <a:p>
      <a:pPr>
        <a:defRPr sz="9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SE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501433691756267E-2"/>
          <c:y val="0.12469633816676311"/>
          <c:w val="0.83460039682539899"/>
          <c:h val="0.75236631812919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'12'!$B$3</c:f>
              <c:strCache>
                <c:ptCount val="1"/>
                <c:pt idx="0">
                  <c:v>Jan–juni 2019</c:v>
                </c:pt>
              </c:strCache>
            </c:strRef>
          </c:tx>
          <c:spPr>
            <a:solidFill>
              <a:srgbClr val="BEBC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'12'!$A$4:$A$8</c:f>
              <c:strCache>
                <c:ptCount val="5"/>
                <c:pt idx="0">
                  <c:v>Röker totalt</c:v>
                </c:pt>
                <c:pt idx="1">
                  <c:v>Röker dagligen</c:v>
                </c:pt>
                <c:pt idx="2">
                  <c:v>Röker sporadiskt</c:v>
                </c:pt>
                <c:pt idx="4">
                  <c:v>Antal cigaretter i veckan per rökare</c:v>
                </c:pt>
              </c:strCache>
            </c:strRef>
          </c:cat>
          <c:val>
            <c:numRef>
              <c:f>'12'!$B$4:$B$8</c:f>
              <c:numCache>
                <c:formatCode>###0</c:formatCode>
                <c:ptCount val="5"/>
                <c:pt idx="0">
                  <c:v>14.592224119588751</c:v>
                </c:pt>
                <c:pt idx="1">
                  <c:v>7.3027258089168487</c:v>
                </c:pt>
                <c:pt idx="2">
                  <c:v>7.258087625570024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7-4260-BC90-B776DE55F43B}"/>
            </c:ext>
          </c:extLst>
        </c:ser>
        <c:ser>
          <c:idx val="1"/>
          <c:order val="1"/>
          <c:tx>
            <c:strRef>
              <c:f>'12'!$C$3</c:f>
              <c:strCache>
                <c:ptCount val="1"/>
                <c:pt idx="0">
                  <c:v>Juli–dec 2019</c:v>
                </c:pt>
              </c:strCache>
            </c:strRef>
          </c:tx>
          <c:spPr>
            <a:solidFill>
              <a:srgbClr val="004687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'12'!$A$4:$A$8</c:f>
              <c:strCache>
                <c:ptCount val="5"/>
                <c:pt idx="0">
                  <c:v>Röker totalt</c:v>
                </c:pt>
                <c:pt idx="1">
                  <c:v>Röker dagligen</c:v>
                </c:pt>
                <c:pt idx="2">
                  <c:v>Röker sporadiskt</c:v>
                </c:pt>
                <c:pt idx="4">
                  <c:v>Antal cigaretter i veckan per rökare</c:v>
                </c:pt>
              </c:strCache>
            </c:strRef>
          </c:cat>
          <c:val>
            <c:numRef>
              <c:f>'12'!$C$4:$C$8</c:f>
              <c:numCache>
                <c:formatCode>###0</c:formatCode>
                <c:ptCount val="5"/>
                <c:pt idx="0">
                  <c:v>14.026115731256736</c:v>
                </c:pt>
                <c:pt idx="1">
                  <c:v>7.568039936011191</c:v>
                </c:pt>
                <c:pt idx="2">
                  <c:v>6.4580757952455281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7-4260-BC90-B776DE55F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97965416"/>
        <c:axId val="397965808"/>
      </c:barChart>
      <c:barChart>
        <c:barDir val="col"/>
        <c:grouping val="clustered"/>
        <c:varyColors val="0"/>
        <c:ser>
          <c:idx val="2"/>
          <c:order val="2"/>
          <c:tx>
            <c:strRef>
              <c:f>'12'!$D$3</c:f>
              <c:strCache>
                <c:ptCount val="1"/>
                <c:pt idx="0">
                  <c:v>Jan–juni 2019</c:v>
                </c:pt>
              </c:strCache>
            </c:strRef>
          </c:tx>
          <c:spPr>
            <a:solidFill>
              <a:srgbClr val="BEBC00"/>
            </a:solidFill>
            <a:ln w="1905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trendline>
            <c:trendlineType val="linear"/>
            <c:dispRSqr val="0"/>
            <c:dispEq val="0"/>
          </c:trendline>
          <c:cat>
            <c:strRef>
              <c:f>'12'!$A$4:$A$8</c:f>
              <c:strCache>
                <c:ptCount val="5"/>
                <c:pt idx="0">
                  <c:v>Röker totalt</c:v>
                </c:pt>
                <c:pt idx="1">
                  <c:v>Röker dagligen</c:v>
                </c:pt>
                <c:pt idx="2">
                  <c:v>Röker sporadiskt</c:v>
                </c:pt>
                <c:pt idx="4">
                  <c:v>Antal cigaretter i veckan per rökare</c:v>
                </c:pt>
              </c:strCache>
            </c:strRef>
          </c:cat>
          <c:val>
            <c:numRef>
              <c:f>'12'!$D$4:$D$8</c:f>
              <c:numCache>
                <c:formatCode>General</c:formatCode>
                <c:ptCount val="5"/>
                <c:pt idx="4" formatCode="###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87-4260-BC90-B776DE55F43B}"/>
            </c:ext>
          </c:extLst>
        </c:ser>
        <c:ser>
          <c:idx val="3"/>
          <c:order val="3"/>
          <c:tx>
            <c:strRef>
              <c:f>'12'!$E$3</c:f>
              <c:strCache>
                <c:ptCount val="1"/>
                <c:pt idx="0">
                  <c:v>Juli–dec 2019</c:v>
                </c:pt>
              </c:strCache>
            </c:strRef>
          </c:tx>
          <c:spPr>
            <a:solidFill>
              <a:srgbClr val="004687"/>
            </a:solidFill>
            <a:ln w="1905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aseline="0">
                    <a:solidFill>
                      <a:schemeClr val="bg1"/>
                    </a:solidFill>
                  </a:defRPr>
                </a:pPr>
                <a:endParaRPr lang="en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'12'!$A$4:$A$8</c:f>
              <c:strCache>
                <c:ptCount val="5"/>
                <c:pt idx="0">
                  <c:v>Röker totalt</c:v>
                </c:pt>
                <c:pt idx="1">
                  <c:v>Röker dagligen</c:v>
                </c:pt>
                <c:pt idx="2">
                  <c:v>Röker sporadiskt</c:v>
                </c:pt>
                <c:pt idx="4">
                  <c:v>Antal cigaretter i veckan per rökare</c:v>
                </c:pt>
              </c:strCache>
            </c:strRef>
          </c:cat>
          <c:val>
            <c:numRef>
              <c:f>'12'!$E$4:$E$8</c:f>
              <c:numCache>
                <c:formatCode>###0</c:formatCode>
                <c:ptCount val="5"/>
                <c:pt idx="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C87-4260-BC90-B776DE55F4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397966592"/>
        <c:axId val="397966200"/>
      </c:barChart>
      <c:catAx>
        <c:axId val="397965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>
            <a:solidFill>
              <a:schemeClr val="bg1"/>
            </a:solidFill>
          </a:ln>
        </c:spPr>
        <c:txPr>
          <a:bodyPr rot="0" vert="horz"/>
          <a:lstStyle/>
          <a:p>
            <a:pPr>
              <a:defRPr sz="9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397965808"/>
        <c:crosses val="autoZero"/>
        <c:auto val="1"/>
        <c:lblAlgn val="ctr"/>
        <c:lblOffset val="100"/>
        <c:noMultiLvlLbl val="0"/>
      </c:catAx>
      <c:valAx>
        <c:axId val="397965808"/>
        <c:scaling>
          <c:orientation val="minMax"/>
          <c:max val="30"/>
          <c:min val="0"/>
        </c:scaling>
        <c:delete val="0"/>
        <c:axPos val="l"/>
        <c:majorGridlines>
          <c:spPr>
            <a:ln w="9525">
              <a:solidFill>
                <a:schemeClr val="bg1"/>
              </a:solidFill>
            </a:ln>
          </c:spPr>
        </c:majorGridlines>
        <c:numFmt formatCode="###0" sourceLinked="0"/>
        <c:majorTickMark val="none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9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397965416"/>
        <c:crosses val="autoZero"/>
        <c:crossBetween val="between"/>
        <c:majorUnit val="10"/>
      </c:valAx>
      <c:valAx>
        <c:axId val="397966200"/>
        <c:scaling>
          <c:orientation val="minMax"/>
          <c:max val="100"/>
        </c:scaling>
        <c:delete val="0"/>
        <c:axPos val="r"/>
        <c:numFmt formatCode="0" sourceLinked="0"/>
        <c:majorTickMark val="none"/>
        <c:minorTickMark val="none"/>
        <c:tickLblPos val="nextTo"/>
        <c:spPr>
          <a:ln>
            <a:solidFill>
              <a:schemeClr val="bg1"/>
            </a:solidFill>
          </a:ln>
        </c:spPr>
        <c:txPr>
          <a:bodyPr/>
          <a:lstStyle/>
          <a:p>
            <a:pPr>
              <a:defRPr sz="9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pPr>
            <a:endParaRPr lang="en-SE"/>
          </a:p>
        </c:txPr>
        <c:crossAx val="397966592"/>
        <c:crosses val="max"/>
        <c:crossBetween val="between"/>
        <c:majorUnit val="20"/>
      </c:valAx>
      <c:catAx>
        <c:axId val="3979665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97966200"/>
        <c:crosses val="autoZero"/>
        <c:auto val="1"/>
        <c:lblAlgn val="ctr"/>
        <c:lblOffset val="100"/>
        <c:noMultiLvlLbl val="0"/>
      </c:catAx>
      <c:spPr>
        <a:ln>
          <a:solidFill>
            <a:schemeClr val="bg1"/>
          </a:solidFill>
        </a:ln>
      </c:spPr>
    </c:plotArea>
    <c:legend>
      <c:legendPos val="t"/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7.705698924731183E-2"/>
          <c:y val="0.15055601060180102"/>
          <c:w val="0.42169462365591398"/>
          <c:h val="0.11876093850749411"/>
        </c:manualLayout>
      </c:layout>
      <c:overlay val="0"/>
      <c:spPr>
        <a:ln>
          <a:noFill/>
        </a:ln>
      </c:spPr>
      <c:txPr>
        <a:bodyPr/>
        <a:lstStyle/>
        <a:p>
          <a:pPr>
            <a:defRPr baseline="0">
              <a:solidFill>
                <a:schemeClr val="bg1"/>
              </a:solidFill>
              <a:latin typeface="Arial" pitchFamily="34" charset="0"/>
              <a:cs typeface="Arial" pitchFamily="34" charset="0"/>
            </a:defRPr>
          </a:pPr>
          <a:endParaRPr lang="en-SE"/>
        </a:p>
      </c:txPr>
    </c:legend>
    <c:plotVisOnly val="1"/>
    <c:dispBlanksAs val="gap"/>
    <c:showDLblsOverMax val="0"/>
  </c:chart>
  <c:spPr>
    <a:solidFill>
      <a:schemeClr val="tx1"/>
    </a:solidFill>
    <a:ln>
      <a:noFill/>
    </a:ln>
  </c:sp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151932367149765E-2"/>
          <c:y val="0.11600698914938734"/>
          <c:w val="0.39367777777777768"/>
          <c:h val="0.70857146734039167"/>
        </c:manualLayout>
      </c:layout>
      <c:lineChart>
        <c:grouping val="standard"/>
        <c:varyColors val="0"/>
        <c:ser>
          <c:idx val="4"/>
          <c:order val="0"/>
          <c:tx>
            <c:strRef>
              <c:f>'13'!$B$4:$B$7</c:f>
              <c:strCache>
                <c:ptCount val="4"/>
                <c:pt idx="0">
                  <c:v>Snusar totalt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'13'!$B$12:$B$24</c:f>
              <c:numCache>
                <c:formatCode>0.0</c:formatCode>
                <c:ptCount val="13"/>
                <c:pt idx="0">
                  <c:v>24.6</c:v>
                </c:pt>
                <c:pt idx="1">
                  <c:v>22.8</c:v>
                </c:pt>
                <c:pt idx="2">
                  <c:v>22.687727337350992</c:v>
                </c:pt>
                <c:pt idx="3">
                  <c:v>21.505933270440391</c:v>
                </c:pt>
                <c:pt idx="4">
                  <c:v>20.3</c:v>
                </c:pt>
                <c:pt idx="5">
                  <c:v>22.1</c:v>
                </c:pt>
                <c:pt idx="6">
                  <c:v>22.347800510383465</c:v>
                </c:pt>
                <c:pt idx="7">
                  <c:v>22.6</c:v>
                </c:pt>
                <c:pt idx="8">
                  <c:v>23.6</c:v>
                </c:pt>
                <c:pt idx="9">
                  <c:v>25.4</c:v>
                </c:pt>
                <c:pt idx="10">
                  <c:v>24.7</c:v>
                </c:pt>
                <c:pt idx="11">
                  <c:v>25.201942534622599</c:v>
                </c:pt>
                <c:pt idx="12">
                  <c:v>25.679256643337901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5D2-4EBD-9836-C36A56CACB9F}"/>
            </c:ext>
          </c:extLst>
        </c:ser>
        <c:ser>
          <c:idx val="2"/>
          <c:order val="1"/>
          <c:tx>
            <c:strRef>
              <c:f>'13'!$C$4:$C$7</c:f>
              <c:strCache>
                <c:ptCount val="4"/>
                <c:pt idx="0">
                  <c:v>Snusar totalt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olid"/>
            </a:ln>
          </c:spPr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'13'!$C$12:$C$22</c:f>
              <c:numCache>
                <c:formatCode>0.0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D2-4EBD-9836-C36A56CACB9F}"/>
            </c:ext>
          </c:extLst>
        </c:ser>
        <c:ser>
          <c:idx val="0"/>
          <c:order val="2"/>
          <c:tx>
            <c:strRef>
              <c:f>'13'!$D$4:$D$7</c:f>
              <c:strCache>
                <c:ptCount val="4"/>
                <c:pt idx="0">
                  <c:v>Snusar dagligen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'13'!$D$12:$D$24</c:f>
              <c:numCache>
                <c:formatCode>0.0</c:formatCode>
                <c:ptCount val="13"/>
                <c:pt idx="0">
                  <c:v>21.341028979516828</c:v>
                </c:pt>
                <c:pt idx="1">
                  <c:v>19.988607121085181</c:v>
                </c:pt>
                <c:pt idx="2">
                  <c:v>19.823067244147339</c:v>
                </c:pt>
                <c:pt idx="3">
                  <c:v>19.035510094840472</c:v>
                </c:pt>
                <c:pt idx="4">
                  <c:v>17.767308284681349</c:v>
                </c:pt>
                <c:pt idx="5">
                  <c:v>18.349969656442124</c:v>
                </c:pt>
                <c:pt idx="6">
                  <c:v>19.014736998497948</c:v>
                </c:pt>
                <c:pt idx="7">
                  <c:v>19.577235443974232</c:v>
                </c:pt>
                <c:pt idx="8">
                  <c:v>19.913351285386653</c:v>
                </c:pt>
                <c:pt idx="9">
                  <c:v>21.123988086579416</c:v>
                </c:pt>
                <c:pt idx="10">
                  <c:v>20.591264893943372</c:v>
                </c:pt>
                <c:pt idx="11">
                  <c:v>20.851353202851978</c:v>
                </c:pt>
                <c:pt idx="12">
                  <c:v>21.962284238846699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D2-4EBD-9836-C36A56CACB9F}"/>
            </c:ext>
          </c:extLst>
        </c:ser>
        <c:ser>
          <c:idx val="1"/>
          <c:order val="3"/>
          <c:tx>
            <c:strRef>
              <c:f>'13'!$E$4:$E$7</c:f>
              <c:strCache>
                <c:ptCount val="4"/>
                <c:pt idx="0">
                  <c:v>Snusar dagligen</c:v>
                </c:pt>
              </c:strCache>
            </c:strRef>
          </c:tx>
          <c:spPr>
            <a:ln w="25400">
              <a:solidFill>
                <a:srgbClr val="004687"/>
              </a:solidFill>
              <a:prstDash val="sysDash"/>
            </a:ln>
          </c:spPr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'13'!$E$12:$E$22</c:f>
              <c:numCache>
                <c:formatCode>0.0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5D2-4EBD-9836-C36A56CACB9F}"/>
            </c:ext>
          </c:extLst>
        </c:ser>
        <c:ser>
          <c:idx val="3"/>
          <c:order val="4"/>
          <c:tx>
            <c:strRef>
              <c:f>'13'!$F$4:$F$7</c:f>
              <c:strCache>
                <c:ptCount val="4"/>
                <c:pt idx="0">
                  <c:v>Snusar sporadiskt</c:v>
                </c:pt>
              </c:strCache>
            </c:strRef>
          </c:tx>
          <c:spPr>
            <a:ln w="28575">
              <a:solidFill>
                <a:srgbClr val="004687"/>
              </a:solidFill>
              <a:prstDash val="sysDot"/>
            </a:ln>
          </c:spPr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'13'!$F$12:$F$24</c:f>
              <c:numCache>
                <c:formatCode>0.0</c:formatCode>
                <c:ptCount val="13"/>
                <c:pt idx="0">
                  <c:v>3.2144948778084119</c:v>
                </c:pt>
                <c:pt idx="1">
                  <c:v>2.783560407562415</c:v>
                </c:pt>
                <c:pt idx="2">
                  <c:v>2.8646600932036526</c:v>
                </c:pt>
                <c:pt idx="3">
                  <c:v>2.4704231755999189</c:v>
                </c:pt>
                <c:pt idx="4">
                  <c:v>2.5251908120636299</c:v>
                </c:pt>
                <c:pt idx="5">
                  <c:v>3.775704230234052</c:v>
                </c:pt>
                <c:pt idx="6">
                  <c:v>3.3330635118855074</c:v>
                </c:pt>
                <c:pt idx="7">
                  <c:v>2.9806653894660671</c:v>
                </c:pt>
                <c:pt idx="8">
                  <c:v>3.6648147877926265</c:v>
                </c:pt>
                <c:pt idx="9">
                  <c:v>4.2764719046162005</c:v>
                </c:pt>
                <c:pt idx="10">
                  <c:v>4.0917092735158036</c:v>
                </c:pt>
                <c:pt idx="11">
                  <c:v>4.3505893317706619</c:v>
                </c:pt>
                <c:pt idx="12">
                  <c:v>3.71697240449121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5D2-4EBD-9836-C36A56CACB9F}"/>
            </c:ext>
          </c:extLst>
        </c:ser>
        <c:ser>
          <c:idx val="5"/>
          <c:order val="5"/>
          <c:tx>
            <c:strRef>
              <c:f>'13'!$G$4:$G$7</c:f>
              <c:strCache>
                <c:ptCount val="4"/>
                <c:pt idx="0">
                  <c:v>Snusar sporadiskt</c:v>
                </c:pt>
              </c:strCache>
            </c:strRef>
          </c:tx>
          <c:marker>
            <c:symbol val="none"/>
          </c:marker>
          <c:cat>
            <c:numRef>
              <c:f>'13'!$A$12:$A$24</c:f>
              <c:numCache>
                <c:formatCode>General</c:formatCode>
                <c:ptCount val="13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'13'!$G$12:$G$22</c:f>
              <c:numCache>
                <c:formatCode>0.0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5D2-4EBD-9836-C36A56CACB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2700792"/>
        <c:axId val="232701184"/>
      </c:lineChart>
      <c:catAx>
        <c:axId val="232700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 baseline="0">
                <a:solidFill>
                  <a:schemeClr val="bg1"/>
                </a:solidFill>
              </a:defRPr>
            </a:pPr>
            <a:endParaRPr lang="en-SE"/>
          </a:p>
        </c:txPr>
        <c:crossAx val="232701184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32701184"/>
        <c:scaling>
          <c:orientation val="minMax"/>
          <c:max val="30"/>
          <c:min val="0"/>
        </c:scaling>
        <c:delete val="0"/>
        <c:axPos val="l"/>
        <c:majorGridlines>
          <c:spPr>
            <a:ln w="9525">
              <a:solidFill>
                <a:srgbClr val="BFBFB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>
                  <a:defRPr sz="900"/>
                </a:pPr>
                <a:r>
                  <a:rPr lang="sv-SE" sz="900"/>
                  <a:t>Procent</a:t>
                </a:r>
              </a:p>
            </c:rich>
          </c:tx>
          <c:layout>
            <c:manualLayout>
              <c:xMode val="edge"/>
              <c:yMode val="edge"/>
              <c:x val="3.2233512544802868E-2"/>
              <c:y val="3.8231565674884518E-2"/>
            </c:manualLayout>
          </c:layout>
          <c:overlay val="0"/>
        </c:title>
        <c:numFmt formatCode="#,##0" sourceLinked="0"/>
        <c:majorTickMark val="none"/>
        <c:minorTickMark val="none"/>
        <c:tickLblPos val="nextTo"/>
        <c:spPr>
          <a:ln w="3175">
            <a:solidFill>
              <a:srgbClr val="7F7F7F"/>
            </a:solidFill>
            <a:prstDash val="solid"/>
          </a:ln>
        </c:spPr>
        <c:txPr>
          <a:bodyPr rot="0" vert="horz"/>
          <a:lstStyle/>
          <a:p>
            <a:pPr>
              <a:defRPr sz="900">
                <a:solidFill>
                  <a:sysClr val="windowText" lastClr="000000"/>
                </a:solidFill>
              </a:defRPr>
            </a:pPr>
            <a:endParaRPr lang="en-SE"/>
          </a:p>
        </c:txPr>
        <c:crossAx val="232700792"/>
        <c:crossesAt val="1"/>
        <c:crossBetween val="midCat"/>
        <c:majorUnit val="10"/>
      </c:valAx>
      <c:spPr>
        <a:solidFill>
          <a:schemeClr val="tx1"/>
        </a:solidFill>
        <a:ln w="9525">
          <a:solidFill>
            <a:schemeClr val="bg1"/>
          </a:solidFill>
          <a:prstDash val="solid"/>
        </a:ln>
      </c:spPr>
    </c:plotArea>
    <c:legend>
      <c:legendPos val="t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8.2901433691756288E-2"/>
          <c:y val="0.93123422261630706"/>
          <c:w val="0.77046953405017926"/>
          <c:h val="5.2856746966384552E-2"/>
        </c:manualLayout>
      </c:layout>
      <c:overlay val="0"/>
      <c:txPr>
        <a:bodyPr/>
        <a:lstStyle/>
        <a:p>
          <a:pPr>
            <a:defRPr sz="900"/>
          </a:pPr>
          <a:endParaRPr lang="en-SE"/>
        </a:p>
      </c:txPr>
    </c:legend>
    <c:plotVisOnly val="1"/>
    <c:dispBlanksAs val="gap"/>
    <c:showDLblsOverMax val="0"/>
  </c:chart>
  <c:spPr>
    <a:solidFill>
      <a:schemeClr val="tx1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 pitchFamily="34" charset="0"/>
          <a:ea typeface="Arial"/>
          <a:cs typeface="Arial" pitchFamily="34" charset="0"/>
        </a:defRPr>
      </a:pPr>
      <a:endParaRPr lang="en-SE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0.07653</cdr:x>
      <cdr:y>0.12711</cdr:y>
    </cdr:from>
    <cdr:to>
      <cdr:x>0.21893</cdr:x>
      <cdr:y>0.18359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3274" y="366072"/>
          <a:ext cx="768960" cy="162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Män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0.11666</cdr:x>
      <cdr:y>0.02196</cdr:y>
    </cdr:from>
    <cdr:to>
      <cdr:x>0.33322</cdr:x>
      <cdr:y>0.15933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13244" y="81715"/>
          <a:ext cx="581463" cy="51116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Kvinnor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0.37032</cdr:x>
      <cdr:y>0.14358</cdr:y>
    </cdr:from>
    <cdr:to>
      <cdr:x>0.43815</cdr:x>
      <cdr:y>0.24639</cdr:y>
    </cdr:to>
    <cdr:sp macro="" textlink="">
      <cdr:nvSpPr>
        <cdr:cNvPr id="2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38561" y="551527"/>
          <a:ext cx="355078" cy="3948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Män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0.62683</cdr:x>
      <cdr:y>0.06452</cdr:y>
    </cdr:from>
    <cdr:to>
      <cdr:x>0.93037</cdr:x>
      <cdr:y>0.14112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08899" y="179701"/>
          <a:ext cx="924382" cy="2133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Kvinnor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0.07653</cdr:x>
      <cdr:y>0.12711</cdr:y>
    </cdr:from>
    <cdr:to>
      <cdr:x>0.21893</cdr:x>
      <cdr:y>0.18359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3274" y="366072"/>
          <a:ext cx="768960" cy="162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0.04956</cdr:y>
    </cdr:to>
    <cdr:grpSp>
      <cdr:nvGrpSpPr>
        <cdr:cNvPr id="4" name="Grupp 3">
          <a:extLst xmlns:a="http://schemas.openxmlformats.org/drawingml/2006/main">
            <a:ext uri="{FF2B5EF4-FFF2-40B4-BE49-F238E27FC236}">
              <a16:creationId xmlns:a16="http://schemas.microsoft.com/office/drawing/2014/main" id="{23C9337D-9825-4B7C-B9B4-0016ED0EEBE8}"/>
            </a:ext>
          </a:extLst>
        </cdr:cNvPr>
        <cdr:cNvGrpSpPr/>
      </cdr:nvGrpSpPr>
      <cdr:grpSpPr>
        <a:xfrm xmlns:a="http://schemas.openxmlformats.org/drawingml/2006/main">
          <a:off x="0" y="0"/>
          <a:ext cx="6338947" cy="187733"/>
          <a:chOff x="1" y="-1"/>
          <a:chExt cx="5039986" cy="267624"/>
        </a:xfrm>
      </cdr:grpSpPr>
      <cdr:sp macro="" textlink="">
        <cdr:nvSpPr>
          <cdr:cNvPr id="2" name="textruta 2"/>
          <cdr:cNvSpPr txBox="1"/>
        </cdr:nvSpPr>
        <cdr:spPr>
          <a:xfrm xmlns:a="http://schemas.openxmlformats.org/drawingml/2006/main">
            <a:off x="1" y="-1"/>
            <a:ext cx="1068178" cy="26762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  <a:effectLst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ysClr val="windowText" lastClr="000000"/>
                </a:solidFill>
                <a:latin typeface="Calibri"/>
              </a:defRPr>
            </a:lvl1pPr>
            <a:lvl2pPr marL="457200" indent="0">
              <a:defRPr sz="1100">
                <a:solidFill>
                  <a:sysClr val="windowText" lastClr="000000"/>
                </a:solidFill>
                <a:latin typeface="Calibri"/>
              </a:defRPr>
            </a:lvl2pPr>
            <a:lvl3pPr marL="914400" indent="0">
              <a:defRPr sz="1100">
                <a:solidFill>
                  <a:sysClr val="windowText" lastClr="000000"/>
                </a:solidFill>
                <a:latin typeface="Calibri"/>
              </a:defRPr>
            </a:lvl3pPr>
            <a:lvl4pPr marL="1371600" indent="0">
              <a:defRPr sz="1100">
                <a:solidFill>
                  <a:sysClr val="windowText" lastClr="000000"/>
                </a:solidFill>
                <a:latin typeface="Calibri"/>
              </a:defRPr>
            </a:lvl4pPr>
            <a:lvl5pPr marL="1828800" indent="0">
              <a:defRPr sz="1100">
                <a:solidFill>
                  <a:sysClr val="windowText" lastClr="000000"/>
                </a:solidFill>
                <a:latin typeface="Calibri"/>
              </a:defRPr>
            </a:lvl5pPr>
            <a:lvl6pPr marL="2286000" indent="0">
              <a:defRPr sz="1100">
                <a:solidFill>
                  <a:sysClr val="windowText" lastClr="000000"/>
                </a:solidFill>
                <a:latin typeface="Calibri"/>
              </a:defRPr>
            </a:lvl6pPr>
            <a:lvl7pPr marL="2743200" indent="0">
              <a:defRPr sz="1100">
                <a:solidFill>
                  <a:sysClr val="windowText" lastClr="000000"/>
                </a:solidFill>
                <a:latin typeface="Calibri"/>
              </a:defRPr>
            </a:lvl7pPr>
            <a:lvl8pPr marL="3200400" indent="0">
              <a:defRPr sz="1100">
                <a:solidFill>
                  <a:sysClr val="windowText" lastClr="000000"/>
                </a:solidFill>
                <a:latin typeface="Calibri"/>
              </a:defRPr>
            </a:lvl8pPr>
            <a:lvl9pPr marL="3657600" indent="0">
              <a:defRPr sz="1100">
                <a:solidFill>
                  <a:sysClr val="windowText" lastClr="000000"/>
                </a:solidFill>
                <a:latin typeface="Calibri"/>
              </a:defRPr>
            </a:lvl9pPr>
          </a:lstStyle>
          <a:p xmlns:a="http://schemas.openxmlformats.org/drawingml/2006/main">
            <a:r>
              <a:rPr lang="sv-SE" sz="900">
                <a:latin typeface="Arial" pitchFamily="34" charset="0"/>
                <a:cs typeface="Arial" pitchFamily="34" charset="0"/>
              </a:rPr>
              <a:t>Procent</a:t>
            </a:r>
          </a:p>
        </cdr:txBody>
      </cdr:sp>
      <cdr:sp macro="" textlink="">
        <cdr:nvSpPr>
          <cdr:cNvPr id="3" name="textruta 2"/>
          <cdr:cNvSpPr txBox="1"/>
        </cdr:nvSpPr>
        <cdr:spPr>
          <a:xfrm xmlns:a="http://schemas.openxmlformats.org/drawingml/2006/main">
            <a:off x="4201787" y="-1"/>
            <a:ext cx="838200" cy="267084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 w="9525" cmpd="sng">
            <a:noFill/>
          </a:ln>
          <a:effectLst xmlns:a="http://schemas.openxmlformats.org/drawingml/2006/main"/>
        </cdr:spPr>
        <cdr:style>
          <a:lnRef xmlns:a="http://schemas.openxmlformats.org/drawingml/2006/main" idx="0">
            <a:scrgbClr r="0" g="0" b="0"/>
          </a:lnRef>
          <a:fillRef xmlns:a="http://schemas.openxmlformats.org/drawingml/2006/main" idx="0">
            <a:scrgbClr r="0" g="0" b="0"/>
          </a:fillRef>
          <a:effectRef xmlns:a="http://schemas.openxmlformats.org/drawingml/2006/main" idx="0">
            <a:scrgbClr r="0" g="0" b="0"/>
          </a:effectRef>
          <a:fontRef xmlns:a="http://schemas.openxmlformats.org/drawingml/2006/main" idx="minor">
            <a:schemeClr val="dk1"/>
          </a:fontRef>
        </cdr:style>
        <cdr:txBody>
          <a:bodyPr xmlns:a="http://schemas.openxmlformats.org/drawingml/2006/main" wrap="square" rtlCol="0" anchor="t"/>
          <a:lstStyle xmlns:a="http://schemas.openxmlformats.org/drawingml/2006/main"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sv-SE" sz="1000">
                <a:latin typeface="Arial" pitchFamily="34" charset="0"/>
                <a:cs typeface="Arial" pitchFamily="34" charset="0"/>
              </a:rPr>
              <a:t>         </a:t>
            </a:r>
            <a:r>
              <a:rPr lang="sv-SE" sz="900">
                <a:latin typeface="Arial" pitchFamily="34" charset="0"/>
                <a:cs typeface="Arial" pitchFamily="34" charset="0"/>
              </a:rPr>
              <a:t>Antal</a:t>
            </a:r>
          </a:p>
        </cdr:txBody>
      </cdr:sp>
    </cdr:grp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0.37032</cdr:x>
      <cdr:y>0.14167</cdr:y>
    </cdr:from>
    <cdr:to>
      <cdr:x>0.45406</cdr:x>
      <cdr:y>0.24639</cdr:y>
    </cdr:to>
    <cdr:sp macro="" textlink="">
      <cdr:nvSpPr>
        <cdr:cNvPr id="2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66386" y="542926"/>
          <a:ext cx="467260" cy="4012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900" b="1" i="0" strike="noStrik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Män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0.66436</cdr:x>
      <cdr:y>0.07851</cdr:y>
    </cdr:from>
    <cdr:to>
      <cdr:x>0.9679</cdr:x>
      <cdr:y>0.15702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63605" y="241300"/>
          <a:ext cx="851464" cy="2413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900" b="1" i="0" strike="noStrike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rPr>
            <a:t> Kvinnor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0.07653</cdr:x>
      <cdr:y>0.12711</cdr:y>
    </cdr:from>
    <cdr:to>
      <cdr:x>0.21893</cdr:x>
      <cdr:y>0.18359</cdr:y>
    </cdr:to>
    <cdr:sp macro="" textlink="">
      <cdr:nvSpPr>
        <cdr:cNvPr id="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3274" y="366072"/>
          <a:ext cx="768960" cy="1626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27432" tIns="22860" rIns="0" bIns="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sv-SE" sz="1000" b="1" i="0" strike="noStrike">
              <a:solidFill>
                <a:srgbClr val="000000"/>
              </a:solidFill>
              <a:latin typeface="+mn-lt"/>
            </a:rPr>
            <a:t> </a:t>
          </a:r>
          <a:endParaRPr lang="sv-SE" sz="800" b="1" i="0" strike="noStrike">
            <a:solidFill>
              <a:srgbClr val="00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87B9191-AFF4-41D5-A2B5-969EA01BC9F3}" type="datetimeFigureOut">
              <a:rPr lang="sv-SE" smtClean="0"/>
              <a:pPr>
                <a:defRPr/>
              </a:pPr>
              <a:t>2020-09-23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3" rIns="93165" bIns="46583" rtlCol="0" anchor="ctr"/>
          <a:lstStyle/>
          <a:p>
            <a:pPr lvl="0"/>
            <a:endParaRPr lang="sv-SE" noProof="0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3165" tIns="46583" rIns="93165" bIns="46583" rtlCol="0">
            <a:norm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3165" tIns="46583" rIns="93165" bIns="4658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34EF4E4-941E-4B8C-AC64-E1AC2287173B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0060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0444" y="9428584"/>
            <a:ext cx="2945659" cy="496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12" tIns="45705" rIns="91412" bIns="45705" anchor="b"/>
          <a:lstStyle/>
          <a:p>
            <a:pPr algn="r">
              <a:defRPr/>
            </a:pPr>
            <a:fld id="{A7ABA489-E4BB-4650-A225-94CDA71F0D20}" type="slidenum">
              <a:rPr lang="sv-SE" sz="1200">
                <a:latin typeface="Arial" pitchFamily="34" charset="0"/>
              </a:rPr>
              <a:pPr algn="r">
                <a:defRPr/>
              </a:pPr>
              <a:t>1</a:t>
            </a:fld>
            <a:endParaRPr lang="sv-SE" sz="1200" dirty="0">
              <a:latin typeface="Arial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1526" tIns="45763" rIns="91526" bIns="4576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230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sv-S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59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sv-SE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2908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2698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6790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sv-SE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831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sv-S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7555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sv-S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860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sv-S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7178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sv-SE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980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544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1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464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4805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DB56-B39F-4E95-92A7-832A5001189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sv-SE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669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5E6D5A-FE63-413B-AD64-E9A631DC7908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sv-SE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537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61B54D-8A8F-4CDA-B033-4C7FE25F7F71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sv-SE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93284" tIns="46643" rIns="93284" bIns="4664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920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528BCE-FB53-4D29-BD2C-AC856A872983}" type="slidenum">
              <a:rPr lang="sv-S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sv-SE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102065" tIns="51031" rIns="102065" bIns="51031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017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 userDrawn="1"/>
        </p:nvSpPr>
        <p:spPr>
          <a:xfrm>
            <a:off x="690563" y="6518275"/>
            <a:ext cx="325730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</a:t>
            </a:r>
            <a:endParaRPr lang="sv-SE" sz="1000" b="1" dirty="0">
              <a:latin typeface="Gill Sans MT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sv-SE" sz="1000" b="1" dirty="0">
              <a:latin typeface="Arial" pitchFamily="34" charset="0"/>
            </a:endParaRPr>
          </a:p>
        </p:txBody>
      </p:sp>
      <p:pic>
        <p:nvPicPr>
          <p:cNvPr id="6" name="Bildobjekt 5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50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690563" y="6518275"/>
            <a:ext cx="396262" cy="24622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v-SE" sz="1000" b="1" dirty="0">
                <a:latin typeface="Arial" pitchFamily="34" charset="0"/>
              </a:rPr>
              <a:t>      </a:t>
            </a:r>
            <a:endParaRPr lang="sv-SE" sz="1000" b="1" dirty="0">
              <a:latin typeface="Gill Sans MT" pitchFamily="34" charset="0"/>
            </a:endParaRPr>
          </a:p>
        </p:txBody>
      </p:sp>
      <p:pic>
        <p:nvPicPr>
          <p:cNvPr id="4" name="Bildobjekt 3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496745"/>
            <a:ext cx="723900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898002" y="993370"/>
            <a:ext cx="337937" cy="5631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39939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027EDB0-154B-48F5-87B7-11C4FFDE3644}" type="datetimeFigureOut">
              <a:rPr lang="sv-SE" smtClean="0"/>
              <a:pPr>
                <a:defRPr/>
              </a:pPr>
              <a:t>2020-09-23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DF5752F-4C79-46AA-B04F-6BFFC8DE9719}" type="slidenum">
              <a:rPr lang="sv-SE" smtClean="0"/>
              <a:pPr>
                <a:defRPr/>
              </a:pPr>
              <a:t>‹#›</a:t>
            </a:fld>
            <a:endParaRPr lang="sv-S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39" r:id="rId1"/>
    <p:sldLayoutId id="2147484040" r:id="rId2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Geneva" pitchFamily="-110" charset="-128"/>
          <a:cs typeface="Geneva" pitchFamily="-110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-110" charset="-128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Geneva" pitchFamily="-110" charset="-128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198344" y="764704"/>
            <a:ext cx="5797878" cy="74174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4000" b="1" dirty="0">
              <a:latin typeface="Gill Sans MT" pitchFamily="34" charset="0"/>
            </a:endParaRPr>
          </a:p>
          <a:p>
            <a:pPr algn="ctr">
              <a:defRPr/>
            </a:pPr>
            <a:r>
              <a:rPr lang="sv-SE" sz="4000" b="1" dirty="0">
                <a:latin typeface="Gill Sans MT" pitchFamily="34" charset="0"/>
              </a:rPr>
              <a:t>Tobaksvanor i Sverige 2003</a:t>
            </a:r>
            <a:r>
              <a:rPr lang="sv-SE" sz="4000" b="1" dirty="0">
                <a:latin typeface="Vrinda" panose="020B0502040204020203" pitchFamily="34" charset="0"/>
                <a:cs typeface="Vrinda" panose="020B0502040204020203" pitchFamily="34" charset="0"/>
              </a:rPr>
              <a:t>-</a:t>
            </a:r>
            <a:r>
              <a:rPr lang="sv-SE" sz="4000" b="1" dirty="0">
                <a:latin typeface="Gill Sans MT" pitchFamily="34" charset="0"/>
              </a:rPr>
              <a:t>2019</a:t>
            </a:r>
          </a:p>
          <a:p>
            <a:pPr algn="ctr">
              <a:defRPr/>
            </a:pPr>
            <a:endParaRPr lang="sv-SE" sz="2800" b="1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8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Gill Sans MT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  <a:p>
            <a:pPr algn="ctr">
              <a:defRPr/>
            </a:pPr>
            <a:endParaRPr lang="sv-SE" sz="2400" dirty="0">
              <a:latin typeface="Arial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8072462" y="6528462"/>
            <a:ext cx="92868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6800" rIns="4680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sv-SE" sz="1000" b="1" dirty="0">
                <a:latin typeface="Gill Sans MT" pitchFamily="34" charset="0"/>
              </a:rPr>
              <a:t>  www.can.se</a:t>
            </a:r>
            <a:endParaRPr lang="sv-SE" b="1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rökt dagligen eller sporadiskt. </a:t>
            </a:r>
            <a:br>
              <a:rPr lang="sv-SE" sz="2200" b="1" dirty="0">
                <a:cs typeface="Arial" panose="020B0604020202020204" pitchFamily="34" charset="0"/>
              </a:rPr>
            </a:br>
            <a:r>
              <a:rPr lang="sv-SE" sz="2000" b="1" dirty="0">
                <a:cs typeface="Arial" panose="020B0604020202020204" pitchFamily="34" charset="0"/>
              </a:rPr>
              <a:t>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000" b="1" dirty="0">
                <a:cs typeface="Arial" panose="020B0604020202020204" pitchFamily="34" charset="0"/>
              </a:rPr>
              <a:t>84 år. 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2019.</a:t>
            </a:r>
            <a:endParaRPr lang="sv-SE" sz="2200" b="1" dirty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Times New Roman" pitchFamily="18" charset="0"/>
              </a:rPr>
              <a:t>9</a:t>
            </a:r>
          </a:p>
        </p:txBody>
      </p:sp>
      <p:graphicFrame>
        <p:nvGraphicFramePr>
          <p:cNvPr id="7" name="Chart 3">
            <a:extLst>
              <a:ext uri="{FF2B5EF4-FFF2-40B4-BE49-F238E27FC236}">
                <a16:creationId xmlns:a16="http://schemas.microsoft.com/office/drawing/2014/main" id="{00000000-0008-0000-08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7363597"/>
              </p:ext>
            </p:extLst>
          </p:nvPr>
        </p:nvGraphicFramePr>
        <p:xfrm>
          <a:off x="1188926" y="1700808"/>
          <a:ext cx="676614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3374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cigaretter. Genomsnittligt antal cigaretter per år bland dagligrökare, sporadiska rökare samt rökare totalt. 17–84 år. 2003-2019.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endParaRPr lang="sv-SE" sz="1800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899592" y="185469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10</a:t>
            </a:r>
          </a:p>
        </p:txBody>
      </p:sp>
      <p:graphicFrame>
        <p:nvGraphicFramePr>
          <p:cNvPr id="11" name="Chart 3">
            <a:extLst>
              <a:ext uri="{FF2B5EF4-FFF2-40B4-BE49-F238E27FC236}">
                <a16:creationId xmlns:a16="http://schemas.microsoft.com/office/drawing/2014/main" id="{00000000-0008-0000-09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4275427"/>
              </p:ext>
            </p:extLst>
          </p:nvPr>
        </p:nvGraphicFramePr>
        <p:xfrm>
          <a:off x="1470128" y="989382"/>
          <a:ext cx="6203743" cy="4879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7610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Självrapporterad årskonsumtion av cigaretter i befolkningen 17–84 år samt fördelat på åldersgrupper. 2003–2019.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11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0429607"/>
              </p:ext>
            </p:extLst>
          </p:nvPr>
        </p:nvGraphicFramePr>
        <p:xfrm>
          <a:off x="1547664" y="1988840"/>
          <a:ext cx="5935334" cy="3540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35079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404664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rökt de senaste 30 dagarna, totalt, dagligen eller sporadiskt samt den genomsnittliga veckokonsumtionen av cigaretter per rökare. Fördelat på januari-juni respektive juli-december 2019. 17–84 år.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11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F331A7F2-01ED-41DA-9E6A-CC09827523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210649"/>
              </p:ext>
            </p:extLst>
          </p:nvPr>
        </p:nvGraphicFramePr>
        <p:xfrm>
          <a:off x="1402526" y="2060848"/>
          <a:ext cx="6338947" cy="378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42934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män och kvinnor i befolkningen som snusat de senaste 30 dagarna; sporadiskt, dagligen och totalt. 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år.  2007–2019.</a:t>
            </a:r>
            <a:endParaRPr lang="sv-SE" sz="2400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475656" y="1837311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419872" y="183000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12</a:t>
            </a:r>
          </a:p>
        </p:txBody>
      </p:sp>
      <p:cxnSp>
        <p:nvCxnSpPr>
          <p:cNvPr id="17" name="Rak 16"/>
          <p:cNvCxnSpPr/>
          <p:nvPr/>
        </p:nvCxnSpPr>
        <p:spPr>
          <a:xfrm>
            <a:off x="5292080" y="1846188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 9">
            <a:extLst>
              <a:ext uri="{FF2B5EF4-FFF2-40B4-BE49-F238E27FC236}">
                <a16:creationId xmlns:a16="http://schemas.microsoft.com/office/drawing/2014/main" id="{00000000-0008-0000-0B00-000002000000}"/>
              </a:ext>
            </a:extLst>
          </p:cNvPr>
          <p:cNvGrpSpPr/>
          <p:nvPr/>
        </p:nvGrpSpPr>
        <p:grpSpPr>
          <a:xfrm>
            <a:off x="1313709" y="1484784"/>
            <a:ext cx="6516582" cy="4745633"/>
            <a:chOff x="0" y="0"/>
            <a:chExt cx="5400000" cy="3096000"/>
          </a:xfrm>
        </p:grpSpPr>
        <p:graphicFrame>
          <p:nvGraphicFramePr>
            <p:cNvPr id="11" name="Chart 3">
              <a:extLst>
                <a:ext uri="{FF2B5EF4-FFF2-40B4-BE49-F238E27FC236}">
                  <a16:creationId xmlns:a16="http://schemas.microsoft.com/office/drawing/2014/main" id="{00000000-0008-0000-0B00-000003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88689693"/>
                </p:ext>
              </p:extLst>
            </p:nvPr>
          </p:nvGraphicFramePr>
          <p:xfrm>
            <a:off x="0" y="0"/>
            <a:ext cx="5400000" cy="309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3" name="Chart 3">
              <a:extLst>
                <a:ext uri="{FF2B5EF4-FFF2-40B4-BE49-F238E27FC236}">
                  <a16:creationId xmlns:a16="http://schemas.microsoft.com/office/drawing/2014/main" id="{00000000-0008-0000-0B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87621651"/>
                </p:ext>
              </p:extLst>
            </p:nvPr>
          </p:nvGraphicFramePr>
          <p:xfrm>
            <a:off x="2647949" y="243679"/>
            <a:ext cx="2714625" cy="248295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764841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snusat dagligen eller sporadiskt. </a:t>
            </a:r>
            <a:br>
              <a:rPr lang="sv-SE" sz="2200" b="1" dirty="0">
                <a:cs typeface="Arial" panose="020B0604020202020204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17–84 år. 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2019.</a:t>
            </a:r>
            <a:endParaRPr lang="sv-SE" sz="2200" b="1" dirty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13</a:t>
            </a:r>
            <a:endParaRPr lang="sv-SE" sz="1200" dirty="0">
              <a:latin typeface="Times New Roman" pitchFamily="18" charset="0"/>
            </a:endParaRPr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00000000-0008-0000-0C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655274"/>
              </p:ext>
            </p:extLst>
          </p:nvPr>
        </p:nvGraphicFramePr>
        <p:xfrm>
          <a:off x="1550712" y="1916832"/>
          <a:ext cx="6042576" cy="4120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96554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Självrapporterad årskonsumtion av snusdosor. Genomsnittligt antal dosor per år bland dagligsnusare, sporadiska snusare samt snusare totalt. 17–84 år. 2007–2019.</a:t>
            </a:r>
            <a:endParaRPr lang="sv-SE" sz="2200" b="1" dirty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13</a:t>
            </a:r>
            <a:endParaRPr lang="sv-SE" sz="1200" dirty="0">
              <a:latin typeface="Times New Roman" pitchFamily="18" charset="0"/>
            </a:endParaRPr>
          </a:p>
        </p:txBody>
      </p:sp>
      <p:graphicFrame>
        <p:nvGraphicFramePr>
          <p:cNvPr id="5" name="Chart 3">
            <a:extLst>
              <a:ext uri="{FF2B5EF4-FFF2-40B4-BE49-F238E27FC236}">
                <a16:creationId xmlns:a16="http://schemas.microsoft.com/office/drawing/2014/main" id="{00000000-0008-0000-0D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8017098"/>
              </p:ext>
            </p:extLst>
          </p:nvPr>
        </p:nvGraphicFramePr>
        <p:xfrm>
          <a:off x="1474410" y="1484784"/>
          <a:ext cx="619518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6589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3653" y="50800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och kön i befolkningen som under de senaste 30 dagarna använt e-cigaretter dagligen eller sporadiskt. 17–84 år. 2019.</a:t>
            </a:r>
            <a:endParaRPr lang="sv-SE" sz="2200" b="1" dirty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15</a:t>
            </a:r>
            <a:endParaRPr lang="sv-SE" sz="1200" dirty="0">
              <a:latin typeface="Times New Roman" pitchFamily="18" charset="0"/>
            </a:endParaRP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00000000-0008-0000-0E00-000007000000}"/>
              </a:ext>
            </a:extLst>
          </p:cNvPr>
          <p:cNvGrpSpPr/>
          <p:nvPr/>
        </p:nvGrpSpPr>
        <p:grpSpPr>
          <a:xfrm>
            <a:off x="1440537" y="1916832"/>
            <a:ext cx="6173050" cy="4050839"/>
            <a:chOff x="0" y="0"/>
            <a:chExt cx="5040000" cy="4351630"/>
          </a:xfrm>
          <a:solidFill>
            <a:schemeClr val="bg1"/>
          </a:solidFill>
        </p:grpSpPr>
        <p:graphicFrame>
          <p:nvGraphicFramePr>
            <p:cNvPr id="10" name="Diagram 9">
              <a:extLst>
                <a:ext uri="{FF2B5EF4-FFF2-40B4-BE49-F238E27FC236}">
                  <a16:creationId xmlns:a16="http://schemas.microsoft.com/office/drawing/2014/main" id="{00000000-0008-0000-0E00-000009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309943982"/>
                </p:ext>
              </p:extLst>
            </p:nvPr>
          </p:nvGraphicFramePr>
          <p:xfrm>
            <a:off x="0" y="62578"/>
            <a:ext cx="5040000" cy="428905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1" name="Diagram 10">
              <a:extLst>
                <a:ext uri="{FF2B5EF4-FFF2-40B4-BE49-F238E27FC236}">
                  <a16:creationId xmlns:a16="http://schemas.microsoft.com/office/drawing/2014/main" id="{00000000-0008-0000-0E00-00000A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4166499337"/>
                </p:ext>
              </p:extLst>
            </p:nvPr>
          </p:nvGraphicFramePr>
          <p:xfrm>
            <a:off x="2602531" y="0"/>
            <a:ext cx="2305962" cy="37277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547359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e-cigarettanvändare som också har använt andra tobaksprodukter under de senaste 30 dagarna. 17–84 år. 2017-2019.</a:t>
            </a:r>
            <a:endParaRPr lang="sv-SE" sz="2400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712512" y="1854699"/>
            <a:ext cx="41657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4788024" y="1837049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14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00000000-0008-0000-0F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685645"/>
              </p:ext>
            </p:extLst>
          </p:nvPr>
        </p:nvGraphicFramePr>
        <p:xfrm>
          <a:off x="1303556" y="2132856"/>
          <a:ext cx="6293969" cy="3258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246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cigarettförsäljningen med och utan korrigering för norrmäns cigarettköp i Sverige.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Antal cigaretter per capita 15 år och äldre. 2003–2019.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1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65D2A6F5-2BDC-4C1C-9649-A75F218E49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1714" y="1556792"/>
            <a:ext cx="6280572" cy="499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78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124510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som tagit in cigaretter i samband med utlands-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resor och antal införda paket per resenär respektive respondent 17–84 år. 2003–2019. 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18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(Perioden 2007–2013: 16–80 år och 2014–2019: 17–84 år).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748464" y="50800"/>
            <a:ext cx="3955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  2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1392D48D-E40B-4E8D-96FD-F08F461DB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875" y="1772816"/>
            <a:ext cx="5810250" cy="459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74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svenskar som köpt smuggelcigaretter samt antal köpta paket per köpare och per capita 17–84 år (3-års glidande medelvärden). </a:t>
            </a:r>
            <a:b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2003–2019.  (Perioden 2007–2013: 16–80 år och 2014–2019: 17–84 år).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  3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DFDE21B-F1ED-4474-B763-13110AC72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628800"/>
            <a:ext cx="6191820" cy="429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005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Den inhemska snusförsäljningen uttryckt i antal kg respektive </a:t>
            </a:r>
            <a:b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2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antal dosor per invånare 15 år och äldre.  2003–2019.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  4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AB077C82-3293-45D0-9B9A-BBEE5FFDC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4229" y="1772816"/>
            <a:ext cx="6035542" cy="4002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93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2582" y="25389"/>
            <a:ext cx="8606190" cy="1288266"/>
          </a:xfrm>
          <a:noFill/>
          <a:ln w="25400">
            <a:noFill/>
          </a:ln>
        </p:spPr>
        <p:txBody>
          <a:bodyPr/>
          <a:lstStyle/>
          <a:p>
            <a:r>
              <a:rPr lang="sv-SE" sz="2000" b="1" dirty="0">
                <a:ea typeface="Geneva" pitchFamily="34" charset="0"/>
                <a:cs typeface="Geneva" pitchFamily="34" charset="0"/>
              </a:rPr>
              <a:t>Andelen som tagit in snus i samband med utlandsresor, antal dosor per respondent respektive resenär 17–84 år. 2007–2019. </a:t>
            </a:r>
            <a:br>
              <a:rPr lang="sv-SE" sz="2000" b="1" dirty="0">
                <a:ea typeface="Geneva" pitchFamily="34" charset="0"/>
                <a:cs typeface="Geneva" pitchFamily="34" charset="0"/>
              </a:rPr>
            </a:br>
            <a:r>
              <a:rPr lang="sv-SE" sz="16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(Perioden 2007–2013: 16–80 år och 2014–2019: 17–84 år). </a:t>
            </a:r>
            <a:endParaRPr lang="sv-SE" sz="2000" b="1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676456" y="50800"/>
            <a:ext cx="5760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  5 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40E4CE15-AE4A-4DBA-8775-0038062E3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1238" y="1628800"/>
            <a:ext cx="6301524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8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3073" y="244573"/>
            <a:ext cx="8586819" cy="1143000"/>
          </a:xfrm>
          <a:noFill/>
          <a:ln w="25400">
            <a:noFill/>
          </a:ln>
        </p:spPr>
        <p:txBody>
          <a:bodyPr/>
          <a:lstStyle/>
          <a:p>
            <a:r>
              <a:rPr lang="sv-SE" sz="2200" b="1" dirty="0">
                <a:cs typeface="Arial" panose="020B0604020202020204" pitchFamily="34" charset="0"/>
              </a:rPr>
              <a:t>Andelar i olika åldersgrupper i befolkningen som under de senaste 30 dagarna rökt, snusat eller gjort både och. </a:t>
            </a:r>
            <a:br>
              <a:rPr lang="sv-SE" sz="2200" b="1" dirty="0">
                <a:cs typeface="Arial" panose="020B0604020202020204" pitchFamily="34" charset="0"/>
              </a:rPr>
            </a:br>
            <a:r>
              <a:rPr lang="sv-SE" sz="2200" b="1" dirty="0">
                <a:cs typeface="Arial" panose="020B0604020202020204" pitchFamily="34" charset="0"/>
              </a:rPr>
              <a:t>17</a:t>
            </a:r>
            <a:r>
              <a:rPr lang="sv-SE" sz="20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200" b="1" dirty="0">
                <a:cs typeface="Arial" panose="020B0604020202020204" pitchFamily="34" charset="0"/>
              </a:rPr>
              <a:t>84 år.  </a:t>
            </a:r>
            <a:r>
              <a:rPr lang="sv-SE" sz="2200" b="1" dirty="0">
                <a:ea typeface="Geneva" pitchFamily="34" charset="0"/>
                <a:cs typeface="Geneva" pitchFamily="34" charset="0"/>
              </a:rPr>
              <a:t>2019.</a:t>
            </a:r>
            <a:endParaRPr lang="sv-SE" sz="2200" b="1" dirty="0">
              <a:latin typeface="Arial" pitchFamily="34" charset="0"/>
              <a:ea typeface="Geneva" pitchFamily="34" charset="0"/>
              <a:cs typeface="Geneva" pitchFamily="34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715375" y="50800"/>
            <a:ext cx="428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7</a:t>
            </a:r>
            <a:endParaRPr lang="sv-SE" sz="1200" dirty="0">
              <a:latin typeface="Times New Roman" pitchFamily="18" charset="0"/>
            </a:endParaRP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2CC58035-75EC-43AB-ADD2-D697B5760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9541" y="1700808"/>
            <a:ext cx="5944918" cy="4069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90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274638"/>
            <a:ext cx="8651304" cy="1011237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män och kvinnor i befolkningen som under de senaste 30 dagarna rökt, snusat eller gjort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både och. 17–84 år. 2007–2019.</a:t>
            </a:r>
            <a:endParaRPr lang="sv-SE" sz="2200" b="1" dirty="0">
              <a:latin typeface="Arial" pitchFamily="34" charset="0"/>
              <a:cs typeface="Arial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8715405" y="50800"/>
            <a:ext cx="4285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Arial" pitchFamily="34" charset="0"/>
              </a:rPr>
              <a:t>6</a:t>
            </a:r>
            <a:endParaRPr lang="sv-SE" sz="1200" dirty="0">
              <a:latin typeface="Times New Roman" pitchFamily="18" charset="0"/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3419872" y="1644183"/>
            <a:ext cx="216024" cy="181153"/>
          </a:xfrm>
          <a:prstGeom prst="rect">
            <a:avLst/>
          </a:prstGeom>
          <a:solidFill>
            <a:srgbClr val="00468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25" name="Grupp 24">
            <a:extLst>
              <a:ext uri="{FF2B5EF4-FFF2-40B4-BE49-F238E27FC236}">
                <a16:creationId xmlns:a16="http://schemas.microsoft.com/office/drawing/2014/main" id="{00000000-0008-0000-0600-000003000000}"/>
              </a:ext>
            </a:extLst>
          </p:cNvPr>
          <p:cNvGrpSpPr/>
          <p:nvPr/>
        </p:nvGrpSpPr>
        <p:grpSpPr>
          <a:xfrm>
            <a:off x="1835696" y="1772816"/>
            <a:ext cx="5565303" cy="4546714"/>
            <a:chOff x="0" y="0"/>
            <a:chExt cx="5400000" cy="3108720"/>
          </a:xfrm>
          <a:solidFill>
            <a:schemeClr val="bg1"/>
          </a:solidFill>
        </p:grpSpPr>
        <p:graphicFrame>
          <p:nvGraphicFramePr>
            <p:cNvPr id="26" name="Chart 3">
              <a:extLst>
                <a:ext uri="{FF2B5EF4-FFF2-40B4-BE49-F238E27FC236}">
                  <a16:creationId xmlns:a16="http://schemas.microsoft.com/office/drawing/2014/main" id="{00000000-0008-0000-06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73756394"/>
                </p:ext>
              </p:extLst>
            </p:nvPr>
          </p:nvGraphicFramePr>
          <p:xfrm>
            <a:off x="0" y="0"/>
            <a:ext cx="5400000" cy="310872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7" name="Chart 3">
              <a:extLst>
                <a:ext uri="{FF2B5EF4-FFF2-40B4-BE49-F238E27FC236}">
                  <a16:creationId xmlns:a16="http://schemas.microsoft.com/office/drawing/2014/main" id="{00000000-0008-0000-06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16483438"/>
                </p:ext>
              </p:extLst>
            </p:nvPr>
          </p:nvGraphicFramePr>
          <p:xfrm>
            <a:off x="2642237" y="334337"/>
            <a:ext cx="2598420" cy="2755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73684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4282" y="274638"/>
            <a:ext cx="8472518" cy="939800"/>
          </a:xfrm>
          <a:noFill/>
          <a:ln w="25400">
            <a:noFill/>
          </a:ln>
        </p:spPr>
        <p:txBody>
          <a:bodyPr/>
          <a:lstStyle/>
          <a:p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Andelen män och kvinnor i befolkningen som rökt de senaste 30 dagarna; sporadiskt, dagligen och totalt. </a:t>
            </a:r>
            <a:b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</a:br>
            <a:r>
              <a:rPr lang="sv-SE" sz="2400" b="1" dirty="0">
                <a:cs typeface="Arial" panose="020B0604020202020204" pitchFamily="34" charset="0"/>
              </a:rPr>
              <a:t>17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–</a:t>
            </a:r>
            <a:r>
              <a:rPr lang="sv-SE" sz="2400" b="1" dirty="0">
                <a:cs typeface="Arial" panose="020B0604020202020204" pitchFamily="34" charset="0"/>
              </a:rPr>
              <a:t>84 år. </a:t>
            </a:r>
            <a:r>
              <a:rPr lang="sv-SE" sz="2400" b="1" dirty="0">
                <a:latin typeface="Gill Sans MT" pitchFamily="34" charset="0"/>
                <a:ea typeface="Geneva" pitchFamily="34" charset="0"/>
                <a:cs typeface="Geneva" pitchFamily="34" charset="0"/>
              </a:rPr>
              <a:t>2003–2019.</a:t>
            </a:r>
            <a:endParaRPr lang="sv-SE" sz="2400" dirty="0">
              <a:latin typeface="Gill Sans MT" pitchFamily="34" charset="0"/>
              <a:ea typeface="Geneva" pitchFamily="34" charset="0"/>
              <a:cs typeface="Geneva" pitchFamily="34" charset="0"/>
            </a:endParaRPr>
          </a:p>
        </p:txBody>
      </p:sp>
      <p:cxnSp>
        <p:nvCxnSpPr>
          <p:cNvPr id="4" name="Rak 3"/>
          <p:cNvCxnSpPr/>
          <p:nvPr/>
        </p:nvCxnSpPr>
        <p:spPr>
          <a:xfrm>
            <a:off x="1763688" y="1872087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3779912" y="1864783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715375" y="50800"/>
            <a:ext cx="4270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1200" dirty="0">
                <a:latin typeface="Gill Sans MT" pitchFamily="34" charset="0"/>
              </a:rPr>
              <a:t>8</a:t>
            </a:r>
          </a:p>
        </p:txBody>
      </p:sp>
      <p:cxnSp>
        <p:nvCxnSpPr>
          <p:cNvPr id="17" name="Rak 16"/>
          <p:cNvCxnSpPr/>
          <p:nvPr/>
        </p:nvCxnSpPr>
        <p:spPr>
          <a:xfrm>
            <a:off x="5652120" y="1863576"/>
            <a:ext cx="504056" cy="0"/>
          </a:xfrm>
          <a:prstGeom prst="line">
            <a:avLst/>
          </a:prstGeom>
          <a:ln w="38100">
            <a:solidFill>
              <a:srgbClr val="004687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Grupp 14">
            <a:extLst>
              <a:ext uri="{FF2B5EF4-FFF2-40B4-BE49-F238E27FC236}">
                <a16:creationId xmlns:a16="http://schemas.microsoft.com/office/drawing/2014/main" id="{00000000-0008-0000-0700-000003000000}"/>
              </a:ext>
            </a:extLst>
          </p:cNvPr>
          <p:cNvGrpSpPr/>
          <p:nvPr/>
        </p:nvGrpSpPr>
        <p:grpSpPr>
          <a:xfrm>
            <a:off x="1547664" y="1556792"/>
            <a:ext cx="6273150" cy="4622871"/>
            <a:chOff x="0" y="0"/>
            <a:chExt cx="5305969" cy="3233482"/>
          </a:xfrm>
          <a:solidFill>
            <a:schemeClr val="bg1"/>
          </a:solidFill>
        </p:grpSpPr>
        <p:graphicFrame>
          <p:nvGraphicFramePr>
            <p:cNvPr id="18" name="Chart 3">
              <a:extLst>
                <a:ext uri="{FF2B5EF4-FFF2-40B4-BE49-F238E27FC236}">
                  <a16:creationId xmlns:a16="http://schemas.microsoft.com/office/drawing/2014/main" id="{00000000-0008-0000-0700-000004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46691993"/>
                </p:ext>
              </p:extLst>
            </p:nvPr>
          </p:nvGraphicFramePr>
          <p:xfrm>
            <a:off x="0" y="0"/>
            <a:ext cx="4974034" cy="32334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19" name="Chart 3">
              <a:extLst>
                <a:ext uri="{FF2B5EF4-FFF2-40B4-BE49-F238E27FC236}">
                  <a16:creationId xmlns:a16="http://schemas.microsoft.com/office/drawing/2014/main" id="{00000000-0008-0000-0700-000005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44261982"/>
                </p:ext>
              </p:extLst>
            </p:nvPr>
          </p:nvGraphicFramePr>
          <p:xfrm>
            <a:off x="2591344" y="307169"/>
            <a:ext cx="2714625" cy="254559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210610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0</TotalTime>
  <Words>514</Words>
  <Application>Microsoft Office PowerPoint</Application>
  <PresentationFormat>Bildspel på skärmen (4:3)</PresentationFormat>
  <Paragraphs>89</Paragraphs>
  <Slides>18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4" baseType="lpstr">
      <vt:lpstr>Arial</vt:lpstr>
      <vt:lpstr>Calibri</vt:lpstr>
      <vt:lpstr>Gill Sans MT</vt:lpstr>
      <vt:lpstr>Times New Roman</vt:lpstr>
      <vt:lpstr>Vrinda</vt:lpstr>
      <vt:lpstr>Tema1</vt:lpstr>
      <vt:lpstr>PowerPoint-presentation</vt:lpstr>
      <vt:lpstr>Den inhemska cigarettförsäljningen med och utan korrigering för norrmäns cigarettköp i Sverige.  Antal cigaretter per capita 15 år och äldre. 2003–2019. </vt:lpstr>
      <vt:lpstr>Andelen som tagit in cigaretter i samband med utlands- resor och antal införda paket per resenär respektive respondent 17–84 år. 2003–2019.   (Perioden 2007–2013: 16–80 år och 2014–2019: 17–84 år).</vt:lpstr>
      <vt:lpstr>Andelen svenskar som köpt smuggelcigaretter samt antal köpta paket per köpare och per capita 17–84 år (3-års glidande medelvärden).  2003–2019.  (Perioden 2007–2013: 16–80 år och 2014–2019: 17–84 år). </vt:lpstr>
      <vt:lpstr>Den inhemska snusförsäljningen uttryckt i antal kg respektive  antal dosor per invånare 15 år och äldre.  2003–2019.</vt:lpstr>
      <vt:lpstr>Andelen som tagit in snus i samband med utlandsresor, antal dosor per respondent respektive resenär 17–84 år. 2007–2019.  (Perioden 2007–2013: 16–80 år och 2014–2019: 17–84 år). </vt:lpstr>
      <vt:lpstr>Andelar i olika åldersgrupper i befolkningen som under de senaste 30 dagarna rökt, snusat eller gjort både och.  17–84 år.  2019.</vt:lpstr>
      <vt:lpstr>Andelen män och kvinnor i befolkningen som under de senaste 30 dagarna rökt, snusat eller gjort  både och. 17–84 år. 2007–2019.</vt:lpstr>
      <vt:lpstr>Andelen män och kvinnor i befolkningen som rökt de senaste 30 dagarna; sporadiskt, dagligen och totalt.  17–84 år. 2003–2019.</vt:lpstr>
      <vt:lpstr>Andelar i olika åldersgrupper i befolkningen som under de senaste 30 dagarna rökt dagligen eller sporadiskt.  17–84 år.  2019.</vt:lpstr>
      <vt:lpstr>Självrapporterad årskonsumtion av cigaretter. Genomsnittligt antal cigaretter per år bland dagligrökare, sporadiska rökare samt rökare totalt. 17–84 år. 2003-2019. </vt:lpstr>
      <vt:lpstr>Självrapporterad årskonsumtion av cigaretter i befolkningen 17–84 år samt fördelat på åldersgrupper. 2003–2019. </vt:lpstr>
      <vt:lpstr>Andelen som rökt de senaste 30 dagarna, totalt, dagligen eller sporadiskt samt den genomsnittliga veckokonsumtionen av cigaretter per rökare. Fördelat på januari-juni respektive juli-december 2019. 17–84 år.</vt:lpstr>
      <vt:lpstr>Andelen män och kvinnor i befolkningen som snusat de senaste 30 dagarna; sporadiskt, dagligen och totalt.   17–84 år.  2007–2019.</vt:lpstr>
      <vt:lpstr>Andelar i olika åldersgrupper i befolkningen som under de senaste 30 dagarna snusat dagligen eller sporadiskt.  17–84 år.  2019.</vt:lpstr>
      <vt:lpstr>Självrapporterad årskonsumtion av snusdosor. Genomsnittligt antal dosor per år bland dagligsnusare, sporadiska snusare samt snusare totalt. 17–84 år. 2007–2019.</vt:lpstr>
      <vt:lpstr>Andelar i olika åldersgrupper och kön i befolkningen som under de senaste 30 dagarna använt e-cigaretter dagligen eller sporadiskt. 17–84 år. 2019.</vt:lpstr>
      <vt:lpstr>Andelen e-cigarettanvändare som också har använt andra tobaksprodukter under de senaste 30 dagarna. 17–84 år. 2017-2019.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CAN Presentations mall</dc:subject>
  <dc:creator/>
  <dc:description>2008-01-02</dc:description>
  <cp:lastModifiedBy/>
  <cp:revision>1</cp:revision>
  <dcterms:created xsi:type="dcterms:W3CDTF">2008-07-02T13:26:31Z</dcterms:created>
  <dcterms:modified xsi:type="dcterms:W3CDTF">2020-09-23T14:29:04Z</dcterms:modified>
</cp:coreProperties>
</file>