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4"/>
  </p:sldMasterIdLst>
  <p:notesMasterIdLst>
    <p:notesMasterId r:id="rId13"/>
  </p:notesMasterIdLst>
  <p:sldIdLst>
    <p:sldId id="308" r:id="rId5"/>
    <p:sldId id="383" r:id="rId6"/>
    <p:sldId id="381" r:id="rId7"/>
    <p:sldId id="382" r:id="rId8"/>
    <p:sldId id="358" r:id="rId9"/>
    <p:sldId id="361" r:id="rId10"/>
    <p:sldId id="362" r:id="rId11"/>
    <p:sldId id="363" r:id="rId1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0E2"/>
    <a:srgbClr val="AAA096"/>
    <a:srgbClr val="B32B31"/>
    <a:srgbClr val="BEBC00"/>
    <a:srgbClr val="F29200"/>
    <a:srgbClr val="BFBFBF"/>
    <a:srgbClr val="004687"/>
    <a:srgbClr val="FFD966"/>
    <a:srgbClr val="D9D9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8126E2-0F64-4B22-8780-7B18D3DADB3A}" v="26" dt="2020-09-09T11:39:37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68" autoAdjust="0"/>
    <p:restoredTop sz="94660"/>
  </p:normalViewPr>
  <p:slideViewPr>
    <p:cSldViewPr>
      <p:cViewPr varScale="1">
        <p:scale>
          <a:sx n="81" d="100"/>
          <a:sy n="81" d="100"/>
        </p:scale>
        <p:origin x="22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2020-09-09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2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01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44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935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4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15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3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</a:t>
            </a:r>
            <a:endParaRPr lang="sv-SE" sz="1000" b="1" dirty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4518502" y="-45895"/>
            <a:ext cx="337937" cy="77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2020-09-09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8312654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Alkoholkonsumtionen </a:t>
            </a: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i Sverige 2019</a:t>
            </a:r>
            <a:endParaRPr lang="sv-SE" sz="2800" b="1" dirty="0">
              <a:latin typeface="Gill Sans MT" panose="020B0502020104020203" pitchFamily="34" charset="0"/>
              <a:cs typeface="Vrinda" panose="020B0502040204020203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4510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" sz="2400" b="1" dirty="0">
                <a:effectLst/>
                <a:latin typeface="Gill Sans MT" panose="020B0502020104020203" pitchFamily="34" charset="0"/>
                <a:ea typeface="Georgia" panose="02040502050405020303" pitchFamily="18" charset="0"/>
                <a:cs typeface="Georgia" panose="02040502050405020303" pitchFamily="18" charset="0"/>
              </a:rPr>
              <a:t>Total samt registrerad och oregistrerad alkoholanskaffning, i liter ren alkohol per invånare 15 år och äldre, 2001–2019.</a:t>
            </a:r>
            <a:endParaRPr lang="sv-SE" sz="2400" b="1" dirty="0">
              <a:latin typeface="Gill Sans MT" panose="020B0502020104020203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4E92DDE-8F3F-419C-AF69-91357D052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415" y="1772816"/>
            <a:ext cx="706917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6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9" y="189299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totala alkoholkonsumtionen i liter ren alkohol per invånare 15 år och äldre, fördelad på olika ursprungskällor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procent, 2019.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2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F8A2F3BF-3769-444F-9010-A7C2B1875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583" y="1700808"/>
            <a:ext cx="5904656" cy="414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5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8"/>
            <a:ext cx="9144000" cy="1295486"/>
          </a:xfrm>
          <a:noFill/>
          <a:ln w="25400">
            <a:noFill/>
          </a:ln>
        </p:spPr>
        <p:txBody>
          <a:bodyPr/>
          <a:lstStyle/>
          <a:p>
            <a:r>
              <a:rPr lang="sv" sz="2400" b="1" dirty="0">
                <a:effectLst/>
                <a:latin typeface="Gill Sans MT" panose="020B0502020104020203" pitchFamily="34" charset="0"/>
                <a:ea typeface="Georgia" panose="02040502050405020303" pitchFamily="18" charset="0"/>
                <a:cs typeface="Georgia" panose="02040502050405020303" pitchFamily="18" charset="0"/>
              </a:rPr>
              <a:t>Sex av de sju olika anskaffningskällornas utveckling under perioden 2010–2019, i liter ren alkohol per invånare 15 år och äldre.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200" dirty="0">
                <a:latin typeface="Gill Sans MT" pitchFamily="34" charset="0"/>
                <a:ea typeface="Geneva" pitchFamily="34" charset="0"/>
                <a:cs typeface="Geneva" pitchFamily="34" charset="0"/>
              </a:rPr>
              <a:t>(Systembolagets utveckling visas inte i denna figur, se tabell 1)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19AAFF0-766C-4E32-AA63-9AED82E2C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988840"/>
            <a:ext cx="648072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7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0260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" sz="2400" b="1" dirty="0">
                <a:effectLst/>
                <a:latin typeface="Gill Sans MT" panose="020B0502020104020203" pitchFamily="34" charset="0"/>
                <a:ea typeface="Georgia" panose="02040502050405020303" pitchFamily="18" charset="0"/>
                <a:cs typeface="Georgia" panose="02040502050405020303" pitchFamily="18" charset="0"/>
              </a:rPr>
              <a:t>Vinanskaffning (inklusive starkvin):  Totalt samt registrerad och oregistrerad, i liter ren alkohol per invånare 15 år och äldre, 2001–2019.</a:t>
            </a:r>
            <a:endParaRPr lang="sv-SE" sz="2400" b="1" dirty="0">
              <a:latin typeface="Gill Sans MT" panose="020B0502020104020203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FB2E8429-8CF4-45AA-B219-943DEB0F6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428" y="1772816"/>
            <a:ext cx="6685144" cy="403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9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Starkölsanskaffning:  Totalt samt registrerad och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oregistrerad, i liter ren alkohol per invånare 15 år och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äldre, 2001–2019.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5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DB85068-C98C-4572-A5CA-96481A91D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099" y="1772816"/>
            <a:ext cx="6437802" cy="388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5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100457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Spritanskaffning:  Totalt samt registrerad och oregistrerad,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alkohol per invånare 15 år och äldre, 2001–2019.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6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A942899-35D9-4881-91A9-BF6B42651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772816"/>
            <a:ext cx="6480720" cy="391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2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9"/>
            <a:ext cx="9144000" cy="1073944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 olika dryckernas andelar av den totala anskaffningen,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alkohol per invånare 15 år och äldre, 2001–2019.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4151F86B-3671-4E92-9A19-91793929B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772816"/>
            <a:ext cx="7200800" cy="407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42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1AC2781C55604BA8BFC565F64046FA" ma:contentTypeVersion="11" ma:contentTypeDescription="Skapa ett nytt dokument." ma:contentTypeScope="" ma:versionID="0aec49506403eb93a9af17cea4cc625c">
  <xsd:schema xmlns:xsd="http://www.w3.org/2001/XMLSchema" xmlns:xs="http://www.w3.org/2001/XMLSchema" xmlns:p="http://schemas.microsoft.com/office/2006/metadata/properties" xmlns:ns3="ede414a3-73d4-4a25-8818-cef8afb4bec6" xmlns:ns4="25f5332f-52ac-48fb-b195-5bd08477ef34" targetNamespace="http://schemas.microsoft.com/office/2006/metadata/properties" ma:root="true" ma:fieldsID="e1c59ea39b8073a6bca3213f4f727f96" ns3:_="" ns4:_="">
    <xsd:import namespace="ede414a3-73d4-4a25-8818-cef8afb4bec6"/>
    <xsd:import namespace="25f5332f-52ac-48fb-b195-5bd08477ef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414a3-73d4-4a25-8818-cef8afb4b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5332f-52ac-48fb-b195-5bd08477ef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C9EB15-70F1-4258-961D-B5DC7A950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414a3-73d4-4a25-8818-cef8afb4bec6"/>
    <ds:schemaRef ds:uri="25f5332f-52ac-48fb-b195-5bd08477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7FCBC7-E84A-4C39-A262-506D4BA333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A79A83-1734-4E4F-A7BA-D5167FDBCA02}">
  <ds:schemaRefs>
    <ds:schemaRef ds:uri="http://purl.org/dc/terms/"/>
    <ds:schemaRef ds:uri="ede414a3-73d4-4a25-8818-cef8afb4bec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5f5332f-52ac-48fb-b195-5bd08477ef3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197</Words>
  <Application>Microsoft Office PowerPoint</Application>
  <PresentationFormat>Bildspel på skärmen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Tema1</vt:lpstr>
      <vt:lpstr>PowerPoint-presentation</vt:lpstr>
      <vt:lpstr>Total samt registrerad och oregistrerad alkoholanskaffning, i liter ren alkohol per invånare 15 år och äldre, 2001–2019.</vt:lpstr>
      <vt:lpstr>Den totala alkoholkonsumtionen i liter ren alkohol per invånare 15 år och äldre, fördelad på olika ursprungskällor  i procent, 2019.</vt:lpstr>
      <vt:lpstr>Sex av de sju olika anskaffningskällornas utveckling under perioden 2010–2019, i liter ren alkohol per invånare 15 år och äldre.  (Systembolagets utveckling visas inte i denna figur, se tabell 1)</vt:lpstr>
      <vt:lpstr>Vinanskaffning (inklusive starkvin):  Totalt samt registrerad och oregistrerad, i liter ren alkohol per invånare 15 år och äldre, 2001–2019.</vt:lpstr>
      <vt:lpstr>Starkölsanskaffning:  Totalt samt registrerad och  oregistrerad, i liter ren alkohol per invånare 15 år och  äldre, 2001–2019.</vt:lpstr>
      <vt:lpstr>Spritanskaffning:  Totalt samt registrerad och oregistrerad,  i liter ren alkohol per invånare 15 år och äldre, 2001–2019.</vt:lpstr>
      <vt:lpstr>De olika dryckernas andelar av den totala anskaffningen,  i liter ren alkohol per invånare 15 år och äldre, 2001–2019.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2020-09-09T11:39:37Z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0x010100441AC2781C55604BA8BFC565F64046FA</vt:lpwstr>
  </property>
</Properties>
</file>