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drawings/drawing7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9.xml" ContentType="application/vnd.openxmlformats-officedocument.drawingml.chart+xml"/>
  <Override PartName="/ppt/drawings/drawing8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drawings/drawing9.xml" ContentType="application/vnd.openxmlformats-officedocument.drawingml.chartshapes+xml"/>
  <Override PartName="/ppt/notesSlides/notesSlide12.xml" ContentType="application/vnd.openxmlformats-officedocument.presentationml.notesSlide+xml"/>
  <Override PartName="/ppt/charts/chart11.xml" ContentType="application/vnd.openxmlformats-officedocument.drawingml.chart+xml"/>
  <Override PartName="/ppt/drawings/drawing10.xml" ContentType="application/vnd.openxmlformats-officedocument.drawingml.chartshapes+xml"/>
  <Override PartName="/ppt/notesSlides/notesSlide13.xml" ContentType="application/vnd.openxmlformats-officedocument.presentationml.notesSlide+xml"/>
  <Override PartName="/ppt/charts/chart1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1.xml" ContentType="application/vnd.openxmlformats-officedocument.drawingml.chartshapes+xml"/>
  <Override PartName="/ppt/charts/chart1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2.xml" ContentType="application/vnd.openxmlformats-officedocument.drawingml.chartshapes+xml"/>
  <Override PartName="/ppt/notesSlides/notesSlide14.xml" ContentType="application/vnd.openxmlformats-officedocument.presentationml.notesSlide+xml"/>
  <Override PartName="/ppt/charts/chart14.xml" ContentType="application/vnd.openxmlformats-officedocument.drawingml.chart+xml"/>
  <Override PartName="/ppt/drawings/drawing13.xml" ContentType="application/vnd.openxmlformats-officedocument.drawingml.chartshapes+xml"/>
  <Override PartName="/ppt/notesSlides/notesSlide15.xml" ContentType="application/vnd.openxmlformats-officedocument.presentationml.notesSlide+xml"/>
  <Override PartName="/ppt/charts/chart15.xml" ContentType="application/vnd.openxmlformats-officedocument.drawingml.chart+xml"/>
  <Override PartName="/ppt/drawings/drawing14.xml" ContentType="application/vnd.openxmlformats-officedocument.drawingml.chartshapes+xml"/>
  <Override PartName="/ppt/charts/chart16.xml" ContentType="application/vnd.openxmlformats-officedocument.drawingml.chart+xml"/>
  <Override PartName="/ppt/drawings/drawing15.xml" ContentType="application/vnd.openxmlformats-officedocument.drawingml.chartshapes+xml"/>
  <Override PartName="/ppt/notesSlides/notesSlide16.xml" ContentType="application/vnd.openxmlformats-officedocument.presentationml.notesSlide+xml"/>
  <Override PartName="/ppt/charts/chart17.xml" ContentType="application/vnd.openxmlformats-officedocument.drawingml.chart+xml"/>
  <Override PartName="/ppt/drawings/drawing16.xml" ContentType="application/vnd.openxmlformats-officedocument.drawingml.chartshapes+xml"/>
  <Override PartName="/ppt/notesSlides/notesSlide17.xml" ContentType="application/vnd.openxmlformats-officedocument.presentationml.notesSlide+xml"/>
  <Override PartName="/ppt/charts/chart18.xml" ContentType="application/vnd.openxmlformats-officedocument.drawingml.chart+xml"/>
  <Override PartName="/ppt/drawings/drawing17.xml" ContentType="application/vnd.openxmlformats-officedocument.drawingml.chartshapes+xml"/>
  <Override PartName="/ppt/notesSlides/notesSlide18.xml" ContentType="application/vnd.openxmlformats-officedocument.presentationml.notesSlide+xml"/>
  <Override PartName="/ppt/charts/chart19.xml" ContentType="application/vnd.openxmlformats-officedocument.drawingml.chart+xml"/>
  <Override PartName="/ppt/drawings/drawing18.xml" ContentType="application/vnd.openxmlformats-officedocument.drawingml.chartshapes+xml"/>
  <Override PartName="/ppt/notesSlides/notesSlide19.xml" ContentType="application/vnd.openxmlformats-officedocument.presentationml.notesSlide+xml"/>
  <Override PartName="/ppt/charts/chart20.xml" ContentType="application/vnd.openxmlformats-officedocument.drawingml.chart+xml"/>
  <Override PartName="/ppt/drawings/drawing19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29" r:id="rId1"/>
  </p:sldMasterIdLst>
  <p:notesMasterIdLst>
    <p:notesMasterId r:id="rId21"/>
  </p:notesMasterIdLst>
  <p:sldIdLst>
    <p:sldId id="308" r:id="rId2"/>
    <p:sldId id="357" r:id="rId3"/>
    <p:sldId id="358" r:id="rId4"/>
    <p:sldId id="361" r:id="rId5"/>
    <p:sldId id="362" r:id="rId6"/>
    <p:sldId id="363" r:id="rId7"/>
    <p:sldId id="364" r:id="rId8"/>
    <p:sldId id="365" r:id="rId9"/>
    <p:sldId id="359" r:id="rId10"/>
    <p:sldId id="360" r:id="rId11"/>
    <p:sldId id="366" r:id="rId12"/>
    <p:sldId id="367" r:id="rId13"/>
    <p:sldId id="378" r:id="rId14"/>
    <p:sldId id="379" r:id="rId15"/>
    <p:sldId id="368" r:id="rId16"/>
    <p:sldId id="371" r:id="rId17"/>
    <p:sldId id="373" r:id="rId18"/>
    <p:sldId id="374" r:id="rId19"/>
    <p:sldId id="375" r:id="rId20"/>
  </p:sldIdLst>
  <p:sldSz cx="9144000" cy="6858000" type="screen4x3"/>
  <p:notesSz cx="6797675" cy="9926638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2B31"/>
    <a:srgbClr val="BEBC00"/>
    <a:srgbClr val="004687"/>
    <a:srgbClr val="FFD966"/>
    <a:srgbClr val="AAA096"/>
    <a:srgbClr val="F29200"/>
    <a:srgbClr val="BFBFBF"/>
    <a:srgbClr val="9CD0E2"/>
    <a:srgbClr val="D9D9D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>
      <p:cViewPr varScale="1">
        <p:scale>
          <a:sx n="122" d="100"/>
          <a:sy n="122" d="100"/>
        </p:scale>
        <p:origin x="96" y="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-kalkylblad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Microsoft_Excel-kalkylblad9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Microsoft_Excel-kalkylblad10.xlsx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Jenny\Documents\VIKTIGT\FO&#776;RETAG\&#8226;%20JOBB\CAN\RAPPORT%20Befolkningens%20sja&#776;lvrapporteradealkoholvanor\Powerpoint-version\Figurer%20-%20Befolkningens%20sja&#776;lvrapporterade%20alkoholvanor%202004-2018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1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Jenny\Documents\VIKTIGT\FO&#776;RETAG\&#8226;%20JOBB\CAN\RAPPORT%20Befolkningens%20sja&#776;lvrapporteradealkoholvanor\Powerpoint-version\Figurer%20-%20Befolkningens%20sja&#776;lvrapporterade%20alkoholvanor%202004-2018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2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Microsoft_Excel-kalkylblad11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Microsoft_Excel-kalkylblad12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package" Target="../embeddings/Microsoft_Excel-kalkylblad13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package" Target="../embeddings/Microsoft_Excel-kalkylblad14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7.xml"/><Relationship Id="rId1" Type="http://schemas.openxmlformats.org/officeDocument/2006/relationships/package" Target="../embeddings/Microsoft_Excel-kalkylblad15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8.xml"/><Relationship Id="rId1" Type="http://schemas.openxmlformats.org/officeDocument/2006/relationships/package" Target="../embeddings/Microsoft_Excel-kalkylblad16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-kalkylblad1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9.xml"/><Relationship Id="rId1" Type="http://schemas.openxmlformats.org/officeDocument/2006/relationships/package" Target="../embeddings/Microsoft_Excel-kalkylblad17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-kalkylblad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-kalkylblad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-kalkylblad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-kalkylblad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6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-kalkylblad7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-kalkylblad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5188540304638502E-2"/>
          <c:y val="0.103413918736632"/>
          <c:w val="0.88014057317468097"/>
          <c:h val="0.78937499737358696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17–29 år</c:v>
                </c:pt>
              </c:strCache>
            </c:strRef>
          </c:tx>
          <c:spPr>
            <a:ln w="38100">
              <a:solidFill>
                <a:srgbClr val="B32B31"/>
              </a:solidFill>
              <a:prstDash val="solid"/>
            </a:ln>
          </c:spPr>
          <c:marker>
            <c:symbol val="none"/>
          </c:marker>
          <c:cat>
            <c:numRef>
              <c:f>Sheet1!$A$2:$A$18</c:f>
              <c:numCache>
                <c:formatCode>General</c:formatCode>
                <c:ptCount val="17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</c:numCache>
            </c:numRef>
          </c:cat>
          <c:val>
            <c:numRef>
              <c:f>Sheet1!$B$2:$B$18</c:f>
              <c:numCache>
                <c:formatCode>0</c:formatCode>
                <c:ptCount val="17"/>
                <c:pt idx="0">
                  <c:v>81.791079999028213</c:v>
                </c:pt>
                <c:pt idx="1">
                  <c:v>81.167062444427941</c:v>
                </c:pt>
                <c:pt idx="2">
                  <c:v>79.769985346936778</c:v>
                </c:pt>
                <c:pt idx="3">
                  <c:v>79.891605945592332</c:v>
                </c:pt>
                <c:pt idx="4">
                  <c:v>78.054293029618975</c:v>
                </c:pt>
                <c:pt idx="5">
                  <c:v>77.563790124332456</c:v>
                </c:pt>
                <c:pt idx="6">
                  <c:v>75.479352205514417</c:v>
                </c:pt>
                <c:pt idx="7">
                  <c:v>74.462018929485481</c:v>
                </c:pt>
                <c:pt idx="8">
                  <c:v>71.824050968806034</c:v>
                </c:pt>
                <c:pt idx="9">
                  <c:v>71.79985011486761</c:v>
                </c:pt>
                <c:pt idx="10">
                  <c:v>72.2109245184472</c:v>
                </c:pt>
                <c:pt idx="11">
                  <c:v>71.884675909593156</c:v>
                </c:pt>
                <c:pt idx="12">
                  <c:v>74.789243859378175</c:v>
                </c:pt>
                <c:pt idx="13">
                  <c:v>77.148611135550283</c:v>
                </c:pt>
                <c:pt idx="14">
                  <c:v>77.392443127270312</c:v>
                </c:pt>
                <c:pt idx="15">
                  <c:v>73.925031113271771</c:v>
                </c:pt>
                <c:pt idx="16">
                  <c:v>71.720455396414707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30–49 år</c:v>
                </c:pt>
              </c:strCache>
            </c:strRef>
          </c:tx>
          <c:spPr>
            <a:ln w="38097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numRef>
              <c:f>Sheet1!$A$2:$A$18</c:f>
              <c:numCache>
                <c:formatCode>General</c:formatCode>
                <c:ptCount val="17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</c:numCache>
            </c:numRef>
          </c:cat>
          <c:val>
            <c:numRef>
              <c:f>Sheet1!$C$2:$C$18</c:f>
              <c:numCache>
                <c:formatCode>0</c:formatCode>
                <c:ptCount val="17"/>
                <c:pt idx="0">
                  <c:v>83.285536369508222</c:v>
                </c:pt>
                <c:pt idx="1">
                  <c:v>83.32386676662135</c:v>
                </c:pt>
                <c:pt idx="2">
                  <c:v>83.168627249457302</c:v>
                </c:pt>
                <c:pt idx="3">
                  <c:v>82.332138817095384</c:v>
                </c:pt>
                <c:pt idx="4">
                  <c:v>83.127782135150568</c:v>
                </c:pt>
                <c:pt idx="5">
                  <c:v>82.51155077521976</c:v>
                </c:pt>
                <c:pt idx="6">
                  <c:v>82.664745904863281</c:v>
                </c:pt>
                <c:pt idx="7">
                  <c:v>82.054293341103261</c:v>
                </c:pt>
                <c:pt idx="8">
                  <c:v>81.356602737761833</c:v>
                </c:pt>
                <c:pt idx="9">
                  <c:v>79.302316865129356</c:v>
                </c:pt>
                <c:pt idx="10">
                  <c:v>80.350885421645529</c:v>
                </c:pt>
                <c:pt idx="11">
                  <c:v>80.907015374307605</c:v>
                </c:pt>
                <c:pt idx="12">
                  <c:v>80.114738242369441</c:v>
                </c:pt>
                <c:pt idx="13">
                  <c:v>81.301714796294576</c:v>
                </c:pt>
                <c:pt idx="14">
                  <c:v>79.96083815726648</c:v>
                </c:pt>
                <c:pt idx="15">
                  <c:v>79.787281261855824</c:v>
                </c:pt>
                <c:pt idx="16">
                  <c:v>79.493582992292701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1B8-4714-8327-84045C0F6533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50–64 år</c:v>
                </c:pt>
              </c:strCache>
            </c:strRef>
          </c:tx>
          <c:spPr>
            <a:ln w="38097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Sheet1!$A$2:$A$18</c:f>
              <c:numCache>
                <c:formatCode>General</c:formatCode>
                <c:ptCount val="17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</c:numCache>
            </c:numRef>
          </c:cat>
          <c:val>
            <c:numRef>
              <c:f>Sheet1!$D$2:$D$18</c:f>
              <c:numCache>
                <c:formatCode>0</c:formatCode>
                <c:ptCount val="17"/>
                <c:pt idx="0">
                  <c:v>80.176164634553388</c:v>
                </c:pt>
                <c:pt idx="1">
                  <c:v>80.662173052605056</c:v>
                </c:pt>
                <c:pt idx="2">
                  <c:v>80.482563517012764</c:v>
                </c:pt>
                <c:pt idx="3">
                  <c:v>80.877701560490593</c:v>
                </c:pt>
                <c:pt idx="4">
                  <c:v>81.996851687508155</c:v>
                </c:pt>
                <c:pt idx="5">
                  <c:v>82.276885316449139</c:v>
                </c:pt>
                <c:pt idx="6">
                  <c:v>81.535275503824138</c:v>
                </c:pt>
                <c:pt idx="7">
                  <c:v>81.797626379102667</c:v>
                </c:pt>
                <c:pt idx="8">
                  <c:v>81.733037837914409</c:v>
                </c:pt>
                <c:pt idx="9">
                  <c:v>79.457177256226913</c:v>
                </c:pt>
                <c:pt idx="10">
                  <c:v>80.431698649133537</c:v>
                </c:pt>
                <c:pt idx="11">
                  <c:v>80.877639225191515</c:v>
                </c:pt>
                <c:pt idx="12">
                  <c:v>81.121480837047997</c:v>
                </c:pt>
                <c:pt idx="13">
                  <c:v>81.225542328698353</c:v>
                </c:pt>
                <c:pt idx="14">
                  <c:v>83.148782077572761</c:v>
                </c:pt>
                <c:pt idx="15">
                  <c:v>81.636539670083934</c:v>
                </c:pt>
                <c:pt idx="16">
                  <c:v>80.073603240191702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1B8-4714-8327-84045C0F6533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65–84 år</c:v>
                </c:pt>
              </c:strCache>
            </c:strRef>
          </c:tx>
          <c:spPr>
            <a:ln w="38100">
              <a:solidFill>
                <a:srgbClr val="AAA096"/>
              </a:solidFill>
            </a:ln>
          </c:spPr>
          <c:marker>
            <c:symbol val="none"/>
          </c:marker>
          <c:dPt>
            <c:idx val="12"/>
            <c:bubble3D val="0"/>
            <c:spPr>
              <a:ln w="38100">
                <a:noFill/>
              </a:ln>
            </c:spPr>
            <c:extLst>
              <c:ext xmlns:c16="http://schemas.microsoft.com/office/drawing/2014/chart" uri="{C3380CC4-5D6E-409C-BE32-E72D297353CC}">
                <c16:uniqueId val="{00000001-057F-4B2E-9821-25BBFB117FC7}"/>
              </c:ext>
            </c:extLst>
          </c:dPt>
          <c:cat>
            <c:numRef>
              <c:f>Sheet1!$A$2:$A$18</c:f>
              <c:numCache>
                <c:formatCode>General</c:formatCode>
                <c:ptCount val="17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</c:numCache>
            </c:numRef>
          </c:cat>
          <c:val>
            <c:numRef>
              <c:f>Sheet1!$E$2:$E$18</c:f>
              <c:numCache>
                <c:formatCode>0</c:formatCode>
                <c:ptCount val="17"/>
                <c:pt idx="0">
                  <c:v>61.812759298043808</c:v>
                </c:pt>
                <c:pt idx="1">
                  <c:v>65.10806436602266</c:v>
                </c:pt>
                <c:pt idx="2">
                  <c:v>65.605085665026067</c:v>
                </c:pt>
                <c:pt idx="3">
                  <c:v>66.340946917690317</c:v>
                </c:pt>
                <c:pt idx="4">
                  <c:v>66.122566406665683</c:v>
                </c:pt>
                <c:pt idx="5">
                  <c:v>67.757885420178894</c:v>
                </c:pt>
                <c:pt idx="6">
                  <c:v>70.658610579936422</c:v>
                </c:pt>
                <c:pt idx="7">
                  <c:v>70.073777127251432</c:v>
                </c:pt>
                <c:pt idx="8">
                  <c:v>70.742651276451213</c:v>
                </c:pt>
                <c:pt idx="9">
                  <c:v>71.224507381655116</c:v>
                </c:pt>
                <c:pt idx="10">
                  <c:v>72.745818142430565</c:v>
                </c:pt>
                <c:pt idx="11">
                  <c:v>73.417656439568503</c:v>
                </c:pt>
                <c:pt idx="12">
                  <c:v>71.605267326827004</c:v>
                </c:pt>
                <c:pt idx="13">
                  <c:v>72.657217424579926</c:v>
                </c:pt>
                <c:pt idx="14">
                  <c:v>75.112863746214501</c:v>
                </c:pt>
                <c:pt idx="15">
                  <c:v>74.993647223436284</c:v>
                </c:pt>
                <c:pt idx="16">
                  <c:v>74.198068649122803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57F-4B2E-9821-25BBFB117FC7}"/>
            </c:ext>
          </c:extLst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Alla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Sheet1!$A$2:$A$18</c:f>
              <c:numCache>
                <c:formatCode>General</c:formatCode>
                <c:ptCount val="17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</c:numCache>
            </c:numRef>
          </c:cat>
          <c:val>
            <c:numRef>
              <c:f>Sheet1!$F$2:$F$18</c:f>
              <c:numCache>
                <c:formatCode>0</c:formatCode>
                <c:ptCount val="17"/>
                <c:pt idx="0">
                  <c:v>78.819380694991978</c:v>
                </c:pt>
                <c:pt idx="1">
                  <c:v>79.361133763301225</c:v>
                </c:pt>
                <c:pt idx="2">
                  <c:v>79.103048175320737</c:v>
                </c:pt>
                <c:pt idx="3">
                  <c:v>79.025569273607502</c:v>
                </c:pt>
                <c:pt idx="4">
                  <c:v>79.138939406528337</c:v>
                </c:pt>
                <c:pt idx="5">
                  <c:v>79.137783930465218</c:v>
                </c:pt>
                <c:pt idx="6">
                  <c:v>78.98887261457493</c:v>
                </c:pt>
                <c:pt idx="7">
                  <c:v>78.329537904106445</c:v>
                </c:pt>
                <c:pt idx="8">
                  <c:v>77.476911652843668</c:v>
                </c:pt>
                <c:pt idx="9">
                  <c:v>76.215890892571068</c:v>
                </c:pt>
                <c:pt idx="10">
                  <c:v>77.178002894852256</c:v>
                </c:pt>
                <c:pt idx="11">
                  <c:v>77.425416576942339</c:v>
                </c:pt>
                <c:pt idx="12">
                  <c:v>77.366321003886753</c:v>
                </c:pt>
                <c:pt idx="13">
                  <c:v>78.49420393396106</c:v>
                </c:pt>
                <c:pt idx="14">
                  <c:v>79.103291827965165</c:v>
                </c:pt>
                <c:pt idx="15">
                  <c:v>77.920183579721652</c:v>
                </c:pt>
                <c:pt idx="16">
                  <c:v>76.8204258227357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57F-4B2E-9821-25BBFB117F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00897088"/>
        <c:axId val="1300898864"/>
      </c:lineChart>
      <c:catAx>
        <c:axId val="1300897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1300898864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300898864"/>
        <c:scaling>
          <c:orientation val="minMax"/>
          <c:max val="10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300897088"/>
        <c:crosses val="autoZero"/>
        <c:crossBetween val="midCat"/>
        <c:majorUnit val="25"/>
        <c:minorUnit val="2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15195262887525701"/>
          <c:y val="0.75249929612089095"/>
          <c:w val="0.714418131506103"/>
          <c:h val="7.1157135233036503E-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334788166852202E-2"/>
          <c:y val="0.103413918736632"/>
          <c:w val="0.88599430434751603"/>
          <c:h val="0.78937499737358696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Sprit</c:v>
                </c:pt>
              </c:strCache>
            </c:strRef>
          </c:tx>
          <c:spPr>
            <a:solidFill>
              <a:srgbClr val="004687"/>
            </a:solidFill>
            <a:ln w="38100">
              <a:noFill/>
              <a:prstDash val="solid"/>
            </a:ln>
          </c:spPr>
          <c:invertIfNegative val="0"/>
          <c:cat>
            <c:strRef>
              <c:f>Sheet1!$A$4:$A$7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Sheet1!$B$4:$B$7</c:f>
              <c:numCache>
                <c:formatCode>0</c:formatCode>
                <c:ptCount val="4"/>
                <c:pt idx="0">
                  <c:v>19.681167974399219</c:v>
                </c:pt>
                <c:pt idx="1">
                  <c:v>11.70587446142712</c:v>
                </c:pt>
                <c:pt idx="2">
                  <c:v>9.5370031510045603</c:v>
                </c:pt>
                <c:pt idx="3">
                  <c:v>13.515168703377491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Vin</c:v>
                </c:pt>
              </c:strCache>
            </c:strRef>
          </c:tx>
          <c:spPr>
            <a:solidFill>
              <a:srgbClr val="B32B31"/>
            </a:solidFill>
            <a:ln w="38097">
              <a:noFill/>
              <a:prstDash val="solid"/>
            </a:ln>
          </c:spPr>
          <c:invertIfNegative val="0"/>
          <c:cat>
            <c:strRef>
              <c:f>Sheet1!$A$4:$A$7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Sheet1!$C$4:$C$7</c:f>
              <c:numCache>
                <c:formatCode>0</c:formatCode>
                <c:ptCount val="4"/>
                <c:pt idx="0">
                  <c:v>20.195878850366341</c:v>
                </c:pt>
                <c:pt idx="1">
                  <c:v>41.536277461728417</c:v>
                </c:pt>
                <c:pt idx="2">
                  <c:v>52.30694653401212</c:v>
                </c:pt>
                <c:pt idx="3">
                  <c:v>60.610581057920498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B8-4714-8327-84045C0F6533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Cider/alkoläsk</c:v>
                </c:pt>
              </c:strCache>
            </c:strRef>
          </c:tx>
          <c:spPr>
            <a:solidFill>
              <a:srgbClr val="BEBC00"/>
            </a:solidFill>
            <a:ln w="38097">
              <a:noFill/>
              <a:prstDash val="solid"/>
            </a:ln>
          </c:spPr>
          <c:invertIfNegative val="0"/>
          <c:cat>
            <c:strRef>
              <c:f>Sheet1!$A$4:$A$7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Sheet1!$D$4:$D$7</c:f>
              <c:numCache>
                <c:formatCode>0</c:formatCode>
                <c:ptCount val="4"/>
                <c:pt idx="0">
                  <c:v>8.5736309356833953</c:v>
                </c:pt>
                <c:pt idx="1">
                  <c:v>2.0887970755507599</c:v>
                </c:pt>
                <c:pt idx="2">
                  <c:v>1.5615942035204871</c:v>
                </c:pt>
                <c:pt idx="3">
                  <c:v>0.42248434249876798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1B8-4714-8327-84045C0F6533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Starköl</c:v>
                </c:pt>
              </c:strCache>
            </c:strRef>
          </c:tx>
          <c:spPr>
            <a:solidFill>
              <a:srgbClr val="F29200"/>
            </a:solidFill>
            <a:ln w="38100">
              <a:noFill/>
            </a:ln>
          </c:spPr>
          <c:invertIfNegative val="0"/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F117-4BA4-B55E-EEB0305C8423}"/>
              </c:ext>
            </c:extLst>
          </c:dPt>
          <c:cat>
            <c:strRef>
              <c:f>Sheet1!$A$4:$A$7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Sheet1!$E$4:$E$7</c:f>
              <c:numCache>
                <c:formatCode>0</c:formatCode>
                <c:ptCount val="4"/>
                <c:pt idx="0">
                  <c:v>47.71873719078944</c:v>
                </c:pt>
                <c:pt idx="1">
                  <c:v>39.660571496669007</c:v>
                </c:pt>
                <c:pt idx="2">
                  <c:v>30.66126232635499</c:v>
                </c:pt>
                <c:pt idx="3">
                  <c:v>19.95190159069098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17-4BA4-B55E-EEB0305C8423}"/>
            </c:ext>
          </c:extLst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Folköl</c:v>
                </c:pt>
              </c:strCache>
            </c:strRef>
          </c:tx>
          <c:spPr>
            <a:solidFill>
              <a:srgbClr val="AAA096"/>
            </a:solidFill>
            <a:ln w="38100">
              <a:noFill/>
            </a:ln>
          </c:spPr>
          <c:invertIfNegative val="0"/>
          <c:cat>
            <c:strRef>
              <c:f>Sheet1!$A$4:$A$7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Sheet1!$F$4:$F$7</c:f>
              <c:numCache>
                <c:formatCode>0</c:formatCode>
                <c:ptCount val="4"/>
                <c:pt idx="0">
                  <c:v>3.8305850487615958</c:v>
                </c:pt>
                <c:pt idx="1">
                  <c:v>5.0084795046246722</c:v>
                </c:pt>
                <c:pt idx="2">
                  <c:v>5.9331937851078402</c:v>
                </c:pt>
                <c:pt idx="3">
                  <c:v>5.4998643055122471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117-4BA4-B55E-EEB0305C8423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cat>
            <c:strRef>
              <c:f>Sheet1!$A$4:$A$7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Sheet1!$G$4:$G$7</c:f>
              <c:numCache>
                <c:formatCode>_-* #,##0\ _k_r_-;\-* #,##0\ _k_r_-;_-* "-"??\ _k_r_-;_-@_-</c:formatCode>
                <c:ptCount val="4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117-4BA4-B55E-EEB0305C84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04041104"/>
        <c:axId val="1303556496"/>
      </c:barChart>
      <c:catAx>
        <c:axId val="1304041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1303556496"/>
        <c:crosses val="autoZero"/>
        <c:auto val="1"/>
        <c:lblAlgn val="ctr"/>
        <c:lblOffset val="100"/>
        <c:noMultiLvlLbl val="0"/>
      </c:catAx>
      <c:valAx>
        <c:axId val="1303556496"/>
        <c:scaling>
          <c:orientation val="minMax"/>
          <c:max val="10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304041104"/>
        <c:crosses val="autoZero"/>
        <c:crossBetween val="between"/>
        <c:majorUnit val="25"/>
        <c:minorUnit val="2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994923139573493E-2"/>
          <c:y val="0.106928653951733"/>
          <c:w val="0.85370027279856997"/>
          <c:h val="0.6042002518712550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Män</c:v>
                </c:pt>
              </c:strCache>
            </c:strRef>
          </c:tx>
          <c:spPr>
            <a:solidFill>
              <a:srgbClr val="BEBC00"/>
            </a:solidFill>
            <a:ln w="38100">
              <a:noFill/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Sheet1!$A$2:$A$7</c:f>
              <c:strCache>
                <c:ptCount val="6"/>
                <c:pt idx="0">
                  <c:v>Konsumtion_x000d_senaste_x000d_30 dagarna</c:v>
                </c:pt>
                <c:pt idx="1">
                  <c:v>Konsumtion_x000d_veckovis_x000d_senaste_x000d_30 dagarna</c:v>
                </c:pt>
                <c:pt idx="2">
                  <c:v>Intensiv-_x000d_konsumtion_x000d_senaste_x000d_30 dagarna</c:v>
                </c:pt>
                <c:pt idx="3">
                  <c:v>Intensiv-_x000d_konsumtion_x000d_veckovis_x000d_senaste_x000d_30 dagarna</c:v>
                </c:pt>
                <c:pt idx="5">
                  <c:v>Självrapporterad_x000d_konsumtion_x000d_i liter ren_x000d_alkohol (100 %)_x000d_per år</c:v>
                </c:pt>
              </c:strCache>
            </c:strRef>
          </c:cat>
          <c:val>
            <c:numRef>
              <c:f>Sheet1!$B$2:$B$7</c:f>
              <c:numCache>
                <c:formatCode>###0</c:formatCode>
                <c:ptCount val="6"/>
                <c:pt idx="0">
                  <c:v>79.072605701694798</c:v>
                </c:pt>
                <c:pt idx="1">
                  <c:v>53.3941071298498</c:v>
                </c:pt>
                <c:pt idx="2">
                  <c:v>36.029585086799401</c:v>
                </c:pt>
                <c:pt idx="3">
                  <c:v>11.6170530744314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Kvinnor</c:v>
                </c:pt>
              </c:strCache>
            </c:strRef>
          </c:tx>
          <c:spPr>
            <a:solidFill>
              <a:srgbClr val="004687"/>
            </a:solidFill>
            <a:ln w="38097">
              <a:noFill/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Sheet1!$A$2:$A$7</c:f>
              <c:strCache>
                <c:ptCount val="6"/>
                <c:pt idx="0">
                  <c:v>Konsumtion_x000d_senaste_x000d_30 dagarna</c:v>
                </c:pt>
                <c:pt idx="1">
                  <c:v>Konsumtion_x000d_veckovis_x000d_senaste_x000d_30 dagarna</c:v>
                </c:pt>
                <c:pt idx="2">
                  <c:v>Intensiv-_x000d_konsumtion_x000d_senaste_x000d_30 dagarna</c:v>
                </c:pt>
                <c:pt idx="3">
                  <c:v>Intensiv-_x000d_konsumtion_x000d_veckovis_x000d_senaste_x000d_30 dagarna</c:v>
                </c:pt>
                <c:pt idx="5">
                  <c:v>Självrapporterad_x000d_konsumtion_x000d_i liter ren_x000d_alkohol (100 %)_x000d_per år</c:v>
                </c:pt>
              </c:strCache>
            </c:strRef>
          </c:cat>
          <c:val>
            <c:numRef>
              <c:f>Sheet1!$C$2:$C$7</c:f>
              <c:numCache>
                <c:formatCode>###0</c:formatCode>
                <c:ptCount val="6"/>
                <c:pt idx="0">
                  <c:v>74.532629467554102</c:v>
                </c:pt>
                <c:pt idx="1">
                  <c:v>43.405545489604798</c:v>
                </c:pt>
                <c:pt idx="2">
                  <c:v>18.5129427979379</c:v>
                </c:pt>
                <c:pt idx="3">
                  <c:v>2.7959424160825499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B8-4714-8327-84045C0F653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03731968"/>
        <c:axId val="1303460080"/>
      </c:barChart>
      <c:barChart>
        <c:barDir val="col"/>
        <c:grouping val="clustered"/>
        <c:varyColors val="0"/>
        <c:ser>
          <c:idx val="0"/>
          <c:order val="2"/>
          <c:tx>
            <c:strRef>
              <c:f>Sheet1!$D$1</c:f>
              <c:strCache>
                <c:ptCount val="1"/>
                <c:pt idx="0">
                  <c:v>Män</c:v>
                </c:pt>
              </c:strCache>
            </c:strRef>
          </c:tx>
          <c:spPr>
            <a:solidFill>
              <a:srgbClr val="BEBC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Sheet1!$A$2:$A$7</c:f>
              <c:strCache>
                <c:ptCount val="6"/>
                <c:pt idx="0">
                  <c:v>Konsumtion_x000d_senaste_x000d_30 dagarna</c:v>
                </c:pt>
                <c:pt idx="1">
                  <c:v>Konsumtion_x000d_veckovis_x000d_senaste_x000d_30 dagarna</c:v>
                </c:pt>
                <c:pt idx="2">
                  <c:v>Intensiv-_x000d_konsumtion_x000d_senaste_x000d_30 dagarna</c:v>
                </c:pt>
                <c:pt idx="3">
                  <c:v>Intensiv-_x000d_konsumtion_x000d_veckovis_x000d_senaste_x000d_30 dagarna</c:v>
                </c:pt>
                <c:pt idx="5">
                  <c:v>Självrapporterad_x000d_konsumtion_x000d_i liter ren_x000d_alkohol (100 %)_x000d_per år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5" formatCode="###0.0">
                  <c:v>5.2888093144331547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1B8-4714-8327-84045C0F6533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Kvinnor</c:v>
                </c:pt>
              </c:strCache>
            </c:strRef>
          </c:tx>
          <c:spPr>
            <a:solidFill>
              <a:srgbClr val="004687"/>
            </a:solidFill>
          </c:spPr>
          <c:invertIfNegative val="0"/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A305-4313-9735-9145E10C008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Sheet1!$A$2:$A$7</c:f>
              <c:strCache>
                <c:ptCount val="6"/>
                <c:pt idx="0">
                  <c:v>Konsumtion_x000d_senaste_x000d_30 dagarna</c:v>
                </c:pt>
                <c:pt idx="1">
                  <c:v>Konsumtion_x000d_veckovis_x000d_senaste_x000d_30 dagarna</c:v>
                </c:pt>
                <c:pt idx="2">
                  <c:v>Intensiv-_x000d_konsumtion_x000d_senaste_x000d_30 dagarna</c:v>
                </c:pt>
                <c:pt idx="3">
                  <c:v>Intensiv-_x000d_konsumtion_x000d_veckovis_x000d_senaste_x000d_30 dagarna</c:v>
                </c:pt>
                <c:pt idx="5">
                  <c:v>Självrapporterad_x000d_konsumtion_x000d_i liter ren_x000d_alkohol (100 %)_x000d_per år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5" formatCode="###0.0">
                  <c:v>2.7244724914448879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05-4313-9735-9145E10C008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03454016"/>
        <c:axId val="1303458176"/>
      </c:barChart>
      <c:catAx>
        <c:axId val="1303731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1303460080"/>
        <c:crosses val="autoZero"/>
        <c:auto val="1"/>
        <c:lblAlgn val="ctr"/>
        <c:lblOffset val="100"/>
        <c:noMultiLvlLbl val="0"/>
      </c:catAx>
      <c:valAx>
        <c:axId val="1303460080"/>
        <c:scaling>
          <c:orientation val="minMax"/>
          <c:max val="10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303731968"/>
        <c:crosses val="autoZero"/>
        <c:crossBetween val="between"/>
        <c:majorUnit val="25"/>
        <c:minorUnit val="2"/>
      </c:valAx>
      <c:valAx>
        <c:axId val="1303458176"/>
        <c:scaling>
          <c:orientation val="minMax"/>
          <c:max val="10"/>
        </c:scaling>
        <c:delete val="0"/>
        <c:axPos val="r"/>
        <c:numFmt formatCode="#,##0.0" sourceLinked="0"/>
        <c:majorTickMark val="out"/>
        <c:minorTickMark val="none"/>
        <c:tickLblPos val="nextTo"/>
        <c:txPr>
          <a:bodyPr/>
          <a:lstStyle/>
          <a:p>
            <a:pPr>
              <a:defRPr b="0">
                <a:latin typeface="Gill Sans MT" panose="020B0502020104020203" pitchFamily="34" charset="0"/>
              </a:defRPr>
            </a:pPr>
            <a:endParaRPr lang="sv-SE"/>
          </a:p>
        </c:txPr>
        <c:crossAx val="1303454016"/>
        <c:crosses val="max"/>
        <c:crossBetween val="between"/>
        <c:majorUnit val="2.5"/>
      </c:valAx>
      <c:catAx>
        <c:axId val="13034540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303458176"/>
        <c:crosses val="autoZero"/>
        <c:auto val="1"/>
        <c:lblAlgn val="ctr"/>
        <c:lblOffset val="100"/>
        <c:noMultiLvlLbl val="0"/>
      </c:cat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49811193521973102"/>
          <c:y val="0.13441322084330101"/>
          <c:w val="0.34088805072205097"/>
          <c:h val="7.34850983528611E-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7982638888889"/>
          <c:y val="0.10094475308641999"/>
          <c:w val="0.902049042145594"/>
          <c:h val="0.83094567901234595"/>
        </c:manualLayout>
      </c:layout>
      <c:lineChart>
        <c:grouping val="standard"/>
        <c:varyColors val="0"/>
        <c:ser>
          <c:idx val="2"/>
          <c:order val="0"/>
          <c:tx>
            <c:strRef>
              <c:f>'12'!$B$4</c:f>
              <c:strCache>
                <c:ptCount val="1"/>
                <c:pt idx="0">
                  <c:v>17–29 år</c:v>
                </c:pt>
              </c:strCache>
            </c:strRef>
          </c:tx>
          <c:spPr>
            <a:ln w="28575" cap="rnd">
              <a:solidFill>
                <a:srgbClr val="B32B31"/>
              </a:solidFill>
              <a:round/>
            </a:ln>
            <a:effectLst/>
          </c:spPr>
          <c:marker>
            <c:symbol val="none"/>
          </c:marker>
          <c:cat>
            <c:numRef>
              <c:f>'12'!$A$7:$A$21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'12'!$B$7:$B$21</c:f>
              <c:numCache>
                <c:formatCode>0.0</c:formatCode>
                <c:ptCount val="15"/>
                <c:pt idx="0">
                  <c:v>3.8279051289523922</c:v>
                </c:pt>
                <c:pt idx="1">
                  <c:v>3.8454625853152709</c:v>
                </c:pt>
                <c:pt idx="2">
                  <c:v>3.4370846405346578</c:v>
                </c:pt>
                <c:pt idx="3">
                  <c:v>3.4150630135062681</c:v>
                </c:pt>
                <c:pt idx="4">
                  <c:v>3.6043341283892909</c:v>
                </c:pt>
                <c:pt idx="5">
                  <c:v>3.076288908200608</c:v>
                </c:pt>
                <c:pt idx="6">
                  <c:v>2.9074845606745678</c:v>
                </c:pt>
                <c:pt idx="7">
                  <c:v>2.9356198634291442</c:v>
                </c:pt>
                <c:pt idx="8">
                  <c:v>2.8635911631868609</c:v>
                </c:pt>
                <c:pt idx="9">
                  <c:v>3.0151175286252059</c:v>
                </c:pt>
                <c:pt idx="10">
                  <c:v>3.061223616323717</c:v>
                </c:pt>
                <c:pt idx="11">
                  <c:v>3.3206958254070829</c:v>
                </c:pt>
                <c:pt idx="12">
                  <c:v>3.1651069757523889</c:v>
                </c:pt>
                <c:pt idx="13">
                  <c:v>2.999639386800653</c:v>
                </c:pt>
                <c:pt idx="14">
                  <c:v>3.0056482086026679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BD1-423E-98BE-E6B1F7F88378}"/>
            </c:ext>
          </c:extLst>
        </c:ser>
        <c:ser>
          <c:idx val="3"/>
          <c:order val="1"/>
          <c:tx>
            <c:strRef>
              <c:f>'12'!$C$4</c:f>
              <c:strCache>
                <c:ptCount val="1"/>
                <c:pt idx="0">
                  <c:v>30–49 år</c:v>
                </c:pt>
              </c:strCache>
            </c:strRef>
          </c:tx>
          <c:spPr>
            <a:ln w="28575" cap="rnd">
              <a:solidFill>
                <a:srgbClr val="F29200"/>
              </a:solidFill>
              <a:round/>
            </a:ln>
            <a:effectLst/>
          </c:spPr>
          <c:marker>
            <c:symbol val="none"/>
          </c:marker>
          <c:cat>
            <c:numRef>
              <c:f>'12'!$A$7:$A$21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'12'!$C$7:$C$21</c:f>
              <c:numCache>
                <c:formatCode>0.0</c:formatCode>
                <c:ptCount val="15"/>
                <c:pt idx="0">
                  <c:v>2.7708456586740802</c:v>
                </c:pt>
                <c:pt idx="1">
                  <c:v>2.7400710583595211</c:v>
                </c:pt>
                <c:pt idx="2">
                  <c:v>2.957894983640267</c:v>
                </c:pt>
                <c:pt idx="3">
                  <c:v>2.7454893935747671</c:v>
                </c:pt>
                <c:pt idx="4">
                  <c:v>2.799374659656968</c:v>
                </c:pt>
                <c:pt idx="5">
                  <c:v>2.802627551946554</c:v>
                </c:pt>
                <c:pt idx="6">
                  <c:v>2.8650667518002608</c:v>
                </c:pt>
                <c:pt idx="7">
                  <c:v>2.5580495001394512</c:v>
                </c:pt>
                <c:pt idx="8">
                  <c:v>2.6884762598598329</c:v>
                </c:pt>
                <c:pt idx="9">
                  <c:v>2.532624893706354</c:v>
                </c:pt>
                <c:pt idx="10">
                  <c:v>2.3169835393866851</c:v>
                </c:pt>
                <c:pt idx="11">
                  <c:v>2.489050451133795</c:v>
                </c:pt>
                <c:pt idx="12">
                  <c:v>2.1991290994283839</c:v>
                </c:pt>
                <c:pt idx="13">
                  <c:v>2.3007489175719789</c:v>
                </c:pt>
                <c:pt idx="14">
                  <c:v>2.537671490105049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BD1-423E-98BE-E6B1F7F88378}"/>
            </c:ext>
          </c:extLst>
        </c:ser>
        <c:ser>
          <c:idx val="4"/>
          <c:order val="2"/>
          <c:tx>
            <c:strRef>
              <c:f>'12'!$D$4</c:f>
              <c:strCache>
                <c:ptCount val="1"/>
                <c:pt idx="0">
                  <c:v>50–64 år</c:v>
                </c:pt>
              </c:strCache>
            </c:strRef>
          </c:tx>
          <c:spPr>
            <a:ln w="28575" cap="rnd">
              <a:solidFill>
                <a:srgbClr val="004687"/>
              </a:solidFill>
              <a:round/>
            </a:ln>
            <a:effectLst/>
          </c:spPr>
          <c:marker>
            <c:symbol val="none"/>
          </c:marker>
          <c:cat>
            <c:numRef>
              <c:f>'12'!$A$7:$A$21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'12'!$D$7:$D$21</c:f>
              <c:numCache>
                <c:formatCode>0.0</c:formatCode>
                <c:ptCount val="15"/>
                <c:pt idx="0">
                  <c:v>2.8784982509259009</c:v>
                </c:pt>
                <c:pt idx="1">
                  <c:v>2.870170208751849</c:v>
                </c:pt>
                <c:pt idx="2">
                  <c:v>3.0370044708478612</c:v>
                </c:pt>
                <c:pt idx="3">
                  <c:v>2.969106465918574</c:v>
                </c:pt>
                <c:pt idx="4">
                  <c:v>3.0826679561202961</c:v>
                </c:pt>
                <c:pt idx="5">
                  <c:v>3.1655977233962358</c:v>
                </c:pt>
                <c:pt idx="6">
                  <c:v>2.7745898740143118</c:v>
                </c:pt>
                <c:pt idx="7">
                  <c:v>2.891590627790833</c:v>
                </c:pt>
                <c:pt idx="8">
                  <c:v>3.0319257100459112</c:v>
                </c:pt>
                <c:pt idx="9">
                  <c:v>2.914430527715163</c:v>
                </c:pt>
                <c:pt idx="10">
                  <c:v>2.6732075889687099</c:v>
                </c:pt>
                <c:pt idx="11">
                  <c:v>2.8799274973622211</c:v>
                </c:pt>
                <c:pt idx="12">
                  <c:v>2.7446072820686438</c:v>
                </c:pt>
                <c:pt idx="13">
                  <c:v>2.887405503637293</c:v>
                </c:pt>
                <c:pt idx="14">
                  <c:v>3.2015677109007692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2-4BD1-423E-98BE-E6B1F7F88378}"/>
            </c:ext>
          </c:extLst>
        </c:ser>
        <c:ser>
          <c:idx val="5"/>
          <c:order val="3"/>
          <c:tx>
            <c:strRef>
              <c:f>'12'!$E$4</c:f>
              <c:strCache>
                <c:ptCount val="1"/>
                <c:pt idx="0">
                  <c:v>65–84 år</c:v>
                </c:pt>
              </c:strCache>
            </c:strRef>
          </c:tx>
          <c:spPr>
            <a:ln w="28575" cap="rnd">
              <a:solidFill>
                <a:srgbClr val="AAA096"/>
              </a:solidFill>
              <a:round/>
            </a:ln>
            <a:effectLst/>
          </c:spPr>
          <c:marker>
            <c:symbol val="none"/>
          </c:marker>
          <c:dPt>
            <c:idx val="10"/>
            <c:marker>
              <c:symbol val="none"/>
            </c:marker>
            <c:bubble3D val="0"/>
            <c:spPr>
              <a:ln w="28575" cap="rnd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4BD1-423E-98BE-E6B1F7F88378}"/>
              </c:ext>
            </c:extLst>
          </c:dPt>
          <c:cat>
            <c:numRef>
              <c:f>'12'!$A$7:$A$21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'12'!$E$7:$E$21</c:f>
              <c:numCache>
                <c:formatCode>0.0</c:formatCode>
                <c:ptCount val="15"/>
                <c:pt idx="0">
                  <c:v>1.644822529341607</c:v>
                </c:pt>
                <c:pt idx="1">
                  <c:v>1.9541946765062499</c:v>
                </c:pt>
                <c:pt idx="2">
                  <c:v>1.7760712557271829</c:v>
                </c:pt>
                <c:pt idx="3">
                  <c:v>1.890447664420035</c:v>
                </c:pt>
                <c:pt idx="4">
                  <c:v>1.9008364380461831</c:v>
                </c:pt>
                <c:pt idx="5">
                  <c:v>2.2497163823790709</c:v>
                </c:pt>
                <c:pt idx="6">
                  <c:v>1.971136278384386</c:v>
                </c:pt>
                <c:pt idx="7">
                  <c:v>2.1314888045314819</c:v>
                </c:pt>
                <c:pt idx="8">
                  <c:v>2.2794731189071711</c:v>
                </c:pt>
                <c:pt idx="9">
                  <c:v>2.2394779547103152</c:v>
                </c:pt>
                <c:pt idx="10">
                  <c:v>2.0689400401971221</c:v>
                </c:pt>
                <c:pt idx="11">
                  <c:v>2.1136789328837309</c:v>
                </c:pt>
                <c:pt idx="12">
                  <c:v>2.2524749418612622</c:v>
                </c:pt>
                <c:pt idx="13">
                  <c:v>2.1439707902619962</c:v>
                </c:pt>
                <c:pt idx="14">
                  <c:v>2.2661922270905031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5-4BD1-423E-98BE-E6B1F7F883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58788448"/>
        <c:axId val="1414383856"/>
        <c:extLst/>
      </c:lineChart>
      <c:catAx>
        <c:axId val="1458788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defRPr>
            </a:pPr>
            <a:endParaRPr lang="sv-SE"/>
          </a:p>
        </c:txPr>
        <c:crossAx val="1414383856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414383856"/>
        <c:scaling>
          <c:orientation val="minMax"/>
          <c:max val="12"/>
          <c:min val="0"/>
        </c:scaling>
        <c:delete val="0"/>
        <c:axPos val="l"/>
        <c:majorGridlines>
          <c:spPr>
            <a:ln w="9525" cap="flat" cmpd="sng" algn="ctr">
              <a:solidFill>
                <a:srgbClr val="BFBFBF"/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Gill Sans MT" charset="0"/>
                    <a:ea typeface="Gill Sans MT" charset="0"/>
                    <a:cs typeface="Gill Sans MT" charset="0"/>
                  </a:defRPr>
                </a:pPr>
                <a:r>
                  <a:rPr lang="sv-SE" sz="1800">
                    <a:solidFill>
                      <a:schemeClr val="tx1"/>
                    </a:solidFill>
                    <a:latin typeface="Gill Sans MT" charset="0"/>
                    <a:ea typeface="Gill Sans MT" charset="0"/>
                    <a:cs typeface="Gill Sans MT" charset="0"/>
                  </a:rPr>
                  <a:t>Liter</a:t>
                </a:r>
              </a:p>
            </c:rich>
          </c:tx>
          <c:layout>
            <c:manualLayout>
              <c:xMode val="edge"/>
              <c:yMode val="edge"/>
              <c:x val="1.23805246872861E-2"/>
              <c:y val="1.4447368421052599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Gill Sans MT" charset="0"/>
                  <a:ea typeface="Gill Sans MT" charset="0"/>
                  <a:cs typeface="Gill Sans MT" charset="0"/>
                </a:defRPr>
              </a:pPr>
              <a:endParaRPr lang="sv-SE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defRPr>
            </a:pPr>
            <a:endParaRPr lang="sv-SE"/>
          </a:p>
        </c:txPr>
        <c:crossAx val="1458788448"/>
        <c:crosses val="autoZero"/>
        <c:crossBetween val="midCat"/>
        <c:majorUnit val="2"/>
      </c:valAx>
      <c:spPr>
        <a:solidFill>
          <a:schemeClr val="tx1"/>
        </a:soli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8760816073184"/>
          <c:y val="0.24523209876543201"/>
          <c:w val="0.58833896150918896"/>
          <c:h val="0.13276111111111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ysClr val="windowText" lastClr="000000"/>
              </a:solidFill>
              <a:latin typeface="Gill Sans MT" charset="0"/>
              <a:ea typeface="Gill Sans MT" charset="0"/>
              <a:cs typeface="Gill Sans MT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9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7982638888889"/>
          <c:y val="0.10094475308641999"/>
          <c:w val="0.902049042145594"/>
          <c:h val="0.83094567901234595"/>
        </c:manualLayout>
      </c:layout>
      <c:lineChart>
        <c:grouping val="standard"/>
        <c:varyColors val="0"/>
        <c:ser>
          <c:idx val="2"/>
          <c:order val="0"/>
          <c:tx>
            <c:strRef>
              <c:f>'12'!$F$4</c:f>
              <c:strCache>
                <c:ptCount val="1"/>
                <c:pt idx="0">
                  <c:v>17–29 år</c:v>
                </c:pt>
              </c:strCache>
            </c:strRef>
          </c:tx>
          <c:spPr>
            <a:ln w="28575" cap="rnd">
              <a:solidFill>
                <a:srgbClr val="B32B31"/>
              </a:solidFill>
              <a:round/>
            </a:ln>
            <a:effectLst/>
          </c:spPr>
          <c:marker>
            <c:symbol val="none"/>
          </c:marker>
          <c:cat>
            <c:numRef>
              <c:f>'12'!$A$7:$A$21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'12'!$F$7:$F$21</c:f>
              <c:numCache>
                <c:formatCode>0.0</c:formatCode>
                <c:ptCount val="15"/>
                <c:pt idx="0">
                  <c:v>8.3076300747910903</c:v>
                </c:pt>
                <c:pt idx="1">
                  <c:v>8.2784577230924796</c:v>
                </c:pt>
                <c:pt idx="2">
                  <c:v>7.8400747658722043</c:v>
                </c:pt>
                <c:pt idx="3">
                  <c:v>7.8273344535582083</c:v>
                </c:pt>
                <c:pt idx="4">
                  <c:v>6.774369373925591</c:v>
                </c:pt>
                <c:pt idx="5">
                  <c:v>7.2209420285197146</c:v>
                </c:pt>
                <c:pt idx="6">
                  <c:v>6.3779131792577406</c:v>
                </c:pt>
                <c:pt idx="7">
                  <c:v>6.523201530362563</c:v>
                </c:pt>
                <c:pt idx="8">
                  <c:v>6.6679467298162756</c:v>
                </c:pt>
                <c:pt idx="9">
                  <c:v>6.0903550856049717</c:v>
                </c:pt>
                <c:pt idx="10">
                  <c:v>6.0156918226418297</c:v>
                </c:pt>
                <c:pt idx="11">
                  <c:v>6.4357708184562261</c:v>
                </c:pt>
                <c:pt idx="12">
                  <c:v>6.3497591963113811</c:v>
                </c:pt>
                <c:pt idx="13">
                  <c:v>5.8519006088300802</c:v>
                </c:pt>
                <c:pt idx="14">
                  <c:v>6.4682941805399556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77E-4058-A1F4-49619AC19839}"/>
            </c:ext>
          </c:extLst>
        </c:ser>
        <c:ser>
          <c:idx val="3"/>
          <c:order val="1"/>
          <c:tx>
            <c:strRef>
              <c:f>'12'!$G$4</c:f>
              <c:strCache>
                <c:ptCount val="1"/>
                <c:pt idx="0">
                  <c:v>30–49 år</c:v>
                </c:pt>
              </c:strCache>
            </c:strRef>
          </c:tx>
          <c:spPr>
            <a:ln w="28575" cap="rnd">
              <a:solidFill>
                <a:srgbClr val="F29200"/>
              </a:solidFill>
              <a:round/>
            </a:ln>
            <a:effectLst/>
          </c:spPr>
          <c:marker>
            <c:symbol val="none"/>
          </c:marker>
          <c:cat>
            <c:numRef>
              <c:f>'12'!$A$7:$A$21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'12'!$G$7:$G$21</c:f>
              <c:numCache>
                <c:formatCode>0.0</c:formatCode>
                <c:ptCount val="15"/>
                <c:pt idx="0">
                  <c:v>6.9428685256314813</c:v>
                </c:pt>
                <c:pt idx="1">
                  <c:v>6.41250470658093</c:v>
                </c:pt>
                <c:pt idx="2">
                  <c:v>6.6134884111003593</c:v>
                </c:pt>
                <c:pt idx="3">
                  <c:v>6.4340912858273906</c:v>
                </c:pt>
                <c:pt idx="4">
                  <c:v>7.0072772306368822</c:v>
                </c:pt>
                <c:pt idx="5">
                  <c:v>5.9082042561126338</c:v>
                </c:pt>
                <c:pt idx="6">
                  <c:v>5.8539827452245818</c:v>
                </c:pt>
                <c:pt idx="7">
                  <c:v>5.6219896691291336</c:v>
                </c:pt>
                <c:pt idx="8">
                  <c:v>6.1836073362829156</c:v>
                </c:pt>
                <c:pt idx="9">
                  <c:v>5.9473607211868798</c:v>
                </c:pt>
                <c:pt idx="10">
                  <c:v>4.9538274640726598</c:v>
                </c:pt>
                <c:pt idx="11">
                  <c:v>5.0670693651487859</c:v>
                </c:pt>
                <c:pt idx="12">
                  <c:v>5.0929293993364482</c:v>
                </c:pt>
                <c:pt idx="13">
                  <c:v>4.8798414331934854</c:v>
                </c:pt>
                <c:pt idx="14">
                  <c:v>5.0507602693258411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77E-4058-A1F4-49619AC19839}"/>
            </c:ext>
          </c:extLst>
        </c:ser>
        <c:ser>
          <c:idx val="4"/>
          <c:order val="2"/>
          <c:tx>
            <c:strRef>
              <c:f>'12'!$H$4</c:f>
              <c:strCache>
                <c:ptCount val="1"/>
                <c:pt idx="0">
                  <c:v>50–64 år</c:v>
                </c:pt>
              </c:strCache>
            </c:strRef>
          </c:tx>
          <c:spPr>
            <a:ln w="28575" cap="rnd">
              <a:solidFill>
                <a:srgbClr val="004687"/>
              </a:solidFill>
              <a:round/>
            </a:ln>
            <a:effectLst/>
          </c:spPr>
          <c:marker>
            <c:symbol val="none"/>
          </c:marker>
          <c:cat>
            <c:numRef>
              <c:f>'12'!$A$7:$A$21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'12'!$H$7:$H$21</c:f>
              <c:numCache>
                <c:formatCode>0.0</c:formatCode>
                <c:ptCount val="15"/>
                <c:pt idx="0">
                  <c:v>6.0539159450204227</c:v>
                </c:pt>
                <c:pt idx="1">
                  <c:v>5.8936577553469753</c:v>
                </c:pt>
                <c:pt idx="2">
                  <c:v>6.0561084626760353</c:v>
                </c:pt>
                <c:pt idx="3">
                  <c:v>5.8763320566793338</c:v>
                </c:pt>
                <c:pt idx="4">
                  <c:v>5.9517833022538946</c:v>
                </c:pt>
                <c:pt idx="5">
                  <c:v>6.047950475873165</c:v>
                </c:pt>
                <c:pt idx="6">
                  <c:v>5.6844504534648532</c:v>
                </c:pt>
                <c:pt idx="7">
                  <c:v>5.5026649534908501</c:v>
                </c:pt>
                <c:pt idx="8">
                  <c:v>6.0233243139852588</c:v>
                </c:pt>
                <c:pt idx="9">
                  <c:v>5.9544838443948329</c:v>
                </c:pt>
                <c:pt idx="10">
                  <c:v>5.0542578403013598</c:v>
                </c:pt>
                <c:pt idx="11">
                  <c:v>5.3677360018132134</c:v>
                </c:pt>
                <c:pt idx="12">
                  <c:v>5.3239098322044862</c:v>
                </c:pt>
                <c:pt idx="13">
                  <c:v>5.0226900309604492</c:v>
                </c:pt>
                <c:pt idx="14">
                  <c:v>5.156426603402732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2-277E-4058-A1F4-49619AC19839}"/>
            </c:ext>
          </c:extLst>
        </c:ser>
        <c:ser>
          <c:idx val="5"/>
          <c:order val="3"/>
          <c:tx>
            <c:strRef>
              <c:f>'12'!$I$4</c:f>
              <c:strCache>
                <c:ptCount val="1"/>
                <c:pt idx="0">
                  <c:v>65–84 år</c:v>
                </c:pt>
              </c:strCache>
            </c:strRef>
          </c:tx>
          <c:spPr>
            <a:ln w="28575" cap="rnd">
              <a:solidFill>
                <a:srgbClr val="AAA096"/>
              </a:solidFill>
              <a:round/>
            </a:ln>
            <a:effectLst/>
          </c:spPr>
          <c:marker>
            <c:symbol val="none"/>
          </c:marker>
          <c:dPt>
            <c:idx val="10"/>
            <c:marker>
              <c:symbol val="none"/>
            </c:marker>
            <c:bubble3D val="0"/>
            <c:spPr>
              <a:ln w="28575" cap="rnd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277E-4058-A1F4-49619AC19839}"/>
              </c:ext>
            </c:extLst>
          </c:dPt>
          <c:cat>
            <c:numRef>
              <c:f>'12'!$A$7:$A$21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'12'!$I$7:$I$21</c:f>
              <c:numCache>
                <c:formatCode>0.0</c:formatCode>
                <c:ptCount val="15"/>
                <c:pt idx="0">
                  <c:v>4.1256265877473082</c:v>
                </c:pt>
                <c:pt idx="1">
                  <c:v>4.1562732252706143</c:v>
                </c:pt>
                <c:pt idx="2">
                  <c:v>4.5099793816728466</c:v>
                </c:pt>
                <c:pt idx="3">
                  <c:v>4.1049645531830397</c:v>
                </c:pt>
                <c:pt idx="4">
                  <c:v>4.7911724156175124</c:v>
                </c:pt>
                <c:pt idx="5">
                  <c:v>4.6846625564352138</c:v>
                </c:pt>
                <c:pt idx="6">
                  <c:v>4.394549614463215</c:v>
                </c:pt>
                <c:pt idx="7">
                  <c:v>4.6320159954254221</c:v>
                </c:pt>
                <c:pt idx="8">
                  <c:v>4.9135064240137343</c:v>
                </c:pt>
                <c:pt idx="9">
                  <c:v>4.8767401292710311</c:v>
                </c:pt>
                <c:pt idx="10">
                  <c:v>3.7207754606617951</c:v>
                </c:pt>
                <c:pt idx="11">
                  <c:v>4.0359475795400339</c:v>
                </c:pt>
                <c:pt idx="12">
                  <c:v>4.2147511467980552</c:v>
                </c:pt>
                <c:pt idx="13">
                  <c:v>4.4698060357479541</c:v>
                </c:pt>
                <c:pt idx="14">
                  <c:v>4.609447273099982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5-277E-4058-A1F4-49619AC198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11622160"/>
        <c:axId val="1457489824"/>
        <c:extLst/>
      </c:lineChart>
      <c:catAx>
        <c:axId val="1411622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defRPr>
            </a:pPr>
            <a:endParaRPr lang="sv-SE"/>
          </a:p>
        </c:txPr>
        <c:crossAx val="1457489824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457489824"/>
        <c:scaling>
          <c:orientation val="minMax"/>
          <c:max val="12"/>
          <c:min val="0"/>
        </c:scaling>
        <c:delete val="0"/>
        <c:axPos val="l"/>
        <c:majorGridlines>
          <c:spPr>
            <a:ln w="9525" cap="flat" cmpd="sng" algn="ctr">
              <a:solidFill>
                <a:srgbClr val="BFBFBF"/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Gill Sans MT" charset="0"/>
                    <a:ea typeface="Gill Sans MT" charset="0"/>
                    <a:cs typeface="Gill Sans MT" charset="0"/>
                  </a:defRPr>
                </a:pPr>
                <a:r>
                  <a:rPr lang="sv-SE" sz="1800">
                    <a:solidFill>
                      <a:schemeClr val="tx1"/>
                    </a:solidFill>
                    <a:latin typeface="Gill Sans MT" charset="0"/>
                    <a:ea typeface="Gill Sans MT" charset="0"/>
                    <a:cs typeface="Gill Sans MT" charset="0"/>
                  </a:rPr>
                  <a:t>Liter</a:t>
                </a:r>
              </a:p>
            </c:rich>
          </c:tx>
          <c:layout>
            <c:manualLayout>
              <c:xMode val="edge"/>
              <c:yMode val="edge"/>
              <c:x val="0"/>
              <c:y val="1.4447530864197501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Gill Sans MT" charset="0"/>
                  <a:ea typeface="Gill Sans MT" charset="0"/>
                  <a:cs typeface="Gill Sans MT" charset="0"/>
                </a:defRPr>
              </a:pPr>
              <a:endParaRPr lang="sv-SE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defRPr>
            </a:pPr>
            <a:endParaRPr lang="sv-SE"/>
          </a:p>
        </c:txPr>
        <c:crossAx val="1411622160"/>
        <c:crosses val="autoZero"/>
        <c:crossBetween val="midCat"/>
        <c:majorUnit val="2"/>
      </c:valAx>
      <c:spPr>
        <a:solidFill>
          <a:schemeClr val="tx1"/>
        </a:soli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691414141414099"/>
          <c:y val="0.24915185185185201"/>
          <c:w val="0.56934884559884602"/>
          <c:h val="0.124921604938271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ysClr val="windowText" lastClr="000000"/>
              </a:solidFill>
              <a:latin typeface="Gill Sans MT" charset="0"/>
              <a:ea typeface="Gill Sans MT" charset="0"/>
              <a:cs typeface="Gill Sans MT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9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695116428548901E-2"/>
          <c:y val="0.103413918736632"/>
          <c:w val="0.88262505649214296"/>
          <c:h val="0.78937499737358696"/>
        </c:manualLayout>
      </c:layout>
      <c:lineChart>
        <c:grouping val="standard"/>
        <c:varyColors val="0"/>
        <c:ser>
          <c:idx val="1"/>
          <c:order val="0"/>
          <c:tx>
            <c:strRef>
              <c:f>Sheet1!$B$3</c:f>
              <c:strCache>
                <c:ptCount val="1"/>
                <c:pt idx="0">
                  <c:v>Kvinnor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Sheet1!$A$4:$A$37</c:f>
              <c:strCache>
                <c:ptCount val="34"/>
                <c:pt idx="0">
                  <c:v>17–18</c:v>
                </c:pt>
                <c:pt idx="1">
                  <c:v>19–20</c:v>
                </c:pt>
                <c:pt idx="2">
                  <c:v>21–22</c:v>
                </c:pt>
                <c:pt idx="3">
                  <c:v>23–24</c:v>
                </c:pt>
                <c:pt idx="4">
                  <c:v>25–26</c:v>
                </c:pt>
                <c:pt idx="5">
                  <c:v>27–28</c:v>
                </c:pt>
                <c:pt idx="6">
                  <c:v>29–30</c:v>
                </c:pt>
                <c:pt idx="7">
                  <c:v>31–32</c:v>
                </c:pt>
                <c:pt idx="8">
                  <c:v>33–34</c:v>
                </c:pt>
                <c:pt idx="9">
                  <c:v>35–36</c:v>
                </c:pt>
                <c:pt idx="10">
                  <c:v>37–38</c:v>
                </c:pt>
                <c:pt idx="11">
                  <c:v>39–40</c:v>
                </c:pt>
                <c:pt idx="12">
                  <c:v>41–42</c:v>
                </c:pt>
                <c:pt idx="13">
                  <c:v>43–44</c:v>
                </c:pt>
                <c:pt idx="14">
                  <c:v>45–46</c:v>
                </c:pt>
                <c:pt idx="15">
                  <c:v>47–48</c:v>
                </c:pt>
                <c:pt idx="16">
                  <c:v>49–50</c:v>
                </c:pt>
                <c:pt idx="17">
                  <c:v>51–52</c:v>
                </c:pt>
                <c:pt idx="18">
                  <c:v>53–54</c:v>
                </c:pt>
                <c:pt idx="19">
                  <c:v>55–56</c:v>
                </c:pt>
                <c:pt idx="20">
                  <c:v>57–58</c:v>
                </c:pt>
                <c:pt idx="21">
                  <c:v>59–60</c:v>
                </c:pt>
                <c:pt idx="22">
                  <c:v>61–62</c:v>
                </c:pt>
                <c:pt idx="23">
                  <c:v>63–64</c:v>
                </c:pt>
                <c:pt idx="24">
                  <c:v>65–66</c:v>
                </c:pt>
                <c:pt idx="25">
                  <c:v>67–68</c:v>
                </c:pt>
                <c:pt idx="26">
                  <c:v>69–70</c:v>
                </c:pt>
                <c:pt idx="27">
                  <c:v>71–72</c:v>
                </c:pt>
                <c:pt idx="28">
                  <c:v>73–74</c:v>
                </c:pt>
                <c:pt idx="29">
                  <c:v>75–76</c:v>
                </c:pt>
                <c:pt idx="30">
                  <c:v>77–78</c:v>
                </c:pt>
                <c:pt idx="31">
                  <c:v>79–80</c:v>
                </c:pt>
                <c:pt idx="32">
                  <c:v>81–82</c:v>
                </c:pt>
                <c:pt idx="33">
                  <c:v>83–84</c:v>
                </c:pt>
              </c:strCache>
            </c:strRef>
          </c:cat>
          <c:val>
            <c:numRef>
              <c:f>Sheet1!$B$4:$B$37</c:f>
              <c:numCache>
                <c:formatCode>0.0</c:formatCode>
                <c:ptCount val="34"/>
                <c:pt idx="0">
                  <c:v>1.8849745315289641</c:v>
                </c:pt>
                <c:pt idx="1">
                  <c:v>3.2171671980915519</c:v>
                </c:pt>
                <c:pt idx="2">
                  <c:v>3.3967746020271998</c:v>
                </c:pt>
                <c:pt idx="3">
                  <c:v>3.612446969252022</c:v>
                </c:pt>
                <c:pt idx="4">
                  <c:v>3.5997912169548831</c:v>
                </c:pt>
                <c:pt idx="5">
                  <c:v>2.7286177855890679</c:v>
                </c:pt>
                <c:pt idx="6">
                  <c:v>2.4626386663910029</c:v>
                </c:pt>
                <c:pt idx="7">
                  <c:v>2.2958395698030931</c:v>
                </c:pt>
                <c:pt idx="8">
                  <c:v>2.0095310158761421</c:v>
                </c:pt>
                <c:pt idx="9">
                  <c:v>1.954511090460225</c:v>
                </c:pt>
                <c:pt idx="10">
                  <c:v>2.149815710673646</c:v>
                </c:pt>
                <c:pt idx="11">
                  <c:v>2.3504028776445778</c:v>
                </c:pt>
                <c:pt idx="12">
                  <c:v>2.4815090673310798</c:v>
                </c:pt>
                <c:pt idx="13">
                  <c:v>2.5236299985012982</c:v>
                </c:pt>
                <c:pt idx="14">
                  <c:v>2.4949464769729479</c:v>
                </c:pt>
                <c:pt idx="15">
                  <c:v>2.967196028648313</c:v>
                </c:pt>
                <c:pt idx="16">
                  <c:v>2.745346072480833</c:v>
                </c:pt>
                <c:pt idx="17">
                  <c:v>3.4200446419420709</c:v>
                </c:pt>
                <c:pt idx="18">
                  <c:v>2.7341069694037459</c:v>
                </c:pt>
                <c:pt idx="19">
                  <c:v>2.7569729816743398</c:v>
                </c:pt>
                <c:pt idx="20">
                  <c:v>2.8236298805974509</c:v>
                </c:pt>
                <c:pt idx="21">
                  <c:v>2.9477061658906538</c:v>
                </c:pt>
                <c:pt idx="22">
                  <c:v>2.8813457635083459</c:v>
                </c:pt>
                <c:pt idx="23">
                  <c:v>2.739680693725373</c:v>
                </c:pt>
                <c:pt idx="24">
                  <c:v>2.759156212400002</c:v>
                </c:pt>
                <c:pt idx="25">
                  <c:v>2.6862696548880738</c:v>
                </c:pt>
                <c:pt idx="26">
                  <c:v>2.3872723471804558</c:v>
                </c:pt>
                <c:pt idx="27">
                  <c:v>2.2404622114439459</c:v>
                </c:pt>
                <c:pt idx="28">
                  <c:v>2.1386474228608479</c:v>
                </c:pt>
                <c:pt idx="29">
                  <c:v>1.9681844242372839</c:v>
                </c:pt>
                <c:pt idx="30">
                  <c:v>1.6926687797884701</c:v>
                </c:pt>
                <c:pt idx="31">
                  <c:v>1.5258167522091579</c:v>
                </c:pt>
                <c:pt idx="32">
                  <c:v>1.373779268117985</c:v>
                </c:pt>
                <c:pt idx="33">
                  <c:v>1.1610333664921351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4"/>
          <c:order val="1"/>
          <c:tx>
            <c:strRef>
              <c:f>Sheet1!$C$3</c:f>
              <c:strCache>
                <c:ptCount val="1"/>
                <c:pt idx="0">
                  <c:v>Män</c:v>
                </c:pt>
              </c:strCache>
            </c:strRef>
          </c:tx>
          <c:spPr>
            <a:ln w="38097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Sheet1!$A$4:$A$37</c:f>
              <c:strCache>
                <c:ptCount val="34"/>
                <c:pt idx="0">
                  <c:v>17–18</c:v>
                </c:pt>
                <c:pt idx="1">
                  <c:v>19–20</c:v>
                </c:pt>
                <c:pt idx="2">
                  <c:v>21–22</c:v>
                </c:pt>
                <c:pt idx="3">
                  <c:v>23–24</c:v>
                </c:pt>
                <c:pt idx="4">
                  <c:v>25–26</c:v>
                </c:pt>
                <c:pt idx="5">
                  <c:v>27–28</c:v>
                </c:pt>
                <c:pt idx="6">
                  <c:v>29–30</c:v>
                </c:pt>
                <c:pt idx="7">
                  <c:v>31–32</c:v>
                </c:pt>
                <c:pt idx="8">
                  <c:v>33–34</c:v>
                </c:pt>
                <c:pt idx="9">
                  <c:v>35–36</c:v>
                </c:pt>
                <c:pt idx="10">
                  <c:v>37–38</c:v>
                </c:pt>
                <c:pt idx="11">
                  <c:v>39–40</c:v>
                </c:pt>
                <c:pt idx="12">
                  <c:v>41–42</c:v>
                </c:pt>
                <c:pt idx="13">
                  <c:v>43–44</c:v>
                </c:pt>
                <c:pt idx="14">
                  <c:v>45–46</c:v>
                </c:pt>
                <c:pt idx="15">
                  <c:v>47–48</c:v>
                </c:pt>
                <c:pt idx="16">
                  <c:v>49–50</c:v>
                </c:pt>
                <c:pt idx="17">
                  <c:v>51–52</c:v>
                </c:pt>
                <c:pt idx="18">
                  <c:v>53–54</c:v>
                </c:pt>
                <c:pt idx="19">
                  <c:v>55–56</c:v>
                </c:pt>
                <c:pt idx="20">
                  <c:v>57–58</c:v>
                </c:pt>
                <c:pt idx="21">
                  <c:v>59–60</c:v>
                </c:pt>
                <c:pt idx="22">
                  <c:v>61–62</c:v>
                </c:pt>
                <c:pt idx="23">
                  <c:v>63–64</c:v>
                </c:pt>
                <c:pt idx="24">
                  <c:v>65–66</c:v>
                </c:pt>
                <c:pt idx="25">
                  <c:v>67–68</c:v>
                </c:pt>
                <c:pt idx="26">
                  <c:v>69–70</c:v>
                </c:pt>
                <c:pt idx="27">
                  <c:v>71–72</c:v>
                </c:pt>
                <c:pt idx="28">
                  <c:v>73–74</c:v>
                </c:pt>
                <c:pt idx="29">
                  <c:v>75–76</c:v>
                </c:pt>
                <c:pt idx="30">
                  <c:v>77–78</c:v>
                </c:pt>
                <c:pt idx="31">
                  <c:v>79–80</c:v>
                </c:pt>
                <c:pt idx="32">
                  <c:v>81–82</c:v>
                </c:pt>
                <c:pt idx="33">
                  <c:v>83–84</c:v>
                </c:pt>
              </c:strCache>
            </c:strRef>
          </c:cat>
          <c:val>
            <c:numRef>
              <c:f>Sheet1!$C$4:$C$37</c:f>
              <c:numCache>
                <c:formatCode>0.0</c:formatCode>
                <c:ptCount val="34"/>
                <c:pt idx="0">
                  <c:v>3.2737330894916319</c:v>
                </c:pt>
                <c:pt idx="1">
                  <c:v>6.416874314939248</c:v>
                </c:pt>
                <c:pt idx="2">
                  <c:v>6.8741365082032786</c:v>
                </c:pt>
                <c:pt idx="3">
                  <c:v>7.0417027984248932</c:v>
                </c:pt>
                <c:pt idx="4">
                  <c:v>7.3469230641647947</c:v>
                </c:pt>
                <c:pt idx="5">
                  <c:v>5.9711817357765398</c:v>
                </c:pt>
                <c:pt idx="6">
                  <c:v>5.6761963609590733</c:v>
                </c:pt>
                <c:pt idx="7">
                  <c:v>5.7320419580377182</c:v>
                </c:pt>
                <c:pt idx="8">
                  <c:v>4.7439488322141772</c:v>
                </c:pt>
                <c:pt idx="9">
                  <c:v>4.4630639863904147</c:v>
                </c:pt>
                <c:pt idx="10">
                  <c:v>4.5380542878087153</c:v>
                </c:pt>
                <c:pt idx="11">
                  <c:v>5.0496557947426171</c:v>
                </c:pt>
                <c:pt idx="12">
                  <c:v>5.1101875059891588</c:v>
                </c:pt>
                <c:pt idx="13">
                  <c:v>5.0917465005014027</c:v>
                </c:pt>
                <c:pt idx="14">
                  <c:v>5.2043145787579732</c:v>
                </c:pt>
                <c:pt idx="15">
                  <c:v>4.7035121746129933</c:v>
                </c:pt>
                <c:pt idx="16">
                  <c:v>5.3063337686133956</c:v>
                </c:pt>
                <c:pt idx="17">
                  <c:v>4.8130247305875704</c:v>
                </c:pt>
                <c:pt idx="18">
                  <c:v>5.0450726108900987</c:v>
                </c:pt>
                <c:pt idx="19">
                  <c:v>5.4589567699619783</c:v>
                </c:pt>
                <c:pt idx="20">
                  <c:v>5.3263729012103784</c:v>
                </c:pt>
                <c:pt idx="21">
                  <c:v>4.9796507161672174</c:v>
                </c:pt>
                <c:pt idx="22">
                  <c:v>5.1802463614478551</c:v>
                </c:pt>
                <c:pt idx="23">
                  <c:v>5.4332502756886196</c:v>
                </c:pt>
                <c:pt idx="24">
                  <c:v>4.9827516296833796</c:v>
                </c:pt>
                <c:pt idx="25">
                  <c:v>4.8198962269242109</c:v>
                </c:pt>
                <c:pt idx="26">
                  <c:v>4.6406595753358397</c:v>
                </c:pt>
                <c:pt idx="27">
                  <c:v>4.7083548747660542</c:v>
                </c:pt>
                <c:pt idx="28">
                  <c:v>4.3330995530065959</c:v>
                </c:pt>
                <c:pt idx="29">
                  <c:v>3.7685397865995198</c:v>
                </c:pt>
                <c:pt idx="30">
                  <c:v>3.4451735716699412</c:v>
                </c:pt>
                <c:pt idx="31">
                  <c:v>3.2918619945214989</c:v>
                </c:pt>
                <c:pt idx="32">
                  <c:v>3.130350024137833</c:v>
                </c:pt>
                <c:pt idx="33">
                  <c:v>2.380916214677594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1B8-4714-8327-84045C0F65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34340208"/>
        <c:axId val="1032651136"/>
      </c:lineChart>
      <c:catAx>
        <c:axId val="1034340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1032651136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1032651136"/>
        <c:scaling>
          <c:orientation val="minMax"/>
          <c:max val="8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034340208"/>
        <c:crosses val="autoZero"/>
        <c:crossBetween val="midCat"/>
        <c:majorUnit val="2"/>
        <c:minorUnit val="0.5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468055119277067"/>
          <c:y val="0.16277467043749799"/>
          <c:w val="0.39246189128203801"/>
          <c:h val="7.1157135233036503E-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593106434885901E-2"/>
          <c:y val="3.46466535433071E-2"/>
          <c:w val="0.96040689356511799"/>
          <c:h val="0.86508169291339299"/>
        </c:manualLayout>
      </c:layout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Män</c:v>
                </c:pt>
              </c:strCache>
            </c:strRef>
          </c:tx>
          <c:spPr>
            <a:ln>
              <a:noFill/>
            </a:ln>
            <a:effectLst/>
          </c:spPr>
          <c:dPt>
            <c:idx val="0"/>
            <c:bubble3D val="0"/>
            <c:spPr>
              <a:solidFill>
                <a:srgbClr val="AAA09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92F-49B0-AA3B-7356D8C76990}"/>
              </c:ext>
            </c:extLst>
          </c:dPt>
          <c:dPt>
            <c:idx val="1"/>
            <c:bubble3D val="0"/>
            <c:spPr>
              <a:solidFill>
                <a:srgbClr val="F292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92F-49B0-AA3B-7356D8C76990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92F-49B0-AA3B-7356D8C76990}"/>
              </c:ext>
            </c:extLst>
          </c:dPt>
          <c:dPt>
            <c:idx val="3"/>
            <c:bubble3D val="0"/>
            <c:spPr>
              <a:solidFill>
                <a:srgbClr val="BEBC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92F-49B0-AA3B-7356D8C76990}"/>
              </c:ext>
            </c:extLst>
          </c:dPt>
          <c:dPt>
            <c:idx val="4"/>
            <c:bubble3D val="0"/>
            <c:spPr>
              <a:solidFill>
                <a:srgbClr val="004687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92F-49B0-AA3B-7356D8C76990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Blad1!$A$2:$A$6</c:f>
              <c:strCache>
                <c:ptCount val="5"/>
                <c:pt idx="0">
                  <c:v>Folköl </c:v>
                </c:pt>
                <c:pt idx="1">
                  <c:v>Starköl</c:v>
                </c:pt>
                <c:pt idx="2">
                  <c:v>Vin </c:v>
                </c:pt>
                <c:pt idx="3">
                  <c:v>Cider/alkoläsk </c:v>
                </c:pt>
                <c:pt idx="4">
                  <c:v>Sprit </c:v>
                </c:pt>
              </c:strCache>
            </c:strRef>
          </c:cat>
          <c:val>
            <c:numRef>
              <c:f>Blad1!$B$2:$B$6</c:f>
              <c:numCache>
                <c:formatCode>0</c:formatCode>
                <c:ptCount val="5"/>
                <c:pt idx="0">
                  <c:v>5.4876170178572767</c:v>
                </c:pt>
                <c:pt idx="1">
                  <c:v>45.595951684950698</c:v>
                </c:pt>
                <c:pt idx="2">
                  <c:v>30.510844755019551</c:v>
                </c:pt>
                <c:pt idx="3">
                  <c:v>2.5435984594375549</c:v>
                </c:pt>
                <c:pt idx="4">
                  <c:v>15.86198808273492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92F-49B0-AA3B-7356D8C769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593106434885901E-2"/>
          <c:y val="3.46466535433071E-2"/>
          <c:w val="0.96040689356511799"/>
          <c:h val="0.86508169291339299"/>
        </c:manualLayout>
      </c:layout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Kvinnor</c:v>
                </c:pt>
              </c:strCache>
            </c:strRef>
          </c:tx>
          <c:spPr>
            <a:ln>
              <a:noFill/>
            </a:ln>
            <a:effectLst/>
          </c:spPr>
          <c:dPt>
            <c:idx val="0"/>
            <c:bubble3D val="0"/>
            <c:spPr>
              <a:solidFill>
                <a:srgbClr val="AAA09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305-4DD1-81C4-7276406783E8}"/>
              </c:ext>
            </c:extLst>
          </c:dPt>
          <c:dPt>
            <c:idx val="1"/>
            <c:bubble3D val="0"/>
            <c:spPr>
              <a:solidFill>
                <a:srgbClr val="F292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305-4DD1-81C4-7276406783E8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305-4DD1-81C4-7276406783E8}"/>
              </c:ext>
            </c:extLst>
          </c:dPt>
          <c:dPt>
            <c:idx val="3"/>
            <c:bubble3D val="0"/>
            <c:spPr>
              <a:solidFill>
                <a:srgbClr val="BEBC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305-4DD1-81C4-7276406783E8}"/>
              </c:ext>
            </c:extLst>
          </c:dPt>
          <c:dPt>
            <c:idx val="4"/>
            <c:bubble3D val="0"/>
            <c:spPr>
              <a:solidFill>
                <a:srgbClr val="004687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305-4DD1-81C4-7276406783E8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Blad1!$A$2:$A$6</c:f>
              <c:strCache>
                <c:ptCount val="5"/>
                <c:pt idx="0">
                  <c:v>Folköl </c:v>
                </c:pt>
                <c:pt idx="1">
                  <c:v>Starköl</c:v>
                </c:pt>
                <c:pt idx="2">
                  <c:v>Vin </c:v>
                </c:pt>
                <c:pt idx="3">
                  <c:v>Cider/alkoläsk </c:v>
                </c:pt>
                <c:pt idx="4">
                  <c:v>Sprit </c:v>
                </c:pt>
              </c:strCache>
            </c:strRef>
          </c:cat>
          <c:val>
            <c:numRef>
              <c:f>Blad1!$B$2:$B$6</c:f>
              <c:numCache>
                <c:formatCode>0</c:formatCode>
                <c:ptCount val="5"/>
                <c:pt idx="0">
                  <c:v>4.048421772827564</c:v>
                </c:pt>
                <c:pt idx="1">
                  <c:v>15.006228668103301</c:v>
                </c:pt>
                <c:pt idx="2">
                  <c:v>67.585237355539945</c:v>
                </c:pt>
                <c:pt idx="3">
                  <c:v>4.6740037604688984</c:v>
                </c:pt>
                <c:pt idx="4">
                  <c:v>8.686108443060272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305-4DD1-81C4-7276406783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994923139573493E-2"/>
          <c:y val="0.106928653951733"/>
          <c:w val="0.85370027279856997"/>
          <c:h val="0.76160962718746605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Antal alkoholkonsumtionstillfällen</c:v>
                </c:pt>
              </c:strCache>
            </c:strRef>
          </c:tx>
          <c:spPr>
            <a:solidFill>
              <a:srgbClr val="BEBC00"/>
            </a:solidFill>
            <a:ln w="38100">
              <a:noFill/>
              <a:prstDash val="solid"/>
            </a:ln>
          </c:spPr>
          <c:invertIfNegative val="0"/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Mars</c:v>
                </c:pt>
                <c:pt idx="3">
                  <c:v>April</c:v>
                </c:pt>
                <c:pt idx="4">
                  <c:v>Maj</c:v>
                </c:pt>
                <c:pt idx="5">
                  <c:v>Juni</c:v>
                </c:pt>
                <c:pt idx="6">
                  <c:v>Juli</c:v>
                </c:pt>
                <c:pt idx="7">
                  <c:v>Aug</c:v>
                </c:pt>
                <c:pt idx="8">
                  <c:v>Sept</c:v>
                </c:pt>
                <c:pt idx="9">
                  <c:v>Okt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0.0</c:formatCode>
                <c:ptCount val="12"/>
                <c:pt idx="0">
                  <c:v>5.14</c:v>
                </c:pt>
                <c:pt idx="1">
                  <c:v>4.2</c:v>
                </c:pt>
                <c:pt idx="2">
                  <c:v>4.8899999999999997</c:v>
                </c:pt>
                <c:pt idx="3">
                  <c:v>4.63</c:v>
                </c:pt>
                <c:pt idx="4">
                  <c:v>4.8099999999999996</c:v>
                </c:pt>
                <c:pt idx="5">
                  <c:v>5.95</c:v>
                </c:pt>
                <c:pt idx="6">
                  <c:v>7.45</c:v>
                </c:pt>
                <c:pt idx="7">
                  <c:v>5.95</c:v>
                </c:pt>
                <c:pt idx="8">
                  <c:v>5.0599999999999996</c:v>
                </c:pt>
                <c:pt idx="9">
                  <c:v>4.6900000000000004</c:v>
                </c:pt>
                <c:pt idx="10">
                  <c:v>4.28</c:v>
                </c:pt>
                <c:pt idx="11">
                  <c:v>5.54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</c:strCache>
            </c:strRef>
          </c:tx>
          <c:spPr>
            <a:solidFill>
              <a:srgbClr val="BEBC00"/>
            </a:solidFill>
          </c:spPr>
          <c:invertIfNegative val="0"/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Mars</c:v>
                </c:pt>
                <c:pt idx="3">
                  <c:v>April</c:v>
                </c:pt>
                <c:pt idx="4">
                  <c:v>Maj</c:v>
                </c:pt>
                <c:pt idx="5">
                  <c:v>Juni</c:v>
                </c:pt>
                <c:pt idx="6">
                  <c:v>Juli</c:v>
                </c:pt>
                <c:pt idx="7">
                  <c:v>Aug</c:v>
                </c:pt>
                <c:pt idx="8">
                  <c:v>Sept</c:v>
                </c:pt>
                <c:pt idx="9">
                  <c:v>Okt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Sheet1!$D$2:$D$13</c:f>
              <c:numCache>
                <c:formatCode>0.0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1B8-4714-8327-84045C0F65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63780480"/>
        <c:axId val="1363782800"/>
      </c:barChart>
      <c:barChart>
        <c:barDir val="col"/>
        <c:grouping val="clustered"/>
        <c:varyColors val="0"/>
        <c:ser>
          <c:idx val="4"/>
          <c:order val="1"/>
          <c:tx>
            <c:strRef>
              <c:f>Sheet1!$C$1</c:f>
              <c:strCache>
                <c:ptCount val="1"/>
              </c:strCache>
            </c:strRef>
          </c:tx>
          <c:spPr>
            <a:solidFill>
              <a:srgbClr val="004687"/>
            </a:solidFill>
            <a:ln w="38097">
              <a:noFill/>
              <a:prstDash val="solid"/>
            </a:ln>
          </c:spPr>
          <c:invertIfNegative val="0"/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Mars</c:v>
                </c:pt>
                <c:pt idx="3">
                  <c:v>April</c:v>
                </c:pt>
                <c:pt idx="4">
                  <c:v>Maj</c:v>
                </c:pt>
                <c:pt idx="5">
                  <c:v>Juni</c:v>
                </c:pt>
                <c:pt idx="6">
                  <c:v>Juli</c:v>
                </c:pt>
                <c:pt idx="7">
                  <c:v>Aug</c:v>
                </c:pt>
                <c:pt idx="8">
                  <c:v>Sept</c:v>
                </c:pt>
                <c:pt idx="9">
                  <c:v>Okt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0.0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B8-4714-8327-84045C0F6533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Alkoholkonsumtion i cl (100 %) ren alkohol</c:v>
                </c:pt>
              </c:strCache>
            </c:strRef>
          </c:tx>
          <c:spPr>
            <a:solidFill>
              <a:srgbClr val="004687"/>
            </a:solidFill>
          </c:spPr>
          <c:invertIfNegative val="0"/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E9AB-4482-A986-E1446C369B58}"/>
              </c:ext>
            </c:extLst>
          </c:dPt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Mars</c:v>
                </c:pt>
                <c:pt idx="3">
                  <c:v>April</c:v>
                </c:pt>
                <c:pt idx="4">
                  <c:v>Maj</c:v>
                </c:pt>
                <c:pt idx="5">
                  <c:v>Juni</c:v>
                </c:pt>
                <c:pt idx="6">
                  <c:v>Juli</c:v>
                </c:pt>
                <c:pt idx="7">
                  <c:v>Aug</c:v>
                </c:pt>
                <c:pt idx="8">
                  <c:v>Sept</c:v>
                </c:pt>
                <c:pt idx="9">
                  <c:v>Okt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Sheet1!$E$2:$E$13</c:f>
              <c:numCache>
                <c:formatCode>0</c:formatCode>
                <c:ptCount val="12"/>
                <c:pt idx="0">
                  <c:v>31.092305910065939</c:v>
                </c:pt>
                <c:pt idx="1">
                  <c:v>30.027433310477122</c:v>
                </c:pt>
                <c:pt idx="2">
                  <c:v>30.869561931115349</c:v>
                </c:pt>
                <c:pt idx="3">
                  <c:v>28.63468292698208</c:v>
                </c:pt>
                <c:pt idx="4">
                  <c:v>30.450641068915761</c:v>
                </c:pt>
                <c:pt idx="5">
                  <c:v>38.339410128239123</c:v>
                </c:pt>
                <c:pt idx="6">
                  <c:v>42.054826294707418</c:v>
                </c:pt>
                <c:pt idx="7">
                  <c:v>35.629937316542772</c:v>
                </c:pt>
                <c:pt idx="8">
                  <c:v>32.415634494001893</c:v>
                </c:pt>
                <c:pt idx="9">
                  <c:v>30.397774489198159</c:v>
                </c:pt>
                <c:pt idx="10">
                  <c:v>28.439238384196859</c:v>
                </c:pt>
                <c:pt idx="11">
                  <c:v>32.351829826228247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AB-4482-A986-E1446C369B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63787440"/>
        <c:axId val="1363785120"/>
      </c:barChart>
      <c:catAx>
        <c:axId val="1363780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1363782800"/>
        <c:crosses val="autoZero"/>
        <c:auto val="1"/>
        <c:lblAlgn val="ctr"/>
        <c:lblOffset val="100"/>
        <c:noMultiLvlLbl val="0"/>
      </c:catAx>
      <c:valAx>
        <c:axId val="1363782800"/>
        <c:scaling>
          <c:orientation val="minMax"/>
          <c:max val="1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363780480"/>
        <c:crosses val="autoZero"/>
        <c:crossBetween val="between"/>
        <c:majorUnit val="2"/>
        <c:minorUnit val="2"/>
      </c:valAx>
      <c:valAx>
        <c:axId val="1363785120"/>
        <c:scaling>
          <c:orientation val="minMax"/>
          <c:max val="50"/>
        </c:scaling>
        <c:delete val="0"/>
        <c:axPos val="r"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b="0">
                <a:latin typeface="Gill Sans MT" panose="020B0502020104020203" pitchFamily="34" charset="0"/>
              </a:defRPr>
            </a:pPr>
            <a:endParaRPr lang="sv-SE"/>
          </a:p>
        </c:txPr>
        <c:crossAx val="1363787440"/>
        <c:crosses val="max"/>
        <c:crossBetween val="between"/>
        <c:majorUnit val="10"/>
      </c:valAx>
      <c:catAx>
        <c:axId val="13637874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363785120"/>
        <c:crosses val="autoZero"/>
        <c:auto val="1"/>
        <c:lblAlgn val="ctr"/>
        <c:lblOffset val="100"/>
        <c:noMultiLvlLbl val="0"/>
      </c:cat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r"/>
      <c:legendEntry>
        <c:idx val="1"/>
        <c:delete val="1"/>
      </c:legendEntry>
      <c:legendEntry>
        <c:idx val="2"/>
        <c:delete val="1"/>
      </c:legendEntry>
      <c:layout>
        <c:manualLayout>
          <c:xMode val="edge"/>
          <c:yMode val="edge"/>
          <c:x val="5.3168065536186207E-2"/>
          <c:y val="0.11329574491723142"/>
          <c:w val="0.55609413382824402"/>
          <c:h val="0.112515276080436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554163433468597E-2"/>
          <c:y val="0.103413918736632"/>
          <c:w val="0.89477492908089895"/>
          <c:h val="0.78937499737358696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17–29 år</c:v>
                </c:pt>
              </c:strCache>
            </c:strRef>
          </c:tx>
          <c:spPr>
            <a:ln w="38100">
              <a:solidFill>
                <a:srgbClr val="B32B31"/>
              </a:solidFill>
              <a:prstDash val="solid"/>
            </a:ln>
          </c:spPr>
          <c:marker>
            <c:symbol val="none"/>
          </c:marker>
          <c:cat>
            <c:strRef>
              <c:f>Sheet1!$A$4:$A$15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Mars</c:v>
                </c:pt>
                <c:pt idx="3">
                  <c:v>Apr</c:v>
                </c:pt>
                <c:pt idx="4">
                  <c:v>Maj</c:v>
                </c:pt>
                <c:pt idx="5">
                  <c:v>Juni</c:v>
                </c:pt>
                <c:pt idx="6">
                  <c:v>Juli</c:v>
                </c:pt>
                <c:pt idx="7">
                  <c:v>Aug</c:v>
                </c:pt>
                <c:pt idx="8">
                  <c:v>Sept</c:v>
                </c:pt>
                <c:pt idx="9">
                  <c:v>Okt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Sheet1!$B$4:$B$15</c:f>
              <c:numCache>
                <c:formatCode>0</c:formatCode>
                <c:ptCount val="12"/>
                <c:pt idx="0">
                  <c:v>40.781226445530329</c:v>
                </c:pt>
                <c:pt idx="1">
                  <c:v>35.505493039520928</c:v>
                </c:pt>
                <c:pt idx="2">
                  <c:v>35.606315956203701</c:v>
                </c:pt>
                <c:pt idx="3">
                  <c:v>33.010298713702099</c:v>
                </c:pt>
                <c:pt idx="4">
                  <c:v>38.560090800598637</c:v>
                </c:pt>
                <c:pt idx="5">
                  <c:v>52.342529717484432</c:v>
                </c:pt>
                <c:pt idx="6">
                  <c:v>42.042997244170657</c:v>
                </c:pt>
                <c:pt idx="7">
                  <c:v>43.152727168725008</c:v>
                </c:pt>
                <c:pt idx="8">
                  <c:v>42.465999347781398</c:v>
                </c:pt>
                <c:pt idx="9">
                  <c:v>36.947449082739418</c:v>
                </c:pt>
                <c:pt idx="10">
                  <c:v>31.746604438369719</c:v>
                </c:pt>
                <c:pt idx="11">
                  <c:v>36.149589473591199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30–49 år</c:v>
                </c:pt>
              </c:strCache>
            </c:strRef>
          </c:tx>
          <c:spPr>
            <a:ln w="38097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strRef>
              <c:f>Sheet1!$A$4:$A$15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Mars</c:v>
                </c:pt>
                <c:pt idx="3">
                  <c:v>Apr</c:v>
                </c:pt>
                <c:pt idx="4">
                  <c:v>Maj</c:v>
                </c:pt>
                <c:pt idx="5">
                  <c:v>Juni</c:v>
                </c:pt>
                <c:pt idx="6">
                  <c:v>Juli</c:v>
                </c:pt>
                <c:pt idx="7">
                  <c:v>Aug</c:v>
                </c:pt>
                <c:pt idx="8">
                  <c:v>Sept</c:v>
                </c:pt>
                <c:pt idx="9">
                  <c:v>Okt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Sheet1!$C$4:$C$15</c:f>
              <c:numCache>
                <c:formatCode>0</c:formatCode>
                <c:ptCount val="12"/>
                <c:pt idx="0">
                  <c:v>27.430799572555379</c:v>
                </c:pt>
                <c:pt idx="1">
                  <c:v>25.30327990287627</c:v>
                </c:pt>
                <c:pt idx="2">
                  <c:v>29.67690275712949</c:v>
                </c:pt>
                <c:pt idx="3">
                  <c:v>31.153739333735501</c:v>
                </c:pt>
                <c:pt idx="4">
                  <c:v>26.16974826046545</c:v>
                </c:pt>
                <c:pt idx="5">
                  <c:v>36.45415564006575</c:v>
                </c:pt>
                <c:pt idx="6">
                  <c:v>43.130253542522972</c:v>
                </c:pt>
                <c:pt idx="7">
                  <c:v>34.328469571004518</c:v>
                </c:pt>
                <c:pt idx="8">
                  <c:v>26.21248908695587</c:v>
                </c:pt>
                <c:pt idx="9">
                  <c:v>27.4201561281841</c:v>
                </c:pt>
                <c:pt idx="10">
                  <c:v>28.790831268612401</c:v>
                </c:pt>
                <c:pt idx="11">
                  <c:v>33.729886724115758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1B8-4714-8327-84045C0F6533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50–64 år</c:v>
                </c:pt>
              </c:strCache>
            </c:strRef>
          </c:tx>
          <c:spPr>
            <a:ln w="38097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Sheet1!$A$4:$A$15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Mars</c:v>
                </c:pt>
                <c:pt idx="3">
                  <c:v>Apr</c:v>
                </c:pt>
                <c:pt idx="4">
                  <c:v>Maj</c:v>
                </c:pt>
                <c:pt idx="5">
                  <c:v>Juni</c:v>
                </c:pt>
                <c:pt idx="6">
                  <c:v>Juli</c:v>
                </c:pt>
                <c:pt idx="7">
                  <c:v>Aug</c:v>
                </c:pt>
                <c:pt idx="8">
                  <c:v>Sept</c:v>
                </c:pt>
                <c:pt idx="9">
                  <c:v>Okt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Sheet1!$D$4:$D$15</c:f>
              <c:numCache>
                <c:formatCode>0</c:formatCode>
                <c:ptCount val="12"/>
                <c:pt idx="0">
                  <c:v>29.830608365831381</c:v>
                </c:pt>
                <c:pt idx="1">
                  <c:v>33.297475796405607</c:v>
                </c:pt>
                <c:pt idx="2">
                  <c:v>33.206547216230327</c:v>
                </c:pt>
                <c:pt idx="3">
                  <c:v>26.732787328745559</c:v>
                </c:pt>
                <c:pt idx="4">
                  <c:v>32.1453316286687</c:v>
                </c:pt>
                <c:pt idx="5">
                  <c:v>36.45557307365177</c:v>
                </c:pt>
                <c:pt idx="6">
                  <c:v>47.939846312993183</c:v>
                </c:pt>
                <c:pt idx="7">
                  <c:v>36.087703396256472</c:v>
                </c:pt>
                <c:pt idx="8">
                  <c:v>33.435291930504619</c:v>
                </c:pt>
                <c:pt idx="9">
                  <c:v>34.089831446758069</c:v>
                </c:pt>
                <c:pt idx="10">
                  <c:v>27.843303363038672</c:v>
                </c:pt>
                <c:pt idx="11">
                  <c:v>34.121381933748779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1B8-4714-8327-84045C0F6533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65–84 år</c:v>
                </c:pt>
              </c:strCache>
            </c:strRef>
          </c:tx>
          <c:spPr>
            <a:ln w="38100">
              <a:solidFill>
                <a:srgbClr val="AAA096"/>
              </a:solidFill>
            </a:ln>
          </c:spPr>
          <c:marker>
            <c:symbol val="none"/>
          </c:marker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00-D970-4611-998C-D4DDB6F396A5}"/>
              </c:ext>
            </c:extLst>
          </c:dPt>
          <c:cat>
            <c:strRef>
              <c:f>Sheet1!$A$4:$A$15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Mars</c:v>
                </c:pt>
                <c:pt idx="3">
                  <c:v>Apr</c:v>
                </c:pt>
                <c:pt idx="4">
                  <c:v>Maj</c:v>
                </c:pt>
                <c:pt idx="5">
                  <c:v>Juni</c:v>
                </c:pt>
                <c:pt idx="6">
                  <c:v>Juli</c:v>
                </c:pt>
                <c:pt idx="7">
                  <c:v>Aug</c:v>
                </c:pt>
                <c:pt idx="8">
                  <c:v>Sept</c:v>
                </c:pt>
                <c:pt idx="9">
                  <c:v>Okt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Sheet1!$E$4:$E$15</c:f>
              <c:numCache>
                <c:formatCode>0</c:formatCode>
                <c:ptCount val="12"/>
                <c:pt idx="0">
                  <c:v>27.211395418789198</c:v>
                </c:pt>
                <c:pt idx="1">
                  <c:v>28.13706045532836</c:v>
                </c:pt>
                <c:pt idx="2">
                  <c:v>25.269315460213249</c:v>
                </c:pt>
                <c:pt idx="3">
                  <c:v>22.544985081900911</c:v>
                </c:pt>
                <c:pt idx="4">
                  <c:v>25.93685283987524</c:v>
                </c:pt>
                <c:pt idx="5">
                  <c:v>30.381878798078152</c:v>
                </c:pt>
                <c:pt idx="6">
                  <c:v>33.935423818459071</c:v>
                </c:pt>
                <c:pt idx="7">
                  <c:v>29.802516526857019</c:v>
                </c:pt>
                <c:pt idx="8">
                  <c:v>29.271496180344329</c:v>
                </c:pt>
                <c:pt idx="9">
                  <c:v>25.542836660830829</c:v>
                </c:pt>
                <c:pt idx="10">
                  <c:v>25.35321015220466</c:v>
                </c:pt>
                <c:pt idx="11">
                  <c:v>25.066622148529369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970-4611-998C-D4DDB6F396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86724160"/>
        <c:axId val="1286714512"/>
      </c:lineChart>
      <c:catAx>
        <c:axId val="1286724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12867145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86714512"/>
        <c:scaling>
          <c:orientation val="minMax"/>
          <c:max val="6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286724160"/>
        <c:crosses val="autoZero"/>
        <c:crossBetween val="midCat"/>
        <c:majorUnit val="10"/>
        <c:minorUnit val="2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14609891398581501"/>
          <c:y val="0.117411237692621"/>
          <c:w val="0.714418131506103"/>
          <c:h val="7.1157135233036503E-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334788166852202E-2"/>
          <c:y val="0.103413918736632"/>
          <c:w val="0.88599430434751603"/>
          <c:h val="0.7893749973735869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Män</c:v>
                </c:pt>
              </c:strCache>
            </c:strRef>
          </c:tx>
          <c:spPr>
            <a:solidFill>
              <a:srgbClr val="BEBC00"/>
            </a:solidFill>
            <a:ln w="38100">
              <a:noFill/>
              <a:prstDash val="solid"/>
            </a:ln>
          </c:spPr>
          <c:invertIfNegative val="0"/>
          <c:cat>
            <c:strRef>
              <c:f>Sheet1!$A$4:$A$10</c:f>
              <c:strCache>
                <c:ptCount val="7"/>
                <c:pt idx="0">
                  <c:v>Måndag</c:v>
                </c:pt>
                <c:pt idx="1">
                  <c:v>Tisdag</c:v>
                </c:pt>
                <c:pt idx="2">
                  <c:v>Onsdag</c:v>
                </c:pt>
                <c:pt idx="3">
                  <c:v>Torsdag</c:v>
                </c:pt>
                <c:pt idx="4">
                  <c:v>Fredag</c:v>
                </c:pt>
                <c:pt idx="5">
                  <c:v>Lördag</c:v>
                </c:pt>
                <c:pt idx="6">
                  <c:v>Söndag</c:v>
                </c:pt>
              </c:strCache>
            </c:strRef>
          </c:cat>
          <c:val>
            <c:numRef>
              <c:f>Sheet1!$B$4:$B$10</c:f>
              <c:numCache>
                <c:formatCode>0</c:formatCode>
                <c:ptCount val="7"/>
                <c:pt idx="0">
                  <c:v>10.819608156034001</c:v>
                </c:pt>
                <c:pt idx="1">
                  <c:v>18.363699536435799</c:v>
                </c:pt>
                <c:pt idx="2">
                  <c:v>17.032656888381801</c:v>
                </c:pt>
                <c:pt idx="3">
                  <c:v>17.361861986357098</c:v>
                </c:pt>
                <c:pt idx="4">
                  <c:v>40.340669923074103</c:v>
                </c:pt>
                <c:pt idx="5">
                  <c:v>39.809680533446802</c:v>
                </c:pt>
                <c:pt idx="6">
                  <c:v>18.852628760355401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Kvinnor</c:v>
                </c:pt>
              </c:strCache>
            </c:strRef>
          </c:tx>
          <c:spPr>
            <a:solidFill>
              <a:srgbClr val="004687"/>
            </a:solidFill>
          </c:spPr>
          <c:invertIfNegative val="0"/>
          <c:cat>
            <c:strRef>
              <c:f>Sheet1!$A$4:$A$10</c:f>
              <c:strCache>
                <c:ptCount val="7"/>
                <c:pt idx="0">
                  <c:v>Måndag</c:v>
                </c:pt>
                <c:pt idx="1">
                  <c:v>Tisdag</c:v>
                </c:pt>
                <c:pt idx="2">
                  <c:v>Onsdag</c:v>
                </c:pt>
                <c:pt idx="3">
                  <c:v>Torsdag</c:v>
                </c:pt>
                <c:pt idx="4">
                  <c:v>Fredag</c:v>
                </c:pt>
                <c:pt idx="5">
                  <c:v>Lördag</c:v>
                </c:pt>
                <c:pt idx="6">
                  <c:v>Söndag</c:v>
                </c:pt>
              </c:strCache>
            </c:strRef>
          </c:cat>
          <c:val>
            <c:numRef>
              <c:f>Sheet1!$C$4:$C$10</c:f>
              <c:numCache>
                <c:formatCode>0</c:formatCode>
                <c:ptCount val="7"/>
                <c:pt idx="0">
                  <c:v>10.247477373523999</c:v>
                </c:pt>
                <c:pt idx="1">
                  <c:v>10.624502704423</c:v>
                </c:pt>
                <c:pt idx="2">
                  <c:v>13.228053032784301</c:v>
                </c:pt>
                <c:pt idx="3">
                  <c:v>13.9954306291772</c:v>
                </c:pt>
                <c:pt idx="4">
                  <c:v>32.811288377752398</c:v>
                </c:pt>
                <c:pt idx="5">
                  <c:v>38.779269579891697</c:v>
                </c:pt>
                <c:pt idx="6">
                  <c:v>10.071220719565201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39-438E-9EFA-ABAF3C3F05E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Alla</c:v>
                </c:pt>
              </c:strCache>
            </c:strRef>
          </c:tx>
          <c:spPr>
            <a:solidFill>
              <a:srgbClr val="F29200"/>
            </a:solidFill>
          </c:spPr>
          <c:invertIfNegative val="0"/>
          <c:cat>
            <c:strRef>
              <c:f>Sheet1!$A$4:$A$10</c:f>
              <c:strCache>
                <c:ptCount val="7"/>
                <c:pt idx="0">
                  <c:v>Måndag</c:v>
                </c:pt>
                <c:pt idx="1">
                  <c:v>Tisdag</c:v>
                </c:pt>
                <c:pt idx="2">
                  <c:v>Onsdag</c:v>
                </c:pt>
                <c:pt idx="3">
                  <c:v>Torsdag</c:v>
                </c:pt>
                <c:pt idx="4">
                  <c:v>Fredag</c:v>
                </c:pt>
                <c:pt idx="5">
                  <c:v>Lördag</c:v>
                </c:pt>
                <c:pt idx="6">
                  <c:v>Söndag</c:v>
                </c:pt>
              </c:strCache>
            </c:strRef>
          </c:cat>
          <c:val>
            <c:numRef>
              <c:f>Sheet1!$D$4:$D$10</c:f>
              <c:numCache>
                <c:formatCode>0</c:formatCode>
                <c:ptCount val="7"/>
                <c:pt idx="0">
                  <c:v>10.536694195833</c:v>
                </c:pt>
                <c:pt idx="1">
                  <c:v>14.548532132585301</c:v>
                </c:pt>
                <c:pt idx="2">
                  <c:v>15.163142091433601</c:v>
                </c:pt>
                <c:pt idx="3">
                  <c:v>15.6855585361732</c:v>
                </c:pt>
                <c:pt idx="4">
                  <c:v>36.344764208034199</c:v>
                </c:pt>
                <c:pt idx="5">
                  <c:v>39.311158711252297</c:v>
                </c:pt>
                <c:pt idx="6">
                  <c:v>14.544581759692599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A39-438E-9EFA-ABAF3C3F05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04766864"/>
        <c:axId val="1304656704"/>
      </c:barChart>
      <c:catAx>
        <c:axId val="1304766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1304656704"/>
        <c:crosses val="autoZero"/>
        <c:auto val="1"/>
        <c:lblAlgn val="ctr"/>
        <c:lblOffset val="100"/>
        <c:noMultiLvlLbl val="0"/>
      </c:catAx>
      <c:valAx>
        <c:axId val="1304656704"/>
        <c:scaling>
          <c:orientation val="minMax"/>
          <c:max val="5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304766864"/>
        <c:crosses val="autoZero"/>
        <c:crossBetween val="between"/>
        <c:majorUnit val="10"/>
        <c:minorUnit val="2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227884406417"/>
          <c:y val="0.138150878062925"/>
          <c:w val="0.41408181744643302"/>
          <c:h val="0.117962994869036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334788166852202E-2"/>
          <c:y val="0.103413918736632"/>
          <c:w val="0.88599430434751603"/>
          <c:h val="0.78937499737358696"/>
        </c:manualLayout>
      </c:layout>
      <c:lineChart>
        <c:grouping val="standard"/>
        <c:varyColors val="0"/>
        <c:ser>
          <c:idx val="1"/>
          <c:order val="0"/>
          <c:tx>
            <c:strRef>
              <c:f>Sheet1!$B$1:$B$3</c:f>
              <c:strCache>
                <c:ptCount val="3"/>
                <c:pt idx="0">
                  <c:v>17–29 år</c:v>
                </c:pt>
              </c:strCache>
            </c:strRef>
          </c:tx>
          <c:spPr>
            <a:ln w="38100">
              <a:solidFill>
                <a:srgbClr val="B32B31"/>
              </a:solidFill>
              <a:prstDash val="solid"/>
            </a:ln>
          </c:spPr>
          <c:marker>
            <c:symbol val="none"/>
          </c:marker>
          <c:cat>
            <c:numRef>
              <c:f>Sheet1!$A$4:$A$18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Sheet1!$B$4:$B$18</c:f>
              <c:numCache>
                <c:formatCode>0.0</c:formatCode>
                <c:ptCount val="15"/>
                <c:pt idx="0">
                  <c:v>4.2886928112785183</c:v>
                </c:pt>
                <c:pt idx="1">
                  <c:v>4.1568504454233421</c:v>
                </c:pt>
                <c:pt idx="2">
                  <c:v>4.1266384590057763</c:v>
                </c:pt>
                <c:pt idx="3">
                  <c:v>3.9667330754904149</c:v>
                </c:pt>
                <c:pt idx="4">
                  <c:v>3.764860567697093</c:v>
                </c:pt>
                <c:pt idx="5">
                  <c:v>3.6163736957203798</c:v>
                </c:pt>
                <c:pt idx="6">
                  <c:v>3.4032595482112629</c:v>
                </c:pt>
                <c:pt idx="7">
                  <c:v>3.4483539079763679</c:v>
                </c:pt>
                <c:pt idx="8">
                  <c:v>3.43313950684569</c:v>
                </c:pt>
                <c:pt idx="9">
                  <c:v>3.4972758559574482</c:v>
                </c:pt>
                <c:pt idx="10">
                  <c:v>3.94395290243774</c:v>
                </c:pt>
                <c:pt idx="11">
                  <c:v>4.0584486677441847</c:v>
                </c:pt>
                <c:pt idx="12">
                  <c:v>4.137742343774832</c:v>
                </c:pt>
                <c:pt idx="13">
                  <c:v>4.0279211249466966</c:v>
                </c:pt>
                <c:pt idx="14">
                  <c:v>4.1399999999999997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4"/>
          <c:order val="1"/>
          <c:tx>
            <c:strRef>
              <c:f>Sheet1!$C$1:$C$3</c:f>
              <c:strCache>
                <c:ptCount val="3"/>
                <c:pt idx="0">
                  <c:v>30–49 år</c:v>
                </c:pt>
              </c:strCache>
            </c:strRef>
          </c:tx>
          <c:spPr>
            <a:ln w="38097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numRef>
              <c:f>Sheet1!$A$4:$A$18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Sheet1!$C$4:$C$18</c:f>
              <c:numCache>
                <c:formatCode>0.0</c:formatCode>
                <c:ptCount val="15"/>
                <c:pt idx="0">
                  <c:v>5.4208810683634319</c:v>
                </c:pt>
                <c:pt idx="1">
                  <c:v>5.1835482689721877</c:v>
                </c:pt>
                <c:pt idx="2">
                  <c:v>5.3549541850911702</c:v>
                </c:pt>
                <c:pt idx="3">
                  <c:v>5.5104681800211637</c:v>
                </c:pt>
                <c:pt idx="4">
                  <c:v>5.5342103382502001</c:v>
                </c:pt>
                <c:pt idx="5">
                  <c:v>5.141924429785008</c:v>
                </c:pt>
                <c:pt idx="6">
                  <c:v>5.2291300759244841</c:v>
                </c:pt>
                <c:pt idx="7">
                  <c:v>5.0910182899981908</c:v>
                </c:pt>
                <c:pt idx="8">
                  <c:v>4.9853479580082602</c:v>
                </c:pt>
                <c:pt idx="9">
                  <c:v>5.2179516417595746</c:v>
                </c:pt>
                <c:pt idx="10">
                  <c:v>5.3529645231713738</c:v>
                </c:pt>
                <c:pt idx="11">
                  <c:v>5.2053596004536944</c:v>
                </c:pt>
                <c:pt idx="12">
                  <c:v>5.1100944537613771</c:v>
                </c:pt>
                <c:pt idx="13">
                  <c:v>5.0302208677488407</c:v>
                </c:pt>
                <c:pt idx="14">
                  <c:v>5.07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1B8-4714-8327-84045C0F6533}"/>
            </c:ext>
          </c:extLst>
        </c:ser>
        <c:ser>
          <c:idx val="0"/>
          <c:order val="2"/>
          <c:tx>
            <c:strRef>
              <c:f>Sheet1!$D$1:$D$3</c:f>
              <c:strCache>
                <c:ptCount val="3"/>
                <c:pt idx="0">
                  <c:v>50–64 år</c:v>
                </c:pt>
              </c:strCache>
            </c:strRef>
          </c:tx>
          <c:spPr>
            <a:ln w="38097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Sheet1!$A$4:$A$18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Sheet1!$D$4:$D$18</c:f>
              <c:numCache>
                <c:formatCode>0.0</c:formatCode>
                <c:ptCount val="15"/>
                <c:pt idx="0">
                  <c:v>6.1392732564528547</c:v>
                </c:pt>
                <c:pt idx="1">
                  <c:v>6.1824496408587004</c:v>
                </c:pt>
                <c:pt idx="2">
                  <c:v>6.2093958516565593</c:v>
                </c:pt>
                <c:pt idx="3">
                  <c:v>6.2907573296382786</c:v>
                </c:pt>
                <c:pt idx="4">
                  <c:v>6.1712211941869368</c:v>
                </c:pt>
                <c:pt idx="5">
                  <c:v>5.9922506358314713</c:v>
                </c:pt>
                <c:pt idx="6">
                  <c:v>5.7554085772047934</c:v>
                </c:pt>
                <c:pt idx="7">
                  <c:v>5.6174658001907876</c:v>
                </c:pt>
                <c:pt idx="8">
                  <c:v>5.6165693971022472</c:v>
                </c:pt>
                <c:pt idx="9">
                  <c:v>5.8972824683311442</c:v>
                </c:pt>
                <c:pt idx="10">
                  <c:v>6.0389481648155163</c:v>
                </c:pt>
                <c:pt idx="11">
                  <c:v>5.9688152144790614</c:v>
                </c:pt>
                <c:pt idx="12">
                  <c:v>6.0386143180731322</c:v>
                </c:pt>
                <c:pt idx="13">
                  <c:v>5.8129832101769523</c:v>
                </c:pt>
                <c:pt idx="14">
                  <c:v>5.69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1B8-4714-8327-84045C0F6533}"/>
            </c:ext>
          </c:extLst>
        </c:ser>
        <c:ser>
          <c:idx val="2"/>
          <c:order val="3"/>
          <c:tx>
            <c:strRef>
              <c:f>Sheet1!$E$1:$E$3</c:f>
              <c:strCache>
                <c:ptCount val="3"/>
                <c:pt idx="0">
                  <c:v>65–84 år</c:v>
                </c:pt>
              </c:strCache>
            </c:strRef>
          </c:tx>
          <c:spPr>
            <a:ln w="38100">
              <a:solidFill>
                <a:srgbClr val="AAA096"/>
              </a:solidFill>
            </a:ln>
          </c:spPr>
          <c:marker>
            <c:symbol val="none"/>
          </c:marker>
          <c:dPt>
            <c:idx val="10"/>
            <c:bubble3D val="0"/>
            <c:spPr>
              <a:ln w="38100">
                <a:noFill/>
              </a:ln>
            </c:spPr>
            <c:extLst>
              <c:ext xmlns:c16="http://schemas.microsoft.com/office/drawing/2014/chart" uri="{C3380CC4-5D6E-409C-BE32-E72D297353CC}">
                <c16:uniqueId val="{00000001-6702-44DE-B8D8-F7B80CD6BD96}"/>
              </c:ext>
            </c:extLst>
          </c:dPt>
          <c:cat>
            <c:numRef>
              <c:f>Sheet1!$A$4:$A$18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Sheet1!$E$4:$E$18</c:f>
              <c:numCache>
                <c:formatCode>0.0</c:formatCode>
                <c:ptCount val="15"/>
                <c:pt idx="0">
                  <c:v>5.0973939577918976</c:v>
                </c:pt>
                <c:pt idx="1">
                  <c:v>5.3045449780417284</c:v>
                </c:pt>
                <c:pt idx="2">
                  <c:v>5.3569517882914361</c:v>
                </c:pt>
                <c:pt idx="3">
                  <c:v>5.3732429541475382</c:v>
                </c:pt>
                <c:pt idx="4">
                  <c:v>5.5933451274986803</c:v>
                </c:pt>
                <c:pt idx="5">
                  <c:v>5.5266346810931752</c:v>
                </c:pt>
                <c:pt idx="6">
                  <c:v>5.5949582177462291</c:v>
                </c:pt>
                <c:pt idx="7">
                  <c:v>5.8071308390681677</c:v>
                </c:pt>
                <c:pt idx="8">
                  <c:v>5.7337903804529331</c:v>
                </c:pt>
                <c:pt idx="9">
                  <c:v>5.8898682921957102</c:v>
                </c:pt>
                <c:pt idx="10">
                  <c:v>5.9576780923652768</c:v>
                </c:pt>
                <c:pt idx="11">
                  <c:v>6.0071740215436229</c:v>
                </c:pt>
                <c:pt idx="12">
                  <c:v>6.1472721804030126</c:v>
                </c:pt>
                <c:pt idx="13">
                  <c:v>5.9957415563064993</c:v>
                </c:pt>
                <c:pt idx="14">
                  <c:v>5.96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702-44DE-B8D8-F7B80CD6BD96}"/>
            </c:ext>
          </c:extLst>
        </c:ser>
        <c:ser>
          <c:idx val="3"/>
          <c:order val="4"/>
          <c:tx>
            <c:strRef>
              <c:f>Sheet1!$F$1:$F$3</c:f>
              <c:strCache>
                <c:ptCount val="3"/>
                <c:pt idx="0">
                  <c:v>Alla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Sheet1!$A$4:$A$18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Sheet1!$F$4:$F$18</c:f>
              <c:numCache>
                <c:formatCode>0.0</c:formatCode>
                <c:ptCount val="15"/>
                <c:pt idx="0">
                  <c:v>5.3114956128444399</c:v>
                </c:pt>
                <c:pt idx="1">
                  <c:v>5.2380215537721027</c:v>
                </c:pt>
                <c:pt idx="2">
                  <c:v>5.3155529398595176</c:v>
                </c:pt>
                <c:pt idx="3">
                  <c:v>5.3653955650047687</c:v>
                </c:pt>
                <c:pt idx="4">
                  <c:v>5.3392881991871697</c:v>
                </c:pt>
                <c:pt idx="5">
                  <c:v>5.1028244344362292</c:v>
                </c:pt>
                <c:pt idx="6">
                  <c:v>5.039767198209014</c:v>
                </c:pt>
                <c:pt idx="7">
                  <c:v>5.0054826737633169</c:v>
                </c:pt>
                <c:pt idx="8">
                  <c:v>4.9351762311200957</c:v>
                </c:pt>
                <c:pt idx="9">
                  <c:v>5.1321270690536851</c:v>
                </c:pt>
                <c:pt idx="10">
                  <c:v>5.3453695352709651</c:v>
                </c:pt>
                <c:pt idx="11">
                  <c:v>5.3145366624256347</c:v>
                </c:pt>
                <c:pt idx="12">
                  <c:v>5.3500888091983514</c:v>
                </c:pt>
                <c:pt idx="13">
                  <c:v>5.2176028762916946</c:v>
                </c:pt>
                <c:pt idx="14">
                  <c:v>5.2213884222242068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702-44DE-B8D8-F7B80CD6BD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64230304"/>
        <c:axId val="1364232352"/>
      </c:lineChart>
      <c:catAx>
        <c:axId val="1364230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1364232352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364232352"/>
        <c:scaling>
          <c:orientation val="minMax"/>
          <c:max val="8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364230304"/>
        <c:crosses val="autoZero"/>
        <c:crossBetween val="midCat"/>
        <c:majorUnit val="2"/>
        <c:minorUnit val="2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16805044088646101"/>
          <c:y val="0.73648867279916996"/>
          <c:w val="0.714418131506103"/>
          <c:h val="7.1157135233036503E-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334788166852202E-2"/>
          <c:y val="0.103413918736632"/>
          <c:w val="0.88599430434751603"/>
          <c:h val="0.7893749973735869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17–29 år</c:v>
                </c:pt>
              </c:strCache>
            </c:strRef>
          </c:tx>
          <c:spPr>
            <a:solidFill>
              <a:srgbClr val="B32B31"/>
            </a:solidFill>
            <a:ln w="38100">
              <a:noFill/>
              <a:prstDash val="solid"/>
            </a:ln>
          </c:spPr>
          <c:invertIfNegative val="0"/>
          <c:cat>
            <c:strRef>
              <c:f>Sheet1!$A$4:$A$10</c:f>
              <c:strCache>
                <c:ptCount val="7"/>
                <c:pt idx="0">
                  <c:v>Måndag</c:v>
                </c:pt>
                <c:pt idx="1">
                  <c:v>Tisdag</c:v>
                </c:pt>
                <c:pt idx="2">
                  <c:v>Onsdag</c:v>
                </c:pt>
                <c:pt idx="3">
                  <c:v>Torsdag</c:v>
                </c:pt>
                <c:pt idx="4">
                  <c:v>Fredag</c:v>
                </c:pt>
                <c:pt idx="5">
                  <c:v>Lördag</c:v>
                </c:pt>
                <c:pt idx="6">
                  <c:v>Söndag</c:v>
                </c:pt>
              </c:strCache>
            </c:strRef>
          </c:cat>
          <c:val>
            <c:numRef>
              <c:f>Sheet1!$B$4:$B$10</c:f>
              <c:numCache>
                <c:formatCode>0</c:formatCode>
                <c:ptCount val="7"/>
                <c:pt idx="0">
                  <c:v>7.3939865892024796</c:v>
                </c:pt>
                <c:pt idx="1">
                  <c:v>11.5437868295252</c:v>
                </c:pt>
                <c:pt idx="2">
                  <c:v>12.4135287825038</c:v>
                </c:pt>
                <c:pt idx="3">
                  <c:v>7.0167340472401101</c:v>
                </c:pt>
                <c:pt idx="4">
                  <c:v>28.626009016079799</c:v>
                </c:pt>
                <c:pt idx="5">
                  <c:v>29.6104122227433</c:v>
                </c:pt>
                <c:pt idx="6">
                  <c:v>15.8064648424089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30–49 år</c:v>
                </c:pt>
              </c:strCache>
            </c:strRef>
          </c:tx>
          <c:spPr>
            <a:solidFill>
              <a:srgbClr val="F29200"/>
            </a:solidFill>
          </c:spPr>
          <c:invertIfNegative val="0"/>
          <c:cat>
            <c:strRef>
              <c:f>Sheet1!$A$4:$A$10</c:f>
              <c:strCache>
                <c:ptCount val="7"/>
                <c:pt idx="0">
                  <c:v>Måndag</c:v>
                </c:pt>
                <c:pt idx="1">
                  <c:v>Tisdag</c:v>
                </c:pt>
                <c:pt idx="2">
                  <c:v>Onsdag</c:v>
                </c:pt>
                <c:pt idx="3">
                  <c:v>Torsdag</c:v>
                </c:pt>
                <c:pt idx="4">
                  <c:v>Fredag</c:v>
                </c:pt>
                <c:pt idx="5">
                  <c:v>Lördag</c:v>
                </c:pt>
                <c:pt idx="6">
                  <c:v>Söndag</c:v>
                </c:pt>
              </c:strCache>
            </c:strRef>
          </c:cat>
          <c:val>
            <c:numRef>
              <c:f>Sheet1!$C$4:$C$10</c:f>
              <c:numCache>
                <c:formatCode>0</c:formatCode>
                <c:ptCount val="7"/>
                <c:pt idx="0">
                  <c:v>6.8589138223492698</c:v>
                </c:pt>
                <c:pt idx="1">
                  <c:v>16.207027509029501</c:v>
                </c:pt>
                <c:pt idx="2">
                  <c:v>17.1485323469091</c:v>
                </c:pt>
                <c:pt idx="3">
                  <c:v>17.068187639418301</c:v>
                </c:pt>
                <c:pt idx="4">
                  <c:v>40.769914662052201</c:v>
                </c:pt>
                <c:pt idx="5">
                  <c:v>43.110746007578598</c:v>
                </c:pt>
                <c:pt idx="6">
                  <c:v>8.3334693971938805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28-49ED-98B0-E17DE52B3D7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50–64 år</c:v>
                </c:pt>
              </c:strCache>
            </c:strRef>
          </c:tx>
          <c:spPr>
            <a:solidFill>
              <a:srgbClr val="004687"/>
            </a:solidFill>
          </c:spPr>
          <c:invertIfNegative val="0"/>
          <c:cat>
            <c:strRef>
              <c:f>Sheet1!$A$4:$A$10</c:f>
              <c:strCache>
                <c:ptCount val="7"/>
                <c:pt idx="0">
                  <c:v>Måndag</c:v>
                </c:pt>
                <c:pt idx="1">
                  <c:v>Tisdag</c:v>
                </c:pt>
                <c:pt idx="2">
                  <c:v>Onsdag</c:v>
                </c:pt>
                <c:pt idx="3">
                  <c:v>Torsdag</c:v>
                </c:pt>
                <c:pt idx="4">
                  <c:v>Fredag</c:v>
                </c:pt>
                <c:pt idx="5">
                  <c:v>Lördag</c:v>
                </c:pt>
                <c:pt idx="6">
                  <c:v>Söndag</c:v>
                </c:pt>
              </c:strCache>
            </c:strRef>
          </c:cat>
          <c:val>
            <c:numRef>
              <c:f>Sheet1!$D$4:$D$10</c:f>
              <c:numCache>
                <c:formatCode>0</c:formatCode>
                <c:ptCount val="7"/>
                <c:pt idx="0">
                  <c:v>13.1483986042601</c:v>
                </c:pt>
                <c:pt idx="1">
                  <c:v>12.0278128323747</c:v>
                </c:pt>
                <c:pt idx="2">
                  <c:v>14.264540783446799</c:v>
                </c:pt>
                <c:pt idx="3">
                  <c:v>20.613383630559699</c:v>
                </c:pt>
                <c:pt idx="4">
                  <c:v>42.363898668695398</c:v>
                </c:pt>
                <c:pt idx="5">
                  <c:v>46.224354959076997</c:v>
                </c:pt>
                <c:pt idx="6">
                  <c:v>14.472380387092199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528-49ED-98B0-E17DE52B3D7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65–84 år</c:v>
                </c:pt>
              </c:strCache>
            </c:strRef>
          </c:tx>
          <c:spPr>
            <a:solidFill>
              <a:srgbClr val="AAA096"/>
            </a:solidFill>
          </c:spPr>
          <c:invertIfNegative val="0"/>
          <c:cat>
            <c:strRef>
              <c:f>Sheet1!$A$4:$A$10</c:f>
              <c:strCache>
                <c:ptCount val="7"/>
                <c:pt idx="0">
                  <c:v>Måndag</c:v>
                </c:pt>
                <c:pt idx="1">
                  <c:v>Tisdag</c:v>
                </c:pt>
                <c:pt idx="2">
                  <c:v>Onsdag</c:v>
                </c:pt>
                <c:pt idx="3">
                  <c:v>Torsdag</c:v>
                </c:pt>
                <c:pt idx="4">
                  <c:v>Fredag</c:v>
                </c:pt>
                <c:pt idx="5">
                  <c:v>Lördag</c:v>
                </c:pt>
                <c:pt idx="6">
                  <c:v>Söndag</c:v>
                </c:pt>
              </c:strCache>
            </c:strRef>
          </c:cat>
          <c:val>
            <c:numRef>
              <c:f>Sheet1!$E$4:$E$10</c:f>
              <c:numCache>
                <c:formatCode>0</c:formatCode>
                <c:ptCount val="7"/>
                <c:pt idx="0">
                  <c:v>15.963624388144099</c:v>
                </c:pt>
                <c:pt idx="1">
                  <c:v>17.232914509112401</c:v>
                </c:pt>
                <c:pt idx="2">
                  <c:v>16.109497581895901</c:v>
                </c:pt>
                <c:pt idx="3">
                  <c:v>19.322544463371798</c:v>
                </c:pt>
                <c:pt idx="4">
                  <c:v>29.829451463579701</c:v>
                </c:pt>
                <c:pt idx="5">
                  <c:v>33.626961917199097</c:v>
                </c:pt>
                <c:pt idx="6">
                  <c:v>21.958188081698498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528-49ED-98B0-E17DE52B3D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05071584"/>
        <c:axId val="1304989040"/>
      </c:barChart>
      <c:catAx>
        <c:axId val="1305071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1304989040"/>
        <c:crosses val="autoZero"/>
        <c:auto val="1"/>
        <c:lblAlgn val="ctr"/>
        <c:lblOffset val="100"/>
        <c:noMultiLvlLbl val="0"/>
      </c:catAx>
      <c:valAx>
        <c:axId val="1304989040"/>
        <c:scaling>
          <c:orientation val="minMax"/>
          <c:max val="5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305071584"/>
        <c:crosses val="autoZero"/>
        <c:crossBetween val="between"/>
        <c:majorUnit val="10"/>
        <c:minorUnit val="2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9.56666349396499E-2"/>
          <c:y val="0.138150878062925"/>
          <c:w val="0.62137185623098301"/>
          <c:h val="8.9832623851206203E-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554163433468597E-2"/>
          <c:y val="0.103413918736632"/>
          <c:w val="0.89477492908089895"/>
          <c:h val="0.78937499737358696"/>
        </c:manualLayout>
      </c:layout>
      <c:lineChart>
        <c:grouping val="standard"/>
        <c:varyColors val="0"/>
        <c:ser>
          <c:idx val="1"/>
          <c:order val="0"/>
          <c:tx>
            <c:strRef>
              <c:f>Sheet1!$B$1:$B$3</c:f>
              <c:strCache>
                <c:ptCount val="3"/>
                <c:pt idx="0">
                  <c:v>17–29 år</c:v>
                </c:pt>
              </c:strCache>
            </c:strRef>
          </c:tx>
          <c:spPr>
            <a:ln w="38100">
              <a:solidFill>
                <a:srgbClr val="B32B31"/>
              </a:solidFill>
              <a:prstDash val="solid"/>
            </a:ln>
          </c:spPr>
          <c:marker>
            <c:symbol val="none"/>
          </c:marker>
          <c:cat>
            <c:numRef>
              <c:f>Sheet1!$A$4:$A$18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Sheet1!$B$4:$B$18</c:f>
              <c:numCache>
                <c:formatCode>0.0</c:formatCode>
                <c:ptCount val="15"/>
                <c:pt idx="0">
                  <c:v>6.1414316954434645</c:v>
                </c:pt>
                <c:pt idx="1">
                  <c:v>6.0865544860354213</c:v>
                </c:pt>
                <c:pt idx="2">
                  <c:v>5.6915468162043643</c:v>
                </c:pt>
                <c:pt idx="3">
                  <c:v>5.6886361285145766</c:v>
                </c:pt>
                <c:pt idx="4">
                  <c:v>5.2291437758187458</c:v>
                </c:pt>
                <c:pt idx="5">
                  <c:v>5.2116724220664636</c:v>
                </c:pt>
                <c:pt idx="6">
                  <c:v>4.6655528127062711</c:v>
                </c:pt>
                <c:pt idx="7">
                  <c:v>4.7867557089028612</c:v>
                </c:pt>
                <c:pt idx="8">
                  <c:v>4.8535432186395386</c:v>
                </c:pt>
                <c:pt idx="9">
                  <c:v>4.6061590650615862</c:v>
                </c:pt>
                <c:pt idx="10">
                  <c:v>4.5781449257425244</c:v>
                </c:pt>
                <c:pt idx="11">
                  <c:v>4.9121455135184453</c:v>
                </c:pt>
                <c:pt idx="12">
                  <c:v>4.8105492899849516</c:v>
                </c:pt>
                <c:pt idx="13">
                  <c:v>4.4783571672989915</c:v>
                </c:pt>
                <c:pt idx="14">
                  <c:v>4.8036241151392112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4"/>
          <c:order val="1"/>
          <c:tx>
            <c:strRef>
              <c:f>Sheet1!$C$1:$C$3</c:f>
              <c:strCache>
                <c:ptCount val="3"/>
                <c:pt idx="0">
                  <c:v>30–49 år</c:v>
                </c:pt>
              </c:strCache>
            </c:strRef>
          </c:tx>
          <c:spPr>
            <a:ln w="38097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numRef>
              <c:f>Sheet1!$A$4:$A$18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Sheet1!$C$4:$C$18</c:f>
              <c:numCache>
                <c:formatCode>0.0</c:formatCode>
                <c:ptCount val="15"/>
                <c:pt idx="0">
                  <c:v>4.9012072715036092</c:v>
                </c:pt>
                <c:pt idx="1">
                  <c:v>4.6277699556408081</c:v>
                </c:pt>
                <c:pt idx="2">
                  <c:v>4.8185712610020612</c:v>
                </c:pt>
                <c:pt idx="3">
                  <c:v>4.6284413650934511</c:v>
                </c:pt>
                <c:pt idx="4">
                  <c:v>4.9354792822728113</c:v>
                </c:pt>
                <c:pt idx="5">
                  <c:v>4.3764044431840921</c:v>
                </c:pt>
                <c:pt idx="6">
                  <c:v>4.3808225992019993</c:v>
                </c:pt>
                <c:pt idx="7">
                  <c:v>4.1154696470684815</c:v>
                </c:pt>
                <c:pt idx="8">
                  <c:v>4.4669045784303476</c:v>
                </c:pt>
                <c:pt idx="9">
                  <c:v>4.2726217633041079</c:v>
                </c:pt>
                <c:pt idx="10">
                  <c:v>3.6657994062054327</c:v>
                </c:pt>
                <c:pt idx="11">
                  <c:v>3.8095835075959568</c:v>
                </c:pt>
                <c:pt idx="12">
                  <c:v>3.6860211940851375</c:v>
                </c:pt>
                <c:pt idx="13">
                  <c:v>3.6142584965260092</c:v>
                </c:pt>
                <c:pt idx="14">
                  <c:v>3.8133495715808357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1B8-4714-8327-84045C0F6533}"/>
            </c:ext>
          </c:extLst>
        </c:ser>
        <c:ser>
          <c:idx val="0"/>
          <c:order val="2"/>
          <c:tx>
            <c:strRef>
              <c:f>Sheet1!$D$1:$D$3</c:f>
              <c:strCache>
                <c:ptCount val="3"/>
                <c:pt idx="0">
                  <c:v>50–64 år</c:v>
                </c:pt>
              </c:strCache>
            </c:strRef>
          </c:tx>
          <c:spPr>
            <a:ln w="38097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Sheet1!$A$4:$A$18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Sheet1!$D$4:$D$18</c:f>
              <c:numCache>
                <c:formatCode>0.0</c:formatCode>
                <c:ptCount val="15"/>
                <c:pt idx="0">
                  <c:v>4.4432454602523475</c:v>
                </c:pt>
                <c:pt idx="1">
                  <c:v>4.3432953936885115</c:v>
                </c:pt>
                <c:pt idx="2">
                  <c:v>4.5217872225819233</c:v>
                </c:pt>
                <c:pt idx="3">
                  <c:v>4.402225252362566</c:v>
                </c:pt>
                <c:pt idx="4">
                  <c:v>4.5012362059578042</c:v>
                </c:pt>
                <c:pt idx="5">
                  <c:v>4.5826863980182804</c:v>
                </c:pt>
                <c:pt idx="6">
                  <c:v>4.2023113838237443</c:v>
                </c:pt>
                <c:pt idx="7">
                  <c:v>4.1635441806098816</c:v>
                </c:pt>
                <c:pt idx="8">
                  <c:v>4.5290723473461396</c:v>
                </c:pt>
                <c:pt idx="9">
                  <c:v>4.4280737979722922</c:v>
                </c:pt>
                <c:pt idx="10">
                  <c:v>3.853917800589723</c:v>
                </c:pt>
                <c:pt idx="11">
                  <c:v>4.1026072407750789</c:v>
                </c:pt>
                <c:pt idx="12">
                  <c:v>4.0208854100329043</c:v>
                </c:pt>
                <c:pt idx="13">
                  <c:v>3.9682711094773788</c:v>
                </c:pt>
                <c:pt idx="14">
                  <c:v>4.1950164335592355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1B8-4714-8327-84045C0F6533}"/>
            </c:ext>
          </c:extLst>
        </c:ser>
        <c:ser>
          <c:idx val="2"/>
          <c:order val="3"/>
          <c:tx>
            <c:strRef>
              <c:f>Sheet1!$E$1:$E$3</c:f>
              <c:strCache>
                <c:ptCount val="3"/>
                <c:pt idx="0">
                  <c:v>65–84 år</c:v>
                </c:pt>
              </c:strCache>
            </c:strRef>
          </c:tx>
          <c:spPr>
            <a:ln w="38100">
              <a:solidFill>
                <a:srgbClr val="AAA096"/>
              </a:solidFill>
            </a:ln>
          </c:spPr>
          <c:marker>
            <c:symbol val="none"/>
          </c:marker>
          <c:dPt>
            <c:idx val="10"/>
            <c:bubble3D val="0"/>
            <c:spPr>
              <a:ln w="38100">
                <a:noFill/>
              </a:ln>
            </c:spPr>
            <c:extLst>
              <c:ext xmlns:c16="http://schemas.microsoft.com/office/drawing/2014/chart" uri="{C3380CC4-5D6E-409C-BE32-E72D297353CC}">
                <c16:uniqueId val="{00000001-9781-4B75-87C5-FE38068A04E7}"/>
              </c:ext>
            </c:extLst>
          </c:dPt>
          <c:cat>
            <c:numRef>
              <c:f>Sheet1!$A$4:$A$18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Sheet1!$E$4:$E$18</c:f>
              <c:numCache>
                <c:formatCode>0.0</c:formatCode>
                <c:ptCount val="15"/>
                <c:pt idx="0">
                  <c:v>2.7632379096917976</c:v>
                </c:pt>
                <c:pt idx="1">
                  <c:v>2.9465518157321333</c:v>
                </c:pt>
                <c:pt idx="2">
                  <c:v>3.0519447928789045</c:v>
                </c:pt>
                <c:pt idx="3">
                  <c:v>2.8959594920105745</c:v>
                </c:pt>
                <c:pt idx="4">
                  <c:v>3.2351135559373727</c:v>
                </c:pt>
                <c:pt idx="5">
                  <c:v>3.4532754774681678</c:v>
                </c:pt>
                <c:pt idx="6">
                  <c:v>3.1618908787090456</c:v>
                </c:pt>
                <c:pt idx="7">
                  <c:v>3.3640072438661335</c:v>
                </c:pt>
                <c:pt idx="8">
                  <c:v>3.5472354480390571</c:v>
                </c:pt>
                <c:pt idx="9">
                  <c:v>3.5197500703625009</c:v>
                </c:pt>
                <c:pt idx="10">
                  <c:v>2.8556730310523051</c:v>
                </c:pt>
                <c:pt idx="11">
                  <c:v>3.0273411793153824</c:v>
                </c:pt>
                <c:pt idx="12">
                  <c:v>3.1907423852090471</c:v>
                </c:pt>
                <c:pt idx="13">
                  <c:v>3.2596241077341306</c:v>
                </c:pt>
                <c:pt idx="14">
                  <c:v>3.3914162860634693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781-4B75-87C5-FE38068A04E7}"/>
            </c:ext>
          </c:extLst>
        </c:ser>
        <c:ser>
          <c:idx val="3"/>
          <c:order val="4"/>
          <c:tx>
            <c:strRef>
              <c:f>Sheet1!$F$1:$F$3</c:f>
              <c:strCache>
                <c:ptCount val="3"/>
                <c:pt idx="0">
                  <c:v>Alla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Sheet1!$A$4:$A$18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Sheet1!$F$4:$F$18</c:f>
              <c:numCache>
                <c:formatCode>0.0</c:formatCode>
                <c:ptCount val="15"/>
                <c:pt idx="0">
                  <c:v>4.7314549317348442</c:v>
                </c:pt>
                <c:pt idx="1">
                  <c:v>4.6227441189420597</c:v>
                </c:pt>
                <c:pt idx="2">
                  <c:v>4.6587086118184819</c:v>
                </c:pt>
                <c:pt idx="3">
                  <c:v>4.5303409989036654</c:v>
                </c:pt>
                <c:pt idx="4">
                  <c:v>4.6165215844775851</c:v>
                </c:pt>
                <c:pt idx="5">
                  <c:v>4.4450358860289096</c:v>
                </c:pt>
                <c:pt idx="6">
                  <c:v>4.1760537801528717</c:v>
                </c:pt>
                <c:pt idx="7">
                  <c:v>4.1308740573598568</c:v>
                </c:pt>
                <c:pt idx="8">
                  <c:v>4.3867685772692182</c:v>
                </c:pt>
                <c:pt idx="9">
                  <c:v>4.2325735783048835</c:v>
                </c:pt>
                <c:pt idx="10">
                  <c:v>3.7341013017815876</c:v>
                </c:pt>
                <c:pt idx="11">
                  <c:v>3.9446147214420599</c:v>
                </c:pt>
                <c:pt idx="12">
                  <c:v>3.8982685728874351</c:v>
                </c:pt>
                <c:pt idx="13">
                  <c:v>3.805094796746161</c:v>
                </c:pt>
                <c:pt idx="14">
                  <c:v>4.017036417730159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781-4B75-87C5-FE38068A04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64574768"/>
        <c:axId val="1364577088"/>
      </c:lineChart>
      <c:catAx>
        <c:axId val="1364574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1364577088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364577088"/>
        <c:scaling>
          <c:orientation val="minMax"/>
          <c:max val="8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364574768"/>
        <c:crosses val="autoZero"/>
        <c:crossBetween val="midCat"/>
        <c:majorUnit val="2"/>
        <c:minorUnit val="2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15195262887525726"/>
          <c:y val="0.14676404711577656"/>
          <c:w val="0.714418131506103"/>
          <c:h val="7.1157135233036503E-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695116428548901E-2"/>
          <c:y val="0.103413918736632"/>
          <c:w val="0.88262505649214296"/>
          <c:h val="0.78937499737358696"/>
        </c:manualLayout>
      </c:layout>
      <c:lineChart>
        <c:grouping val="standard"/>
        <c:varyColors val="0"/>
        <c:ser>
          <c:idx val="1"/>
          <c:order val="0"/>
          <c:tx>
            <c:strRef>
              <c:f>Sheet1!$B$3</c:f>
              <c:strCache>
                <c:ptCount val="1"/>
                <c:pt idx="0">
                  <c:v>2004–2005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Sheet1!$A$4:$A$35</c:f>
              <c:strCache>
                <c:ptCount val="32"/>
                <c:pt idx="0">
                  <c:v>17–18</c:v>
                </c:pt>
                <c:pt idx="1">
                  <c:v>19–20</c:v>
                </c:pt>
                <c:pt idx="2">
                  <c:v>21–22</c:v>
                </c:pt>
                <c:pt idx="3">
                  <c:v>23–24</c:v>
                </c:pt>
                <c:pt idx="4">
                  <c:v>25–26</c:v>
                </c:pt>
                <c:pt idx="5">
                  <c:v>27–28</c:v>
                </c:pt>
                <c:pt idx="6">
                  <c:v>29–30</c:v>
                </c:pt>
                <c:pt idx="7">
                  <c:v>31–32</c:v>
                </c:pt>
                <c:pt idx="8">
                  <c:v>33–34</c:v>
                </c:pt>
                <c:pt idx="9">
                  <c:v>35–36</c:v>
                </c:pt>
                <c:pt idx="10">
                  <c:v>37–38</c:v>
                </c:pt>
                <c:pt idx="11">
                  <c:v>39–40</c:v>
                </c:pt>
                <c:pt idx="12">
                  <c:v>41–42</c:v>
                </c:pt>
                <c:pt idx="13">
                  <c:v>43–44</c:v>
                </c:pt>
                <c:pt idx="14">
                  <c:v>45–46</c:v>
                </c:pt>
                <c:pt idx="15">
                  <c:v>47–48</c:v>
                </c:pt>
                <c:pt idx="16">
                  <c:v>49–50</c:v>
                </c:pt>
                <c:pt idx="17">
                  <c:v>51–52</c:v>
                </c:pt>
                <c:pt idx="18">
                  <c:v>53–54</c:v>
                </c:pt>
                <c:pt idx="19">
                  <c:v>55–56</c:v>
                </c:pt>
                <c:pt idx="20">
                  <c:v>57–58</c:v>
                </c:pt>
                <c:pt idx="21">
                  <c:v>59–60</c:v>
                </c:pt>
                <c:pt idx="22">
                  <c:v>61–62</c:v>
                </c:pt>
                <c:pt idx="23">
                  <c:v>63–64</c:v>
                </c:pt>
                <c:pt idx="24">
                  <c:v>65–66</c:v>
                </c:pt>
                <c:pt idx="25">
                  <c:v>67–68</c:v>
                </c:pt>
                <c:pt idx="26">
                  <c:v>69–70</c:v>
                </c:pt>
                <c:pt idx="27">
                  <c:v>71–72</c:v>
                </c:pt>
                <c:pt idx="28">
                  <c:v>73–74</c:v>
                </c:pt>
                <c:pt idx="29">
                  <c:v>75–76</c:v>
                </c:pt>
                <c:pt idx="30">
                  <c:v>77–78</c:v>
                </c:pt>
                <c:pt idx="31">
                  <c:v>79–80</c:v>
                </c:pt>
              </c:strCache>
            </c:strRef>
          </c:cat>
          <c:val>
            <c:numRef>
              <c:f>Sheet1!$B$4:$B$35</c:f>
              <c:numCache>
                <c:formatCode>0.0</c:formatCode>
                <c:ptCount val="32"/>
                <c:pt idx="0">
                  <c:v>4.4194976564298036</c:v>
                </c:pt>
                <c:pt idx="1">
                  <c:v>7.4122093015024246</c:v>
                </c:pt>
                <c:pt idx="2">
                  <c:v>6.5561208049902842</c:v>
                </c:pt>
                <c:pt idx="3">
                  <c:v>5.5890824108761956</c:v>
                </c:pt>
                <c:pt idx="4">
                  <c:v>5.6969263751511336</c:v>
                </c:pt>
                <c:pt idx="5">
                  <c:v>4.8596442575562691</c:v>
                </c:pt>
                <c:pt idx="6">
                  <c:v>4.5099454386692983</c:v>
                </c:pt>
                <c:pt idx="7">
                  <c:v>4.1864485120488881</c:v>
                </c:pt>
                <c:pt idx="8">
                  <c:v>4.360678067664332</c:v>
                </c:pt>
                <c:pt idx="9">
                  <c:v>4.0484551351838496</c:v>
                </c:pt>
                <c:pt idx="10">
                  <c:v>4.6138870931910709</c:v>
                </c:pt>
                <c:pt idx="11">
                  <c:v>4.4700850404232328</c:v>
                </c:pt>
                <c:pt idx="12">
                  <c:v>4.2842973683236147</c:v>
                </c:pt>
                <c:pt idx="13">
                  <c:v>4.4727649040337303</c:v>
                </c:pt>
                <c:pt idx="14">
                  <c:v>4.559556913029553</c:v>
                </c:pt>
                <c:pt idx="15">
                  <c:v>4.5400689772305602</c:v>
                </c:pt>
                <c:pt idx="16">
                  <c:v>4.6112655275369017</c:v>
                </c:pt>
                <c:pt idx="17">
                  <c:v>4.2542573327715427</c:v>
                </c:pt>
                <c:pt idx="18">
                  <c:v>4.2914722155779277</c:v>
                </c:pt>
                <c:pt idx="19">
                  <c:v>3.6935435669385619</c:v>
                </c:pt>
                <c:pt idx="20">
                  <c:v>3.779571376903307</c:v>
                </c:pt>
                <c:pt idx="21">
                  <c:v>4.0673374027389038</c:v>
                </c:pt>
                <c:pt idx="22">
                  <c:v>3.99535756742163</c:v>
                </c:pt>
                <c:pt idx="23">
                  <c:v>3.5516981865483799</c:v>
                </c:pt>
                <c:pt idx="24">
                  <c:v>3.710276361180092</c:v>
                </c:pt>
                <c:pt idx="25">
                  <c:v>2.9238156615317741</c:v>
                </c:pt>
                <c:pt idx="26">
                  <c:v>2.5160241090726019</c:v>
                </c:pt>
                <c:pt idx="27">
                  <c:v>2.4598608465974641</c:v>
                </c:pt>
                <c:pt idx="28">
                  <c:v>2.525829604675371</c:v>
                </c:pt>
                <c:pt idx="29">
                  <c:v>2.0801577744234181</c:v>
                </c:pt>
                <c:pt idx="30">
                  <c:v>1.466652001486096</c:v>
                </c:pt>
                <c:pt idx="31">
                  <c:v>1.947118772864364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4"/>
          <c:order val="1"/>
          <c:tx>
            <c:strRef>
              <c:f>Sheet1!$C$3</c:f>
              <c:strCache>
                <c:ptCount val="1"/>
                <c:pt idx="0">
                  <c:v>2016–2018</c:v>
                </c:pt>
              </c:strCache>
            </c:strRef>
          </c:tx>
          <c:spPr>
            <a:ln w="38097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Sheet1!$A$4:$A$35</c:f>
              <c:strCache>
                <c:ptCount val="32"/>
                <c:pt idx="0">
                  <c:v>17–18</c:v>
                </c:pt>
                <c:pt idx="1">
                  <c:v>19–20</c:v>
                </c:pt>
                <c:pt idx="2">
                  <c:v>21–22</c:v>
                </c:pt>
                <c:pt idx="3">
                  <c:v>23–24</c:v>
                </c:pt>
                <c:pt idx="4">
                  <c:v>25–26</c:v>
                </c:pt>
                <c:pt idx="5">
                  <c:v>27–28</c:v>
                </c:pt>
                <c:pt idx="6">
                  <c:v>29–30</c:v>
                </c:pt>
                <c:pt idx="7">
                  <c:v>31–32</c:v>
                </c:pt>
                <c:pt idx="8">
                  <c:v>33–34</c:v>
                </c:pt>
                <c:pt idx="9">
                  <c:v>35–36</c:v>
                </c:pt>
                <c:pt idx="10">
                  <c:v>37–38</c:v>
                </c:pt>
                <c:pt idx="11">
                  <c:v>39–40</c:v>
                </c:pt>
                <c:pt idx="12">
                  <c:v>41–42</c:v>
                </c:pt>
                <c:pt idx="13">
                  <c:v>43–44</c:v>
                </c:pt>
                <c:pt idx="14">
                  <c:v>45–46</c:v>
                </c:pt>
                <c:pt idx="15">
                  <c:v>47–48</c:v>
                </c:pt>
                <c:pt idx="16">
                  <c:v>49–50</c:v>
                </c:pt>
                <c:pt idx="17">
                  <c:v>51–52</c:v>
                </c:pt>
                <c:pt idx="18">
                  <c:v>53–54</c:v>
                </c:pt>
                <c:pt idx="19">
                  <c:v>55–56</c:v>
                </c:pt>
                <c:pt idx="20">
                  <c:v>57–58</c:v>
                </c:pt>
                <c:pt idx="21">
                  <c:v>59–60</c:v>
                </c:pt>
                <c:pt idx="22">
                  <c:v>61–62</c:v>
                </c:pt>
                <c:pt idx="23">
                  <c:v>63–64</c:v>
                </c:pt>
                <c:pt idx="24">
                  <c:v>65–66</c:v>
                </c:pt>
                <c:pt idx="25">
                  <c:v>67–68</c:v>
                </c:pt>
                <c:pt idx="26">
                  <c:v>69–70</c:v>
                </c:pt>
                <c:pt idx="27">
                  <c:v>71–72</c:v>
                </c:pt>
                <c:pt idx="28">
                  <c:v>73–74</c:v>
                </c:pt>
                <c:pt idx="29">
                  <c:v>75–76</c:v>
                </c:pt>
                <c:pt idx="30">
                  <c:v>77–78</c:v>
                </c:pt>
                <c:pt idx="31">
                  <c:v>79–80</c:v>
                </c:pt>
              </c:strCache>
            </c:strRef>
          </c:cat>
          <c:val>
            <c:numRef>
              <c:f>Sheet1!$C$4:$C$35</c:f>
              <c:numCache>
                <c:formatCode>0.0</c:formatCode>
                <c:ptCount val="32"/>
                <c:pt idx="0">
                  <c:v>2.500850748494043</c:v>
                </c:pt>
                <c:pt idx="1">
                  <c:v>4.906396215994711</c:v>
                </c:pt>
                <c:pt idx="2">
                  <c:v>5.1354687945000403</c:v>
                </c:pt>
                <c:pt idx="3">
                  <c:v>5.6022551168409054</c:v>
                </c:pt>
                <c:pt idx="4">
                  <c:v>5.4941337620188166</c:v>
                </c:pt>
                <c:pt idx="5">
                  <c:v>4.2080753767027641</c:v>
                </c:pt>
                <c:pt idx="6">
                  <c:v>4.2953708479325892</c:v>
                </c:pt>
                <c:pt idx="7">
                  <c:v>4.2458630895191822</c:v>
                </c:pt>
                <c:pt idx="8">
                  <c:v>3.4826965811967781</c:v>
                </c:pt>
                <c:pt idx="9">
                  <c:v>3.1965430835382991</c:v>
                </c:pt>
                <c:pt idx="10">
                  <c:v>3.4476313689982709</c:v>
                </c:pt>
                <c:pt idx="11">
                  <c:v>3.5114592688585189</c:v>
                </c:pt>
                <c:pt idx="12">
                  <c:v>3.6531826643513781</c:v>
                </c:pt>
                <c:pt idx="13">
                  <c:v>3.86953362687336</c:v>
                </c:pt>
                <c:pt idx="14">
                  <c:v>3.899817398248504</c:v>
                </c:pt>
                <c:pt idx="15">
                  <c:v>3.7956832696430278</c:v>
                </c:pt>
                <c:pt idx="16">
                  <c:v>3.962593436610641</c:v>
                </c:pt>
                <c:pt idx="17">
                  <c:v>4.1131457957281361</c:v>
                </c:pt>
                <c:pt idx="18">
                  <c:v>3.7102711514181501</c:v>
                </c:pt>
                <c:pt idx="19">
                  <c:v>4.1238004884512964</c:v>
                </c:pt>
                <c:pt idx="20">
                  <c:v>4.022388839653062</c:v>
                </c:pt>
                <c:pt idx="21">
                  <c:v>4.0093331041751004</c:v>
                </c:pt>
                <c:pt idx="22">
                  <c:v>4.168165720915094</c:v>
                </c:pt>
                <c:pt idx="23">
                  <c:v>4.2165898071247918</c:v>
                </c:pt>
                <c:pt idx="24">
                  <c:v>3.9233975341862242</c:v>
                </c:pt>
                <c:pt idx="25">
                  <c:v>3.818162744578065</c:v>
                </c:pt>
                <c:pt idx="26">
                  <c:v>3.6411942752486359</c:v>
                </c:pt>
                <c:pt idx="27">
                  <c:v>3.5063288733403328</c:v>
                </c:pt>
                <c:pt idx="28">
                  <c:v>3.6392559609146971</c:v>
                </c:pt>
                <c:pt idx="29">
                  <c:v>2.7975336461843749</c:v>
                </c:pt>
                <c:pt idx="30">
                  <c:v>2.6763797783120409</c:v>
                </c:pt>
                <c:pt idx="31">
                  <c:v>2.5277356834161639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1B8-4714-8327-84045C0F65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84069808"/>
        <c:axId val="1284075936"/>
      </c:lineChart>
      <c:catAx>
        <c:axId val="1284069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1284075936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1284075936"/>
        <c:scaling>
          <c:orientation val="minMax"/>
          <c:max val="8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284069808"/>
        <c:crosses val="autoZero"/>
        <c:crossBetween val="midCat"/>
        <c:majorUnit val="2"/>
        <c:minorUnit val="0.5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468055119277067"/>
          <c:y val="0.16277467043749799"/>
          <c:w val="0.39246189128203801"/>
          <c:h val="7.1157135233036503E-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334788166852202E-2"/>
          <c:y val="0.103413918736632"/>
          <c:w val="0.88599430434751603"/>
          <c:h val="0.78937499737358696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17–29 år</c:v>
                </c:pt>
              </c:strCache>
            </c:strRef>
          </c:tx>
          <c:spPr>
            <a:ln w="38100">
              <a:solidFill>
                <a:srgbClr val="B32B31"/>
              </a:solidFill>
              <a:prstDash val="solid"/>
            </a:ln>
          </c:spPr>
          <c:marker>
            <c:symbol val="none"/>
          </c:marker>
          <c:cat>
            <c:numRef>
              <c:f>Sheet1!$A$4:$A$18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Sheet1!$B$4:$B$18</c:f>
              <c:numCache>
                <c:formatCode>0.0</c:formatCode>
                <c:ptCount val="15"/>
                <c:pt idx="0">
                  <c:v>11.93762097658249</c:v>
                </c:pt>
                <c:pt idx="1">
                  <c:v>11.843201182185879</c:v>
                </c:pt>
                <c:pt idx="2">
                  <c:v>11.706170229946959</c:v>
                </c:pt>
                <c:pt idx="3">
                  <c:v>11.652174803578189</c:v>
                </c:pt>
                <c:pt idx="4">
                  <c:v>11.22627003127929</c:v>
                </c:pt>
                <c:pt idx="5">
                  <c:v>11.28402524106591</c:v>
                </c:pt>
                <c:pt idx="6">
                  <c:v>10.99073690452358</c:v>
                </c:pt>
                <c:pt idx="7">
                  <c:v>10.54691611467668</c:v>
                </c:pt>
                <c:pt idx="8">
                  <c:v>10.86551914885184</c:v>
                </c:pt>
                <c:pt idx="9">
                  <c:v>10.522195225245699</c:v>
                </c:pt>
                <c:pt idx="10">
                  <c:v>9.4352502154134399</c:v>
                </c:pt>
                <c:pt idx="11">
                  <c:v>9.9026613177353031</c:v>
                </c:pt>
                <c:pt idx="12">
                  <c:v>9.6910380259604434</c:v>
                </c:pt>
                <c:pt idx="13">
                  <c:v>9.2525278176943093</c:v>
                </c:pt>
                <c:pt idx="14">
                  <c:v>10.05310459086868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30–49 år</c:v>
                </c:pt>
              </c:strCache>
            </c:strRef>
          </c:tx>
          <c:spPr>
            <a:ln w="38097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numRef>
              <c:f>Sheet1!$A$4:$A$18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Sheet1!$C$4:$C$18</c:f>
              <c:numCache>
                <c:formatCode>0.0</c:formatCode>
                <c:ptCount val="15"/>
                <c:pt idx="0">
                  <c:v>8.0576333196480387</c:v>
                </c:pt>
                <c:pt idx="1">
                  <c:v>7.8608200958073047</c:v>
                </c:pt>
                <c:pt idx="2">
                  <c:v>7.8733081641466853</c:v>
                </c:pt>
                <c:pt idx="3">
                  <c:v>7.4175324246005578</c:v>
                </c:pt>
                <c:pt idx="4">
                  <c:v>7.8193066228180967</c:v>
                </c:pt>
                <c:pt idx="5">
                  <c:v>7.4882318045551104</c:v>
                </c:pt>
                <c:pt idx="6">
                  <c:v>7.3629193078130193</c:v>
                </c:pt>
                <c:pt idx="7">
                  <c:v>7.2269759188582592</c:v>
                </c:pt>
                <c:pt idx="8">
                  <c:v>7.4011403998949303</c:v>
                </c:pt>
                <c:pt idx="9">
                  <c:v>6.8863502172314206</c:v>
                </c:pt>
                <c:pt idx="10">
                  <c:v>5.8668891405039227</c:v>
                </c:pt>
                <c:pt idx="11">
                  <c:v>6.2070203773058941</c:v>
                </c:pt>
                <c:pt idx="12">
                  <c:v>6.1014648524558561</c:v>
                </c:pt>
                <c:pt idx="13">
                  <c:v>6.1406902474134206</c:v>
                </c:pt>
                <c:pt idx="14">
                  <c:v>6.4835889066429022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1B8-4714-8327-84045C0F6533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50–64 år</c:v>
                </c:pt>
              </c:strCache>
            </c:strRef>
          </c:tx>
          <c:spPr>
            <a:ln w="38097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Sheet1!$A$4:$A$18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Sheet1!$D$4:$D$18</c:f>
              <c:numCache>
                <c:formatCode>0.0</c:formatCode>
                <c:ptCount val="15"/>
                <c:pt idx="0">
                  <c:v>6.4990416871403127</c:v>
                </c:pt>
                <c:pt idx="1">
                  <c:v>6.3181147089444858</c:v>
                </c:pt>
                <c:pt idx="2">
                  <c:v>6.4284524436353134</c:v>
                </c:pt>
                <c:pt idx="3">
                  <c:v>6.1888753162632204</c:v>
                </c:pt>
                <c:pt idx="4">
                  <c:v>6.5679194907833862</c:v>
                </c:pt>
                <c:pt idx="5">
                  <c:v>6.8251149887773508</c:v>
                </c:pt>
                <c:pt idx="6">
                  <c:v>6.7604605712719517</c:v>
                </c:pt>
                <c:pt idx="7">
                  <c:v>6.5231368033202637</c:v>
                </c:pt>
                <c:pt idx="8">
                  <c:v>6.6946115936877888</c:v>
                </c:pt>
                <c:pt idx="9">
                  <c:v>6.3264700128711508</c:v>
                </c:pt>
                <c:pt idx="10">
                  <c:v>5.4131387703007334</c:v>
                </c:pt>
                <c:pt idx="11">
                  <c:v>5.7586265706440338</c:v>
                </c:pt>
                <c:pt idx="12">
                  <c:v>5.7207640264130246</c:v>
                </c:pt>
                <c:pt idx="13">
                  <c:v>5.9594434838175774</c:v>
                </c:pt>
                <c:pt idx="14">
                  <c:v>6.2260635365842907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1B8-4714-8327-84045C0F6533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65–84 år</c:v>
                </c:pt>
              </c:strCache>
            </c:strRef>
          </c:tx>
          <c:spPr>
            <a:ln w="38100">
              <a:solidFill>
                <a:srgbClr val="AAA096"/>
              </a:solidFill>
            </a:ln>
          </c:spPr>
          <c:marker>
            <c:symbol val="none"/>
          </c:marker>
          <c:dPt>
            <c:idx val="10"/>
            <c:bubble3D val="0"/>
            <c:spPr>
              <a:ln w="38100">
                <a:noFill/>
              </a:ln>
            </c:spPr>
            <c:extLst>
              <c:ext xmlns:c16="http://schemas.microsoft.com/office/drawing/2014/chart" uri="{C3380CC4-5D6E-409C-BE32-E72D297353CC}">
                <c16:uniqueId val="{00000001-A15C-4E6E-B1FC-92C7CA26E27D}"/>
              </c:ext>
            </c:extLst>
          </c:dPt>
          <c:cat>
            <c:numRef>
              <c:f>Sheet1!$A$4:$A$18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Sheet1!$E$4:$E$18</c:f>
              <c:numCache>
                <c:formatCode>0.0</c:formatCode>
                <c:ptCount val="15"/>
                <c:pt idx="0">
                  <c:v>4.9125021724828946</c:v>
                </c:pt>
                <c:pt idx="1">
                  <c:v>5.0206579264026514</c:v>
                </c:pt>
                <c:pt idx="2">
                  <c:v>5.284223115127638</c:v>
                </c:pt>
                <c:pt idx="3">
                  <c:v>4.9848676213108503</c:v>
                </c:pt>
                <c:pt idx="4">
                  <c:v>5.2132118613697216</c:v>
                </c:pt>
                <c:pt idx="5">
                  <c:v>5.6290043092392237</c:v>
                </c:pt>
                <c:pt idx="6">
                  <c:v>5.1648051058610482</c:v>
                </c:pt>
                <c:pt idx="7">
                  <c:v>5.4667473950691479</c:v>
                </c:pt>
                <c:pt idx="8">
                  <c:v>5.4663524248871118</c:v>
                </c:pt>
                <c:pt idx="9">
                  <c:v>5.2464314990460652</c:v>
                </c:pt>
                <c:pt idx="10">
                  <c:v>3.9719012521037298</c:v>
                </c:pt>
                <c:pt idx="11">
                  <c:v>4.4439118286405286</c:v>
                </c:pt>
                <c:pt idx="12">
                  <c:v>4.7467438272203681</c:v>
                </c:pt>
                <c:pt idx="13">
                  <c:v>4.87876004658197</c:v>
                </c:pt>
                <c:pt idx="14">
                  <c:v>5.2559242039420093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15C-4E6E-B1FC-92C7CA26E27D}"/>
            </c:ext>
          </c:extLst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Alla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Sheet1!$A$4:$A$18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Sheet1!$F$4:$F$18</c:f>
              <c:numCache>
                <c:formatCode>0.0</c:formatCode>
                <c:ptCount val="15"/>
                <c:pt idx="0">
                  <c:v>8.1120516028191663</c:v>
                </c:pt>
                <c:pt idx="1">
                  <c:v>7.974044022800884</c:v>
                </c:pt>
                <c:pt idx="2">
                  <c:v>7.9609498625152924</c:v>
                </c:pt>
                <c:pt idx="3">
                  <c:v>7.647692094986053</c:v>
                </c:pt>
                <c:pt idx="4">
                  <c:v>7.7899376663527384</c:v>
                </c:pt>
                <c:pt idx="5">
                  <c:v>7.7873734750672883</c:v>
                </c:pt>
                <c:pt idx="6">
                  <c:v>7.5560475285524582</c:v>
                </c:pt>
                <c:pt idx="7">
                  <c:v>7.4041481289020936</c:v>
                </c:pt>
                <c:pt idx="8">
                  <c:v>7.5834897675820683</c:v>
                </c:pt>
                <c:pt idx="9">
                  <c:v>7.1797726404508238</c:v>
                </c:pt>
                <c:pt idx="10">
                  <c:v>6.1204512127875219</c:v>
                </c:pt>
                <c:pt idx="11">
                  <c:v>6.521742762259195</c:v>
                </c:pt>
                <c:pt idx="12">
                  <c:v>6.4748838873834629</c:v>
                </c:pt>
                <c:pt idx="13">
                  <c:v>6.4580410152412533</c:v>
                </c:pt>
                <c:pt idx="14">
                  <c:v>6.8532304719808499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15C-4E6E-B1FC-92C7CA26E2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63189472"/>
        <c:axId val="1363191792"/>
      </c:lineChart>
      <c:catAx>
        <c:axId val="1363189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13631917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63191792"/>
        <c:scaling>
          <c:orientation val="minMax"/>
          <c:max val="15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363189472"/>
        <c:crosses val="autoZero"/>
        <c:crossBetween val="midCat"/>
        <c:majorUnit val="5"/>
        <c:minorUnit val="2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15195262887525726"/>
          <c:y val="0.13609029823462918"/>
          <c:w val="0.71441801627480706"/>
          <c:h val="7.6494009673610197E-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334788166852202E-2"/>
          <c:y val="0.103413918736632"/>
          <c:w val="0.88599430434751603"/>
          <c:h val="0.78937499737358696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17–29 år</c:v>
                </c:pt>
              </c:strCache>
            </c:strRef>
          </c:tx>
          <c:spPr>
            <a:ln w="38100">
              <a:solidFill>
                <a:srgbClr val="B32B31"/>
              </a:solidFill>
              <a:prstDash val="solid"/>
            </a:ln>
          </c:spPr>
          <c:marker>
            <c:symbol val="none"/>
          </c:marker>
          <c:cat>
            <c:numRef>
              <c:f>Sheet1!$A$4:$A$18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Sheet1!$B$4:$B$18</c:f>
              <c:numCache>
                <c:formatCode>0</c:formatCode>
                <c:ptCount val="15"/>
                <c:pt idx="0">
                  <c:v>18.74045937457403</c:v>
                </c:pt>
                <c:pt idx="1">
                  <c:v>18.634991461033628</c:v>
                </c:pt>
                <c:pt idx="2">
                  <c:v>17.858439950451139</c:v>
                </c:pt>
                <c:pt idx="3">
                  <c:v>17.488688036380331</c:v>
                </c:pt>
                <c:pt idx="4">
                  <c:v>15.42394347740278</c:v>
                </c:pt>
                <c:pt idx="5">
                  <c:v>15.153372315040579</c:v>
                </c:pt>
                <c:pt idx="6">
                  <c:v>13.27436983894437</c:v>
                </c:pt>
                <c:pt idx="7">
                  <c:v>13.25801960502066</c:v>
                </c:pt>
                <c:pt idx="8">
                  <c:v>12.931707684335549</c:v>
                </c:pt>
                <c:pt idx="9">
                  <c:v>13.51071373908551</c:v>
                </c:pt>
                <c:pt idx="10">
                  <c:v>14.09114771997927</c:v>
                </c:pt>
                <c:pt idx="11">
                  <c:v>15.37296606454548</c:v>
                </c:pt>
                <c:pt idx="12">
                  <c:v>14.87979942164443</c:v>
                </c:pt>
                <c:pt idx="13">
                  <c:v>13.852393166168509</c:v>
                </c:pt>
                <c:pt idx="14">
                  <c:v>14.2405434302126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30–49 år</c:v>
                </c:pt>
              </c:strCache>
            </c:strRef>
          </c:tx>
          <c:spPr>
            <a:ln w="38097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numRef>
              <c:f>Sheet1!$A$4:$A$18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Sheet1!$C$4:$C$18</c:f>
              <c:numCache>
                <c:formatCode>0</c:formatCode>
                <c:ptCount val="15"/>
                <c:pt idx="0">
                  <c:v>13.34925983388943</c:v>
                </c:pt>
                <c:pt idx="1">
                  <c:v>12.72138423265139</c:v>
                </c:pt>
                <c:pt idx="2">
                  <c:v>14.18429814813001</c:v>
                </c:pt>
                <c:pt idx="3">
                  <c:v>12.88047736502425</c:v>
                </c:pt>
                <c:pt idx="4">
                  <c:v>13.240455993981531</c:v>
                </c:pt>
                <c:pt idx="5">
                  <c:v>11.7632940492001</c:v>
                </c:pt>
                <c:pt idx="6">
                  <c:v>11.632878808915761</c:v>
                </c:pt>
                <c:pt idx="7">
                  <c:v>10.9329461245679</c:v>
                </c:pt>
                <c:pt idx="8">
                  <c:v>11.251979135859489</c:v>
                </c:pt>
                <c:pt idx="9">
                  <c:v>11.04216105085662</c:v>
                </c:pt>
                <c:pt idx="10">
                  <c:v>9.5653741338645126</c:v>
                </c:pt>
                <c:pt idx="11">
                  <c:v>10.05242621150623</c:v>
                </c:pt>
                <c:pt idx="12">
                  <c:v>9.2095560656714888</c:v>
                </c:pt>
                <c:pt idx="13">
                  <c:v>9.1182340474861228</c:v>
                </c:pt>
                <c:pt idx="14">
                  <c:v>9.9160401829411704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1B8-4714-8327-84045C0F6533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50–64 år</c:v>
                </c:pt>
              </c:strCache>
            </c:strRef>
          </c:tx>
          <c:spPr>
            <a:ln w="38097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Sheet1!$A$4:$A$18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Sheet1!$D$4:$D$18</c:f>
              <c:numCache>
                <c:formatCode>0</c:formatCode>
                <c:ptCount val="15"/>
                <c:pt idx="0">
                  <c:v>12.19602220767405</c:v>
                </c:pt>
                <c:pt idx="1">
                  <c:v>12.640209643678819</c:v>
                </c:pt>
                <c:pt idx="2">
                  <c:v>13.48031562969916</c:v>
                </c:pt>
                <c:pt idx="3">
                  <c:v>12.58549894511316</c:v>
                </c:pt>
                <c:pt idx="4">
                  <c:v>12.94358960238468</c:v>
                </c:pt>
                <c:pt idx="5">
                  <c:v>12.572821445010289</c:v>
                </c:pt>
                <c:pt idx="6">
                  <c:v>11.442454954768611</c:v>
                </c:pt>
                <c:pt idx="7">
                  <c:v>11.43700526319461</c:v>
                </c:pt>
                <c:pt idx="8">
                  <c:v>11.45274457983737</c:v>
                </c:pt>
                <c:pt idx="9">
                  <c:v>11.463024449923861</c:v>
                </c:pt>
                <c:pt idx="10">
                  <c:v>9.8013768754582244</c:v>
                </c:pt>
                <c:pt idx="11">
                  <c:v>12.1576660426286</c:v>
                </c:pt>
                <c:pt idx="12">
                  <c:v>10.786596826768839</c:v>
                </c:pt>
                <c:pt idx="13">
                  <c:v>11.21782974612562</c:v>
                </c:pt>
                <c:pt idx="14">
                  <c:v>10.211270593289401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1B8-4714-8327-84045C0F6533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65–84 år</c:v>
                </c:pt>
              </c:strCache>
            </c:strRef>
          </c:tx>
          <c:spPr>
            <a:ln w="38100">
              <a:solidFill>
                <a:srgbClr val="AAA096"/>
              </a:solidFill>
            </a:ln>
          </c:spPr>
          <c:marker>
            <c:symbol val="none"/>
          </c:marker>
          <c:dPt>
            <c:idx val="10"/>
            <c:bubble3D val="0"/>
            <c:spPr>
              <a:ln w="38100">
                <a:noFill/>
              </a:ln>
            </c:spPr>
            <c:extLst>
              <c:ext xmlns:c16="http://schemas.microsoft.com/office/drawing/2014/chart" uri="{C3380CC4-5D6E-409C-BE32-E72D297353CC}">
                <c16:uniqueId val="{00000001-22BF-46F3-BACE-B4AEA47E7F57}"/>
              </c:ext>
            </c:extLst>
          </c:dPt>
          <c:cat>
            <c:numRef>
              <c:f>Sheet1!$A$4:$A$18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Sheet1!$E$4:$E$18</c:f>
              <c:numCache>
                <c:formatCode>0</c:formatCode>
                <c:ptCount val="15"/>
                <c:pt idx="0">
                  <c:v>7.2240171599806873</c:v>
                </c:pt>
                <c:pt idx="1">
                  <c:v>7.881731208474144</c:v>
                </c:pt>
                <c:pt idx="2">
                  <c:v>8.3238900756355445</c:v>
                </c:pt>
                <c:pt idx="3">
                  <c:v>7.3447263284731656</c:v>
                </c:pt>
                <c:pt idx="4">
                  <c:v>8.0391584850015896</c:v>
                </c:pt>
                <c:pt idx="5">
                  <c:v>8.4906597684163572</c:v>
                </c:pt>
                <c:pt idx="6">
                  <c:v>8.7391255196577813</c:v>
                </c:pt>
                <c:pt idx="7">
                  <c:v>8.5832275198701602</c:v>
                </c:pt>
                <c:pt idx="8">
                  <c:v>8.2379777090312807</c:v>
                </c:pt>
                <c:pt idx="9">
                  <c:v>8.3322966970533532</c:v>
                </c:pt>
                <c:pt idx="10">
                  <c:v>6.7457073918600052</c:v>
                </c:pt>
                <c:pt idx="11">
                  <c:v>7.79748259864704</c:v>
                </c:pt>
                <c:pt idx="12">
                  <c:v>9.1640490916057971</c:v>
                </c:pt>
                <c:pt idx="13">
                  <c:v>8.648834369396603</c:v>
                </c:pt>
                <c:pt idx="14">
                  <c:v>8.7642293465652692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2BF-46F3-BACE-B4AEA47E7F57}"/>
            </c:ext>
          </c:extLst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Alla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Sheet1!$A$4:$A$18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Sheet1!$F$4:$F$18</c:f>
              <c:numCache>
                <c:formatCode>0</c:formatCode>
                <c:ptCount val="15"/>
                <c:pt idx="0">
                  <c:v>13.30986035282495</c:v>
                </c:pt>
                <c:pt idx="1">
                  <c:v>13.28414083138167</c:v>
                </c:pt>
                <c:pt idx="2">
                  <c:v>13.897293294343729</c:v>
                </c:pt>
                <c:pt idx="3">
                  <c:v>12.955256471093429</c:v>
                </c:pt>
                <c:pt idx="4">
                  <c:v>12.81310005374781</c:v>
                </c:pt>
                <c:pt idx="5">
                  <c:v>12.119096065569821</c:v>
                </c:pt>
                <c:pt idx="6">
                  <c:v>11.41409096006484</c:v>
                </c:pt>
                <c:pt idx="7">
                  <c:v>11.108926811173189</c:v>
                </c:pt>
                <c:pt idx="8">
                  <c:v>11.09067779532301</c:v>
                </c:pt>
                <c:pt idx="9">
                  <c:v>11.134833834434779</c:v>
                </c:pt>
                <c:pt idx="10">
                  <c:v>9.9964496285701205</c:v>
                </c:pt>
                <c:pt idx="11">
                  <c:v>11.19376509064802</c:v>
                </c:pt>
                <c:pt idx="12">
                  <c:v>10.799269756437861</c:v>
                </c:pt>
                <c:pt idx="13">
                  <c:v>10.529363797406299</c:v>
                </c:pt>
                <c:pt idx="14">
                  <c:v>10.637133339655101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2BF-46F3-BACE-B4AEA47E7F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63303088"/>
        <c:axId val="1363307504"/>
      </c:lineChart>
      <c:catAx>
        <c:axId val="1363303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13633075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63307504"/>
        <c:scaling>
          <c:orientation val="minMax"/>
          <c:max val="25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363303088"/>
        <c:crosses val="autoZero"/>
        <c:crossBetween val="midCat"/>
        <c:majorUnit val="5"/>
        <c:minorUnit val="2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1446354415974376"/>
          <c:y val="0.13609029823462918"/>
          <c:w val="0.71441801627480706"/>
          <c:h val="7.6494009673610197E-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334788166852202E-2"/>
          <c:y val="0.14095440882155499"/>
          <c:w val="0.88599430434751603"/>
          <c:h val="0.75183449882720399"/>
        </c:manualLayout>
      </c:layout>
      <c:areaChart>
        <c:grouping val="percent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Alkoholvolym under högkonsumtionsgränsen</c:v>
                </c:pt>
              </c:strCache>
            </c:strRef>
          </c:tx>
          <c:spPr>
            <a:solidFill>
              <a:srgbClr val="BEBC00"/>
            </a:solidFill>
            <a:ln w="38100">
              <a:noFill/>
              <a:prstDash val="solid"/>
            </a:ln>
          </c:spPr>
          <c:cat>
            <c:numRef>
              <c:f>Sheet1!$A$2:$A$16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Sheet1!$B$2:$B$16</c:f>
              <c:numCache>
                <c:formatCode>0%</c:formatCode>
                <c:ptCount val="15"/>
                <c:pt idx="0">
                  <c:v>0.72519413077480099</c:v>
                </c:pt>
                <c:pt idx="1">
                  <c:v>0.73075298550551004</c:v>
                </c:pt>
                <c:pt idx="2">
                  <c:v>0.72669923672412595</c:v>
                </c:pt>
                <c:pt idx="3">
                  <c:v>0.74559109897624298</c:v>
                </c:pt>
                <c:pt idx="4">
                  <c:v>0.70632670507529105</c:v>
                </c:pt>
                <c:pt idx="5">
                  <c:v>0.71275232306181202</c:v>
                </c:pt>
                <c:pt idx="6">
                  <c:v>0.73230157932798201</c:v>
                </c:pt>
                <c:pt idx="7">
                  <c:v>0.72105569746314302</c:v>
                </c:pt>
                <c:pt idx="8">
                  <c:v>0.70575642160590701</c:v>
                </c:pt>
                <c:pt idx="9">
                  <c:v>0.72547272624759296</c:v>
                </c:pt>
                <c:pt idx="10">
                  <c:v>0.77900416929773997</c:v>
                </c:pt>
                <c:pt idx="11">
                  <c:v>0.77410640893654104</c:v>
                </c:pt>
                <c:pt idx="12">
                  <c:v>0.78506255996029695</c:v>
                </c:pt>
                <c:pt idx="13">
                  <c:v>0.78522053949761705</c:v>
                </c:pt>
                <c:pt idx="14">
                  <c:v>0.74936293540292798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Alkoholvolym över högkonsumtionsgränsen</c:v>
                </c:pt>
              </c:strCache>
            </c:strRef>
          </c:tx>
          <c:spPr>
            <a:solidFill>
              <a:srgbClr val="B32B31"/>
            </a:solidFill>
            <a:ln w="38097">
              <a:noFill/>
              <a:prstDash val="solid"/>
            </a:ln>
          </c:spPr>
          <c:cat>
            <c:numRef>
              <c:f>Sheet1!$A$2:$A$16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Sheet1!$C$2:$C$16</c:f>
              <c:numCache>
                <c:formatCode>0%</c:formatCode>
                <c:ptCount val="15"/>
                <c:pt idx="0">
                  <c:v>0.27480586922519801</c:v>
                </c:pt>
                <c:pt idx="1">
                  <c:v>0.26924701449449001</c:v>
                </c:pt>
                <c:pt idx="2">
                  <c:v>0.27330076327587399</c:v>
                </c:pt>
                <c:pt idx="3">
                  <c:v>0.25440890102375702</c:v>
                </c:pt>
                <c:pt idx="4">
                  <c:v>0.29367329492470901</c:v>
                </c:pt>
                <c:pt idx="5">
                  <c:v>0.28724767693818798</c:v>
                </c:pt>
                <c:pt idx="6">
                  <c:v>0.26769842067201699</c:v>
                </c:pt>
                <c:pt idx="7">
                  <c:v>0.27894430253685698</c:v>
                </c:pt>
                <c:pt idx="8">
                  <c:v>0.29424357839409299</c:v>
                </c:pt>
                <c:pt idx="9">
                  <c:v>0.27452727375240599</c:v>
                </c:pt>
                <c:pt idx="10">
                  <c:v>0.22099583070226</c:v>
                </c:pt>
                <c:pt idx="11">
                  <c:v>0.22589359106345899</c:v>
                </c:pt>
                <c:pt idx="12">
                  <c:v>0.214937440039703</c:v>
                </c:pt>
                <c:pt idx="13">
                  <c:v>0.214779460502383</c:v>
                </c:pt>
                <c:pt idx="14">
                  <c:v>0.25063706459707202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B8-4714-8327-84045C0F65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65117424"/>
        <c:axId val="1365119728"/>
      </c:areaChart>
      <c:catAx>
        <c:axId val="1365117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1365119728"/>
        <c:crosses val="autoZero"/>
        <c:auto val="1"/>
        <c:lblAlgn val="ctr"/>
        <c:lblOffset val="100"/>
        <c:tickLblSkip val="2"/>
        <c:noMultiLvlLbl val="0"/>
      </c:catAx>
      <c:valAx>
        <c:axId val="1365119728"/>
        <c:scaling>
          <c:orientation val="minMax"/>
          <c:max val="1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%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365117424"/>
        <c:crosses val="autoZero"/>
        <c:crossBetween val="midCat"/>
        <c:majorUnit val="0.2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"/>
          <c:y val="8.5764280159347295E-4"/>
          <c:w val="1"/>
          <c:h val="0.12520107312020101"/>
        </c:manualLayout>
      </c:layout>
      <c:overlay val="0"/>
      <c:txPr>
        <a:bodyPr/>
        <a:lstStyle/>
        <a:p>
          <a:pPr>
            <a:defRPr b="0">
              <a:solidFill>
                <a:schemeClr val="tx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334788166852202E-2"/>
          <c:y val="0.103413918736632"/>
          <c:w val="0.88599430434751603"/>
          <c:h val="0.78937499737358696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17–29 år</c:v>
                </c:pt>
              </c:strCache>
            </c:strRef>
          </c:tx>
          <c:spPr>
            <a:ln w="38100">
              <a:solidFill>
                <a:srgbClr val="B32B31"/>
              </a:solidFill>
              <a:prstDash val="solid"/>
            </a:ln>
          </c:spPr>
          <c:marker>
            <c:symbol val="none"/>
          </c:marker>
          <c:cat>
            <c:numRef>
              <c:f>Sheet1!$A$4:$A$18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Sheet1!$B$4:$B$18</c:f>
              <c:numCache>
                <c:formatCode>0.0</c:formatCode>
                <c:ptCount val="15"/>
                <c:pt idx="0">
                  <c:v>1.8441263316877221</c:v>
                </c:pt>
                <c:pt idx="1">
                  <c:v>1.7511356694835321</c:v>
                </c:pt>
                <c:pt idx="2">
                  <c:v>1.7764368420482779</c:v>
                </c:pt>
                <c:pt idx="3">
                  <c:v>1.6371541236842351</c:v>
                </c:pt>
                <c:pt idx="4">
                  <c:v>1.332143590450638</c:v>
                </c:pt>
                <c:pt idx="5">
                  <c:v>1.28770306649078</c:v>
                </c:pt>
                <c:pt idx="6">
                  <c:v>1.2934592361839661</c:v>
                </c:pt>
                <c:pt idx="7">
                  <c:v>1.346572672178971</c:v>
                </c:pt>
                <c:pt idx="8">
                  <c:v>1.3517912819182669</c:v>
                </c:pt>
                <c:pt idx="9">
                  <c:v>1.342114864772143</c:v>
                </c:pt>
                <c:pt idx="10">
                  <c:v>1.494888544660891</c:v>
                </c:pt>
                <c:pt idx="11">
                  <c:v>1.472974856640491</c:v>
                </c:pt>
                <c:pt idx="12">
                  <c:v>1.4962622172099951</c:v>
                </c:pt>
                <c:pt idx="13" formatCode="#,##0.0">
                  <c:v>1.3766109683080381</c:v>
                </c:pt>
                <c:pt idx="14" formatCode="#,##0.0">
                  <c:v>1.506204897325105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30–49 år</c:v>
                </c:pt>
              </c:strCache>
            </c:strRef>
          </c:tx>
          <c:spPr>
            <a:ln w="38097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numRef>
              <c:f>Sheet1!$A$4:$A$18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Sheet1!$C$4:$C$18</c:f>
              <c:numCache>
                <c:formatCode>0.0</c:formatCode>
                <c:ptCount val="15"/>
                <c:pt idx="0">
                  <c:v>1.0390979414247381</c:v>
                </c:pt>
                <c:pt idx="1">
                  <c:v>0.938827328193925</c:v>
                </c:pt>
                <c:pt idx="2">
                  <c:v>0.98636403387597904</c:v>
                </c:pt>
                <c:pt idx="3">
                  <c:v>0.95324625216988101</c:v>
                </c:pt>
                <c:pt idx="4">
                  <c:v>0.91410618098932706</c:v>
                </c:pt>
                <c:pt idx="5">
                  <c:v>0.85442189455155304</c:v>
                </c:pt>
                <c:pt idx="6">
                  <c:v>0.82624586868801497</c:v>
                </c:pt>
                <c:pt idx="7">
                  <c:v>0.80151729508066605</c:v>
                </c:pt>
                <c:pt idx="8">
                  <c:v>0.81806957532760705</c:v>
                </c:pt>
                <c:pt idx="9">
                  <c:v>0.797346905200638</c:v>
                </c:pt>
                <c:pt idx="10">
                  <c:v>0.79658459551232896</c:v>
                </c:pt>
                <c:pt idx="11">
                  <c:v>0.81931407672922396</c:v>
                </c:pt>
                <c:pt idx="12">
                  <c:v>0.84035233858768699</c:v>
                </c:pt>
                <c:pt idx="13" formatCode="#,##0.0">
                  <c:v>0.769385065489816</c:v>
                </c:pt>
                <c:pt idx="14" formatCode="#,##0.0">
                  <c:v>0.85123921605601305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1B8-4714-8327-84045C0F6533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50–64 år</c:v>
                </c:pt>
              </c:strCache>
            </c:strRef>
          </c:tx>
          <c:spPr>
            <a:ln w="38097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Sheet1!$A$4:$A$18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Sheet1!$D$4:$D$18</c:f>
              <c:numCache>
                <c:formatCode>0.0</c:formatCode>
                <c:ptCount val="15"/>
                <c:pt idx="0">
                  <c:v>0.62904821756458196</c:v>
                </c:pt>
                <c:pt idx="1">
                  <c:v>0.55821598597782196</c:v>
                </c:pt>
                <c:pt idx="2">
                  <c:v>0.67889677750008204</c:v>
                </c:pt>
                <c:pt idx="3">
                  <c:v>0.61741922003505501</c:v>
                </c:pt>
                <c:pt idx="4">
                  <c:v>0.63150155494451499</c:v>
                </c:pt>
                <c:pt idx="5">
                  <c:v>0.60509654926048495</c:v>
                </c:pt>
                <c:pt idx="6">
                  <c:v>0.61589143093550403</c:v>
                </c:pt>
                <c:pt idx="7">
                  <c:v>0.59001631517859798</c:v>
                </c:pt>
                <c:pt idx="8">
                  <c:v>0.65829343140966101</c:v>
                </c:pt>
                <c:pt idx="9">
                  <c:v>0.65399383317502602</c:v>
                </c:pt>
                <c:pt idx="10">
                  <c:v>0.61605045447499196</c:v>
                </c:pt>
                <c:pt idx="11">
                  <c:v>0.62986713396690597</c:v>
                </c:pt>
                <c:pt idx="12">
                  <c:v>0.73317430412804097</c:v>
                </c:pt>
                <c:pt idx="13" formatCode="#,##0.0">
                  <c:v>0.75142156114929703</c:v>
                </c:pt>
                <c:pt idx="14" formatCode="#,##0.0">
                  <c:v>0.76622226525646098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1B8-4714-8327-84045C0F6533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65–84 år</c:v>
                </c:pt>
              </c:strCache>
            </c:strRef>
          </c:tx>
          <c:spPr>
            <a:ln w="38100">
              <a:solidFill>
                <a:srgbClr val="AAA096"/>
              </a:solidFill>
            </a:ln>
          </c:spPr>
          <c:marker>
            <c:symbol val="none"/>
          </c:marker>
          <c:dPt>
            <c:idx val="10"/>
            <c:bubble3D val="0"/>
            <c:spPr>
              <a:ln w="38100">
                <a:noFill/>
              </a:ln>
            </c:spPr>
            <c:extLst>
              <c:ext xmlns:c16="http://schemas.microsoft.com/office/drawing/2014/chart" uri="{C3380CC4-5D6E-409C-BE32-E72D297353CC}">
                <c16:uniqueId val="{00000001-039E-4BBE-B875-9BF1971FD9A1}"/>
              </c:ext>
            </c:extLst>
          </c:dPt>
          <c:cat>
            <c:numRef>
              <c:f>Sheet1!$A$4:$A$18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Sheet1!$E$4:$E$18</c:f>
              <c:numCache>
                <c:formatCode>0.0</c:formatCode>
                <c:ptCount val="15"/>
                <c:pt idx="0">
                  <c:v>0.18256501477040701</c:v>
                </c:pt>
                <c:pt idx="1">
                  <c:v>0.20950292245684601</c:v>
                </c:pt>
                <c:pt idx="2">
                  <c:v>0.25530203681985603</c:v>
                </c:pt>
                <c:pt idx="3">
                  <c:v>0.19078369934509301</c:v>
                </c:pt>
                <c:pt idx="4">
                  <c:v>0.282684542325701</c:v>
                </c:pt>
                <c:pt idx="5">
                  <c:v>0.28595245405506198</c:v>
                </c:pt>
                <c:pt idx="6">
                  <c:v>0.23835811096090201</c:v>
                </c:pt>
                <c:pt idx="7">
                  <c:v>0.302270140789754</c:v>
                </c:pt>
                <c:pt idx="8">
                  <c:v>0.29385130364407402</c:v>
                </c:pt>
                <c:pt idx="9">
                  <c:v>0.27476015936430198</c:v>
                </c:pt>
                <c:pt idx="10">
                  <c:v>0.20261143288804501</c:v>
                </c:pt>
                <c:pt idx="11">
                  <c:v>0.25059847833760401</c:v>
                </c:pt>
                <c:pt idx="12">
                  <c:v>0.32499990678680601</c:v>
                </c:pt>
                <c:pt idx="13" formatCode="#,##0.0">
                  <c:v>0.33126025338763598</c:v>
                </c:pt>
                <c:pt idx="14" formatCode="#,##0.0">
                  <c:v>0.34819992505282998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39E-4BBE-B875-9BF1971FD9A1}"/>
            </c:ext>
          </c:extLst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Alla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Sheet1!$A$4:$A$18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Sheet1!$F$4:$F$18</c:f>
              <c:numCache>
                <c:formatCode>0.0</c:formatCode>
                <c:ptCount val="15"/>
                <c:pt idx="0">
                  <c:v>0.98054375296053298</c:v>
                </c:pt>
                <c:pt idx="1">
                  <c:v>0.90836103131489099</c:v>
                </c:pt>
                <c:pt idx="2">
                  <c:v>0.96372921348497798</c:v>
                </c:pt>
                <c:pt idx="3">
                  <c:v>0.89325916407958095</c:v>
                </c:pt>
                <c:pt idx="4">
                  <c:v>0.82857637367393</c:v>
                </c:pt>
                <c:pt idx="5">
                  <c:v>0.78285119581713203</c:v>
                </c:pt>
                <c:pt idx="6">
                  <c:v>0.76587345196336398</c:v>
                </c:pt>
                <c:pt idx="7">
                  <c:v>0.77131948082622903</c:v>
                </c:pt>
                <c:pt idx="8">
                  <c:v>0.79596888364843499</c:v>
                </c:pt>
                <c:pt idx="9">
                  <c:v>0.77841964154981402</c:v>
                </c:pt>
                <c:pt idx="10">
                  <c:v>0.77511298242791404</c:v>
                </c:pt>
                <c:pt idx="11">
                  <c:v>0.79046701894585003</c:v>
                </c:pt>
                <c:pt idx="12">
                  <c:v>0.84221595819850803</c:v>
                </c:pt>
                <c:pt idx="13" formatCode="#,##0.0">
                  <c:v>0.79752648554097205</c:v>
                </c:pt>
                <c:pt idx="14" formatCode="#,##0.0">
                  <c:v>0.85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39E-4BBE-B875-9BF1971FD9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47702656"/>
        <c:axId val="1247704432"/>
      </c:lineChart>
      <c:catAx>
        <c:axId val="1247702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1247704432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247704432"/>
        <c:scaling>
          <c:orientation val="minMax"/>
          <c:max val="2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247702656"/>
        <c:crosses val="autoZero"/>
        <c:crossBetween val="midCat"/>
        <c:majorUnit val="0.5"/>
        <c:minorUnit val="0.5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242685751120221"/>
          <c:y val="0.117411237692621"/>
          <c:w val="0.714418131506103"/>
          <c:h val="7.1157135233036503E-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334788166852202E-2"/>
          <c:y val="0.103413918736632"/>
          <c:w val="0.88599430434751603"/>
          <c:h val="0.78937499737358696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17–29 år</c:v>
                </c:pt>
              </c:strCache>
            </c:strRef>
          </c:tx>
          <c:spPr>
            <a:ln w="38100">
              <a:solidFill>
                <a:srgbClr val="B32B31"/>
              </a:solidFill>
              <a:prstDash val="solid"/>
            </a:ln>
          </c:spPr>
          <c:marker>
            <c:symbol val="none"/>
          </c:marker>
          <c:cat>
            <c:numRef>
              <c:f>Sheet1!$A$4:$A$18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Sheet1!$B$4:$B$18</c:f>
              <c:numCache>
                <c:formatCode>0</c:formatCode>
                <c:ptCount val="15"/>
                <c:pt idx="0">
                  <c:v>41.305635434389799</c:v>
                </c:pt>
                <c:pt idx="1">
                  <c:v>40.69431844325576</c:v>
                </c:pt>
                <c:pt idx="2">
                  <c:v>40.63715236433103</c:v>
                </c:pt>
                <c:pt idx="3">
                  <c:v>39.132781843598373</c:v>
                </c:pt>
                <c:pt idx="4">
                  <c:v>35.221957673048479</c:v>
                </c:pt>
                <c:pt idx="5">
                  <c:v>34.289173057941902</c:v>
                </c:pt>
                <c:pt idx="6">
                  <c:v>34.499966859871343</c:v>
                </c:pt>
                <c:pt idx="7">
                  <c:v>34.533675062520771</c:v>
                </c:pt>
                <c:pt idx="8">
                  <c:v>38.15929304557104</c:v>
                </c:pt>
                <c:pt idx="9">
                  <c:v>37.937576179068941</c:v>
                </c:pt>
                <c:pt idx="10">
                  <c:v>37.522108832419882</c:v>
                </c:pt>
                <c:pt idx="11">
                  <c:v>36.448709884585</c:v>
                </c:pt>
                <c:pt idx="12">
                  <c:v>36.570147286906433</c:v>
                </c:pt>
                <c:pt idx="13">
                  <c:v>34.778794854794157</c:v>
                </c:pt>
                <c:pt idx="14">
                  <c:v>37.209772921639299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30–49 år</c:v>
                </c:pt>
              </c:strCache>
            </c:strRef>
          </c:tx>
          <c:spPr>
            <a:ln w="38097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numRef>
              <c:f>Sheet1!$A$4:$A$18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Sheet1!$C$4:$C$18</c:f>
              <c:numCache>
                <c:formatCode>0</c:formatCode>
                <c:ptCount val="15"/>
                <c:pt idx="0">
                  <c:v>20.01946010919114</c:v>
                </c:pt>
                <c:pt idx="1">
                  <c:v>19.19327444294516</c:v>
                </c:pt>
                <c:pt idx="2">
                  <c:v>19.360040093277021</c:v>
                </c:pt>
                <c:pt idx="3">
                  <c:v>17.428152097593049</c:v>
                </c:pt>
                <c:pt idx="4">
                  <c:v>17.294019566799349</c:v>
                </c:pt>
                <c:pt idx="5">
                  <c:v>16.778589028850082</c:v>
                </c:pt>
                <c:pt idx="6">
                  <c:v>16.058382833182399</c:v>
                </c:pt>
                <c:pt idx="7">
                  <c:v>15.67138373892381</c:v>
                </c:pt>
                <c:pt idx="8">
                  <c:v>16.269400562426291</c:v>
                </c:pt>
                <c:pt idx="9">
                  <c:v>15.58456192543021</c:v>
                </c:pt>
                <c:pt idx="10">
                  <c:v>15.30538793881057</c:v>
                </c:pt>
                <c:pt idx="11">
                  <c:v>15.688151945411169</c:v>
                </c:pt>
                <c:pt idx="12">
                  <c:v>16.664380314745639</c:v>
                </c:pt>
                <c:pt idx="13">
                  <c:v>15.6476447155018</c:v>
                </c:pt>
                <c:pt idx="14">
                  <c:v>16.12146431194228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1B8-4714-8327-84045C0F6533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50–64 år</c:v>
                </c:pt>
              </c:strCache>
            </c:strRef>
          </c:tx>
          <c:spPr>
            <a:ln w="38097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Sheet1!$A$4:$A$18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Sheet1!$D$4:$D$18</c:f>
              <c:numCache>
                <c:formatCode>0</c:formatCode>
                <c:ptCount val="15"/>
                <c:pt idx="0">
                  <c:v>9.7361412786416093</c:v>
                </c:pt>
                <c:pt idx="1">
                  <c:v>8.9718142421218907</c:v>
                </c:pt>
                <c:pt idx="2">
                  <c:v>9.9875248081686756</c:v>
                </c:pt>
                <c:pt idx="3">
                  <c:v>9.6370108560700878</c:v>
                </c:pt>
                <c:pt idx="4">
                  <c:v>9.9454816690806638</c:v>
                </c:pt>
                <c:pt idx="5">
                  <c:v>10.03762158322831</c:v>
                </c:pt>
                <c:pt idx="6">
                  <c:v>10.78977585218143</c:v>
                </c:pt>
                <c:pt idx="7">
                  <c:v>10.32233309006865</c:v>
                </c:pt>
                <c:pt idx="8">
                  <c:v>11.30750085701038</c:v>
                </c:pt>
                <c:pt idx="9">
                  <c:v>10.545903924496031</c:v>
                </c:pt>
                <c:pt idx="10">
                  <c:v>9.8553544382227702</c:v>
                </c:pt>
                <c:pt idx="11">
                  <c:v>9.8344259566769772</c:v>
                </c:pt>
                <c:pt idx="12">
                  <c:v>11.13975622244555</c:v>
                </c:pt>
                <c:pt idx="13">
                  <c:v>12.432208333195289</c:v>
                </c:pt>
                <c:pt idx="14">
                  <c:v>12.111893641855479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1B8-4714-8327-84045C0F6533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65–84 år</c:v>
                </c:pt>
              </c:strCache>
            </c:strRef>
          </c:tx>
          <c:spPr>
            <a:ln w="38100">
              <a:solidFill>
                <a:srgbClr val="AAA096"/>
              </a:solidFill>
            </a:ln>
          </c:spPr>
          <c:marker>
            <c:symbol val="none"/>
          </c:marker>
          <c:dPt>
            <c:idx val="10"/>
            <c:bubble3D val="0"/>
            <c:spPr>
              <a:ln w="38100">
                <a:noFill/>
              </a:ln>
            </c:spPr>
            <c:extLst>
              <c:ext xmlns:c16="http://schemas.microsoft.com/office/drawing/2014/chart" uri="{C3380CC4-5D6E-409C-BE32-E72D297353CC}">
                <c16:uniqueId val="{00000001-A4CF-464D-9840-0A00B4C741E3}"/>
              </c:ext>
            </c:extLst>
          </c:dPt>
          <c:cat>
            <c:numRef>
              <c:f>Sheet1!$A$4:$A$18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Sheet1!$E$4:$E$18</c:f>
              <c:numCache>
                <c:formatCode>0</c:formatCode>
                <c:ptCount val="15"/>
                <c:pt idx="0">
                  <c:v>3.4607211204180159</c:v>
                </c:pt>
                <c:pt idx="1">
                  <c:v>3.6761304709159011</c:v>
                </c:pt>
                <c:pt idx="2">
                  <c:v>4.8578693314467118</c:v>
                </c:pt>
                <c:pt idx="3">
                  <c:v>3.57111714654026</c:v>
                </c:pt>
                <c:pt idx="4">
                  <c:v>4.2448608748663093</c:v>
                </c:pt>
                <c:pt idx="5">
                  <c:v>5.217627148552622</c:v>
                </c:pt>
                <c:pt idx="6">
                  <c:v>4.6868684989772822</c:v>
                </c:pt>
                <c:pt idx="7">
                  <c:v>5.3881804483975779</c:v>
                </c:pt>
                <c:pt idx="8">
                  <c:v>5.0721859403689828</c:v>
                </c:pt>
                <c:pt idx="9">
                  <c:v>4.3675134879663657</c:v>
                </c:pt>
                <c:pt idx="10">
                  <c:v>3.3322467019214401</c:v>
                </c:pt>
                <c:pt idx="11">
                  <c:v>3.730885345952029</c:v>
                </c:pt>
                <c:pt idx="12">
                  <c:v>4.8098247177417512</c:v>
                </c:pt>
                <c:pt idx="13">
                  <c:v>5.1646245568437754</c:v>
                </c:pt>
                <c:pt idx="14">
                  <c:v>5.9020869070136701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4CF-464D-9840-0A00B4C741E3}"/>
            </c:ext>
          </c:extLst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Alla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Sheet1!$A$4:$A$18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Sheet1!$F$4:$F$18</c:f>
              <c:numCache>
                <c:formatCode>0</c:formatCode>
                <c:ptCount val="15"/>
                <c:pt idx="0">
                  <c:v>19.93092700863474</c:v>
                </c:pt>
                <c:pt idx="1">
                  <c:v>19.274266612837099</c:v>
                </c:pt>
                <c:pt idx="2">
                  <c:v>19.454025189489791</c:v>
                </c:pt>
                <c:pt idx="3">
                  <c:v>17.99498148068113</c:v>
                </c:pt>
                <c:pt idx="4">
                  <c:v>17.039329167426239</c:v>
                </c:pt>
                <c:pt idx="5">
                  <c:v>16.64487521763645</c:v>
                </c:pt>
                <c:pt idx="6">
                  <c:v>16.38902888590831</c:v>
                </c:pt>
                <c:pt idx="7">
                  <c:v>16.280683061625449</c:v>
                </c:pt>
                <c:pt idx="8">
                  <c:v>17.47080192269344</c:v>
                </c:pt>
                <c:pt idx="9">
                  <c:v>16.75256551508701</c:v>
                </c:pt>
                <c:pt idx="10">
                  <c:v>16.137824912308361</c:v>
                </c:pt>
                <c:pt idx="11">
                  <c:v>16.81106421449698</c:v>
                </c:pt>
                <c:pt idx="12">
                  <c:v>16.623055055725821</c:v>
                </c:pt>
                <c:pt idx="13">
                  <c:v>16.592766074686089</c:v>
                </c:pt>
                <c:pt idx="14">
                  <c:v>17.00214127018231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4CF-464D-9840-0A00B4C741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64477968"/>
        <c:axId val="1364479744"/>
      </c:lineChart>
      <c:catAx>
        <c:axId val="1364477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1364479744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364479744"/>
        <c:scaling>
          <c:orientation val="minMax"/>
          <c:max val="5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364477968"/>
        <c:crosses val="autoZero"/>
        <c:crossBetween val="midCat"/>
        <c:majorUnit val="10"/>
        <c:minorUnit val="0.5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242685751120221"/>
          <c:y val="0.117411237692621"/>
          <c:w val="0.714418131506103"/>
          <c:h val="7.1157135233036503E-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0.13848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-323528" y="-1357299"/>
          <a:ext cx="116667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Procent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0.00415</cdr:x>
      <cdr:y>0</cdr:y>
    </cdr:from>
    <cdr:to>
      <cdr:x>0.14263</cdr:x>
      <cdr:y>0.07448</cdr:y>
    </cdr:to>
    <cdr:sp macro="" textlink="">
      <cdr:nvSpPr>
        <cdr:cNvPr id="3" name="textruta 1"/>
        <cdr:cNvSpPr txBox="1"/>
      </cdr:nvSpPr>
      <cdr:spPr>
        <a:xfrm xmlns:a="http://schemas.openxmlformats.org/drawingml/2006/main">
          <a:off x="36004" y="-1747798"/>
          <a:ext cx="1201757" cy="36656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solidFill>
                <a:schemeClr val="tx1"/>
              </a:solidFill>
              <a:latin typeface="Gill Sans MT" panose="020B0502020104020203" pitchFamily="34" charset="0"/>
            </a:rPr>
            <a:t>Procent</a:t>
          </a:r>
          <a:endParaRPr lang="sv-SE" sz="1800" dirty="0">
            <a:solidFill>
              <a:schemeClr val="tx1"/>
            </a:solidFill>
            <a:latin typeface="Gill Sans MT" panose="020B0502020104020203" pitchFamily="34" charset="0"/>
          </a:endParaRPr>
        </a:p>
      </cdr:txBody>
    </cdr:sp>
  </cdr:relSizeAnchor>
  <cdr:relSizeAnchor xmlns:cdr="http://schemas.openxmlformats.org/drawingml/2006/chartDrawing">
    <cdr:from>
      <cdr:x>0.86152</cdr:x>
      <cdr:y>0.00606</cdr:y>
    </cdr:from>
    <cdr:to>
      <cdr:x>1</cdr:x>
      <cdr:y>0.08111</cdr:y>
    </cdr:to>
    <cdr:sp macro="" textlink="">
      <cdr:nvSpPr>
        <cdr:cNvPr id="4" name="textruta 1"/>
        <cdr:cNvSpPr txBox="1"/>
      </cdr:nvSpPr>
      <cdr:spPr>
        <a:xfrm xmlns:a="http://schemas.openxmlformats.org/drawingml/2006/main">
          <a:off x="7476441" y="29835"/>
          <a:ext cx="1201757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solidFill>
                <a:schemeClr val="tx1"/>
              </a:solidFill>
              <a:latin typeface="Gill Sans MT" panose="020B0502020104020203" pitchFamily="34" charset="0"/>
            </a:rPr>
            <a:t>         Liter</a:t>
          </a:r>
          <a:endParaRPr lang="sv-SE" sz="1800" dirty="0">
            <a:solidFill>
              <a:schemeClr val="tx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0.12811</cdr:x>
      <cdr:y>0.13229</cdr:y>
    </cdr:from>
    <cdr:to>
      <cdr:x>0.40152</cdr:x>
      <cdr:y>0.20579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355119" y="428620"/>
          <a:ext cx="757892" cy="2381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sv-SE" sz="1800" dirty="0">
              <a:latin typeface="Gill Sans MT" charset="0"/>
              <a:ea typeface="Gill Sans MT" charset="0"/>
              <a:cs typeface="Gill Sans MT" charset="0"/>
            </a:rPr>
            <a:t>Kvinnor</a:t>
          </a: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0.12124</cdr:x>
      <cdr:y>0.13229</cdr:y>
    </cdr:from>
    <cdr:to>
      <cdr:x>0.39465</cdr:x>
      <cdr:y>0.20579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336069" y="428621"/>
          <a:ext cx="757892" cy="2381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sv-SE" sz="1800" dirty="0">
              <a:latin typeface="Gill Sans MT" charset="0"/>
              <a:ea typeface="Gill Sans MT" charset="0"/>
              <a:cs typeface="Gill Sans MT" charset="0"/>
            </a:rPr>
            <a:t>Män</a:t>
          </a: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0.13848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-323528" y="-1357299"/>
          <a:ext cx="116667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Liter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0.38776</cdr:x>
      <cdr:y>0.90364</cdr:y>
    </cdr:from>
    <cdr:to>
      <cdr:x>0.65306</cdr:x>
      <cdr:y>0.99074</cdr:y>
    </cdr:to>
    <cdr:sp macro="" textlink="">
      <cdr:nvSpPr>
        <cdr:cNvPr id="2" name="Text Box 1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368152" y="3672408"/>
          <a:ext cx="936104" cy="35394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anchor="ctr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9pPr>
        </a:lstStyle>
        <a:p xmlns:a="http://schemas.openxmlformats.org/drawingml/2006/main">
          <a:r>
            <a:rPr lang="sv-SE" sz="1700" dirty="0" smtClean="0">
              <a:latin typeface="Arial" pitchFamily="34" charset="0"/>
            </a:rPr>
            <a:t>   Män </a:t>
          </a:r>
          <a:endParaRPr lang="sv-SE" sz="1700" dirty="0">
            <a:latin typeface="Arial" pitchFamily="34" charset="0"/>
          </a:endParaRP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0.38776</cdr:x>
      <cdr:y>0.90364</cdr:y>
    </cdr:from>
    <cdr:to>
      <cdr:x>0.73469</cdr:x>
      <cdr:y>0.99074</cdr:y>
    </cdr:to>
    <cdr:sp macro="" textlink="">
      <cdr:nvSpPr>
        <cdr:cNvPr id="2" name="Text Box 1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368169" y="3672393"/>
          <a:ext cx="1224119" cy="35397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anchor="ctr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9pPr>
        </a:lstStyle>
        <a:p xmlns:a="http://schemas.openxmlformats.org/drawingml/2006/main">
          <a:r>
            <a:rPr lang="sv-SE" sz="1700" dirty="0" smtClean="0">
              <a:latin typeface="Arial" pitchFamily="34" charset="0"/>
            </a:rPr>
            <a:t>Kvinnor</a:t>
          </a:r>
          <a:endParaRPr lang="sv-SE" sz="1700" dirty="0">
            <a:latin typeface="Arial" pitchFamily="34" charset="0"/>
          </a:endParaRPr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0.00415</cdr:x>
      <cdr:y>0</cdr:y>
    </cdr:from>
    <cdr:to>
      <cdr:x>0.14263</cdr:x>
      <cdr:y>0.07448</cdr:y>
    </cdr:to>
    <cdr:sp macro="" textlink="">
      <cdr:nvSpPr>
        <cdr:cNvPr id="3" name="textruta 1"/>
        <cdr:cNvSpPr txBox="1"/>
      </cdr:nvSpPr>
      <cdr:spPr>
        <a:xfrm xmlns:a="http://schemas.openxmlformats.org/drawingml/2006/main">
          <a:off x="36004" y="-1747798"/>
          <a:ext cx="1201757" cy="36656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solidFill>
                <a:schemeClr val="tx1"/>
              </a:solidFill>
              <a:latin typeface="Gill Sans MT" panose="020B0502020104020203" pitchFamily="34" charset="0"/>
            </a:rPr>
            <a:t>Antal</a:t>
          </a:r>
          <a:endParaRPr lang="sv-SE" sz="1800" dirty="0">
            <a:solidFill>
              <a:schemeClr val="tx1"/>
            </a:solidFill>
            <a:latin typeface="Gill Sans MT" panose="020B0502020104020203" pitchFamily="34" charset="0"/>
          </a:endParaRPr>
        </a:p>
      </cdr:txBody>
    </cdr:sp>
  </cdr:relSizeAnchor>
  <cdr:relSizeAnchor xmlns:cdr="http://schemas.openxmlformats.org/drawingml/2006/chartDrawing">
    <cdr:from>
      <cdr:x>0.86152</cdr:x>
      <cdr:y>0.00606</cdr:y>
    </cdr:from>
    <cdr:to>
      <cdr:x>1</cdr:x>
      <cdr:y>0.0811</cdr:y>
    </cdr:to>
    <cdr:sp macro="" textlink="">
      <cdr:nvSpPr>
        <cdr:cNvPr id="4" name="textruta 1"/>
        <cdr:cNvSpPr txBox="1"/>
      </cdr:nvSpPr>
      <cdr:spPr>
        <a:xfrm xmlns:a="http://schemas.openxmlformats.org/drawingml/2006/main">
          <a:off x="7476441" y="29825"/>
          <a:ext cx="1201757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solidFill>
                <a:schemeClr val="tx1"/>
              </a:solidFill>
              <a:latin typeface="Gill Sans MT" panose="020B0502020104020203" pitchFamily="34" charset="0"/>
            </a:rPr>
            <a:t>  Centiliter</a:t>
          </a:r>
          <a:endParaRPr lang="sv-SE" sz="1800" dirty="0">
            <a:solidFill>
              <a:schemeClr val="tx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0.13848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-323528" y="-1357299"/>
          <a:ext cx="116667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Centiliter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0.13848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-323528" y="-1357299"/>
          <a:ext cx="116667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Procent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0.13848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-323528" y="-1357299"/>
          <a:ext cx="116667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Procent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0.13848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-323528" y="-1357299"/>
          <a:ext cx="116667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Antal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0.13848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-323528" y="-1357299"/>
          <a:ext cx="116667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Liter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0.13848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-323528" y="-1357299"/>
          <a:ext cx="116667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Liter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0.13848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-323528" y="-1357299"/>
          <a:ext cx="116667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Centiliter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0.13848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-323528" y="-1357299"/>
          <a:ext cx="116667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Procent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0.13848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-323528" y="-1357299"/>
          <a:ext cx="116667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Antal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0.13848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-323528" y="-1357299"/>
          <a:ext cx="116667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Procent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0.13848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-323528" y="-1357299"/>
          <a:ext cx="116667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Procent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87B9191-AFF4-41D5-A2B5-969EA01BC9F3}" type="datetimeFigureOut">
              <a:rPr lang="sv-SE" smtClean="0"/>
              <a:pPr>
                <a:defRPr/>
              </a:pPr>
              <a:t>2019-09-27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3" rIns="93165" bIns="46583" rtlCol="0" anchor="ctr"/>
          <a:lstStyle/>
          <a:p>
            <a:pPr lvl="0"/>
            <a:endParaRPr lang="sv-SE" noProof="0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3165" tIns="46583" rIns="93165" bIns="46583" rtlCol="0">
            <a:normAutofit/>
          </a:bodyPr>
          <a:lstStyle/>
          <a:p>
            <a:pPr lvl="0"/>
            <a:r>
              <a:rPr lang="sv-SE" noProof="0" dirty="0" smtClean="0"/>
              <a:t>Klicka här för att ändra format på bakgrundstexten</a:t>
            </a:r>
          </a:p>
          <a:p>
            <a:pPr lvl="1"/>
            <a:r>
              <a:rPr lang="sv-SE" noProof="0" dirty="0" smtClean="0"/>
              <a:t>Nivå två</a:t>
            </a:r>
          </a:p>
          <a:p>
            <a:pPr lvl="2"/>
            <a:r>
              <a:rPr lang="sv-SE" noProof="0" dirty="0" smtClean="0"/>
              <a:t>Nivå tre</a:t>
            </a:r>
          </a:p>
          <a:p>
            <a:pPr lvl="3"/>
            <a:r>
              <a:rPr lang="sv-SE" noProof="0" dirty="0" smtClean="0"/>
              <a:t>Nivå fyra</a:t>
            </a:r>
          </a:p>
          <a:p>
            <a:pPr lvl="4"/>
            <a:r>
              <a:rPr lang="sv-SE" noProof="0" dirty="0" smtClean="0"/>
              <a:t>Nivå fem</a:t>
            </a:r>
            <a:endParaRPr lang="sv-SE" noProof="0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34EF4E4-941E-4B8C-AC64-E1AC2287173B}" type="slidenum">
              <a:rPr lang="sv-SE" smtClean="0"/>
              <a:pPr>
                <a:defRPr/>
              </a:pPr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00602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 txBox="1">
            <a:spLocks noGrp="1" noChangeArrowheads="1"/>
          </p:cNvSpPr>
          <p:nvPr/>
        </p:nvSpPr>
        <p:spPr bwMode="auto">
          <a:xfrm>
            <a:off x="3850444" y="9428584"/>
            <a:ext cx="2945659" cy="49633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12" tIns="45705" rIns="91412" bIns="45705" anchor="b"/>
          <a:lstStyle/>
          <a:p>
            <a:pPr algn="r">
              <a:defRPr/>
            </a:pPr>
            <a:fld id="{A7ABA489-E4BB-4650-A225-94CDA71F0D20}" type="slidenum">
              <a:rPr lang="sv-SE" sz="1200">
                <a:latin typeface="Arial" pitchFamily="34" charset="0"/>
              </a:rPr>
              <a:pPr algn="r">
                <a:defRPr/>
              </a:pPr>
              <a:t>1</a:t>
            </a:fld>
            <a:endParaRPr lang="sv-SE" sz="1200" dirty="0">
              <a:latin typeface="Arial" pitchFamily="34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1526" tIns="45763" rIns="91526" bIns="4576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0672308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0956624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7404776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5345763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117949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530073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4716999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754247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152663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975511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018439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188544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3309351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38445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6804156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964373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9501528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4305401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201310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 userDrawn="1"/>
        </p:nvSpPr>
        <p:spPr>
          <a:xfrm>
            <a:off x="690563" y="6518275"/>
            <a:ext cx="325730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 smtClean="0">
                <a:latin typeface="Arial" pitchFamily="34" charset="0"/>
              </a:rPr>
              <a:t>    </a:t>
            </a:r>
            <a:endParaRPr lang="sv-SE" sz="1000" b="1" dirty="0" smtClean="0">
              <a:latin typeface="Gill Sans MT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000" b="1" dirty="0">
              <a:latin typeface="Arial" pitchFamily="34" charset="0"/>
            </a:endParaRPr>
          </a:p>
        </p:txBody>
      </p:sp>
      <p:pic>
        <p:nvPicPr>
          <p:cNvPr id="6" name="Bildobjekt 5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50" y="6496745"/>
            <a:ext cx="723900" cy="27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690563" y="6518275"/>
            <a:ext cx="396262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 smtClean="0">
                <a:latin typeface="Arial" pitchFamily="34" charset="0"/>
              </a:rPr>
              <a:t>      </a:t>
            </a:r>
            <a:endParaRPr lang="sv-SE" sz="1000" b="1" dirty="0">
              <a:latin typeface="Gill Sans MT" pitchFamily="34" charset="0"/>
            </a:endParaRPr>
          </a:p>
        </p:txBody>
      </p:sp>
      <p:pic>
        <p:nvPicPr>
          <p:cNvPr id="4" name="Bildobjekt 3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6496745"/>
            <a:ext cx="723900" cy="27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Min HP\Desktop\CANcd\CAN nytt formelement\formelement 5.png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30" t="3234" r="47445"/>
          <a:stretch/>
        </p:blipFill>
        <p:spPr bwMode="auto">
          <a:xfrm rot="5400000">
            <a:off x="4518502" y="-45895"/>
            <a:ext cx="337937" cy="771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</a:t>
            </a:r>
          </a:p>
        </p:txBody>
      </p:sp>
      <p:sp>
        <p:nvSpPr>
          <p:cNvPr id="39939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027EDB0-154B-48F5-87B7-11C4FFDE3644}" type="datetimeFigureOut">
              <a:rPr lang="sv-SE" smtClean="0"/>
              <a:pPr>
                <a:defRPr/>
              </a:pPr>
              <a:t>2019-09-27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DDF5752F-4C79-46AA-B04F-6BFFC8DE9719}" type="slidenum">
              <a:rPr lang="sv-SE" smtClean="0"/>
              <a:pPr>
                <a:defRPr/>
              </a:pPr>
              <a:t>‹#›</a:t>
            </a:fld>
            <a:endParaRPr lang="sv-SE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39" r:id="rId1"/>
    <p:sldLayoutId id="2147484040" r:id="rId2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-110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-110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683568" y="764704"/>
            <a:ext cx="8312654" cy="82791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endParaRPr lang="sv-SE" sz="4000" b="1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4000" b="1" dirty="0">
              <a:latin typeface="Gill Sans MT" pitchFamily="34" charset="0"/>
            </a:endParaRPr>
          </a:p>
          <a:p>
            <a:pPr algn="ctr">
              <a:defRPr/>
            </a:pPr>
            <a:r>
              <a:rPr lang="sv-SE" sz="4000" b="1" dirty="0" smtClean="0">
                <a:latin typeface="Gill Sans MT" pitchFamily="34" charset="0"/>
              </a:rPr>
              <a:t>Befolkningens självrapporterade</a:t>
            </a:r>
          </a:p>
          <a:p>
            <a:pPr algn="ctr">
              <a:defRPr/>
            </a:pPr>
            <a:r>
              <a:rPr lang="sv-SE" sz="4000" b="1" dirty="0">
                <a:latin typeface="Gill Sans MT" pitchFamily="34" charset="0"/>
              </a:rPr>
              <a:t>a</a:t>
            </a:r>
            <a:r>
              <a:rPr lang="sv-SE" sz="4000" b="1" dirty="0" smtClean="0">
                <a:latin typeface="Gill Sans MT" pitchFamily="34" charset="0"/>
              </a:rPr>
              <a:t>lkoholvanor 2004</a:t>
            </a:r>
            <a:r>
              <a:rPr lang="sv-SE" sz="4000" b="1" dirty="0" smtClean="0">
                <a:latin typeface="Vrinda" panose="020B0502040204020203" pitchFamily="34" charset="0"/>
                <a:cs typeface="Vrinda" panose="020B0502040204020203" pitchFamily="34" charset="0"/>
                <a:sym typeface="Wingdings" panose="05000000000000000000" pitchFamily="2" charset="2"/>
              </a:rPr>
              <a:t>–</a:t>
            </a:r>
            <a:r>
              <a:rPr lang="sv-SE" sz="4000" b="1" dirty="0" smtClean="0">
                <a:latin typeface="Gill Sans MT" pitchFamily="34" charset="0"/>
              </a:rPr>
              <a:t>2018</a:t>
            </a:r>
          </a:p>
          <a:p>
            <a:pPr algn="ctr">
              <a:defRPr/>
            </a:pPr>
            <a:endParaRPr lang="sv-SE" sz="2800" b="1" dirty="0" smtClean="0">
              <a:latin typeface="Gill Sans MT" panose="020B0502020104020203" pitchFamily="34" charset="0"/>
              <a:cs typeface="Vrinda" panose="020B0502040204020203" pitchFamily="34" charset="0"/>
            </a:endParaRPr>
          </a:p>
          <a:p>
            <a:pPr algn="ctr">
              <a:defRPr/>
            </a:pPr>
            <a:endParaRPr lang="sv-SE" sz="2800" b="1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2800" b="1" dirty="0">
              <a:latin typeface="Gill Sans MT" pitchFamily="34" charset="0"/>
            </a:endParaRPr>
          </a:p>
          <a:p>
            <a:pPr algn="ctr">
              <a:defRPr/>
            </a:pPr>
            <a:endParaRPr lang="sv-SE" sz="2400" dirty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>
              <a:latin typeface="Gill Sans MT" pitchFamily="34" charset="0"/>
            </a:endParaRPr>
          </a:p>
          <a:p>
            <a:pPr algn="ctr">
              <a:defRPr/>
            </a:pPr>
            <a:endParaRPr lang="sv-SE" sz="24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</p:txBody>
      </p:sp>
      <p:sp>
        <p:nvSpPr>
          <p:cNvPr id="43011" name="Text Box 2"/>
          <p:cNvSpPr txBox="1">
            <a:spLocks noChangeArrowheads="1"/>
          </p:cNvSpPr>
          <p:nvPr/>
        </p:nvSpPr>
        <p:spPr bwMode="auto">
          <a:xfrm>
            <a:off x="8072462" y="6528462"/>
            <a:ext cx="928687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6800" rIns="46800" anchor="ctr">
            <a:spAutoFit/>
          </a:bodyPr>
          <a:lstStyle/>
          <a:p>
            <a:pPr>
              <a:spcAft>
                <a:spcPts val="1000"/>
              </a:spcAft>
            </a:pPr>
            <a:r>
              <a:rPr lang="sv-SE" sz="1000" b="1" dirty="0">
                <a:latin typeface="Gill Sans MT" pitchFamily="34" charset="0"/>
              </a:rPr>
              <a:t>  www.can.se</a:t>
            </a:r>
            <a:endParaRPr lang="sv-SE" b="1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3830" y="327799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konsumtionstillfällen som innefattat intensivkonsumtion bland alkoholkonsumenter i befolkningen 17–84 år, fördelat på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åldersgrupper.</a:t>
            </a:r>
            <a:b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2004–2018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.</a:t>
            </a:r>
            <a:endParaRPr lang="sv-SE" sz="24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002727300"/>
              </p:ext>
            </p:extLst>
          </p:nvPr>
        </p:nvGraphicFramePr>
        <p:xfrm>
          <a:off x="214282" y="1556792"/>
          <a:ext cx="8678198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9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53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8897" y="322121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självrapporterad konsumtion av olika alkoholsorter i liter ren (100 %) alkohol i befolkningen 17–84 år, fördelat på åldersgrupper. 2018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. </a:t>
            </a:r>
            <a:endParaRPr lang="sv-SE" sz="24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5426264"/>
              </p:ext>
            </p:extLst>
          </p:nvPr>
        </p:nvGraphicFramePr>
        <p:xfrm>
          <a:off x="144245" y="1736442"/>
          <a:ext cx="8678198" cy="47237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10</a:t>
            </a:r>
            <a:endParaRPr lang="sv-SE" sz="1200" dirty="0">
              <a:latin typeface="Gill Sans MT" pitchFamily="34" charset="0"/>
            </a:endParaRPr>
          </a:p>
        </p:txBody>
      </p:sp>
      <p:sp>
        <p:nvSpPr>
          <p:cNvPr id="7" name="textruta 6"/>
          <p:cNvSpPr txBox="1"/>
          <p:nvPr/>
        </p:nvSpPr>
        <p:spPr>
          <a:xfrm>
            <a:off x="1547664" y="1735022"/>
            <a:ext cx="640871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     Sprit          Vin         Cider/alkoläsk          Starköl           Folköl           </a:t>
            </a:r>
            <a:endParaRPr lang="sv-SE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691680" y="1824145"/>
            <a:ext cx="216024" cy="181153"/>
          </a:xfrm>
          <a:prstGeom prst="rect">
            <a:avLst/>
          </a:prstGeom>
          <a:solidFill>
            <a:srgbClr val="0046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ektangel 8"/>
          <p:cNvSpPr/>
          <p:nvPr/>
        </p:nvSpPr>
        <p:spPr>
          <a:xfrm>
            <a:off x="2670979" y="1822413"/>
            <a:ext cx="216024" cy="181153"/>
          </a:xfrm>
          <a:prstGeom prst="rect">
            <a:avLst/>
          </a:prstGeom>
          <a:solidFill>
            <a:srgbClr val="B32B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ektangel 9"/>
          <p:cNvSpPr/>
          <p:nvPr/>
        </p:nvSpPr>
        <p:spPr>
          <a:xfrm>
            <a:off x="5515959" y="1837964"/>
            <a:ext cx="216024" cy="181153"/>
          </a:xfrm>
          <a:prstGeom prst="rect">
            <a:avLst/>
          </a:prstGeom>
          <a:solidFill>
            <a:srgbClr val="F292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ktangel 11"/>
          <p:cNvSpPr/>
          <p:nvPr/>
        </p:nvSpPr>
        <p:spPr>
          <a:xfrm>
            <a:off x="3576147" y="1822412"/>
            <a:ext cx="216024" cy="181153"/>
          </a:xfrm>
          <a:prstGeom prst="rect">
            <a:avLst/>
          </a:prstGeom>
          <a:solidFill>
            <a:srgbClr val="BEBC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ektangel 12"/>
          <p:cNvSpPr/>
          <p:nvPr/>
        </p:nvSpPr>
        <p:spPr>
          <a:xfrm>
            <a:off x="6875061" y="1829111"/>
            <a:ext cx="216024" cy="181153"/>
          </a:xfrm>
          <a:prstGeom prst="rect">
            <a:avLst/>
          </a:prstGeom>
          <a:solidFill>
            <a:srgbClr val="AAA09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037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0249" y="327799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0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som konsumerat alkohol under de senaste 30 dagarna respektive, som intensivkonsumerat  under de senaste 30 dagarna respektive veckovis (vänster y-axel) och självrapporterad konsumtion i liter ren (100%) alkohol per år (höger y-axel) i befolkningen 17–84 år, fördelat på kön. 2018.</a:t>
            </a:r>
            <a:endParaRPr lang="sv-SE" sz="20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32002552"/>
              </p:ext>
            </p:extLst>
          </p:nvPr>
        </p:nvGraphicFramePr>
        <p:xfrm>
          <a:off x="144245" y="1747798"/>
          <a:ext cx="8678198" cy="4921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11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52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8897" y="50800"/>
            <a:ext cx="8606190" cy="1001936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Självrapporterad konsumtion i liter ren (100 %) alkohol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/>
            </a:r>
            <a:b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per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år. Fördelat på kön och åldersgrupper. 2004–2018.</a:t>
            </a:r>
            <a:endParaRPr lang="sv-SE" sz="24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12</a:t>
            </a:r>
            <a:endParaRPr lang="sv-SE" sz="1200" dirty="0">
              <a:latin typeface="Gill Sans MT" pitchFamily="34" charset="0"/>
            </a:endParaRPr>
          </a:p>
        </p:txBody>
      </p:sp>
      <p:grpSp>
        <p:nvGrpSpPr>
          <p:cNvPr id="7" name="Grupp 6"/>
          <p:cNvGrpSpPr/>
          <p:nvPr/>
        </p:nvGrpSpPr>
        <p:grpSpPr>
          <a:xfrm>
            <a:off x="449288" y="1268760"/>
            <a:ext cx="8496944" cy="4896544"/>
            <a:chOff x="0" y="0"/>
            <a:chExt cx="5530441" cy="3240000"/>
          </a:xfrm>
        </p:grpSpPr>
        <p:graphicFrame>
          <p:nvGraphicFramePr>
            <p:cNvPr id="8" name="Diagram 7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77814196"/>
                </p:ext>
              </p:extLst>
            </p:nvPr>
          </p:nvGraphicFramePr>
          <p:xfrm>
            <a:off x="0" y="0"/>
            <a:ext cx="2772000" cy="324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9" name="Diagram 8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181836039"/>
                </p:ext>
              </p:extLst>
            </p:nvPr>
          </p:nvGraphicFramePr>
          <p:xfrm>
            <a:off x="2758441" y="0"/>
            <a:ext cx="2772000" cy="324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65047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2274" y="120491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Självrapporterad konsumtion i liter ren (100 %) alkohol per år i befolkningen 17–84 år, fördelat på tvåårsåldersgrupper. 2014/18.</a:t>
            </a:r>
            <a:endParaRPr lang="sv-SE" sz="24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557290323"/>
              </p:ext>
            </p:extLst>
          </p:nvPr>
        </p:nvGraphicFramePr>
        <p:xfrm>
          <a:off x="214282" y="1628800"/>
          <a:ext cx="8678198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13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53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8897" y="322121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självrapporterad konsumtion av olika alkoholsorter i liter ren (100 %) alkohol i befolkningen 17–84 år, fördelat på kön. Procent. 2018.</a:t>
            </a:r>
            <a:endParaRPr lang="sv-SE" sz="24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14</a:t>
            </a:r>
            <a:endParaRPr lang="sv-SE" sz="1200" dirty="0">
              <a:latin typeface="Gill Sans MT" pitchFamily="34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695016996"/>
              </p:ext>
            </p:extLst>
          </p:nvPr>
        </p:nvGraphicFramePr>
        <p:xfrm>
          <a:off x="3635896" y="1736442"/>
          <a:ext cx="3528392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183124512"/>
              </p:ext>
            </p:extLst>
          </p:nvPr>
        </p:nvGraphicFramePr>
        <p:xfrm>
          <a:off x="122230" y="1754439"/>
          <a:ext cx="3528392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ruta 2"/>
          <p:cNvSpPr txBox="1"/>
          <p:nvPr/>
        </p:nvSpPr>
        <p:spPr>
          <a:xfrm>
            <a:off x="7315707" y="2780928"/>
            <a:ext cx="1656184" cy="132343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sv-SE" sz="1600" dirty="0" smtClean="0">
                <a:solidFill>
                  <a:schemeClr val="bg1"/>
                </a:solidFill>
              </a:rPr>
              <a:t>   Folköl</a:t>
            </a:r>
          </a:p>
          <a:p>
            <a:r>
              <a:rPr lang="sv-SE" sz="1600" dirty="0" smtClean="0">
                <a:solidFill>
                  <a:schemeClr val="bg1"/>
                </a:solidFill>
              </a:rPr>
              <a:t>   Starköl</a:t>
            </a:r>
          </a:p>
          <a:p>
            <a:r>
              <a:rPr lang="sv-SE" sz="1600" dirty="0" smtClean="0">
                <a:solidFill>
                  <a:schemeClr val="bg1"/>
                </a:solidFill>
              </a:rPr>
              <a:t>   Vin</a:t>
            </a:r>
          </a:p>
          <a:p>
            <a:r>
              <a:rPr lang="sv-SE" sz="1600" dirty="0" smtClean="0">
                <a:solidFill>
                  <a:schemeClr val="bg1"/>
                </a:solidFill>
              </a:rPr>
              <a:t>   Cider/alkoläsk</a:t>
            </a:r>
          </a:p>
          <a:p>
            <a:r>
              <a:rPr lang="sv-SE" sz="1600" dirty="0" smtClean="0">
                <a:solidFill>
                  <a:schemeClr val="bg1"/>
                </a:solidFill>
              </a:rPr>
              <a:t>   Sprit</a:t>
            </a:r>
            <a:endParaRPr lang="sv-SE" sz="1600" dirty="0">
              <a:solidFill>
                <a:schemeClr val="bg1"/>
              </a:solidFill>
            </a:endParaRPr>
          </a:p>
        </p:txBody>
      </p:sp>
      <p:sp>
        <p:nvSpPr>
          <p:cNvPr id="9" name="Rektangel 8"/>
          <p:cNvSpPr/>
          <p:nvPr/>
        </p:nvSpPr>
        <p:spPr>
          <a:xfrm>
            <a:off x="7360097" y="2852936"/>
            <a:ext cx="180000" cy="181153"/>
          </a:xfrm>
          <a:prstGeom prst="rect">
            <a:avLst/>
          </a:prstGeom>
          <a:solidFill>
            <a:srgbClr val="AAA09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ektangel 9"/>
          <p:cNvSpPr/>
          <p:nvPr/>
        </p:nvSpPr>
        <p:spPr>
          <a:xfrm>
            <a:off x="7361104" y="3094822"/>
            <a:ext cx="180000" cy="181153"/>
          </a:xfrm>
          <a:prstGeom prst="rect">
            <a:avLst/>
          </a:prstGeom>
          <a:solidFill>
            <a:srgbClr val="F292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ktangel 11"/>
          <p:cNvSpPr/>
          <p:nvPr/>
        </p:nvSpPr>
        <p:spPr>
          <a:xfrm>
            <a:off x="7360097" y="3336708"/>
            <a:ext cx="180000" cy="181153"/>
          </a:xfrm>
          <a:prstGeom prst="rect">
            <a:avLst/>
          </a:prstGeom>
          <a:solidFill>
            <a:srgbClr val="B32B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ektangel 12"/>
          <p:cNvSpPr/>
          <p:nvPr/>
        </p:nvSpPr>
        <p:spPr>
          <a:xfrm>
            <a:off x="7367275" y="3592663"/>
            <a:ext cx="180000" cy="181153"/>
          </a:xfrm>
          <a:prstGeom prst="rect">
            <a:avLst/>
          </a:prstGeom>
          <a:solidFill>
            <a:srgbClr val="BEBC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Rektangel 13"/>
          <p:cNvSpPr/>
          <p:nvPr/>
        </p:nvSpPr>
        <p:spPr>
          <a:xfrm>
            <a:off x="7367275" y="3820480"/>
            <a:ext cx="180000" cy="181153"/>
          </a:xfrm>
          <a:prstGeom prst="rect">
            <a:avLst/>
          </a:prstGeom>
          <a:solidFill>
            <a:srgbClr val="0046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632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0249" y="327799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Genomsnittligt antal konsumtionstillfällen (vänster y-axel) respektive självrapporterad konsumtion i cl ren (100 %) alkohol (höger y-axel) i befolkningen 17-84 år, fördelat på månader. Genomsnitt 2016–2018.</a:t>
            </a:r>
            <a:endParaRPr lang="sv-SE" sz="24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695704510"/>
              </p:ext>
            </p:extLst>
          </p:nvPr>
        </p:nvGraphicFramePr>
        <p:xfrm>
          <a:off x="144245" y="1628800"/>
          <a:ext cx="8678198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15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1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8897" y="322121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Självrapporterad konsumtion i cl ren (100 %) alkohol i befolkningen 17–84 år, fördelat på månader och åldersgrupper. Genomsnitt 2016–2018.</a:t>
            </a:r>
            <a:endParaRPr lang="sv-SE" sz="24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111630859"/>
              </p:ext>
            </p:extLst>
          </p:nvPr>
        </p:nvGraphicFramePr>
        <p:xfrm>
          <a:off x="144245" y="1700808"/>
          <a:ext cx="8678198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16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16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0249" y="179747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som konsumerat alkohol per veckodag i befolkningen 17–84 år efter kön. 2018.</a:t>
            </a:r>
            <a:endParaRPr lang="sv-SE" sz="24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96053741"/>
              </p:ext>
            </p:extLst>
          </p:nvPr>
        </p:nvGraphicFramePr>
        <p:xfrm>
          <a:off x="144245" y="1700808"/>
          <a:ext cx="8678198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17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0249" y="179747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som konsumerat alkohol per veckodag i befolkningen 17–84 år efter åldersgrupper. 2018.</a:t>
            </a:r>
            <a:endParaRPr lang="sv-SE" sz="24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21916445"/>
              </p:ext>
            </p:extLst>
          </p:nvPr>
        </p:nvGraphicFramePr>
        <p:xfrm>
          <a:off x="144245" y="1700808"/>
          <a:ext cx="8678198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18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81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som druckit alkohol under de senaste 30 dagarna i befolkningen 17–84 år, fördelat på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åldersgrupper.</a:t>
            </a:r>
            <a:b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2002–2018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.</a:t>
            </a:r>
            <a:endParaRPr lang="sv-SE" sz="24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09914212"/>
              </p:ext>
            </p:extLst>
          </p:nvPr>
        </p:nvGraphicFramePr>
        <p:xfrm>
          <a:off x="214282" y="1357299"/>
          <a:ext cx="8678198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7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Genomsnittligt antal alkoholkonsumtionstillfällen under de senaste 30 dagarna i befolkningen 17–84 år, fördelat på åldersgrupper. 2004–2018.</a:t>
            </a:r>
            <a:endParaRPr lang="sv-SE" sz="24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83936334"/>
              </p:ext>
            </p:extLst>
          </p:nvPr>
        </p:nvGraphicFramePr>
        <p:xfrm>
          <a:off x="214282" y="1357299"/>
          <a:ext cx="8678198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2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Självrapporterad konsumtion i liter ren (100 %) alkohol per år i befolkningen 17–84 år, fördelat på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åldersgrupper.</a:t>
            </a:r>
            <a:b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2004–2018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.</a:t>
            </a:r>
            <a:endParaRPr lang="sv-SE" sz="24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42917164"/>
              </p:ext>
            </p:extLst>
          </p:nvPr>
        </p:nvGraphicFramePr>
        <p:xfrm>
          <a:off x="214282" y="1357299"/>
          <a:ext cx="8678198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51095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9527" y="189299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Självrapporterad konsumtion i liter ren (100 %) alkohol per år i befolkningen 17–80 år, fördelat på tvåårsåldersgrupper. 2004/05 och 2016/18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.</a:t>
            </a:r>
            <a:endParaRPr lang="sv-SE" sz="24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47425599"/>
              </p:ext>
            </p:extLst>
          </p:nvPr>
        </p:nvGraphicFramePr>
        <p:xfrm>
          <a:off x="214282" y="1628800"/>
          <a:ext cx="8678198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55322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8897" y="322121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Självrapporterad volym i centiliter ren (100 %) alkohol per konsumtionstillfälle bland alkoholkonsumenter i befolkningen 17–84 år, fördelat på åldersgrupper.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/>
            </a:r>
            <a:b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2004–2018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. 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304039636"/>
              </p:ext>
            </p:extLst>
          </p:nvPr>
        </p:nvGraphicFramePr>
        <p:xfrm>
          <a:off x="144245" y="1700808"/>
          <a:ext cx="8678198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81644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8897" y="322121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som högkonsumerat alkohol varje vecka under de senaste 30 dagarna i befolkningen 17–84 år, fördelat på åldersgrupper. 2004–2018.</a:t>
            </a:r>
            <a:endParaRPr lang="sv-SE" sz="24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81782265"/>
              </p:ext>
            </p:extLst>
          </p:nvPr>
        </p:nvGraphicFramePr>
        <p:xfrm>
          <a:off x="144245" y="1700808"/>
          <a:ext cx="8678198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98869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2001" y="59003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av den totala självrapporterade alkoholkonsumtionen som konsumerats över respektive under gränsen för högkonsumtion, i befolkningen 17–84 år. 2004–2018.</a:t>
            </a:r>
            <a:endParaRPr lang="sv-SE" sz="22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61593491"/>
              </p:ext>
            </p:extLst>
          </p:nvPr>
        </p:nvGraphicFramePr>
        <p:xfrm>
          <a:off x="162001" y="1412776"/>
          <a:ext cx="867819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7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40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Genomsnittligt antal intensivkonsumtionstillfällen under de senaste 30 dagarna i befolkningen 17–84 år, fördelat på åldersgrupper. 2004–2018.</a:t>
            </a:r>
            <a:endParaRPr lang="sv-SE" sz="24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63203848"/>
              </p:ext>
            </p:extLst>
          </p:nvPr>
        </p:nvGraphicFramePr>
        <p:xfrm>
          <a:off x="214282" y="1357299"/>
          <a:ext cx="8678198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56795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0</TotalTime>
  <Words>485</Words>
  <Application>Microsoft Office PowerPoint</Application>
  <PresentationFormat>Bildspel på skärmen (4:3)</PresentationFormat>
  <Paragraphs>106</Paragraphs>
  <Slides>19</Slides>
  <Notes>19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19</vt:i4>
      </vt:variant>
    </vt:vector>
  </HeadingPairs>
  <TitlesOfParts>
    <vt:vector size="26" baseType="lpstr">
      <vt:lpstr>Arial</vt:lpstr>
      <vt:lpstr>Calibri</vt:lpstr>
      <vt:lpstr>Geneva</vt:lpstr>
      <vt:lpstr>Gill Sans MT</vt:lpstr>
      <vt:lpstr>Wingdings</vt:lpstr>
      <vt:lpstr>Vrinda</vt:lpstr>
      <vt:lpstr>Tema1</vt:lpstr>
      <vt:lpstr>PowerPoint-presentation</vt:lpstr>
      <vt:lpstr>Andelen som druckit alkohol under de senaste 30 dagarna i befolkningen 17–84 år, fördelat på åldersgrupper. 2002–2018.</vt:lpstr>
      <vt:lpstr>Genomsnittligt antal alkoholkonsumtionstillfällen under de senaste 30 dagarna i befolkningen 17–84 år, fördelat på åldersgrupper. 2004–2018.</vt:lpstr>
      <vt:lpstr>Självrapporterad konsumtion i liter ren (100 %) alkohol per år i befolkningen 17–84 år, fördelat på åldersgrupper. 2004–2018.</vt:lpstr>
      <vt:lpstr>Självrapporterad konsumtion i liter ren (100 %) alkohol per år i befolkningen 17–80 år, fördelat på tvåårsåldersgrupper. 2004/05 och 2016/18.</vt:lpstr>
      <vt:lpstr>Självrapporterad volym i centiliter ren (100 %) alkohol per konsumtionstillfälle bland alkoholkonsumenter i befolkningen 17–84 år, fördelat på åldersgrupper.  2004–2018. </vt:lpstr>
      <vt:lpstr>Andelen som högkonsumerat alkohol varje vecka under de senaste 30 dagarna i befolkningen 17–84 år, fördelat på åldersgrupper. 2004–2018.</vt:lpstr>
      <vt:lpstr>Andelen av den totala självrapporterade alkoholkonsumtionen som konsumerats över respektive under gränsen för högkonsumtion, i befolkningen 17–84 år. 2004–2018.</vt:lpstr>
      <vt:lpstr>Genomsnittligt antal intensivkonsumtionstillfällen under de senaste 30 dagarna i befolkningen 17–84 år, fördelat på åldersgrupper. 2004–2018.</vt:lpstr>
      <vt:lpstr>Andelen konsumtionstillfällen som innefattat intensivkonsumtion bland alkoholkonsumenter i befolkningen 17–84 år, fördelat på åldersgrupper. 2004–2018.</vt:lpstr>
      <vt:lpstr>Andelen självrapporterad konsumtion av olika alkoholsorter i liter ren (100 %) alkohol i befolkningen 17–84 år, fördelat på åldersgrupper. 2018. </vt:lpstr>
      <vt:lpstr>Andelen som konsumerat alkohol under de senaste 30 dagarna respektive, som intensivkonsumerat  under de senaste 30 dagarna respektive veckovis (vänster y-axel) och självrapporterad konsumtion i liter ren (100%) alkohol per år (höger y-axel) i befolkningen 17–84 år, fördelat på kön. 2018.</vt:lpstr>
      <vt:lpstr>Självrapporterad konsumtion i liter ren (100 %) alkohol  per år. Fördelat på kön och åldersgrupper. 2004–2018.</vt:lpstr>
      <vt:lpstr>Självrapporterad konsumtion i liter ren (100 %) alkohol per år i befolkningen 17–84 år, fördelat på tvåårsåldersgrupper. 2014/18.</vt:lpstr>
      <vt:lpstr>Andelen självrapporterad konsumtion av olika alkoholsorter i liter ren (100 %) alkohol i befolkningen 17–84 år, fördelat på kön. Procent. 2018.</vt:lpstr>
      <vt:lpstr>Genomsnittligt antal konsumtionstillfällen (vänster y-axel) respektive självrapporterad konsumtion i cl ren (100 %) alkohol (höger y-axel) i befolkningen 17-84 år, fördelat på månader. Genomsnitt 2016–2018.</vt:lpstr>
      <vt:lpstr>Självrapporterad konsumtion i cl ren (100 %) alkohol i befolkningen 17–84 år, fördelat på månader och åldersgrupper. Genomsnitt 2016–2018.</vt:lpstr>
      <vt:lpstr>Andelen som konsumerat alkohol per veckodag i befolkningen 17–84 år efter kön. 2018.</vt:lpstr>
      <vt:lpstr>Andelen som konsumerat alkohol per veckodag i befolkningen 17–84 år efter åldersgrupper. 2018.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subject>CAN Presentations mall</dc:subject>
  <dc:creator/>
  <dc:description>2008-01-02</dc:description>
  <cp:lastModifiedBy/>
  <cp:revision>1</cp:revision>
  <dcterms:created xsi:type="dcterms:W3CDTF">2008-07-02T13:26:31Z</dcterms:created>
  <dcterms:modified xsi:type="dcterms:W3CDTF">2019-09-27T12:13:28Z</dcterms:modified>
</cp:coreProperties>
</file>