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0"/>
  </p:notesMasterIdLst>
  <p:sldIdLst>
    <p:sldId id="308" r:id="rId2"/>
    <p:sldId id="380" r:id="rId3"/>
    <p:sldId id="381" r:id="rId4"/>
    <p:sldId id="382" r:id="rId5"/>
    <p:sldId id="358" r:id="rId6"/>
    <p:sldId id="361" r:id="rId7"/>
    <p:sldId id="362" r:id="rId8"/>
    <p:sldId id="363" r:id="rId9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0E2"/>
    <a:srgbClr val="AAA096"/>
    <a:srgbClr val="B32B31"/>
    <a:srgbClr val="BEBC00"/>
    <a:srgbClr val="F29200"/>
    <a:srgbClr val="BFBFBF"/>
    <a:srgbClr val="004687"/>
    <a:srgbClr val="FFD966"/>
    <a:srgbClr val="D9D9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68" autoAdjust="0"/>
    <p:restoredTop sz="94660"/>
  </p:normalViewPr>
  <p:slideViewPr>
    <p:cSldViewPr>
      <p:cViewPr varScale="1">
        <p:scale>
          <a:sx n="106" d="100"/>
          <a:sy n="106" d="100"/>
        </p:scale>
        <p:origin x="184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/Users/Jenny/Documents/VIKTIGT/FO&#776;RETAG/&#8226;%20JOBB/CAN/RAPPORT%20BJO&#776;RN%20MONITOR/Underlag/Diagram_Alla_1909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5230336725871"/>
          <c:y val="0.108246092314529"/>
          <c:w val="0.909862551503939"/>
          <c:h val="0.723943341312245"/>
        </c:manualLayout>
      </c:layout>
      <c:lineChart>
        <c:grouping val="standard"/>
        <c:varyColors val="0"/>
        <c:ser>
          <c:idx val="0"/>
          <c:order val="0"/>
          <c:tx>
            <c:strRef>
              <c:f>'Fig 1 Totalt'!$D$5</c:f>
              <c:strCache>
                <c:ptCount val="1"/>
                <c:pt idx="0">
                  <c:v>Totalt 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Totalt'!$E$4:$V$4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1 Totalt'!$E$5:$V$5</c:f>
              <c:numCache>
                <c:formatCode>0.00</c:formatCode>
                <c:ptCount val="18"/>
                <c:pt idx="0">
                  <c:v>8.844706496755783</c:v>
                </c:pt>
                <c:pt idx="1">
                  <c:v>9.54950453775659</c:v>
                </c:pt>
                <c:pt idx="2">
                  <c:v>10.03365245009981</c:v>
                </c:pt>
                <c:pt idx="3">
                  <c:v>10.56148299052103</c:v>
                </c:pt>
                <c:pt idx="4">
                  <c:v>10.25747091626367</c:v>
                </c:pt>
                <c:pt idx="5">
                  <c:v>10.08509601544451</c:v>
                </c:pt>
                <c:pt idx="6">
                  <c:v>9.853232260731798</c:v>
                </c:pt>
                <c:pt idx="7">
                  <c:v>9.82914242474515</c:v>
                </c:pt>
                <c:pt idx="8">
                  <c:v>9.543310822370975</c:v>
                </c:pt>
                <c:pt idx="9">
                  <c:v>9.495250914249448</c:v>
                </c:pt>
                <c:pt idx="10">
                  <c:v>9.474886794430055</c:v>
                </c:pt>
                <c:pt idx="11">
                  <c:v>9.120950541456526</c:v>
                </c:pt>
                <c:pt idx="12">
                  <c:v>9.752205183692377</c:v>
                </c:pt>
                <c:pt idx="13">
                  <c:v>9.27443404794914</c:v>
                </c:pt>
                <c:pt idx="14">
                  <c:v>9.130604401336288</c:v>
                </c:pt>
                <c:pt idx="15">
                  <c:v>9.0</c:v>
                </c:pt>
                <c:pt idx="16">
                  <c:v>8.98</c:v>
                </c:pt>
                <c:pt idx="17" formatCode="General">
                  <c:v>8.83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43C-40B4-99DF-D68E8A28ED99}"/>
            </c:ext>
          </c:extLst>
        </c:ser>
        <c:ser>
          <c:idx val="1"/>
          <c:order val="1"/>
          <c:tx>
            <c:strRef>
              <c:f>'Fig 1 Totalt'!$D$6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Totalt'!$E$4:$V$4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1 Totalt'!$E$6:$V$6</c:f>
              <c:numCache>
                <c:formatCode>0.00</c:formatCode>
                <c:ptCount val="18"/>
                <c:pt idx="0">
                  <c:v>6.498837144884112</c:v>
                </c:pt>
                <c:pt idx="1">
                  <c:v>6.879889162616358</c:v>
                </c:pt>
                <c:pt idx="2">
                  <c:v>6.875615107102737</c:v>
                </c:pt>
                <c:pt idx="3">
                  <c:v>6.508274527371792</c:v>
                </c:pt>
                <c:pt idx="4">
                  <c:v>6.529460838327567</c:v>
                </c:pt>
                <c:pt idx="5">
                  <c:v>6.80771137381761</c:v>
                </c:pt>
                <c:pt idx="6">
                  <c:v>6.984839976209956</c:v>
                </c:pt>
                <c:pt idx="7">
                  <c:v>7.016207766543256</c:v>
                </c:pt>
                <c:pt idx="8">
                  <c:v>7.302018434549571</c:v>
                </c:pt>
                <c:pt idx="9">
                  <c:v>7.379762842949602</c:v>
                </c:pt>
                <c:pt idx="10">
                  <c:v>7.316558063258049</c:v>
                </c:pt>
                <c:pt idx="11">
                  <c:v>7.214300303902127</c:v>
                </c:pt>
                <c:pt idx="12">
                  <c:v>7.315411071809703</c:v>
                </c:pt>
                <c:pt idx="13">
                  <c:v>7.199395585119784</c:v>
                </c:pt>
                <c:pt idx="14">
                  <c:v>7.122573327214028</c:v>
                </c:pt>
                <c:pt idx="15">
                  <c:v>7.149999999999999</c:v>
                </c:pt>
                <c:pt idx="16">
                  <c:v>7.03</c:v>
                </c:pt>
                <c:pt idx="17" formatCode="General">
                  <c:v>7.2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43C-40B4-99DF-D68E8A28ED99}"/>
            </c:ext>
          </c:extLst>
        </c:ser>
        <c:ser>
          <c:idx val="2"/>
          <c:order val="2"/>
          <c:tx>
            <c:strRef>
              <c:f>'Fig 1 Totalt'!$D$7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Totalt'!$E$4:$V$4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1 Totalt'!$E$7:$V$7</c:f>
              <c:numCache>
                <c:formatCode>0.00</c:formatCode>
                <c:ptCount val="18"/>
                <c:pt idx="0">
                  <c:v>2.345869351871671</c:v>
                </c:pt>
                <c:pt idx="1">
                  <c:v>2.66961537514023</c:v>
                </c:pt>
                <c:pt idx="2">
                  <c:v>3.15803734299707</c:v>
                </c:pt>
                <c:pt idx="3">
                  <c:v>4.053208463149232</c:v>
                </c:pt>
                <c:pt idx="4">
                  <c:v>3.728010077936098</c:v>
                </c:pt>
                <c:pt idx="5">
                  <c:v>3.277384641626897</c:v>
                </c:pt>
                <c:pt idx="6">
                  <c:v>2.868392284521839</c:v>
                </c:pt>
                <c:pt idx="7">
                  <c:v>2.812934658201894</c:v>
                </c:pt>
                <c:pt idx="8">
                  <c:v>2.241292387821405</c:v>
                </c:pt>
                <c:pt idx="9">
                  <c:v>2.115488071299843</c:v>
                </c:pt>
                <c:pt idx="10">
                  <c:v>2.158328731172006</c:v>
                </c:pt>
                <c:pt idx="11">
                  <c:v>1.906650237554401</c:v>
                </c:pt>
                <c:pt idx="12">
                  <c:v>2.436794111882674</c:v>
                </c:pt>
                <c:pt idx="13">
                  <c:v>2.075038462829357</c:v>
                </c:pt>
                <c:pt idx="14">
                  <c:v>2.00803107412226</c:v>
                </c:pt>
                <c:pt idx="15">
                  <c:v>1.850009049709588</c:v>
                </c:pt>
                <c:pt idx="16">
                  <c:v>1.95</c:v>
                </c:pt>
                <c:pt idx="17" formatCode="General">
                  <c:v>1.63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43C-40B4-99DF-D68E8A28E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97025536"/>
        <c:axId val="-897016000"/>
      </c:lineChart>
      <c:catAx>
        <c:axId val="-89702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897016000"/>
        <c:crosses val="autoZero"/>
        <c:auto val="1"/>
        <c:lblAlgn val="ctr"/>
        <c:lblOffset val="100"/>
        <c:noMultiLvlLbl val="0"/>
      </c:catAx>
      <c:valAx>
        <c:axId val="-897016000"/>
        <c:scaling>
          <c:orientation val="minMax"/>
          <c:max val="12.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897025536"/>
        <c:crosses val="autoZero"/>
        <c:crossBetween val="midCat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45375131611268"/>
          <c:y val="0.00284711955081914"/>
          <c:w val="0.744296889717568"/>
          <c:h val="0.0625182098765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16016203703704"/>
          <c:y val="0.0337593120543339"/>
          <c:w val="0.640796296296296"/>
          <c:h val="0.919821633870957"/>
        </c:manualLayout>
      </c:layout>
      <c:pieChart>
        <c:varyColors val="1"/>
        <c:ser>
          <c:idx val="0"/>
          <c:order val="0"/>
          <c:tx>
            <c:strRef>
              <c:f>'Fig 2 Cirkel'!$C$2</c:f>
              <c:strCache>
                <c:ptCount val="1"/>
                <c:pt idx="0">
                  <c:v>Källa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18-4E27-83C5-F62EDA16CE8B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18-4E27-83C5-F62EDA16CE8B}"/>
              </c:ext>
            </c:extLst>
          </c:dPt>
          <c:dPt>
            <c:idx val="2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18-4E27-83C5-F62EDA16CE8B}"/>
              </c:ext>
            </c:extLst>
          </c:dPt>
          <c:dPt>
            <c:idx val="3"/>
            <c:bubble3D val="0"/>
            <c:spPr>
              <a:solidFill>
                <a:srgbClr val="B32B3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818-4E27-83C5-F62EDA16CE8B}"/>
              </c:ext>
            </c:extLst>
          </c:dPt>
          <c:dPt>
            <c:idx val="4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818-4E27-83C5-F62EDA16CE8B}"/>
              </c:ext>
            </c:extLst>
          </c:dPt>
          <c:dPt>
            <c:idx val="5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818-4E27-83C5-F62EDA16CE8B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818-4E27-83C5-F62EDA16CE8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mr-IN"/>
                      <a:t>65,6%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944107117349773"/>
                  <c:y val="-0.04834458925534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Gill Sans MT" charset="0"/>
                        <a:ea typeface="Gill Sans MT" charset="0"/>
                        <a:cs typeface="Gill Sans MT" charset="0"/>
                      </a:defRPr>
                    </a:pPr>
                    <a:r>
                      <a:rPr lang="mr-IN">
                        <a:solidFill>
                          <a:schemeClr val="bg1"/>
                        </a:solidFill>
                      </a:rPr>
                      <a:t>10,6%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Gill Sans MT" charset="0"/>
                      <a:ea typeface="Gill Sans MT" charset="0"/>
                      <a:cs typeface="Gill Sans MT" charset="0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995321759259259"/>
                  <c:y val="0.0630617968194475"/>
                </c:manualLayout>
              </c:layout>
              <c:tx>
                <c:rich>
                  <a:bodyPr/>
                  <a:lstStyle/>
                  <a:p>
                    <a:r>
                      <a:rPr lang="mr-IN"/>
                      <a:t>10,4%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729023148148148"/>
                  <c:y val="0.098922758959841"/>
                </c:manualLayout>
              </c:layout>
              <c:tx>
                <c:rich>
                  <a:bodyPr/>
                  <a:lstStyle/>
                  <a:p>
                    <a:r>
                      <a:rPr lang="mr-IN"/>
                      <a:t>5,4%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848914351851852"/>
                  <c:y val="0.196583863314659"/>
                </c:manualLayout>
              </c:layout>
              <c:tx>
                <c:rich>
                  <a:bodyPr/>
                  <a:lstStyle/>
                  <a:p>
                    <a:r>
                      <a:rPr lang="mr-IN"/>
                      <a:t>4,4%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426641203703703"/>
                  <c:y val="0.120409099064973"/>
                </c:manualLayout>
              </c:layout>
              <c:tx>
                <c:rich>
                  <a:bodyPr/>
                  <a:lstStyle/>
                  <a:p>
                    <a:r>
                      <a:rPr lang="mr-IN"/>
                      <a:t>2,5%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0185511574074074"/>
                  <c:y val="0.0418997587671205"/>
                </c:manualLayout>
              </c:layout>
              <c:tx>
                <c:rich>
                  <a:bodyPr/>
                  <a:lstStyle/>
                  <a:p>
                    <a:r>
                      <a:rPr lang="mr-IN"/>
                      <a:t>1,2%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ill Sans MT" charset="0"/>
                    <a:ea typeface="Gill Sans MT" charset="0"/>
                    <a:cs typeface="Gill Sans MT" charset="0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'Fig 2 Cirkel'!$B$3:$B$9</c:f>
              <c:strCache>
                <c:ptCount val="7"/>
                <c:pt idx="0">
                  <c:v>Systembolaget</c:v>
                </c:pt>
                <c:pt idx="1">
                  <c:v>Restauranger</c:v>
                </c:pt>
                <c:pt idx="2">
                  <c:v>Resandeinförsel</c:v>
                </c:pt>
                <c:pt idx="3">
                  <c:v>Folköl</c:v>
                </c:pt>
                <c:pt idx="4">
                  <c:v>Smuggling</c:v>
                </c:pt>
                <c:pt idx="5">
                  <c:v>Hemtillverkning</c:v>
                </c:pt>
                <c:pt idx="6">
                  <c:v>Internet</c:v>
                </c:pt>
              </c:strCache>
            </c:strRef>
          </c:cat>
          <c:val>
            <c:numRef>
              <c:f>'Fig 2 Cirkel'!$C$3:$C$9</c:f>
              <c:numCache>
                <c:formatCode>0.0</c:formatCode>
                <c:ptCount val="7"/>
                <c:pt idx="0">
                  <c:v>65.6</c:v>
                </c:pt>
                <c:pt idx="1">
                  <c:v>10.6</c:v>
                </c:pt>
                <c:pt idx="2">
                  <c:v>10.4</c:v>
                </c:pt>
                <c:pt idx="3">
                  <c:v>5.4</c:v>
                </c:pt>
                <c:pt idx="4">
                  <c:v>4.4</c:v>
                </c:pt>
                <c:pt idx="5">
                  <c:v>2.5</c:v>
                </c:pt>
                <c:pt idx="6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818-4E27-83C5-F62EDA16CE8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68147081473379"/>
          <c:y val="0.217965691055336"/>
          <c:w val="0.883992115785805"/>
          <c:h val="0.655076411436192"/>
        </c:manualLayout>
      </c:layout>
      <c:lineChart>
        <c:grouping val="standard"/>
        <c:varyColors val="0"/>
        <c:ser>
          <c:idx val="0"/>
          <c:order val="0"/>
          <c:tx>
            <c:strRef>
              <c:f>'Fig 3'!$D$5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3'!$D$6:$D$15</c:f>
              <c:numCache>
                <c:formatCode>General</c:formatCode>
                <c:ptCount val="10"/>
                <c:pt idx="0">
                  <c:v>1.39</c:v>
                </c:pt>
                <c:pt idx="1">
                  <c:v>1.39</c:v>
                </c:pt>
                <c:pt idx="2">
                  <c:v>1.42</c:v>
                </c:pt>
                <c:pt idx="3">
                  <c:v>1.27</c:v>
                </c:pt>
                <c:pt idx="4">
                  <c:v>1.5</c:v>
                </c:pt>
                <c:pt idx="5">
                  <c:v>1.3</c:v>
                </c:pt>
                <c:pt idx="6">
                  <c:v>1.22</c:v>
                </c:pt>
                <c:pt idx="7">
                  <c:v>1.13</c:v>
                </c:pt>
                <c:pt idx="8">
                  <c:v>1.22</c:v>
                </c:pt>
                <c:pt idx="9">
                  <c:v>0.92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3'!$E$5</c:f>
              <c:strCache>
                <c:ptCount val="1"/>
                <c:pt idx="0">
                  <c:v>Restauranger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3'!$E$6:$E$15</c:f>
              <c:numCache>
                <c:formatCode>General</c:formatCode>
                <c:ptCount val="10"/>
                <c:pt idx="0">
                  <c:v>0.92</c:v>
                </c:pt>
                <c:pt idx="1">
                  <c:v>0.94</c:v>
                </c:pt>
                <c:pt idx="2">
                  <c:v>0.97</c:v>
                </c:pt>
                <c:pt idx="3">
                  <c:v>0.93</c:v>
                </c:pt>
                <c:pt idx="4">
                  <c:v>1.01</c:v>
                </c:pt>
                <c:pt idx="5">
                  <c:v>0.97</c:v>
                </c:pt>
                <c:pt idx="6">
                  <c:v>0.95</c:v>
                </c:pt>
                <c:pt idx="7">
                  <c:v>0.97</c:v>
                </c:pt>
                <c:pt idx="8">
                  <c:v>0.92</c:v>
                </c:pt>
                <c:pt idx="9">
                  <c:v>0.97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3'!$F$5</c:f>
              <c:strCache>
                <c:ptCount val="1"/>
                <c:pt idx="0">
                  <c:v>Folköl</c:v>
                </c:pt>
              </c:strCache>
            </c:strRef>
          </c:tx>
          <c:spPr>
            <a:ln w="38100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3'!$F$6:$F$15</c:f>
              <c:numCache>
                <c:formatCode>General</c:formatCode>
                <c:ptCount val="10"/>
                <c:pt idx="0">
                  <c:v>0.62</c:v>
                </c:pt>
                <c:pt idx="1">
                  <c:v>0.64</c:v>
                </c:pt>
                <c:pt idx="2">
                  <c:v>0.57</c:v>
                </c:pt>
                <c:pt idx="3">
                  <c:v>0.53</c:v>
                </c:pt>
                <c:pt idx="4">
                  <c:v>0.51</c:v>
                </c:pt>
                <c:pt idx="5">
                  <c:v>0.49</c:v>
                </c:pt>
                <c:pt idx="6">
                  <c:v>0.47</c:v>
                </c:pt>
                <c:pt idx="7">
                  <c:v>0.47</c:v>
                </c:pt>
                <c:pt idx="8">
                  <c:v>0.44</c:v>
                </c:pt>
                <c:pt idx="9">
                  <c:v>0.44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 3'!$G$5</c:f>
              <c:strCache>
                <c:ptCount val="1"/>
                <c:pt idx="0">
                  <c:v>Köp av smugglat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3'!$G$6:$G$15</c:f>
              <c:numCache>
                <c:formatCode>General</c:formatCode>
                <c:ptCount val="10"/>
                <c:pt idx="0">
                  <c:v>0.67</c:v>
                </c:pt>
                <c:pt idx="1">
                  <c:v>0.49</c:v>
                </c:pt>
                <c:pt idx="2">
                  <c:v>0.45</c:v>
                </c:pt>
                <c:pt idx="3">
                  <c:v>0.46</c:v>
                </c:pt>
                <c:pt idx="4">
                  <c:v>0.58</c:v>
                </c:pt>
                <c:pt idx="5">
                  <c:v>0.47</c:v>
                </c:pt>
                <c:pt idx="6">
                  <c:v>0.5</c:v>
                </c:pt>
                <c:pt idx="7">
                  <c:v>0.45</c:v>
                </c:pt>
                <c:pt idx="8">
                  <c:v>0.41</c:v>
                </c:pt>
                <c:pt idx="9">
                  <c:v>0.39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 3'!$H$5</c:f>
              <c:strCache>
                <c:ptCount val="1"/>
                <c:pt idx="0">
                  <c:v>Hemtillverkning</c:v>
                </c:pt>
              </c:strCache>
            </c:strRef>
          </c:tx>
          <c:spPr>
            <a:ln w="38100" cap="rnd">
              <a:solidFill>
                <a:schemeClr val="bg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3'!$H$6:$H$15</c:f>
              <c:numCache>
                <c:formatCode>General</c:formatCode>
                <c:ptCount val="10"/>
                <c:pt idx="0">
                  <c:v>0.13</c:v>
                </c:pt>
                <c:pt idx="1">
                  <c:v>0.21</c:v>
                </c:pt>
                <c:pt idx="2">
                  <c:v>0.19</c:v>
                </c:pt>
                <c:pt idx="3">
                  <c:v>0.13</c:v>
                </c:pt>
                <c:pt idx="4">
                  <c:v>0.17</c:v>
                </c:pt>
                <c:pt idx="5">
                  <c:v>0.17</c:v>
                </c:pt>
                <c:pt idx="6">
                  <c:v>0.18</c:v>
                </c:pt>
                <c:pt idx="7">
                  <c:v>0.16</c:v>
                </c:pt>
                <c:pt idx="8">
                  <c:v>0.2</c:v>
                </c:pt>
                <c:pt idx="9">
                  <c:v>0.22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'Fig 3'!$I$5</c:f>
              <c:strCache>
                <c:ptCount val="1"/>
                <c:pt idx="0">
                  <c:v>Internet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3'!$C$6:$C$15</c:f>
              <c:numCache>
                <c:formatCode>General</c:formatCode>
                <c:ptCount val="10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  <c:pt idx="5">
                  <c:v>2014.0</c:v>
                </c:pt>
                <c:pt idx="6">
                  <c:v>2015.0</c:v>
                </c:pt>
                <c:pt idx="7">
                  <c:v>2016.0</c:v>
                </c:pt>
                <c:pt idx="8">
                  <c:v>2017.0</c:v>
                </c:pt>
                <c:pt idx="9">
                  <c:v>2018.0</c:v>
                </c:pt>
              </c:numCache>
            </c:numRef>
          </c:cat>
          <c:val>
            <c:numRef>
              <c:f>'Fig 3'!$I$6:$I$15</c:f>
              <c:numCache>
                <c:formatCode>General</c:formatCode>
                <c:ptCount val="10"/>
                <c:pt idx="0">
                  <c:v>0.05</c:v>
                </c:pt>
                <c:pt idx="1">
                  <c:v>0.02</c:v>
                </c:pt>
                <c:pt idx="2">
                  <c:v>0.1</c:v>
                </c:pt>
                <c:pt idx="3">
                  <c:v>0.05</c:v>
                </c:pt>
                <c:pt idx="4">
                  <c:v>0.19</c:v>
                </c:pt>
                <c:pt idx="5">
                  <c:v>0.13</c:v>
                </c:pt>
                <c:pt idx="6">
                  <c:v>0.1</c:v>
                </c:pt>
                <c:pt idx="7">
                  <c:v>0.12</c:v>
                </c:pt>
                <c:pt idx="8">
                  <c:v>0.12</c:v>
                </c:pt>
                <c:pt idx="9">
                  <c:v>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32667648"/>
        <c:axId val="-932662304"/>
      </c:lineChart>
      <c:catAx>
        <c:axId val="-93266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932662304"/>
        <c:crosses val="autoZero"/>
        <c:auto val="1"/>
        <c:lblAlgn val="ctr"/>
        <c:lblOffset val="100"/>
        <c:noMultiLvlLbl val="0"/>
      </c:catAx>
      <c:valAx>
        <c:axId val="-93266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rgbClr val="BFBFB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932667648"/>
        <c:crosses val="autoZero"/>
        <c:crossBetween val="midCat"/>
      </c:valAx>
      <c:spPr>
        <a:solidFill>
          <a:schemeClr val="tx1"/>
        </a:solidFill>
        <a:ln cmpd="sng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79375054689105"/>
          <c:y val="0.00801678601367525"/>
          <c:w val="0.718119830119886"/>
          <c:h val="0.1620228637146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00355958482489"/>
          <c:y val="0.184828638831796"/>
          <c:w val="0.896627296587927"/>
          <c:h val="0.664948002410506"/>
        </c:manualLayout>
      </c:layout>
      <c:lineChart>
        <c:grouping val="standard"/>
        <c:varyColors val="0"/>
        <c:ser>
          <c:idx val="0"/>
          <c:order val="0"/>
          <c:tx>
            <c:strRef>
              <c:f>'Fig 4 Vin'!$B$6</c:f>
              <c:strCache>
                <c:ptCount val="1"/>
                <c:pt idx="0">
                  <c:v>Vin, totalt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Vin'!$C$5:$T$5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4 Vin'!$C$6:$T$6</c:f>
              <c:numCache>
                <c:formatCode>0.00</c:formatCode>
                <c:ptCount val="18"/>
                <c:pt idx="0">
                  <c:v>3.019797241164445</c:v>
                </c:pt>
                <c:pt idx="1">
                  <c:v>3.396611419507259</c:v>
                </c:pt>
                <c:pt idx="2">
                  <c:v>3.53558250949865</c:v>
                </c:pt>
                <c:pt idx="3">
                  <c:v>3.590660455947311</c:v>
                </c:pt>
                <c:pt idx="4">
                  <c:v>3.484248795100203</c:v>
                </c:pt>
                <c:pt idx="5">
                  <c:v>3.462981627592129</c:v>
                </c:pt>
                <c:pt idx="6">
                  <c:v>3.606456429075328</c:v>
                </c:pt>
                <c:pt idx="7">
                  <c:v>3.662495505767262</c:v>
                </c:pt>
                <c:pt idx="8">
                  <c:v>3.761882872784839</c:v>
                </c:pt>
                <c:pt idx="9">
                  <c:v>3.834661226561858</c:v>
                </c:pt>
                <c:pt idx="10">
                  <c:v>3.943539457434745</c:v>
                </c:pt>
                <c:pt idx="11">
                  <c:v>3.799517433855932</c:v>
                </c:pt>
                <c:pt idx="12">
                  <c:v>3.998937099231826</c:v>
                </c:pt>
                <c:pt idx="13">
                  <c:v>3.89</c:v>
                </c:pt>
                <c:pt idx="14">
                  <c:v>3.742930334874187</c:v>
                </c:pt>
                <c:pt idx="15">
                  <c:v>3.762035137201968</c:v>
                </c:pt>
                <c:pt idx="16">
                  <c:v>3.761380644302812</c:v>
                </c:pt>
                <c:pt idx="17">
                  <c:v>3.76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4 Vin'!$B$7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Vin'!$C$5:$T$5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4 Vin'!$C$7:$T$7</c:f>
              <c:numCache>
                <c:formatCode>0.00</c:formatCode>
                <c:ptCount val="18"/>
                <c:pt idx="0">
                  <c:v>2.403801750426301</c:v>
                </c:pt>
                <c:pt idx="1">
                  <c:v>2.620303003071554</c:v>
                </c:pt>
                <c:pt idx="2">
                  <c:v>2.708026863033234</c:v>
                </c:pt>
                <c:pt idx="3">
                  <c:v>2.679827103839879</c:v>
                </c:pt>
                <c:pt idx="4">
                  <c:v>2.711642898280962</c:v>
                </c:pt>
                <c:pt idx="5">
                  <c:v>2.863310969939196</c:v>
                </c:pt>
                <c:pt idx="6">
                  <c:v>3.036274281218354</c:v>
                </c:pt>
                <c:pt idx="7">
                  <c:v>3.091594673631197</c:v>
                </c:pt>
                <c:pt idx="8">
                  <c:v>3.305080484236142</c:v>
                </c:pt>
                <c:pt idx="9">
                  <c:v>3.403486747341716</c:v>
                </c:pt>
                <c:pt idx="10">
                  <c:v>3.472676386304382</c:v>
                </c:pt>
                <c:pt idx="11">
                  <c:v>3.427284173388772</c:v>
                </c:pt>
                <c:pt idx="12">
                  <c:v>3.497074341268032</c:v>
                </c:pt>
                <c:pt idx="13">
                  <c:v>3.460396793225072</c:v>
                </c:pt>
                <c:pt idx="14">
                  <c:v>3.395213909052066</c:v>
                </c:pt>
                <c:pt idx="15">
                  <c:v>3.394887924474916</c:v>
                </c:pt>
                <c:pt idx="16">
                  <c:v>3.357304083408723</c:v>
                </c:pt>
                <c:pt idx="17">
                  <c:v>3.38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4 Vin'!$B$8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Vin'!$C$5:$T$5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4 Vin'!$C$8:$T$8</c:f>
              <c:numCache>
                <c:formatCode>0.00</c:formatCode>
                <c:ptCount val="18"/>
                <c:pt idx="0">
                  <c:v>0.615995490738143</c:v>
                </c:pt>
                <c:pt idx="1">
                  <c:v>0.776308416435706</c:v>
                </c:pt>
                <c:pt idx="2">
                  <c:v>0.827555646465416</c:v>
                </c:pt>
                <c:pt idx="3">
                  <c:v>0.910833352107431</c:v>
                </c:pt>
                <c:pt idx="4">
                  <c:v>0.772605896819242</c:v>
                </c:pt>
                <c:pt idx="5">
                  <c:v>0.599670657652933</c:v>
                </c:pt>
                <c:pt idx="6">
                  <c:v>0.570182147856974</c:v>
                </c:pt>
                <c:pt idx="7">
                  <c:v>0.570900832136065</c:v>
                </c:pt>
                <c:pt idx="8">
                  <c:v>0.456802388548697</c:v>
                </c:pt>
                <c:pt idx="9">
                  <c:v>0.431174479220141</c:v>
                </c:pt>
                <c:pt idx="10">
                  <c:v>0.470863071130363</c:v>
                </c:pt>
                <c:pt idx="11">
                  <c:v>0.37223326046716</c:v>
                </c:pt>
                <c:pt idx="12">
                  <c:v>0.51</c:v>
                </c:pt>
                <c:pt idx="13">
                  <c:v>0.43</c:v>
                </c:pt>
                <c:pt idx="14">
                  <c:v>0.34771642582212</c:v>
                </c:pt>
                <c:pt idx="15">
                  <c:v>0.367147212727052</c:v>
                </c:pt>
                <c:pt idx="16">
                  <c:v>0.41</c:v>
                </c:pt>
                <c:pt idx="17">
                  <c:v>0.38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32348240"/>
        <c:axId val="-932305920"/>
      </c:lineChart>
      <c:catAx>
        <c:axId val="-93234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932305920"/>
        <c:crosses val="autoZero"/>
        <c:auto val="1"/>
        <c:lblAlgn val="ctr"/>
        <c:lblOffset val="100"/>
        <c:noMultiLvlLbl val="0"/>
      </c:catAx>
      <c:valAx>
        <c:axId val="-93230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932348240"/>
        <c:crosses val="autoZero"/>
        <c:crossBetween val="midCat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25691661654452"/>
          <c:y val="0.0272232231845415"/>
          <c:w val="0.658890777130958"/>
          <c:h val="0.1402001340128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24188401886313"/>
          <c:y val="0.154634028582464"/>
          <c:w val="0.883282507216712"/>
          <c:h val="0.661313972576284"/>
        </c:manualLayout>
      </c:layout>
      <c:lineChart>
        <c:grouping val="standard"/>
        <c:varyColors val="0"/>
        <c:ser>
          <c:idx val="0"/>
          <c:order val="0"/>
          <c:tx>
            <c:strRef>
              <c:f>'Fig 5 Starköl'!$B$5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5 Starköl'!$C$5:$T$5</c:f>
              <c:numCache>
                <c:formatCode>0.00</c:formatCode>
                <c:ptCount val="18"/>
                <c:pt idx="0">
                  <c:v>2.457567169193098</c:v>
                </c:pt>
                <c:pt idx="1">
                  <c:v>2.708213670742223</c:v>
                </c:pt>
                <c:pt idx="2">
                  <c:v>2.948663079094744</c:v>
                </c:pt>
                <c:pt idx="3">
                  <c:v>3.193450812267723</c:v>
                </c:pt>
                <c:pt idx="4">
                  <c:v>3.090169470677536</c:v>
                </c:pt>
                <c:pt idx="5">
                  <c:v>3.038315253807791</c:v>
                </c:pt>
                <c:pt idx="6">
                  <c:v>2.957444323417196</c:v>
                </c:pt>
                <c:pt idx="7">
                  <c:v>2.919308221797865</c:v>
                </c:pt>
                <c:pt idx="8">
                  <c:v>2.77485708503317</c:v>
                </c:pt>
                <c:pt idx="9">
                  <c:v>2.636498156112884</c:v>
                </c:pt>
                <c:pt idx="10">
                  <c:v>2.704470492496204</c:v>
                </c:pt>
                <c:pt idx="11">
                  <c:v>2.620706792336606</c:v>
                </c:pt>
                <c:pt idx="12">
                  <c:v>2.791102783627041</c:v>
                </c:pt>
                <c:pt idx="13">
                  <c:v>2.756963667497628</c:v>
                </c:pt>
                <c:pt idx="14">
                  <c:v>2.750302273279947</c:v>
                </c:pt>
                <c:pt idx="15">
                  <c:v>2.773942338967238</c:v>
                </c:pt>
                <c:pt idx="16">
                  <c:v>2.78</c:v>
                </c:pt>
                <c:pt idx="17">
                  <c:v>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5 Starköl'!$B$6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5 Starköl'!$C$6:$T$6</c:f>
              <c:numCache>
                <c:formatCode>0.00</c:formatCode>
                <c:ptCount val="18"/>
                <c:pt idx="0">
                  <c:v>1.766064443884381</c:v>
                </c:pt>
                <c:pt idx="1">
                  <c:v>1.920880373940678</c:v>
                </c:pt>
                <c:pt idx="2">
                  <c:v>1.962526145076459</c:v>
                </c:pt>
                <c:pt idx="3">
                  <c:v>1.875548487358119</c:v>
                </c:pt>
                <c:pt idx="4">
                  <c:v>1.900064096572283</c:v>
                </c:pt>
                <c:pt idx="5">
                  <c:v>1.985690626614204</c:v>
                </c:pt>
                <c:pt idx="6">
                  <c:v>2.05226841396458</c:v>
                </c:pt>
                <c:pt idx="7">
                  <c:v>2.066451153763932</c:v>
                </c:pt>
                <c:pt idx="8">
                  <c:v>2.12429758395326</c:v>
                </c:pt>
                <c:pt idx="9">
                  <c:v>2.100090433980234</c:v>
                </c:pt>
                <c:pt idx="10">
                  <c:v>2.102155406713081</c:v>
                </c:pt>
                <c:pt idx="11">
                  <c:v>2.099371404102364</c:v>
                </c:pt>
                <c:pt idx="12">
                  <c:v>2.142103415832048</c:v>
                </c:pt>
                <c:pt idx="13">
                  <c:v>2.150792930321645</c:v>
                </c:pt>
                <c:pt idx="14">
                  <c:v>2.150363021403761</c:v>
                </c:pt>
                <c:pt idx="15">
                  <c:v>2.178393996992775</c:v>
                </c:pt>
                <c:pt idx="16">
                  <c:v>2.12550239252652</c:v>
                </c:pt>
                <c:pt idx="17">
                  <c:v>2.25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5 Starköl'!$B$7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5 Starköl'!$C$7:$T$7</c:f>
              <c:numCache>
                <c:formatCode>0.00</c:formatCode>
                <c:ptCount val="18"/>
                <c:pt idx="0">
                  <c:v>0.691502725308717</c:v>
                </c:pt>
                <c:pt idx="1">
                  <c:v>0.787333296801545</c:v>
                </c:pt>
                <c:pt idx="2">
                  <c:v>0.986136934018285</c:v>
                </c:pt>
                <c:pt idx="3">
                  <c:v>1.317902324909603</c:v>
                </c:pt>
                <c:pt idx="4">
                  <c:v>1.190105374105252</c:v>
                </c:pt>
                <c:pt idx="5">
                  <c:v>1.052624627193587</c:v>
                </c:pt>
                <c:pt idx="6">
                  <c:v>0.905175909452616</c:v>
                </c:pt>
                <c:pt idx="7">
                  <c:v>0.852857068033933</c:v>
                </c:pt>
                <c:pt idx="8">
                  <c:v>0.650559501079909</c:v>
                </c:pt>
                <c:pt idx="9">
                  <c:v>0.53640772213265</c:v>
                </c:pt>
                <c:pt idx="10">
                  <c:v>0.602315085783124</c:v>
                </c:pt>
                <c:pt idx="11">
                  <c:v>0.521335388234242</c:v>
                </c:pt>
                <c:pt idx="12">
                  <c:v>0.648999367794994</c:v>
                </c:pt>
                <c:pt idx="13">
                  <c:v>0.606170737175984</c:v>
                </c:pt>
                <c:pt idx="14">
                  <c:v>0.599939251876186</c:v>
                </c:pt>
                <c:pt idx="15">
                  <c:v>0.595548341974463</c:v>
                </c:pt>
                <c:pt idx="16">
                  <c:v>0.659959020164236</c:v>
                </c:pt>
                <c:pt idx="17">
                  <c:v>0.55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1878832"/>
        <c:axId val="-861357520"/>
      </c:lineChart>
      <c:catAx>
        <c:axId val="-82187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861357520"/>
        <c:crosses val="autoZero"/>
        <c:auto val="1"/>
        <c:lblAlgn val="ctr"/>
        <c:lblOffset val="100"/>
        <c:noMultiLvlLbl val="0"/>
      </c:catAx>
      <c:valAx>
        <c:axId val="-86135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821878832"/>
        <c:crosses val="autoZero"/>
        <c:crossBetween val="midCat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29443315149541"/>
          <c:y val="0.0209763327424167"/>
          <c:w val="0.744567002301888"/>
          <c:h val="0.08788649092313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37707340780965"/>
          <c:y val="0.130116693383275"/>
          <c:w val="0.87443610373824"/>
          <c:h val="0.655035749996032"/>
        </c:manualLayout>
      </c:layout>
      <c:lineChart>
        <c:grouping val="standard"/>
        <c:varyColors val="0"/>
        <c:ser>
          <c:idx val="0"/>
          <c:order val="0"/>
          <c:tx>
            <c:strRef>
              <c:f>'Fig 6 Sprit'!$A$5</c:f>
              <c:strCache>
                <c:ptCount val="1"/>
                <c:pt idx="0">
                  <c:v>Sprit, totalt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Sprit'!$B$4:$S$4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6 Sprit'!$B$5:$S$5</c:f>
              <c:numCache>
                <c:formatCode>0.00</c:formatCode>
                <c:ptCount val="18"/>
                <c:pt idx="0">
                  <c:v>2.440175630990237</c:v>
                </c:pt>
                <c:pt idx="1">
                  <c:v>2.496981653183482</c:v>
                </c:pt>
                <c:pt idx="2">
                  <c:v>2.609979531054232</c:v>
                </c:pt>
                <c:pt idx="3">
                  <c:v>2.935129775115898</c:v>
                </c:pt>
                <c:pt idx="4">
                  <c:v>2.857640842033488</c:v>
                </c:pt>
                <c:pt idx="5">
                  <c:v>2.708682572261217</c:v>
                </c:pt>
                <c:pt idx="6">
                  <c:v>2.471508834222166</c:v>
                </c:pt>
                <c:pt idx="7">
                  <c:v>2.463429756983235</c:v>
                </c:pt>
                <c:pt idx="8">
                  <c:v>2.245784056415531</c:v>
                </c:pt>
                <c:pt idx="9">
                  <c:v>2.247163867297782</c:v>
                </c:pt>
                <c:pt idx="10">
                  <c:v>2.094497731180772</c:v>
                </c:pt>
                <c:pt idx="11">
                  <c:v>2.023875264673666</c:v>
                </c:pt>
                <c:pt idx="12">
                  <c:v>2.287727039727143</c:v>
                </c:pt>
                <c:pt idx="13">
                  <c:v>2.010972708833357</c:v>
                </c:pt>
                <c:pt idx="14">
                  <c:v>2.023355833753278</c:v>
                </c:pt>
                <c:pt idx="15">
                  <c:v>1.868322474311208</c:v>
                </c:pt>
                <c:pt idx="16">
                  <c:v>1.84</c:v>
                </c:pt>
                <c:pt idx="17">
                  <c:v>1.67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6 Sprit'!$A$6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Sprit'!$B$4:$S$4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6 Sprit'!$B$6:$S$6</c:f>
              <c:numCache>
                <c:formatCode>0.00</c:formatCode>
                <c:ptCount val="18"/>
                <c:pt idx="0">
                  <c:v>1.401804495165426</c:v>
                </c:pt>
                <c:pt idx="1">
                  <c:v>1.391007991280503</c:v>
                </c:pt>
                <c:pt idx="2">
                  <c:v>1.265634768540861</c:v>
                </c:pt>
                <c:pt idx="3">
                  <c:v>1.1106569889837</c:v>
                </c:pt>
                <c:pt idx="4">
                  <c:v>1.092342035021883</c:v>
                </c:pt>
                <c:pt idx="5">
                  <c:v>1.101145407057685</c:v>
                </c:pt>
                <c:pt idx="6">
                  <c:v>1.091785499229571</c:v>
                </c:pt>
                <c:pt idx="7">
                  <c:v>1.10674426634906</c:v>
                </c:pt>
                <c:pt idx="8">
                  <c:v>1.127120633942736</c:v>
                </c:pt>
                <c:pt idx="9">
                  <c:v>1.110997461626403</c:v>
                </c:pt>
                <c:pt idx="10">
                  <c:v>1.049702771973189</c:v>
                </c:pt>
                <c:pt idx="11">
                  <c:v>1.04504218376442</c:v>
                </c:pt>
                <c:pt idx="12">
                  <c:v>1.055099522613767</c:v>
                </c:pt>
                <c:pt idx="13">
                  <c:v>0.986548757199554</c:v>
                </c:pt>
                <c:pt idx="14">
                  <c:v>1.000045111940759</c:v>
                </c:pt>
                <c:pt idx="15">
                  <c:v>1.001821336213941</c:v>
                </c:pt>
                <c:pt idx="16">
                  <c:v>0.99</c:v>
                </c:pt>
                <c:pt idx="17">
                  <c:v>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6 Sprit'!$A$7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Sprit'!$B$4:$S$4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6 Sprit'!$B$7:$S$7</c:f>
              <c:numCache>
                <c:formatCode>0.00</c:formatCode>
                <c:ptCount val="18"/>
                <c:pt idx="0">
                  <c:v>1.038371135824811</c:v>
                </c:pt>
                <c:pt idx="1">
                  <c:v>1.105973661902979</c:v>
                </c:pt>
                <c:pt idx="2">
                  <c:v>1.34434476251337</c:v>
                </c:pt>
                <c:pt idx="3">
                  <c:v>1.824472786132198</c:v>
                </c:pt>
                <c:pt idx="4">
                  <c:v>1.765298807011604</c:v>
                </c:pt>
                <c:pt idx="5">
                  <c:v>1.607537165203532</c:v>
                </c:pt>
                <c:pt idx="6">
                  <c:v>1.379723334992595</c:v>
                </c:pt>
                <c:pt idx="7">
                  <c:v>1.356685490634175</c:v>
                </c:pt>
                <c:pt idx="8">
                  <c:v>1.118663422472796</c:v>
                </c:pt>
                <c:pt idx="9">
                  <c:v>1.136166405671379</c:v>
                </c:pt>
                <c:pt idx="10">
                  <c:v>1.044794959207583</c:v>
                </c:pt>
                <c:pt idx="11">
                  <c:v>0.978833080909246</c:v>
                </c:pt>
                <c:pt idx="12">
                  <c:v>1.232627517113376</c:v>
                </c:pt>
                <c:pt idx="13">
                  <c:v>1.024423951633804</c:v>
                </c:pt>
                <c:pt idx="14">
                  <c:v>1.02331072181252</c:v>
                </c:pt>
                <c:pt idx="15">
                  <c:v>0.866501138097268</c:v>
                </c:pt>
                <c:pt idx="16">
                  <c:v>0.85</c:v>
                </c:pt>
                <c:pt idx="17">
                  <c:v>0.68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29890112"/>
        <c:axId val="-1125704016"/>
      </c:lineChart>
      <c:catAx>
        <c:axId val="-112989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1125704016"/>
        <c:crosses val="autoZero"/>
        <c:auto val="1"/>
        <c:lblAlgn val="ctr"/>
        <c:lblOffset val="100"/>
        <c:noMultiLvlLbl val="0"/>
      </c:catAx>
      <c:valAx>
        <c:axId val="-112570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1129890112"/>
        <c:crosses val="autoZero"/>
        <c:crossBetween val="midCat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48061023098274"/>
          <c:y val="0.0122385211167013"/>
          <c:w val="0.738600115502682"/>
          <c:h val="0.0712090284178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5785814871472"/>
          <c:y val="0.114652777777778"/>
          <c:w val="0.879903776123641"/>
          <c:h val="0.710793204941802"/>
        </c:manualLayout>
      </c:layout>
      <c:lineChart>
        <c:grouping val="standard"/>
        <c:varyColors val="0"/>
        <c:ser>
          <c:idx val="0"/>
          <c:order val="0"/>
          <c:tx>
            <c:strRef>
              <c:f>'Fig 7 Dryckesandelar'!$B$5</c:f>
              <c:strCache>
                <c:ptCount val="1"/>
                <c:pt idx="0">
                  <c:v>Sprit</c:v>
                </c:pt>
              </c:strCache>
            </c:strRef>
          </c:tx>
          <c:spPr>
            <a:ln w="38100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7 Dryckesandelar'!$C$5:$T$5</c:f>
              <c:numCache>
                <c:formatCode>0.0</c:formatCode>
                <c:ptCount val="18"/>
                <c:pt idx="0">
                  <c:v>27.58910803750568</c:v>
                </c:pt>
                <c:pt idx="1">
                  <c:v>26.14776131380407</c:v>
                </c:pt>
                <c:pt idx="2">
                  <c:v>26.0122576901522</c:v>
                </c:pt>
                <c:pt idx="3">
                  <c:v>27.79088673200713</c:v>
                </c:pt>
                <c:pt idx="4">
                  <c:v>27.85911717773018</c:v>
                </c:pt>
                <c:pt idx="5">
                  <c:v>26.85827252525002</c:v>
                </c:pt>
                <c:pt idx="6">
                  <c:v>25.08322922694007</c:v>
                </c:pt>
                <c:pt idx="7">
                  <c:v>25.06250953065325</c:v>
                </c:pt>
                <c:pt idx="8">
                  <c:v>23.53254649477696</c:v>
                </c:pt>
                <c:pt idx="9">
                  <c:v>23.66618731397063</c:v>
                </c:pt>
                <c:pt idx="10">
                  <c:v>22.10578106761182</c:v>
                </c:pt>
                <c:pt idx="11">
                  <c:v>22.18930204121546</c:v>
                </c:pt>
                <c:pt idx="12">
                  <c:v>23.45856138827633</c:v>
                </c:pt>
                <c:pt idx="13">
                  <c:v>21.68296953147286</c:v>
                </c:pt>
                <c:pt idx="14">
                  <c:v>22.16015221793154</c:v>
                </c:pt>
                <c:pt idx="15">
                  <c:v>20.66369712857708</c:v>
                </c:pt>
                <c:pt idx="16">
                  <c:v>20.52129134093781</c:v>
                </c:pt>
                <c:pt idx="17">
                  <c:v>18.94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854-4C5E-92C5-4B00A700EA91}"/>
            </c:ext>
          </c:extLst>
        </c:ser>
        <c:ser>
          <c:idx val="1"/>
          <c:order val="1"/>
          <c:tx>
            <c:strRef>
              <c:f>'Fig 7 Dryckesandelar'!$B$6</c:f>
              <c:strCache>
                <c:ptCount val="1"/>
                <c:pt idx="0">
                  <c:v>Vin</c:v>
                </c:pt>
              </c:strCache>
            </c:strRef>
          </c:tx>
          <c:spPr>
            <a:ln w="38100" cap="rnd">
              <a:solidFill>
                <a:schemeClr val="bg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7 Dryckesandelar'!$C$6:$T$6</c:f>
              <c:numCache>
                <c:formatCode>0.0</c:formatCode>
                <c:ptCount val="18"/>
                <c:pt idx="0">
                  <c:v>34.1424245368922</c:v>
                </c:pt>
                <c:pt idx="1">
                  <c:v>35.56845704484274</c:v>
                </c:pt>
                <c:pt idx="2">
                  <c:v>35.2372431383497</c:v>
                </c:pt>
                <c:pt idx="3">
                  <c:v>33.99769198293406</c:v>
                </c:pt>
                <c:pt idx="4">
                  <c:v>33.96791298307047</c:v>
                </c:pt>
                <c:pt idx="5">
                  <c:v>34.33761683863845</c:v>
                </c:pt>
                <c:pt idx="6">
                  <c:v>36.601760048306</c:v>
                </c:pt>
                <c:pt idx="7">
                  <c:v>37.26159768065649</c:v>
                </c:pt>
                <c:pt idx="8">
                  <c:v>39.41905427586423</c:v>
                </c:pt>
                <c:pt idx="9">
                  <c:v>40.38504365173976</c:v>
                </c:pt>
                <c:pt idx="10">
                  <c:v>41.62096648746252</c:v>
                </c:pt>
                <c:pt idx="11">
                  <c:v>41.65703362370372</c:v>
                </c:pt>
                <c:pt idx="12">
                  <c:v>41.00546516308785</c:v>
                </c:pt>
                <c:pt idx="13">
                  <c:v>41.88828209454175</c:v>
                </c:pt>
                <c:pt idx="14">
                  <c:v>40.99323736253866</c:v>
                </c:pt>
                <c:pt idx="15">
                  <c:v>41.60821042998254</c:v>
                </c:pt>
                <c:pt idx="16">
                  <c:v>41.6696796546492</c:v>
                </c:pt>
                <c:pt idx="17">
                  <c:v>42.57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854-4C5E-92C5-4B00A700EA91}"/>
            </c:ext>
          </c:extLst>
        </c:ser>
        <c:ser>
          <c:idx val="2"/>
          <c:order val="2"/>
          <c:tx>
            <c:strRef>
              <c:f>'Fig 7 Dryckesandelar'!$B$7</c:f>
              <c:strCache>
                <c:ptCount val="1"/>
                <c:pt idx="0">
                  <c:v>Starköl</c:v>
                </c:pt>
              </c:strCache>
            </c:strRef>
          </c:tx>
          <c:spPr>
            <a:ln w="3810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7 Dryckesandelar'!$C$7:$T$7</c:f>
              <c:numCache>
                <c:formatCode>0.0</c:formatCode>
                <c:ptCount val="18"/>
                <c:pt idx="0">
                  <c:v>27.78574020624118</c:v>
                </c:pt>
                <c:pt idx="1">
                  <c:v>28.35972965963372</c:v>
                </c:pt>
                <c:pt idx="2">
                  <c:v>29.38773386619957</c:v>
                </c:pt>
                <c:pt idx="3">
                  <c:v>30.23676518850485</c:v>
                </c:pt>
                <c:pt idx="4">
                  <c:v>30.12603687501505</c:v>
                </c:pt>
                <c:pt idx="5">
                  <c:v>30.12678559683375</c:v>
                </c:pt>
                <c:pt idx="6">
                  <c:v>30.01496610613285</c:v>
                </c:pt>
                <c:pt idx="7">
                  <c:v>29.7005384157261</c:v>
                </c:pt>
                <c:pt idx="8">
                  <c:v>29.0764613736407</c:v>
                </c:pt>
                <c:pt idx="9">
                  <c:v>27.76649274382326</c:v>
                </c:pt>
                <c:pt idx="10">
                  <c:v>28.54356522851613</c:v>
                </c:pt>
                <c:pt idx="11">
                  <c:v>28.73282538289155</c:v>
                </c:pt>
                <c:pt idx="12">
                  <c:v>28.620222104169</c:v>
                </c:pt>
                <c:pt idx="13">
                  <c:v>29.72648954366414</c:v>
                </c:pt>
                <c:pt idx="14">
                  <c:v>30.1217986497962</c:v>
                </c:pt>
                <c:pt idx="15">
                  <c:v>30.67987734060083</c:v>
                </c:pt>
                <c:pt idx="16">
                  <c:v>30.85815973797153</c:v>
                </c:pt>
                <c:pt idx="17">
                  <c:v>31.41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854-4C5E-92C5-4B00A700EA91}"/>
            </c:ext>
          </c:extLst>
        </c:ser>
        <c:ser>
          <c:idx val="3"/>
          <c:order val="3"/>
          <c:tx>
            <c:strRef>
              <c:f>'Fig 7 Dryckesandelar'!$B$8</c:f>
              <c:strCache>
                <c:ptCount val="1"/>
                <c:pt idx="0">
                  <c:v>Cider</c:v>
                </c:pt>
              </c:strCache>
            </c:strRef>
          </c:tx>
          <c:spPr>
            <a:ln w="38100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7 Dryckesandelar'!$C$8:$T$8</c:f>
              <c:numCache>
                <c:formatCode>0.0</c:formatCode>
                <c:ptCount val="18"/>
                <c:pt idx="0">
                  <c:v>1.041729917220593</c:v>
                </c:pt>
                <c:pt idx="1">
                  <c:v>1.227188437068068</c:v>
                </c:pt>
                <c:pt idx="2">
                  <c:v>1.29876678634309</c:v>
                </c:pt>
                <c:pt idx="3">
                  <c:v>1.111936851967406</c:v>
                </c:pt>
                <c:pt idx="4">
                  <c:v>1.162049694115366</c:v>
                </c:pt>
                <c:pt idx="5">
                  <c:v>1.411333953535746</c:v>
                </c:pt>
                <c:pt idx="6">
                  <c:v>1.38222813406707</c:v>
                </c:pt>
                <c:pt idx="7">
                  <c:v>1.586683505043872</c:v>
                </c:pt>
                <c:pt idx="8">
                  <c:v>1.499671003339423</c:v>
                </c:pt>
                <c:pt idx="9">
                  <c:v>1.44018534275272</c:v>
                </c:pt>
                <c:pt idx="10">
                  <c:v>1.734834217188992</c:v>
                </c:pt>
                <c:pt idx="11">
                  <c:v>1.641735786125391</c:v>
                </c:pt>
                <c:pt idx="12">
                  <c:v>1.679209986520035</c:v>
                </c:pt>
                <c:pt idx="13">
                  <c:v>1.414918840700401</c:v>
                </c:pt>
                <c:pt idx="14">
                  <c:v>1.57395400979372</c:v>
                </c:pt>
                <c:pt idx="15">
                  <c:v>1.4399021222024</c:v>
                </c:pt>
                <c:pt idx="16">
                  <c:v>1.649375645369116</c:v>
                </c:pt>
                <c:pt idx="17">
                  <c:v>1.7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854-4C5E-92C5-4B00A700EA91}"/>
            </c:ext>
          </c:extLst>
        </c:ser>
        <c:ser>
          <c:idx val="4"/>
          <c:order val="4"/>
          <c:tx>
            <c:strRef>
              <c:f>'Fig 7 Dryckesandelar'!$B$9</c:f>
              <c:strCache>
                <c:ptCount val="1"/>
                <c:pt idx="0">
                  <c:v>Folköl</c:v>
                </c:pt>
              </c:strCache>
            </c:strRef>
          </c:tx>
          <c:spPr>
            <a:ln w="3810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Dryckesandelar'!$C$4:$T$4</c:f>
              <c:numCache>
                <c:formatCode>General</c:formatCode>
                <c:ptCount val="18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  <c:pt idx="14">
                  <c:v>2015.0</c:v>
                </c:pt>
                <c:pt idx="15">
                  <c:v>2016.0</c:v>
                </c:pt>
                <c:pt idx="16">
                  <c:v>2017.0</c:v>
                </c:pt>
                <c:pt idx="17">
                  <c:v>2018.0</c:v>
                </c:pt>
              </c:numCache>
            </c:numRef>
          </c:cat>
          <c:val>
            <c:numRef>
              <c:f>'Fig 7 Dryckesandelar'!$C$9:$T$9</c:f>
              <c:numCache>
                <c:formatCode>0.0</c:formatCode>
                <c:ptCount val="18"/>
                <c:pt idx="0">
                  <c:v>9.440997302140353</c:v>
                </c:pt>
                <c:pt idx="1">
                  <c:v>8.69686354465138</c:v>
                </c:pt>
                <c:pt idx="2">
                  <c:v>8.06399851895545</c:v>
                </c:pt>
                <c:pt idx="3">
                  <c:v>6.862719244586551</c:v>
                </c:pt>
                <c:pt idx="4">
                  <c:v>6.884883270068929</c:v>
                </c:pt>
                <c:pt idx="5">
                  <c:v>7.261513428259756</c:v>
                </c:pt>
                <c:pt idx="6">
                  <c:v>6.917816484554014</c:v>
                </c:pt>
                <c:pt idx="7">
                  <c:v>6.383158199193748</c:v>
                </c:pt>
                <c:pt idx="8">
                  <c:v>6.468489180330851</c:v>
                </c:pt>
                <c:pt idx="9">
                  <c:v>6.742090947713627</c:v>
                </c:pt>
                <c:pt idx="10">
                  <c:v>5.994852999220539</c:v>
                </c:pt>
                <c:pt idx="11">
                  <c:v>5.775277950397148</c:v>
                </c:pt>
                <c:pt idx="12">
                  <c:v>5.202084907864383</c:v>
                </c:pt>
                <c:pt idx="13">
                  <c:v>5.279046434015004</c:v>
                </c:pt>
                <c:pt idx="14">
                  <c:v>5.150857759939875</c:v>
                </c:pt>
                <c:pt idx="15">
                  <c:v>5.605505556571704</c:v>
                </c:pt>
                <c:pt idx="16">
                  <c:v>5.287779547695647</c:v>
                </c:pt>
                <c:pt idx="17">
                  <c:v>5.38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854-4C5E-92C5-4B00A700E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179052528"/>
        <c:axId val="-890757744"/>
      </c:lineChart>
      <c:catAx>
        <c:axId val="-117905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890757744"/>
        <c:crosses val="autoZero"/>
        <c:auto val="1"/>
        <c:lblAlgn val="ctr"/>
        <c:lblOffset val="100"/>
        <c:noMultiLvlLbl val="0"/>
      </c:catAx>
      <c:valAx>
        <c:axId val="-89075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pPr>
            <a:endParaRPr lang="sv-SE"/>
          </a:p>
        </c:txPr>
        <c:crossAx val="-1179052528"/>
        <c:crosses val="autoZero"/>
        <c:crossBetween val="midCat"/>
        <c:majorUnit val="10.0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6942431233131"/>
          <c:y val="0.00540259208346668"/>
          <c:w val="0.730575708979195"/>
          <c:h val="0.070332986111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Gill Sans MT" charset="0"/>
              <a:ea typeface="Gill Sans MT" charset="0"/>
              <a:cs typeface="Gill Sans MT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2019-10-05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‹Nr.›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7812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18801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20344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30935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3844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0415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9643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4518502" y="-45895"/>
            <a:ext cx="337937" cy="77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2019-10-05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‹Nr.›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8312654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Alkoholkonsumtionen </a:t>
            </a: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i </a:t>
            </a:r>
            <a:r>
              <a:rPr lang="sv-SE" sz="4000" b="1" dirty="0">
                <a:latin typeface="Gill Sans MT" pitchFamily="34" charset="0"/>
              </a:rPr>
              <a:t>Sverige 2018</a:t>
            </a:r>
            <a:endParaRPr lang="sv-SE" sz="2800" b="1" dirty="0" smtClean="0">
              <a:latin typeface="Gill Sans MT" panose="020B0502020104020203" pitchFamily="34" charset="0"/>
              <a:cs typeface="Vrinda" panose="020B0502040204020203" pitchFamily="34" charset="0"/>
            </a:endParaRPr>
          </a:p>
          <a:p>
            <a:pPr algn="ctr">
              <a:defRPr/>
            </a:pPr>
            <a:endParaRPr lang="sv-SE" sz="28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4510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Total samt registrerad och oregistrerad alkoholanskaffning,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liter ren alkohol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2001–2018.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039755"/>
              </p:ext>
            </p:extLst>
          </p:nvPr>
        </p:nvGraphicFramePr>
        <p:xfrm>
          <a:off x="467544" y="1556792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395536" y="152204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smtClean="0">
                <a:latin typeface="Gill Sans MT" panose="020B0502020104020203" pitchFamily="34" charset="0"/>
              </a:rPr>
              <a:t>Liter ren alkohol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0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9" y="189299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totala alkoholkonsumtionen i liter ren alkohol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15 år och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äldre, fördelad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på olika </a:t>
            </a:r>
            <a:r>
              <a:rPr lang="sv-SE" sz="2400" b="1">
                <a:latin typeface="Gill Sans MT" pitchFamily="34" charset="0"/>
                <a:ea typeface="Geneva" pitchFamily="34" charset="0"/>
                <a:cs typeface="Geneva" pitchFamily="34" charset="0"/>
              </a:rPr>
              <a:t>ursprungskällor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procent, 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725187"/>
              </p:ext>
            </p:extLst>
          </p:nvPr>
        </p:nvGraphicFramePr>
        <p:xfrm>
          <a:off x="1042519" y="1470798"/>
          <a:ext cx="705678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3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8"/>
            <a:ext cx="9144000" cy="129548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Sex av de sju olika anskaffningskällornas utveckling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under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2009–2018, i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liter ren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15 år och äldre.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2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1200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Systembolagets </a:t>
            </a:r>
            <a:r>
              <a:rPr lang="sv-SE" sz="1200" dirty="0">
                <a:latin typeface="Gill Sans MT" pitchFamily="34" charset="0"/>
                <a:ea typeface="Geneva" pitchFamily="34" charset="0"/>
                <a:cs typeface="Geneva" pitchFamily="34" charset="0"/>
              </a:rPr>
              <a:t>utveckling visas inte i denna figur.)</a:t>
            </a:r>
            <a:endParaRPr lang="sv-SE" sz="12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277765"/>
              </p:ext>
            </p:extLst>
          </p:nvPr>
        </p:nvGraphicFramePr>
        <p:xfrm>
          <a:off x="323528" y="1772816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395536" y="22048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latin typeface="Gill Sans MT" panose="020B0502020104020203" pitchFamily="34" charset="0"/>
              </a:rPr>
              <a:t>Liter ren alkohol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27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0260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Vinanskaffning (inklusive starkvin):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Totalt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samt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registrerad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och oregistrerad, i liter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ren alkohol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</a:t>
            </a:r>
            <a:r>
              <a:rPr lang="sv-SE" sz="2400" b="1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2001–2018.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4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283017"/>
              </p:ext>
            </p:extLst>
          </p:nvPr>
        </p:nvGraphicFramePr>
        <p:xfrm>
          <a:off x="467544" y="1412776"/>
          <a:ext cx="83529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467544" y="1700808"/>
            <a:ext cx="182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latin typeface="Gill Sans MT" panose="020B0502020104020203" pitchFamily="34" charset="0"/>
              </a:rPr>
              <a:t>Liter ren alkohol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632472"/>
              </p:ext>
            </p:extLst>
          </p:nvPr>
        </p:nvGraphicFramePr>
        <p:xfrm>
          <a:off x="323528" y="1556792"/>
          <a:ext cx="849694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9"/>
            <a:ext cx="914400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Starkölsanskaffning: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Totalt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samt registrerad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oregistrerad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,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liter ren alkohol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15 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äldre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, 2001–2018.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5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467544" y="1700808"/>
            <a:ext cx="182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latin typeface="Gill Sans MT" panose="020B0502020104020203" pitchFamily="34" charset="0"/>
              </a:rPr>
              <a:t>Liter ren alkohol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100457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Spritanskaffning: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Totalt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samt registrerad och oregistrerad,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liter ren alkohol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per invånare 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2001–2018.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6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448025"/>
              </p:ext>
            </p:extLst>
          </p:nvPr>
        </p:nvGraphicFramePr>
        <p:xfrm>
          <a:off x="323528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467544" y="1700808"/>
            <a:ext cx="182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latin typeface="Gill Sans MT" panose="020B0502020104020203" pitchFamily="34" charset="0"/>
              </a:rPr>
              <a:t>Liter ren alkohol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9299"/>
            <a:ext cx="9144000" cy="1073944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 olika dryckernas andelar av den totala anskaffningen,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liter ren alkohol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15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 och äldre, 2001–2018.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7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017423"/>
              </p:ext>
            </p:extLst>
          </p:nvPr>
        </p:nvGraphicFramePr>
        <p:xfrm>
          <a:off x="287524" y="1628800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539552" y="1628800"/>
            <a:ext cx="1823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 smtClean="0">
                <a:latin typeface="Gill Sans MT" panose="020B0502020104020203" pitchFamily="34" charset="0"/>
              </a:rPr>
              <a:t>Procent</a:t>
            </a:r>
            <a:endParaRPr lang="sv-SE" sz="1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113</Words>
  <Application>Microsoft Macintosh PowerPoint</Application>
  <PresentationFormat>Bildspel på skärmen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Calibri</vt:lpstr>
      <vt:lpstr>Geneva</vt:lpstr>
      <vt:lpstr>Gill Sans MT</vt:lpstr>
      <vt:lpstr>Vrinda</vt:lpstr>
      <vt:lpstr>Arial</vt:lpstr>
      <vt:lpstr>Tema1</vt:lpstr>
      <vt:lpstr>PowerPoint-presentation</vt:lpstr>
      <vt:lpstr>Total samt registrerad och oregistrerad alkoholanskaffning,  i liter ren alkohol per invånare 15 år och äldre, 2001–2018.</vt:lpstr>
      <vt:lpstr>Den totala alkoholkonsumtionen i liter ren alkohol per invånare 15 år och äldre, fördelad på olika ursprungskällor  i procent, 2018.</vt:lpstr>
      <vt:lpstr>Sex av de sju olika anskaffningskällornas utveckling  under perioden 2009–2018, i liter ren alkohol per  invånare 15 år och äldre.  (Systembolagets utveckling visas inte i denna figur.)</vt:lpstr>
      <vt:lpstr>Vinanskaffning (inklusive starkvin):  Totalt samt  registrerad och oregistrerad, i liter ren alkohol per invånare  15 år och äldre, 2001–2018.</vt:lpstr>
      <vt:lpstr>Starkölsanskaffning:  Totalt samt registrerad och  oregistrerad, i liter ren alkohol per invånare 15 år och  äldre, 2001–2018.</vt:lpstr>
      <vt:lpstr>Spritanskaffning:  Totalt samt registrerad och oregistrerad,  i liter ren alkohol per invånare 15 år och äldre, 2001–2018.</vt:lpstr>
      <vt:lpstr>De olika dryckernas andelar av den totala anskaffningen,  i liter ren alkohol per invånare 15 år och äldre, 2001–2018.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2019-10-05T16:01:03Z</dcterms:modified>
</cp:coreProperties>
</file>