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drawings/drawing9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theme/themeOverride3.xml" ContentType="application/vnd.openxmlformats-officedocument.themeOverride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theme/themeOverride4.xml" ContentType="application/vnd.openxmlformats-officedocument.themeOverride+xml"/>
  <Override PartName="/ppt/drawings/drawing1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drawings/drawing12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theme/themeOverride5.xml" ContentType="application/vnd.openxmlformats-officedocument.themeOverride+xml"/>
  <Override PartName="/ppt/drawings/drawing13.xml" ContentType="application/vnd.openxmlformats-officedocument.drawingml.chartshapes+xml"/>
  <Override PartName="/ppt/charts/chart16.xml" ContentType="application/vnd.openxmlformats-officedocument.drawingml.chart+xml"/>
  <Override PartName="/ppt/theme/themeOverride6.xml" ContentType="application/vnd.openxmlformats-officedocument.themeOverride+xml"/>
  <Override PartName="/ppt/drawings/drawing14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7.xml" ContentType="application/vnd.openxmlformats-officedocument.drawingml.chart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theme/themeOverride7.xml" ContentType="application/vnd.openxmlformats-officedocument.themeOverride+xml"/>
  <Override PartName="/ppt/drawings/drawing15.xml" ContentType="application/vnd.openxmlformats-officedocument.drawingml.chartshapes+xml"/>
  <Override PartName="/ppt/charts/chart19.xml" ContentType="application/vnd.openxmlformats-officedocument.drawingml.chart+xml"/>
  <Override PartName="/ppt/theme/themeOverride8.xml" ContentType="application/vnd.openxmlformats-officedocument.themeOverride+xml"/>
  <Override PartName="/ppt/drawings/drawing16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8"/>
  </p:notesMasterIdLst>
  <p:sldIdLst>
    <p:sldId id="308" r:id="rId2"/>
    <p:sldId id="357" r:id="rId3"/>
    <p:sldId id="371" r:id="rId4"/>
    <p:sldId id="380" r:id="rId5"/>
    <p:sldId id="381" r:id="rId6"/>
    <p:sldId id="382" r:id="rId7"/>
    <p:sldId id="346" r:id="rId8"/>
    <p:sldId id="363" r:id="rId9"/>
    <p:sldId id="345" r:id="rId10"/>
    <p:sldId id="364" r:id="rId11"/>
    <p:sldId id="347" r:id="rId12"/>
    <p:sldId id="366" r:id="rId13"/>
    <p:sldId id="349" r:id="rId14"/>
    <p:sldId id="369" r:id="rId15"/>
    <p:sldId id="376" r:id="rId16"/>
    <p:sldId id="370" r:id="rId17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BEBC00"/>
    <a:srgbClr val="F29200"/>
    <a:srgbClr val="AAA096"/>
    <a:srgbClr val="B32B31"/>
    <a:srgbClr val="BFBFBF"/>
    <a:srgbClr val="9CD0E2"/>
    <a:srgbClr val="D9D9D9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86" d="100"/>
          <a:sy n="86" d="100"/>
        </p:scale>
        <p:origin x="77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package" Target="../embeddings/Microsoft_Excel-kalkylblad10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Microsoft_Excel-kalkylblad12.xlsx"/><Relationship Id="rId1" Type="http://schemas.openxmlformats.org/officeDocument/2006/relationships/themeOverride" Target="../theme/themeOverride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Microsoft_Excel-kalkylblad13.xlsx"/><Relationship Id="rId1" Type="http://schemas.openxmlformats.org/officeDocument/2006/relationships/themeOverride" Target="../theme/themeOverride4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package" Target="../embeddings/Microsoft_Excel-kalkylblad15.xlsx"/><Relationship Id="rId1" Type="http://schemas.openxmlformats.org/officeDocument/2006/relationships/themeOverride" Target="../theme/themeOverride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package" Target="../embeddings/Microsoft_Excel-kalkylblad16.xlsx"/><Relationship Id="rId1" Type="http://schemas.openxmlformats.org/officeDocument/2006/relationships/themeOverride" Target="../theme/themeOverride6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7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package" Target="../embeddings/Microsoft_Excel-kalkylblad18.xlsx"/><Relationship Id="rId1" Type="http://schemas.openxmlformats.org/officeDocument/2006/relationships/themeOverride" Target="../theme/themeOverride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package" Target="../embeddings/Microsoft_Excel-kalkylblad19.xlsx"/><Relationship Id="rId1" Type="http://schemas.openxmlformats.org/officeDocument/2006/relationships/themeOverride" Target="../theme/themeOverride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Microsoft_Excel-kalkylblad9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16E-2"/>
          <c:y val="0.10341391873663157"/>
          <c:w val="0.8801405731746805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Norrmäns cigarettköp i Sverige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137.32465011360136</c:v>
                </c:pt>
                <c:pt idx="1">
                  <c:v>221.33034887398185</c:v>
                </c:pt>
                <c:pt idx="2">
                  <c:v>168.55937564111332</c:v>
                </c:pt>
                <c:pt idx="3">
                  <c:v>173.416696744658</c:v>
                </c:pt>
                <c:pt idx="4">
                  <c:v>127.85959890561605</c:v>
                </c:pt>
                <c:pt idx="5">
                  <c:v>134.60471047347801</c:v>
                </c:pt>
                <c:pt idx="6">
                  <c:v>123.51478498073902</c:v>
                </c:pt>
                <c:pt idx="7">
                  <c:v>164.99777320941428</c:v>
                </c:pt>
                <c:pt idx="8">
                  <c:v>138.92783749663158</c:v>
                </c:pt>
                <c:pt idx="9">
                  <c:v>138.72045361336586</c:v>
                </c:pt>
                <c:pt idx="10">
                  <c:v>95.931500074865767</c:v>
                </c:pt>
                <c:pt idx="11">
                  <c:v>95.057167794003362</c:v>
                </c:pt>
                <c:pt idx="12">
                  <c:v>82.043726437529358</c:v>
                </c:pt>
                <c:pt idx="13">
                  <c:v>79.020415644957438</c:v>
                </c:pt>
                <c:pt idx="14">
                  <c:v>72.867927481998777</c:v>
                </c:pt>
                <c:pt idx="15">
                  <c:v>69.556276140080854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Registrerad försäljning totalt exklusive norrmäns köp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841.9776918613793</c:v>
                </c:pt>
                <c:pt idx="1">
                  <c:v>714.74624219706186</c:v>
                </c:pt>
                <c:pt idx="2">
                  <c:v>768.80171647404768</c:v>
                </c:pt>
                <c:pt idx="3">
                  <c:v>763.43009852800731</c:v>
                </c:pt>
                <c:pt idx="4">
                  <c:v>714.41714475512595</c:v>
                </c:pt>
                <c:pt idx="5">
                  <c:v>652.41153089199713</c:v>
                </c:pt>
                <c:pt idx="6">
                  <c:v>686.49748520988533</c:v>
                </c:pt>
                <c:pt idx="7">
                  <c:v>629.84481929707977</c:v>
                </c:pt>
                <c:pt idx="8">
                  <c:v>682.86492665036428</c:v>
                </c:pt>
                <c:pt idx="9">
                  <c:v>604.22702118344398</c:v>
                </c:pt>
                <c:pt idx="10">
                  <c:v>581.17319723895639</c:v>
                </c:pt>
                <c:pt idx="11">
                  <c:v>650.23235691437162</c:v>
                </c:pt>
                <c:pt idx="12">
                  <c:v>612.33634387091161</c:v>
                </c:pt>
                <c:pt idx="13">
                  <c:v>610.54605981416353</c:v>
                </c:pt>
                <c:pt idx="14">
                  <c:v>575.01602994311293</c:v>
                </c:pt>
                <c:pt idx="15">
                  <c:v>558.94710108464983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Registrerad försäljning totalt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979.30234197498066</c:v>
                </c:pt>
                <c:pt idx="1">
                  <c:v>936.07659107104371</c:v>
                </c:pt>
                <c:pt idx="2">
                  <c:v>937.361092115161</c:v>
                </c:pt>
                <c:pt idx="3">
                  <c:v>936.8467952726653</c:v>
                </c:pt>
                <c:pt idx="4">
                  <c:v>842.276743660742</c:v>
                </c:pt>
                <c:pt idx="5">
                  <c:v>787.01624136547514</c:v>
                </c:pt>
                <c:pt idx="6">
                  <c:v>810.01227019062435</c:v>
                </c:pt>
                <c:pt idx="7">
                  <c:v>794.84259250649404</c:v>
                </c:pt>
                <c:pt idx="8">
                  <c:v>821.79276414699586</c:v>
                </c:pt>
                <c:pt idx="9">
                  <c:v>742.94747479680984</c:v>
                </c:pt>
                <c:pt idx="10">
                  <c:v>677.10469731382216</c:v>
                </c:pt>
                <c:pt idx="11">
                  <c:v>745.28952470837498</c:v>
                </c:pt>
                <c:pt idx="12">
                  <c:v>694.38007030844096</c:v>
                </c:pt>
                <c:pt idx="13">
                  <c:v>689.56647545912097</c:v>
                </c:pt>
                <c:pt idx="14">
                  <c:v>647.8839574251117</c:v>
                </c:pt>
                <c:pt idx="15">
                  <c:v>628.50337722473068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0308968"/>
        <c:axId val="480309360"/>
      </c:lineChart>
      <c:catAx>
        <c:axId val="480308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030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0309360"/>
        <c:scaling>
          <c:orientation val="minMax"/>
          <c:max val="12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0308968"/>
        <c:crosses val="autoZero"/>
        <c:crossBetween val="midCat"/>
        <c:majorUnit val="20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6066358248893523"/>
          <c:y val="0.11741123769262124"/>
          <c:w val="0.73748549856800605"/>
          <c:h val="0.16455243794307617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  <c:pt idx="0">
                  <c:v>Totalt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004687"/>
                </a:solidFill>
                <a:ln>
                  <a:solidFill>
                    <a:sysClr val="window" lastClr="FFFFFF"/>
                  </a:solidFill>
                </a:ln>
              </c:spPr>
            </c:marker>
            <c:bubble3D val="0"/>
            <c:spPr>
              <a:ln w="38100">
                <a:noFill/>
              </a:ln>
            </c:spPr>
          </c:dPt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Sheet1!$B$7:$B$22</c:f>
              <c:numCache>
                <c:formatCode>0.0</c:formatCode>
                <c:ptCount val="16"/>
                <c:pt idx="0">
                  <c:v>19.492478407167507</c:v>
                </c:pt>
                <c:pt idx="1">
                  <c:v>18.230146784065248</c:v>
                </c:pt>
                <c:pt idx="2">
                  <c:v>17.222953472703136</c:v>
                </c:pt>
                <c:pt idx="3">
                  <c:v>17.868740323884502</c:v>
                </c:pt>
                <c:pt idx="4">
                  <c:v>15.893515622691764</c:v>
                </c:pt>
                <c:pt idx="5">
                  <c:v>14.372982842513329</c:v>
                </c:pt>
                <c:pt idx="6">
                  <c:v>14.593921451114182</c:v>
                </c:pt>
                <c:pt idx="7">
                  <c:v>13.558139950971801</c:v>
                </c:pt>
                <c:pt idx="8">
                  <c:v>12.689368982663629</c:v>
                </c:pt>
                <c:pt idx="9">
                  <c:v>13.327384148378671</c:v>
                </c:pt>
                <c:pt idx="10">
                  <c:v>13.702072072799096</c:v>
                </c:pt>
                <c:pt idx="11">
                  <c:v>13.64091976771012</c:v>
                </c:pt>
                <c:pt idx="12">
                  <c:v>13.02464191731954</c:v>
                </c:pt>
                <c:pt idx="13">
                  <c:v>14.244019637747666</c:v>
                </c:pt>
                <c:pt idx="14">
                  <c:v>13.135056935573397</c:v>
                </c:pt>
                <c:pt idx="15" formatCode="0">
                  <c:v>15.701199761469379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56D-4209-92A6-8914C71551BC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Sheet1!$C$7:$C$20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56D-4209-92A6-8914C71551BC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  <c:pt idx="0">
                  <c:v>Dagligen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004687"/>
                </a:solidFill>
                <a:ln>
                  <a:solidFill>
                    <a:sysClr val="window" lastClr="FFFFFF"/>
                  </a:solidFill>
                </a:ln>
              </c:spPr>
            </c:marker>
            <c:bubble3D val="0"/>
            <c:spPr>
              <a:ln w="38100">
                <a:noFill/>
                <a:prstDash val="sysDash"/>
              </a:ln>
            </c:spPr>
          </c:dPt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Sheet1!$D$7:$D$22</c:f>
              <c:numCache>
                <c:formatCode>0.0</c:formatCode>
                <c:ptCount val="16"/>
                <c:pt idx="0">
                  <c:v>13.162890361510538</c:v>
                </c:pt>
                <c:pt idx="1">
                  <c:v>11.990447374633998</c:v>
                </c:pt>
                <c:pt idx="2">
                  <c:v>10.966793369884838</c:v>
                </c:pt>
                <c:pt idx="3">
                  <c:v>11.264478539943177</c:v>
                </c:pt>
                <c:pt idx="4">
                  <c:v>10.040742203208087</c:v>
                </c:pt>
                <c:pt idx="5">
                  <c:v>8.7950689365412345</c:v>
                </c:pt>
                <c:pt idx="6">
                  <c:v>8.8176915119258865</c:v>
                </c:pt>
                <c:pt idx="7">
                  <c:v>8.5474256167131273</c:v>
                </c:pt>
                <c:pt idx="8">
                  <c:v>7.9620860702874232</c:v>
                </c:pt>
                <c:pt idx="9">
                  <c:v>7.1887089299155731</c:v>
                </c:pt>
                <c:pt idx="10">
                  <c:v>7.7545638900940368</c:v>
                </c:pt>
                <c:pt idx="11">
                  <c:v>8.2186978943103952</c:v>
                </c:pt>
                <c:pt idx="12">
                  <c:v>6.8216728661280497</c:v>
                </c:pt>
                <c:pt idx="13">
                  <c:v>7.7377572309161051</c:v>
                </c:pt>
                <c:pt idx="14">
                  <c:v>6.9722766804702143</c:v>
                </c:pt>
                <c:pt idx="15" formatCode="0">
                  <c:v>7.9920219428219603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56D-4209-92A6-8914C71551BC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Sheet1!$E$7:$E$20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556D-4209-92A6-8914C71551BC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  <c:pt idx="0">
                  <c:v>Sporadiskt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004687"/>
                </a:solidFill>
                <a:ln>
                  <a:solidFill>
                    <a:sysClr val="window" lastClr="FFFFFF"/>
                  </a:solidFill>
                </a:ln>
              </c:spPr>
            </c:marker>
            <c:bubble3D val="0"/>
            <c:spPr>
              <a:ln w="38100">
                <a:noFill/>
                <a:prstDash val="sysDot"/>
              </a:ln>
            </c:spPr>
          </c:dPt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Sheet1!$F$7:$F$22</c:f>
              <c:numCache>
                <c:formatCode>###0.0</c:formatCode>
                <c:ptCount val="16"/>
                <c:pt idx="0">
                  <c:v>6.3373892433369035</c:v>
                </c:pt>
                <c:pt idx="1">
                  <c:v>6.2530522750772439</c:v>
                </c:pt>
                <c:pt idx="2">
                  <c:v>6.2561601028182672</c:v>
                </c:pt>
                <c:pt idx="3">
                  <c:v>6.6042617839413147</c:v>
                </c:pt>
                <c:pt idx="4">
                  <c:v>5.8527734194836558</c:v>
                </c:pt>
                <c:pt idx="5">
                  <c:v>5.5779139059720961</c:v>
                </c:pt>
                <c:pt idx="6">
                  <c:v>5.7901987719639019</c:v>
                </c:pt>
                <c:pt idx="7">
                  <c:v>5.0178139906812893</c:v>
                </c:pt>
                <c:pt idx="8">
                  <c:v>4.7272829123761833</c:v>
                </c:pt>
                <c:pt idx="9">
                  <c:v>6.13867521846307</c:v>
                </c:pt>
                <c:pt idx="10">
                  <c:v>5.9530419011134841</c:v>
                </c:pt>
                <c:pt idx="11">
                  <c:v>5.422221873399689</c:v>
                </c:pt>
                <c:pt idx="12">
                  <c:v>6.2029690511914861</c:v>
                </c:pt>
                <c:pt idx="13">
                  <c:v>6.5062624068316106</c:v>
                </c:pt>
                <c:pt idx="14">
                  <c:v>6.1627802551031694</c:v>
                </c:pt>
                <c:pt idx="15" formatCode="0">
                  <c:v>7.6644896398799096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56D-4209-92A6-8914C71551BC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Sheet1!$G$7:$G$20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56D-4209-92A6-8914C71551BC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Sheet1!$H$7:$H$20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56D-4209-92A6-8914C71551BC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Sheet1!$I$7:$I$20</c:f>
              <c:numCache>
                <c:formatCode>General</c:formatCode>
                <c:ptCount val="14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556D-4209-92A6-8914C71551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8242528"/>
        <c:axId val="478242920"/>
      </c:lineChart>
      <c:catAx>
        <c:axId val="4782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824292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78242920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8242528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Rökt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89-4FBF-845D-3D1E1FBAF78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11.595044845467632</c:v>
                </c:pt>
                <c:pt idx="1">
                  <c:v>6.221550702078452</c:v>
                </c:pt>
                <c:pt idx="2">
                  <c:v>8.9518571254389006</c:v>
                </c:pt>
                <c:pt idx="3">
                  <c:v>7.0386858839566289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989-4FBF-845D-3D1E1FBAF78C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989-4FBF-845D-3D1E1FBAF78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989-4FBF-845D-3D1E1FBAF78C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Rökt sporadiskt 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989-4FBF-845D-3D1E1FBAF78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16.948724618645528</c:v>
                </c:pt>
                <c:pt idx="1">
                  <c:v>5.8339052036600139</c:v>
                </c:pt>
                <c:pt idx="2">
                  <c:v>3.6420171910505799</c:v>
                </c:pt>
                <c:pt idx="3">
                  <c:v>2.2316255858002303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989-4FBF-845D-3D1E1FBAF78C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989-4FBF-845D-3D1E1FBAF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8244096"/>
        <c:axId val="478244488"/>
      </c:barChart>
      <c:catAx>
        <c:axId val="47824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8244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8244488"/>
        <c:scaling>
          <c:orientation val="minMax"/>
          <c:max val="3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78244096"/>
        <c:crosses val="autoZero"/>
        <c:crossBetween val="between"/>
        <c:majorUnit val="10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960186627097931"/>
          <c:y val="9.4479216929494708E-2"/>
          <c:w val="0.62625927627627054"/>
          <c:h val="9.4473486250764557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6072538418968968"/>
          <c:y val="3.8683892123007296E-2"/>
          <c:w val="0.77319730014804722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15"/>
            <c:marker>
              <c:symbol val="circle"/>
              <c:size val="7"/>
              <c:spPr>
                <a:solidFill>
                  <a:srgbClr val="BEBC00"/>
                </a:solidFill>
                <a:ln>
                  <a:noFill/>
                </a:ln>
              </c:spPr>
            </c:marker>
            <c:bubble3D val="0"/>
            <c:spPr>
              <a:ln w="38100">
                <a:noFill/>
              </a:ln>
            </c:spPr>
          </c:dPt>
          <c:cat>
            <c:strRef>
              <c:f>Sheet1!$A$23:$A$38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Sheet1!$B$23:$B$38</c:f>
              <c:numCache>
                <c:formatCode>0</c:formatCode>
                <c:ptCount val="16"/>
                <c:pt idx="0">
                  <c:v>660.27213522400325</c:v>
                </c:pt>
                <c:pt idx="1">
                  <c:v>658.81754872700014</c:v>
                </c:pt>
                <c:pt idx="2">
                  <c:v>616.42598203374723</c:v>
                </c:pt>
                <c:pt idx="3">
                  <c:v>577.41279848129057</c:v>
                </c:pt>
                <c:pt idx="4">
                  <c:v>528.64596080378055</c:v>
                </c:pt>
                <c:pt idx="5">
                  <c:v>468.87025792529761</c:v>
                </c:pt>
                <c:pt idx="6">
                  <c:v>299.85789532156684</c:v>
                </c:pt>
                <c:pt idx="7">
                  <c:v>282.96214279461333</c:v>
                </c:pt>
                <c:pt idx="8">
                  <c:v>368.79043057902231</c:v>
                </c:pt>
                <c:pt idx="9">
                  <c:v>352.23108521178114</c:v>
                </c:pt>
                <c:pt idx="10">
                  <c:v>322.49098758469256</c:v>
                </c:pt>
                <c:pt idx="11">
                  <c:v>365.53149903033477</c:v>
                </c:pt>
                <c:pt idx="12">
                  <c:v>308.2329847160118</c:v>
                </c:pt>
                <c:pt idx="13">
                  <c:v>313.69918358563257</c:v>
                </c:pt>
                <c:pt idx="14">
                  <c:v>296.75589722519834</c:v>
                </c:pt>
                <c:pt idx="15">
                  <c:v>324.94341589266043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DC3-4AAD-A867-7E4EE431E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470968"/>
        <c:axId val="483471360"/>
      </c:lineChart>
      <c:catAx>
        <c:axId val="483470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347136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83471360"/>
        <c:scaling>
          <c:orientation val="minMax"/>
          <c:max val="50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 b="0">
                <a:latin typeface="Gill Sans MT" panose="020B0502020104020203" pitchFamily="34" charset="0"/>
              </a:defRPr>
            </a:pPr>
            <a:endParaRPr lang="sv-SE"/>
          </a:p>
        </c:txPr>
        <c:crossAx val="483470968"/>
        <c:crosses val="autoZero"/>
        <c:crossBetween val="midCat"/>
        <c:majorUnit val="100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Sheet1!$B$7:$B$22</c:f>
              <c:numCache>
                <c:formatCode>###0</c:formatCode>
                <c:ptCount val="16"/>
                <c:pt idx="0">
                  <c:v>4477.5469950389779</c:v>
                </c:pt>
                <c:pt idx="1">
                  <c:v>4463.2607992670246</c:v>
                </c:pt>
                <c:pt idx="2">
                  <c:v>4444.0509480753271</c:v>
                </c:pt>
                <c:pt idx="3">
                  <c:v>4266.8886038604815</c:v>
                </c:pt>
                <c:pt idx="4">
                  <c:v>4346.1296242331082</c:v>
                </c:pt>
                <c:pt idx="5">
                  <c:v>4184.9854701106951</c:v>
                </c:pt>
                <c:pt idx="6">
                  <c:v>4125.52862595026</c:v>
                </c:pt>
                <c:pt idx="7">
                  <c:v>4220.6856464201319</c:v>
                </c:pt>
                <c:pt idx="8">
                  <c:v>3892.2859777838712</c:v>
                </c:pt>
                <c:pt idx="9">
                  <c:v>3929.2794141760119</c:v>
                </c:pt>
                <c:pt idx="10">
                  <c:v>3770.6221342904105</c:v>
                </c:pt>
                <c:pt idx="11">
                  <c:v>4089.7036207561628</c:v>
                </c:pt>
                <c:pt idx="12">
                  <c:v>3938.6352251164753</c:v>
                </c:pt>
                <c:pt idx="13">
                  <c:v>3882.497995513309</c:v>
                </c:pt>
                <c:pt idx="14">
                  <c:v>3915.0512120684834</c:v>
                </c:pt>
                <c:pt idx="15">
                  <c:v>3723.6965282023361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E06-4A59-9AFB-E8221A2540C1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Sheet1!$C$7:$C$22</c:f>
              <c:numCache>
                <c:formatCode>General</c:formatCode>
                <c:ptCount val="1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E06-4A59-9AFB-E8221A2540C1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412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Sheet1!$D$7:$D$22</c:f>
              <c:numCache>
                <c:formatCode>###0</c:formatCode>
                <c:ptCount val="16"/>
                <c:pt idx="0">
                  <c:v>407.35543947715888</c:v>
                </c:pt>
                <c:pt idx="1">
                  <c:v>389.56172127605032</c:v>
                </c:pt>
                <c:pt idx="2">
                  <c:v>386.39428589664851</c:v>
                </c:pt>
                <c:pt idx="3">
                  <c:v>388.32314689984366</c:v>
                </c:pt>
                <c:pt idx="4">
                  <c:v>361.95070663372945</c:v>
                </c:pt>
                <c:pt idx="5">
                  <c:v>399.67185824218342</c:v>
                </c:pt>
                <c:pt idx="6">
                  <c:v>400.42538577924927</c:v>
                </c:pt>
                <c:pt idx="7">
                  <c:v>380.27875283712552</c:v>
                </c:pt>
                <c:pt idx="8">
                  <c:v>332.34887587231759</c:v>
                </c:pt>
                <c:pt idx="9">
                  <c:v>361.45267076280078</c:v>
                </c:pt>
                <c:pt idx="10">
                  <c:v>360.79775007369346</c:v>
                </c:pt>
                <c:pt idx="11">
                  <c:v>377.5793488950909</c:v>
                </c:pt>
                <c:pt idx="12">
                  <c:v>357.46841789301527</c:v>
                </c:pt>
                <c:pt idx="13">
                  <c:v>340.19655718381267</c:v>
                </c:pt>
                <c:pt idx="14">
                  <c:v>343.07534601406991</c:v>
                </c:pt>
                <c:pt idx="15">
                  <c:v>345.30525492643488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E06-4A59-9AFB-E8221A2540C1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Sheet1!$E$7:$E$22</c:f>
              <c:numCache>
                <c:formatCode>General</c:formatCode>
                <c:ptCount val="1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E06-4A59-9AFB-E8221A2540C1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Sheet1!$F$7:$F$22</c:f>
              <c:numCache>
                <c:formatCode>###0</c:formatCode>
                <c:ptCount val="16"/>
                <c:pt idx="0">
                  <c:v>3356.2024776936955</c:v>
                </c:pt>
                <c:pt idx="1">
                  <c:v>3315.0535155165549</c:v>
                </c:pt>
                <c:pt idx="2">
                  <c:v>3200.9936335193297</c:v>
                </c:pt>
                <c:pt idx="3">
                  <c:v>3026.4063575146579</c:v>
                </c:pt>
                <c:pt idx="4">
                  <c:v>3111.7491963933212</c:v>
                </c:pt>
                <c:pt idx="5">
                  <c:v>3003.3889238787438</c:v>
                </c:pt>
                <c:pt idx="6">
                  <c:v>2921.5959085528857</c:v>
                </c:pt>
                <c:pt idx="7">
                  <c:v>3009.9085498708391</c:v>
                </c:pt>
                <c:pt idx="8">
                  <c:v>2750.4462195357028</c:v>
                </c:pt>
                <c:pt idx="9">
                  <c:v>2518.1126818992047</c:v>
                </c:pt>
                <c:pt idx="10">
                  <c:v>2402.9200350436627</c:v>
                </c:pt>
                <c:pt idx="11">
                  <c:v>2769.4824374043278</c:v>
                </c:pt>
                <c:pt idx="12">
                  <c:v>2415.1788685585479</c:v>
                </c:pt>
                <c:pt idx="13">
                  <c:v>2347.2531530851138</c:v>
                </c:pt>
                <c:pt idx="14">
                  <c:v>2324.2835290375533</c:v>
                </c:pt>
                <c:pt idx="15">
                  <c:v>2175.896322450948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9E06-4A59-9AFB-E8221A2540C1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Sheet1!$G$7:$G$22</c:f>
              <c:numCache>
                <c:formatCode>General</c:formatCode>
                <c:ptCount val="1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9E06-4A59-9AFB-E8221A2540C1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Sheet1!$H$7:$H$22</c:f>
              <c:numCache>
                <c:formatCode>General</c:formatCode>
                <c:ptCount val="1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9E06-4A59-9AFB-E8221A2540C1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Sheet1!$A$7:$A$22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Sheet1!$I$7:$I$22</c:f>
              <c:numCache>
                <c:formatCode>General</c:formatCode>
                <c:ptCount val="1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9E06-4A59-9AFB-E8221A254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472144"/>
        <c:axId val="483472536"/>
      </c:lineChart>
      <c:catAx>
        <c:axId val="48347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347253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83472536"/>
        <c:scaling>
          <c:orientation val="minMax"/>
          <c:max val="500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3472144"/>
        <c:crosses val="autoZero"/>
        <c:crossBetween val="midCat"/>
        <c:majorUnit val="100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988385625640883E-2"/>
          <c:y val="0.10341391873663162"/>
          <c:w val="0.8833160158889449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097">
              <a:solidFill>
                <a:srgbClr val="B32B31"/>
              </a:solidFill>
              <a:prstDash val="solid"/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ln>
                  <a:noFill/>
                </a:ln>
              </c:spPr>
            </c:marker>
            <c:bubble3D val="0"/>
            <c:spPr>
              <a:ln w="38097">
                <a:noFill/>
                <a:prstDash val="solid"/>
              </a:ln>
            </c:spPr>
          </c:dPt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Sheet1!$B$2:$B$17</c:f>
              <c:numCache>
                <c:formatCode>0</c:formatCode>
                <c:ptCount val="16"/>
                <c:pt idx="0">
                  <c:v>597.80640768419903</c:v>
                </c:pt>
                <c:pt idx="1">
                  <c:v>589.13251898760859</c:v>
                </c:pt>
                <c:pt idx="2">
                  <c:v>616.19639145285043</c:v>
                </c:pt>
                <c:pt idx="3">
                  <c:v>513.80704289080177</c:v>
                </c:pt>
                <c:pt idx="4">
                  <c:v>473.58597379893871</c:v>
                </c:pt>
                <c:pt idx="5">
                  <c:v>472.8863256616018</c:v>
                </c:pt>
                <c:pt idx="6">
                  <c:v>279.00892790903134</c:v>
                </c:pt>
                <c:pt idx="7">
                  <c:v>329.11845604116246</c:v>
                </c:pt>
                <c:pt idx="8">
                  <c:v>391.16317156112865</c:v>
                </c:pt>
                <c:pt idx="9">
                  <c:v>463.08361410895156</c:v>
                </c:pt>
                <c:pt idx="10">
                  <c:v>366.25400092041895</c:v>
                </c:pt>
                <c:pt idx="11">
                  <c:v>449.14464294735956</c:v>
                </c:pt>
                <c:pt idx="12">
                  <c:v>374.16009827271552</c:v>
                </c:pt>
                <c:pt idx="13">
                  <c:v>443.26271756829499</c:v>
                </c:pt>
                <c:pt idx="14">
                  <c:v>381.39123102214666</c:v>
                </c:pt>
                <c:pt idx="15">
                  <c:v>452.83940090983322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272-4BA7-B9BF-A3C067AD8626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F29200"/>
                </a:solidFill>
                <a:ln>
                  <a:noFill/>
                </a:ln>
              </c:spPr>
            </c:marker>
            <c:bubble3D val="0"/>
            <c:spPr>
              <a:ln w="38097">
                <a:noFill/>
                <a:prstDash val="solid"/>
              </a:ln>
            </c:spPr>
          </c:dPt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Sheet1!$C$2:$C$17</c:f>
              <c:numCache>
                <c:formatCode>0</c:formatCode>
                <c:ptCount val="16"/>
                <c:pt idx="0">
                  <c:v>717.45669099213262</c:v>
                </c:pt>
                <c:pt idx="1">
                  <c:v>681.12872412125785</c:v>
                </c:pt>
                <c:pt idx="2">
                  <c:v>634.07559085071773</c:v>
                </c:pt>
                <c:pt idx="3">
                  <c:v>570.89891963837658</c:v>
                </c:pt>
                <c:pt idx="4">
                  <c:v>508.65424234306965</c:v>
                </c:pt>
                <c:pt idx="5">
                  <c:v>463.76758145857173</c:v>
                </c:pt>
                <c:pt idx="6">
                  <c:v>280.33552167750759</c:v>
                </c:pt>
                <c:pt idx="7">
                  <c:v>258.27461119776137</c:v>
                </c:pt>
                <c:pt idx="8">
                  <c:v>315.25957130143797</c:v>
                </c:pt>
                <c:pt idx="9">
                  <c:v>285.99928992789035</c:v>
                </c:pt>
                <c:pt idx="10">
                  <c:v>249.58739598951738</c:v>
                </c:pt>
                <c:pt idx="11">
                  <c:v>314.22809072137449</c:v>
                </c:pt>
                <c:pt idx="12">
                  <c:v>239.61501518412146</c:v>
                </c:pt>
                <c:pt idx="13">
                  <c:v>237.44117984312501</c:v>
                </c:pt>
                <c:pt idx="14">
                  <c:v>224.53805456422077</c:v>
                </c:pt>
                <c:pt idx="15">
                  <c:v>249.77584355296429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272-4BA7-B9BF-A3C067AD8626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  <c:spPr>
              <a:ln w="38097">
                <a:noFill/>
                <a:prstDash val="solid"/>
              </a:ln>
            </c:spPr>
          </c:dPt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Sheet1!$D$2:$D$17</c:f>
              <c:numCache>
                <c:formatCode>0</c:formatCode>
                <c:ptCount val="16"/>
                <c:pt idx="0">
                  <c:v>775.36018915105296</c:v>
                </c:pt>
                <c:pt idx="1">
                  <c:v>840.62651566849047</c:v>
                </c:pt>
                <c:pt idx="2">
                  <c:v>724.48781022486901</c:v>
                </c:pt>
                <c:pt idx="3">
                  <c:v>743.42050637164675</c:v>
                </c:pt>
                <c:pt idx="4">
                  <c:v>668.0042792922801</c:v>
                </c:pt>
                <c:pt idx="5">
                  <c:v>561.53501661215887</c:v>
                </c:pt>
                <c:pt idx="6">
                  <c:v>371.32889234748018</c:v>
                </c:pt>
                <c:pt idx="7">
                  <c:v>334.85045761695909</c:v>
                </c:pt>
                <c:pt idx="8">
                  <c:v>450.96429156229738</c:v>
                </c:pt>
                <c:pt idx="9">
                  <c:v>410.89719398519151</c:v>
                </c:pt>
                <c:pt idx="10">
                  <c:v>432.78758503578564</c:v>
                </c:pt>
                <c:pt idx="11">
                  <c:v>454.91381609285634</c:v>
                </c:pt>
                <c:pt idx="12">
                  <c:v>402.62893260447544</c:v>
                </c:pt>
                <c:pt idx="13">
                  <c:v>370.1672507620487</c:v>
                </c:pt>
                <c:pt idx="14">
                  <c:v>366.68948390536661</c:v>
                </c:pt>
                <c:pt idx="15">
                  <c:v>376.02876995136097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272-4BA7-B9BF-A3C067AD8626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AAA096"/>
                </a:solidFill>
                <a:ln>
                  <a:noFill/>
                </a:ln>
              </c:spPr>
            </c:marker>
            <c:bubble3D val="0"/>
            <c:spPr>
              <a:ln w="38100">
                <a:noFill/>
              </a:ln>
            </c:spPr>
          </c:dPt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Sheet1!$E$2:$E$17</c:f>
              <c:numCache>
                <c:formatCode>0</c:formatCode>
                <c:ptCount val="16"/>
                <c:pt idx="0">
                  <c:v>416.01785069029131</c:v>
                </c:pt>
                <c:pt idx="1">
                  <c:v>385.79816376540003</c:v>
                </c:pt>
                <c:pt idx="2">
                  <c:v>382.8779180655963</c:v>
                </c:pt>
                <c:pt idx="3">
                  <c:v>390.3325958361134</c:v>
                </c:pt>
                <c:pt idx="4">
                  <c:v>409.58002531497044</c:v>
                </c:pt>
                <c:pt idx="5">
                  <c:v>320.67379718643946</c:v>
                </c:pt>
                <c:pt idx="6">
                  <c:v>258.21562677843855</c:v>
                </c:pt>
                <c:pt idx="7">
                  <c:v>205.62928776257382</c:v>
                </c:pt>
                <c:pt idx="8">
                  <c:v>339.57839833921639</c:v>
                </c:pt>
                <c:pt idx="9">
                  <c:v>280.36960684941215</c:v>
                </c:pt>
                <c:pt idx="10">
                  <c:v>274.90702422978148</c:v>
                </c:pt>
                <c:pt idx="11">
                  <c:v>259.64281070470986</c:v>
                </c:pt>
                <c:pt idx="12">
                  <c:v>246.58348029894205</c:v>
                </c:pt>
                <c:pt idx="13">
                  <c:v>239.93676550807305</c:v>
                </c:pt>
                <c:pt idx="14">
                  <c:v>247.71794188496094</c:v>
                </c:pt>
                <c:pt idx="15">
                  <c:v>261.917250285222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272-4BA7-B9BF-A3C067AD8626}"/>
            </c:ext>
          </c:extLst>
        </c:ser>
        <c:ser>
          <c:idx val="6"/>
          <c:order val="4"/>
          <c:tx>
            <c:strRef>
              <c:f>Sheet1!$H$1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BEBC00"/>
                </a:solidFill>
                <a:ln>
                  <a:noFill/>
                </a:ln>
              </c:spPr>
            </c:marker>
            <c:bubble3D val="0"/>
            <c:spPr>
              <a:ln w="38100">
                <a:noFill/>
              </a:ln>
            </c:spPr>
          </c:dPt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Sheet1!$H$2:$H$17</c:f>
              <c:numCache>
                <c:formatCode>0</c:formatCode>
                <c:ptCount val="16"/>
                <c:pt idx="0">
                  <c:v>660.27213522400325</c:v>
                </c:pt>
                <c:pt idx="1">
                  <c:v>658.81754872700014</c:v>
                </c:pt>
                <c:pt idx="2">
                  <c:v>616.42598203374723</c:v>
                </c:pt>
                <c:pt idx="3">
                  <c:v>577.41279848129057</c:v>
                </c:pt>
                <c:pt idx="4">
                  <c:v>528.64596080378055</c:v>
                </c:pt>
                <c:pt idx="5">
                  <c:v>468.87025792529761</c:v>
                </c:pt>
                <c:pt idx="6">
                  <c:v>299.85789532156684</c:v>
                </c:pt>
                <c:pt idx="7">
                  <c:v>282.96214279461333</c:v>
                </c:pt>
                <c:pt idx="8">
                  <c:v>368.79043057902231</c:v>
                </c:pt>
                <c:pt idx="9">
                  <c:v>352.23108521178114</c:v>
                </c:pt>
                <c:pt idx="10">
                  <c:v>322.49098758469256</c:v>
                </c:pt>
                <c:pt idx="11">
                  <c:v>365.53149903033477</c:v>
                </c:pt>
                <c:pt idx="12">
                  <c:v>308.2329847160118</c:v>
                </c:pt>
                <c:pt idx="13">
                  <c:v>313.69918358563257</c:v>
                </c:pt>
                <c:pt idx="14">
                  <c:v>296.75589722519834</c:v>
                </c:pt>
                <c:pt idx="15">
                  <c:v>324.94341589266043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2272-4BA7-B9BF-A3C067AD8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069640"/>
        <c:axId val="483070032"/>
      </c:lineChart>
      <c:catAx>
        <c:axId val="483069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3070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070032"/>
        <c:scaling>
          <c:orientation val="minMax"/>
          <c:max val="10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3069640"/>
        <c:crosses val="autoZero"/>
        <c:crossBetween val="midCat"/>
        <c:majorUnit val="200"/>
        <c:minorUnit val="10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6907120979331111"/>
          <c:y val="0.10487231422844343"/>
          <c:w val="0.73996961042269016"/>
          <c:h val="0.148459240146743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Sheet1!$B$23:$B$34</c:f>
              <c:numCache>
                <c:formatCode>0.0</c:formatCode>
                <c:ptCount val="12"/>
                <c:pt idx="0">
                  <c:v>4.2829029404648775</c:v>
                </c:pt>
                <c:pt idx="1">
                  <c:v>3.9373910356403039</c:v>
                </c:pt>
                <c:pt idx="2">
                  <c:v>3.9431012796084066</c:v>
                </c:pt>
                <c:pt idx="3">
                  <c:v>4.0590949015937712</c:v>
                </c:pt>
                <c:pt idx="4">
                  <c:v>3.9462614375365233</c:v>
                </c:pt>
                <c:pt idx="5">
                  <c:v>4.2009899064771208</c:v>
                </c:pt>
                <c:pt idx="6">
                  <c:v>4.435992780015714</c:v>
                </c:pt>
                <c:pt idx="7">
                  <c:v>5.3470562910818362</c:v>
                </c:pt>
                <c:pt idx="8">
                  <c:v>5.6949212918251568</c:v>
                </c:pt>
                <c:pt idx="9">
                  <c:v>6.3898784889909814</c:v>
                </c:pt>
                <c:pt idx="10">
                  <c:v>7.2092479672927645</c:v>
                </c:pt>
                <c:pt idx="11" formatCode="0">
                  <c:v>6.0278146539100712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EAA-4200-AC5F-23D3D9D50BE7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Sheet1!$C$23:$C$34</c:f>
              <c:numCache>
                <c:formatCode>General</c:formatCode>
                <c:ptCount val="12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EAA-4200-AC5F-23D3D9D50BE7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Sheet1!$D$23:$D$34</c:f>
              <c:numCache>
                <c:formatCode>0.0</c:formatCode>
                <c:ptCount val="12"/>
                <c:pt idx="0">
                  <c:v>2.9675084068252029</c:v>
                </c:pt>
                <c:pt idx="1">
                  <c:v>2.687169120912817</c:v>
                </c:pt>
                <c:pt idx="2">
                  <c:v>2.630559608590481</c:v>
                </c:pt>
                <c:pt idx="3">
                  <c:v>2.8117960643952897</c:v>
                </c:pt>
                <c:pt idx="4">
                  <c:v>2.7566593964428208</c:v>
                </c:pt>
                <c:pt idx="5">
                  <c:v>2.7776326330175243</c:v>
                </c:pt>
                <c:pt idx="6">
                  <c:v>2.9398926648799089</c:v>
                </c:pt>
                <c:pt idx="7">
                  <c:v>3.5444269996590503</c:v>
                </c:pt>
                <c:pt idx="8">
                  <c:v>3.9237404013359067</c:v>
                </c:pt>
                <c:pt idx="9">
                  <c:v>4.3077050904591285</c:v>
                </c:pt>
                <c:pt idx="10">
                  <c:v>4.5012441124547831</c:v>
                </c:pt>
                <c:pt idx="11" formatCode="0">
                  <c:v>3.9172134105951142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EAA-4200-AC5F-23D3D9D50BE7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Sheet1!$E$23:$E$34</c:f>
              <c:numCache>
                <c:formatCode>General</c:formatCode>
                <c:ptCount val="12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EAA-4200-AC5F-23D3D9D50BE7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Sheet1!$A$23:$A$34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Sheet1!$F$23:$F$34</c:f>
              <c:numCache>
                <c:formatCode>0.0</c:formatCode>
                <c:ptCount val="12"/>
                <c:pt idx="0">
                  <c:v>1.3153945336396691</c:v>
                </c:pt>
                <c:pt idx="1">
                  <c:v>1.2502219147274831</c:v>
                </c:pt>
                <c:pt idx="2">
                  <c:v>1.3125416710179272</c:v>
                </c:pt>
                <c:pt idx="3">
                  <c:v>1.2472988371984828</c:v>
                </c:pt>
                <c:pt idx="4">
                  <c:v>1.1896020410937</c:v>
                </c:pt>
                <c:pt idx="5">
                  <c:v>1.4233572734595938</c:v>
                </c:pt>
                <c:pt idx="6">
                  <c:v>1.4961001151358047</c:v>
                </c:pt>
                <c:pt idx="7">
                  <c:v>1.8026292914227848</c:v>
                </c:pt>
                <c:pt idx="8">
                  <c:v>1.7711808904892494</c:v>
                </c:pt>
                <c:pt idx="9">
                  <c:v>2.0821733985318516</c:v>
                </c:pt>
                <c:pt idx="10">
                  <c:v>2.7080038548379646</c:v>
                </c:pt>
                <c:pt idx="11" formatCode="0">
                  <c:v>2.110601243314957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EAA-4200-AC5F-23D3D9D50B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070816"/>
        <c:axId val="483071208"/>
      </c:lineChart>
      <c:catAx>
        <c:axId val="483070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3071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071208"/>
        <c:scaling>
          <c:orientation val="minMax"/>
          <c:max val="50"/>
        </c:scaling>
        <c:delete val="1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crossAx val="483070816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Sheet1!$B$7:$B$18</c:f>
              <c:numCache>
                <c:formatCode>0.0</c:formatCode>
                <c:ptCount val="12"/>
                <c:pt idx="0">
                  <c:v>24.6</c:v>
                </c:pt>
                <c:pt idx="1">
                  <c:v>22.8</c:v>
                </c:pt>
                <c:pt idx="2">
                  <c:v>22.687727337350992</c:v>
                </c:pt>
                <c:pt idx="3">
                  <c:v>21.505933270440391</c:v>
                </c:pt>
                <c:pt idx="4">
                  <c:v>20.3</c:v>
                </c:pt>
                <c:pt idx="5">
                  <c:v>22.1</c:v>
                </c:pt>
                <c:pt idx="6">
                  <c:v>22.347800510383465</c:v>
                </c:pt>
                <c:pt idx="7">
                  <c:v>22.6</c:v>
                </c:pt>
                <c:pt idx="8">
                  <c:v>23.6</c:v>
                </c:pt>
                <c:pt idx="9">
                  <c:v>25.4</c:v>
                </c:pt>
                <c:pt idx="10">
                  <c:v>24.7</c:v>
                </c:pt>
                <c:pt idx="11" formatCode="0">
                  <c:v>25.220938552570004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7DF-45E4-8ACB-BAA3681A4A71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Sheet1!$C$7:$C$16</c:f>
              <c:numCache>
                <c:formatCode>General</c:formatCode>
                <c:ptCount val="1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7DF-45E4-8ACB-BAA3681A4A71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Sheet1!$D$7:$D$18</c:f>
              <c:numCache>
                <c:formatCode>0.0</c:formatCode>
                <c:ptCount val="12"/>
                <c:pt idx="0">
                  <c:v>21.341028979516828</c:v>
                </c:pt>
                <c:pt idx="1">
                  <c:v>19.988607121085181</c:v>
                </c:pt>
                <c:pt idx="2">
                  <c:v>19.823067244147339</c:v>
                </c:pt>
                <c:pt idx="3">
                  <c:v>19.035510094840472</c:v>
                </c:pt>
                <c:pt idx="4">
                  <c:v>17.767308284681349</c:v>
                </c:pt>
                <c:pt idx="5">
                  <c:v>18.349969656442124</c:v>
                </c:pt>
                <c:pt idx="6">
                  <c:v>19.014736998497948</c:v>
                </c:pt>
                <c:pt idx="7">
                  <c:v>19.577235443974232</c:v>
                </c:pt>
                <c:pt idx="8">
                  <c:v>19.913351285386653</c:v>
                </c:pt>
                <c:pt idx="9">
                  <c:v>21.123988086579416</c:v>
                </c:pt>
                <c:pt idx="10">
                  <c:v>20.591264893943372</c:v>
                </c:pt>
                <c:pt idx="11" formatCode="0">
                  <c:v>20.863374154152908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7DF-45E4-8ACB-BAA3681A4A71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Sheet1!$E$7:$E$16</c:f>
              <c:numCache>
                <c:formatCode>General</c:formatCode>
                <c:ptCount val="1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47DF-45E4-8ACB-BAA3681A4A71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Sheet1!$F$7:$F$18</c:f>
              <c:numCache>
                <c:formatCode>0.0</c:formatCode>
                <c:ptCount val="12"/>
                <c:pt idx="0">
                  <c:v>3.2144948778084119</c:v>
                </c:pt>
                <c:pt idx="1">
                  <c:v>2.783560407562415</c:v>
                </c:pt>
                <c:pt idx="2">
                  <c:v>2.8646600932036526</c:v>
                </c:pt>
                <c:pt idx="3">
                  <c:v>2.4704231755999189</c:v>
                </c:pt>
                <c:pt idx="4">
                  <c:v>2.5251908120636299</c:v>
                </c:pt>
                <c:pt idx="5">
                  <c:v>3.775704230234052</c:v>
                </c:pt>
                <c:pt idx="6">
                  <c:v>3.3330635118855074</c:v>
                </c:pt>
                <c:pt idx="7">
                  <c:v>2.9806653894660671</c:v>
                </c:pt>
                <c:pt idx="8">
                  <c:v>3.6648147877926265</c:v>
                </c:pt>
                <c:pt idx="9">
                  <c:v>4.2764719046162005</c:v>
                </c:pt>
                <c:pt idx="10">
                  <c:v>4.0917092735158036</c:v>
                </c:pt>
                <c:pt idx="11" formatCode="0">
                  <c:v>4.3575643984170549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47DF-45E4-8ACB-BAA3681A4A71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Sheet1!$G$7:$G$16</c:f>
              <c:numCache>
                <c:formatCode>General</c:formatCode>
                <c:ptCount val="1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47DF-45E4-8ACB-BAA3681A4A71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Sheet1!$H$7:$H$16</c:f>
              <c:numCache>
                <c:formatCode>General</c:formatCode>
                <c:ptCount val="1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7DF-45E4-8ACB-BAA3681A4A71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Sheet1!$A$7:$A$18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Sheet1!$I$7:$I$16</c:f>
              <c:numCache>
                <c:formatCode>General</c:formatCode>
                <c:ptCount val="10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47DF-45E4-8ACB-BAA3681A4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071992"/>
        <c:axId val="483072384"/>
      </c:lineChart>
      <c:catAx>
        <c:axId val="483071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3072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3072384"/>
        <c:scaling>
          <c:orientation val="minMax"/>
          <c:max val="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3071992"/>
        <c:crosses val="autoZero"/>
        <c:crossBetween val="midCat"/>
        <c:majorUnit val="1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Snusar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E9-4E04-B3B8-E643B7229449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#\ ##0.0</c:formatCode>
                <c:ptCount val="4"/>
                <c:pt idx="0">
                  <c:v>18.273544718227967</c:v>
                </c:pt>
                <c:pt idx="1">
                  <c:v>14.927506642292382</c:v>
                </c:pt>
                <c:pt idx="2">
                  <c:v>10.299911552587444</c:v>
                </c:pt>
                <c:pt idx="3">
                  <c:v>5.7814928582069545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4E9-4E04-B3B8-E643B7229449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4E9-4E04-B3B8-E643B7229449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4E9-4E04-B3B8-E643B7229449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Snusar sporadiskt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4E9-4E04-B3B8-E643B7229449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#\ ##0.0</c:formatCode>
                <c:ptCount val="4"/>
                <c:pt idx="0">
                  <c:v>7.9471407990353304</c:v>
                </c:pt>
                <c:pt idx="1">
                  <c:v>3.5444413176858238</c:v>
                </c:pt>
                <c:pt idx="2">
                  <c:v>1.1756515951965261</c:v>
                </c:pt>
                <c:pt idx="3">
                  <c:v>0.62332069069780183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4E9-4E04-B3B8-E643B7229449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4E9-4E04-B3B8-E643B7229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3073168"/>
        <c:axId val="482136168"/>
      </c:barChart>
      <c:catAx>
        <c:axId val="48307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2136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136168"/>
        <c:scaling>
          <c:orientation val="minMax"/>
          <c:max val="3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3073168"/>
        <c:crosses val="autoZero"/>
        <c:crossBetween val="between"/>
        <c:majorUnit val="10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960186627097931"/>
          <c:y val="9.4479216929494708E-2"/>
          <c:w val="0.62625927627627054"/>
          <c:h val="9.4473486250764557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16072538418968968"/>
          <c:y val="3.8683892123007296E-2"/>
          <c:w val="0.77319730014804722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Sheet1!$A$27:$A$38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Sheet1!$B$27:$B$38</c:f>
              <c:numCache>
                <c:formatCode>0</c:formatCode>
                <c:ptCount val="12"/>
                <c:pt idx="0">
                  <c:v>23.430712527122985</c:v>
                </c:pt>
                <c:pt idx="1">
                  <c:v>22.406381122753803</c:v>
                </c:pt>
                <c:pt idx="2">
                  <c:v>21.81757783855792</c:v>
                </c:pt>
                <c:pt idx="3">
                  <c:v>21.627698300725331</c:v>
                </c:pt>
                <c:pt idx="4">
                  <c:v>20.823055926103972</c:v>
                </c:pt>
                <c:pt idx="5">
                  <c:v>21.241052726920802</c:v>
                </c:pt>
                <c:pt idx="6">
                  <c:v>23.611239611987362</c:v>
                </c:pt>
                <c:pt idx="7">
                  <c:v>23.259512987091838</c:v>
                </c:pt>
                <c:pt idx="8">
                  <c:v>24.371628243305981</c:v>
                </c:pt>
                <c:pt idx="9">
                  <c:v>26.887328453133982</c:v>
                </c:pt>
                <c:pt idx="10">
                  <c:v>27.072138826980783</c:v>
                </c:pt>
                <c:pt idx="11">
                  <c:v>25.6277886352518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95-4D9A-A6EC-5612890C35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2136560"/>
        <c:axId val="482136952"/>
      </c:lineChart>
      <c:catAx>
        <c:axId val="482136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2136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136952"/>
        <c:scaling>
          <c:orientation val="minMax"/>
          <c:max val="2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 b="0">
                <a:latin typeface="Gill Sans MT" panose="020B0502020104020203" pitchFamily="34" charset="0"/>
              </a:defRPr>
            </a:pPr>
            <a:endParaRPr lang="sv-SE"/>
          </a:p>
        </c:txPr>
        <c:crossAx val="482136560"/>
        <c:crosses val="autoZero"/>
        <c:crossBetween val="midCat"/>
        <c:majorUnit val="5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5.5220089724380757E-2"/>
          <c:w val="0.91397849462365865"/>
          <c:h val="0.82807005272003031"/>
        </c:manualLayout>
      </c:layout>
      <c:lineChart>
        <c:grouping val="standard"/>
        <c:varyColors val="0"/>
        <c:ser>
          <c:idx val="1"/>
          <c:order val="0"/>
          <c:tx>
            <c:strRef>
              <c:f>Sheet1!$B$6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dash"/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Sheet1!$B$11:$B$22</c:f>
              <c:numCache>
                <c:formatCode>0</c:formatCode>
                <c:ptCount val="12"/>
                <c:pt idx="0">
                  <c:v>195.74908458238369</c:v>
                </c:pt>
                <c:pt idx="1">
                  <c:v>202.22336135900375</c:v>
                </c:pt>
                <c:pt idx="2">
                  <c:v>205.04403307352712</c:v>
                </c:pt>
                <c:pt idx="3">
                  <c:v>198.8255684820318</c:v>
                </c:pt>
                <c:pt idx="4">
                  <c:v>205.06906742052061</c:v>
                </c:pt>
                <c:pt idx="5">
                  <c:v>202.9091443576778</c:v>
                </c:pt>
                <c:pt idx="6">
                  <c:v>208.83970491003703</c:v>
                </c:pt>
                <c:pt idx="7">
                  <c:v>202.5556</c:v>
                </c:pt>
                <c:pt idx="8">
                  <c:v>204.28523277164425</c:v>
                </c:pt>
                <c:pt idx="9">
                  <c:v>208.5046451688776</c:v>
                </c:pt>
                <c:pt idx="10">
                  <c:v>210.41898056539964</c:v>
                </c:pt>
                <c:pt idx="11">
                  <c:v>199.18218261632757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C29-464C-946E-9D369FF1C894}"/>
            </c:ext>
          </c:extLst>
        </c:ser>
        <c:ser>
          <c:idx val="3"/>
          <c:order val="1"/>
          <c:tx>
            <c:strRef>
              <c:f>Sheet1!$C$6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Sheet1!$C$11:$C$22</c:f>
              <c:numCache>
                <c:formatCode>General</c:formatCode>
                <c:ptCount val="12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C29-464C-946E-9D369FF1C894}"/>
            </c:ext>
          </c:extLst>
        </c:ser>
        <c:ser>
          <c:idx val="5"/>
          <c:order val="2"/>
          <c:tx>
            <c:strRef>
              <c:f>Sheet1!$D$6</c:f>
              <c:strCache>
                <c:ptCount val="1"/>
              </c:strCache>
            </c:strRef>
          </c:tx>
          <c:spPr>
            <a:ln w="412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Sheet1!$D$11:$D$22</c:f>
              <c:numCache>
                <c:formatCode>General</c:formatCode>
                <c:ptCount val="12"/>
                <c:pt idx="8" formatCode="###0">
                  <c:v>26</c:v>
                </c:pt>
                <c:pt idx="9" formatCode="###0">
                  <c:v>29</c:v>
                </c:pt>
                <c:pt idx="10" formatCode="###0">
                  <c:v>34</c:v>
                </c:pt>
                <c:pt idx="11">
                  <c:v>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C29-464C-946E-9D369FF1C894}"/>
            </c:ext>
          </c:extLst>
        </c:ser>
        <c:ser>
          <c:idx val="7"/>
          <c:order val="3"/>
          <c:tx>
            <c:strRef>
              <c:f>Sheet1!$E$6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Sheet1!$E$11:$E$22</c:f>
              <c:numCache>
                <c:formatCode>General</c:formatCode>
                <c:ptCount val="12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C29-464C-946E-9D369FF1C894}"/>
            </c:ext>
          </c:extLst>
        </c:ser>
        <c:ser>
          <c:idx val="0"/>
          <c:order val="4"/>
          <c:tx>
            <c:strRef>
              <c:f>Sheet1!$F$6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Sheet1!$F$11:$F$22</c:f>
              <c:numCache>
                <c:formatCode>General</c:formatCode>
                <c:ptCount val="12"/>
                <c:pt idx="8" formatCode="###0">
                  <c:v>177</c:v>
                </c:pt>
                <c:pt idx="9" formatCode="###0">
                  <c:v>177</c:v>
                </c:pt>
                <c:pt idx="10" formatCode="###0">
                  <c:v>176</c:v>
                </c:pt>
                <c:pt idx="11">
                  <c:v>165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C29-464C-946E-9D369FF1C894}"/>
            </c:ext>
          </c:extLst>
        </c:ser>
        <c:ser>
          <c:idx val="2"/>
          <c:order val="5"/>
          <c:tx>
            <c:strRef>
              <c:f>Sheet1!$G$6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Sheet1!$G$11:$G$22</c:f>
              <c:numCache>
                <c:formatCode>General</c:formatCode>
                <c:ptCount val="12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C29-464C-946E-9D369FF1C894}"/>
            </c:ext>
          </c:extLst>
        </c:ser>
        <c:ser>
          <c:idx val="4"/>
          <c:order val="6"/>
          <c:tx>
            <c:strRef>
              <c:f>Sheet1!$H$6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Sheet1!$H$11:$H$22</c:f>
              <c:numCache>
                <c:formatCode>General</c:formatCode>
                <c:ptCount val="12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CC29-464C-946E-9D369FF1C894}"/>
            </c:ext>
          </c:extLst>
        </c:ser>
        <c:ser>
          <c:idx val="6"/>
          <c:order val="7"/>
          <c:tx>
            <c:strRef>
              <c:f>Sheet1!$I$6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Sheet1!$A$11:$A$22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Sheet1!$I$11:$I$22</c:f>
              <c:numCache>
                <c:formatCode>General</c:formatCode>
                <c:ptCount val="12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CC29-464C-946E-9D369FF1C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2137736"/>
        <c:axId val="482138128"/>
      </c:lineChart>
      <c:catAx>
        <c:axId val="482137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2138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2138128"/>
        <c:scaling>
          <c:orientation val="minMax"/>
          <c:max val="250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29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2137736"/>
        <c:crosses val="autoZero"/>
        <c:crossBetween val="midCat"/>
        <c:majorUnit val="50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702318779695016E-2"/>
          <c:y val="0.10608235595691842"/>
          <c:w val="0.8814799331581451"/>
          <c:h val="0.78670656015329876"/>
        </c:manualLayout>
      </c:layout>
      <c:barChart>
        <c:barDir val="col"/>
        <c:grouping val="clustered"/>
        <c:varyColors val="0"/>
        <c:ser>
          <c:idx val="4"/>
          <c:order val="1"/>
          <c:tx>
            <c:strRef>
              <c:f>Sheet1!$C$1</c:f>
              <c:strCache>
                <c:ptCount val="1"/>
                <c:pt idx="0">
                  <c:v>Paket per respondent 17–84 år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Sheet1!$C$2:$C$17</c:f>
              <c:numCache>
                <c:formatCode>0.0</c:formatCode>
                <c:ptCount val="16"/>
                <c:pt idx="0">
                  <c:v>3.0985</c:v>
                </c:pt>
                <c:pt idx="1">
                  <c:v>3.8784999999999998</c:v>
                </c:pt>
                <c:pt idx="2">
                  <c:v>2.9119999999999999</c:v>
                </c:pt>
                <c:pt idx="3">
                  <c:v>2.6175000000000002</c:v>
                </c:pt>
                <c:pt idx="4">
                  <c:v>2.4729999999999999</c:v>
                </c:pt>
                <c:pt idx="5">
                  <c:v>2.4504999999999999</c:v>
                </c:pt>
                <c:pt idx="6">
                  <c:v>1.6074999999999999</c:v>
                </c:pt>
                <c:pt idx="7">
                  <c:v>1.532</c:v>
                </c:pt>
                <c:pt idx="8">
                  <c:v>1.119</c:v>
                </c:pt>
                <c:pt idx="9">
                  <c:v>1.1599999999999999</c:v>
                </c:pt>
                <c:pt idx="10">
                  <c:v>1.86</c:v>
                </c:pt>
                <c:pt idx="11">
                  <c:v>1.5734999999999999</c:v>
                </c:pt>
                <c:pt idx="12">
                  <c:v>1.04</c:v>
                </c:pt>
                <c:pt idx="13">
                  <c:v>1.1300000000000001</c:v>
                </c:pt>
                <c:pt idx="14">
                  <c:v>1.8</c:v>
                </c:pt>
                <c:pt idx="15" formatCode="General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4B-4276-AD95-901BD0A819B8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Tagit in cigaretter (%)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2.2200000000000002</c:v>
                </c:pt>
                <c:pt idx="1">
                  <c:v>2</c:v>
                </c:pt>
                <c:pt idx="2">
                  <c:v>1.88</c:v>
                </c:pt>
                <c:pt idx="3">
                  <c:v>1.65</c:v>
                </c:pt>
                <c:pt idx="4">
                  <c:v>1.6</c:v>
                </c:pt>
                <c:pt idx="5">
                  <c:v>1.58</c:v>
                </c:pt>
                <c:pt idx="6">
                  <c:v>1.04</c:v>
                </c:pt>
                <c:pt idx="7">
                  <c:v>1.04</c:v>
                </c:pt>
                <c:pt idx="8">
                  <c:v>0.96</c:v>
                </c:pt>
                <c:pt idx="9">
                  <c:v>1.1100000000000001</c:v>
                </c:pt>
                <c:pt idx="10">
                  <c:v>0.93</c:v>
                </c:pt>
                <c:pt idx="11">
                  <c:v>0.9</c:v>
                </c:pt>
                <c:pt idx="12">
                  <c:v>0.71</c:v>
                </c:pt>
                <c:pt idx="13">
                  <c:v>0.71</c:v>
                </c:pt>
                <c:pt idx="14">
                  <c:v>0.72</c:v>
                </c:pt>
                <c:pt idx="15">
                  <c:v>0.68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585768"/>
        <c:axId val="249586160"/>
      </c:barChar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Paket per resenär 17–84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  <c:pt idx="0" formatCode="0.0">
                  <c:v>9.9</c:v>
                </c:pt>
                <c:pt idx="1">
                  <c:v>10.25</c:v>
                </c:pt>
                <c:pt idx="2">
                  <c:v>10.8</c:v>
                </c:pt>
                <c:pt idx="3">
                  <c:v>10.25</c:v>
                </c:pt>
                <c:pt idx="4">
                  <c:v>9.9</c:v>
                </c:pt>
                <c:pt idx="5">
                  <c:v>9.4</c:v>
                </c:pt>
                <c:pt idx="6">
                  <c:v>9.8000000000000007</c:v>
                </c:pt>
                <c:pt idx="7">
                  <c:v>9.4499999999999993</c:v>
                </c:pt>
                <c:pt idx="8">
                  <c:v>8.4499999999999993</c:v>
                </c:pt>
                <c:pt idx="9">
                  <c:v>9.5500000000000007</c:v>
                </c:pt>
                <c:pt idx="10">
                  <c:v>12.45</c:v>
                </c:pt>
                <c:pt idx="11">
                  <c:v>11.15</c:v>
                </c:pt>
                <c:pt idx="12">
                  <c:v>8.9</c:v>
                </c:pt>
                <c:pt idx="13">
                  <c:v>10.75</c:v>
                </c:pt>
                <c:pt idx="14">
                  <c:v>11.9</c:v>
                </c:pt>
                <c:pt idx="15">
                  <c:v>9.15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656608"/>
        <c:axId val="249586552"/>
      </c:lineChart>
      <c:catAx>
        <c:axId val="249585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4958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9586160"/>
        <c:scaling>
          <c:orientation val="minMax"/>
          <c:max val="10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9585768"/>
        <c:crosses val="autoZero"/>
        <c:crossBetween val="between"/>
        <c:majorUnit val="2"/>
        <c:minorUnit val="2"/>
      </c:valAx>
      <c:valAx>
        <c:axId val="249586552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480656608"/>
        <c:crosses val="max"/>
        <c:crossBetween val="between"/>
        <c:majorUnit val="4"/>
      </c:valAx>
      <c:catAx>
        <c:axId val="480656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9586552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6.0175383299547462E-2"/>
          <c:y val="0.13609029823462918"/>
          <c:w val="0.69075515825876899"/>
          <c:h val="0.18056306126479721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0.1181762230712475"/>
          <c:w val="0.37538602113889419"/>
          <c:h val="0.7167716178801804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Använt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AC-4920-A26B-432A6CF707D3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###0</c:formatCode>
                <c:ptCount val="4"/>
                <c:pt idx="0">
                  <c:v>1.3296010443346</c:v>
                </c:pt>
                <c:pt idx="1">
                  <c:v>0.70821636219651396</c:v>
                </c:pt>
                <c:pt idx="2">
                  <c:v>0.206976887116365</c:v>
                </c:pt>
                <c:pt idx="3">
                  <c:v>0.14320974316635701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4AC-4920-A26B-432A6CF707D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4AC-4920-A26B-432A6CF707D3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4AC-4920-A26B-432A6CF707D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Använt sporadiskt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4AC-4920-A26B-432A6CF707D3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###0</c:formatCode>
                <c:ptCount val="4"/>
                <c:pt idx="0">
                  <c:v>3.2255224798556399</c:v>
                </c:pt>
                <c:pt idx="1">
                  <c:v>0.44035879098768599</c:v>
                </c:pt>
                <c:pt idx="2">
                  <c:v>0.398799465651271</c:v>
                </c:pt>
                <c:pt idx="3">
                  <c:v>0.14320974316635701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4AC-4920-A26B-432A6CF707D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4AC-4920-A26B-432A6CF70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128816"/>
        <c:axId val="485129208"/>
      </c:barChart>
      <c:catAx>
        <c:axId val="48512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5129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5129208"/>
        <c:scaling>
          <c:orientation val="minMax"/>
          <c:max val="6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5128816"/>
        <c:crosses val="autoZero"/>
        <c:crossBetween val="between"/>
        <c:majorUnit val="2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9803496410003407"/>
          <c:y val="2.783276961625843E-2"/>
          <c:w val="0.50089243850494958"/>
          <c:h val="6.4629553872115372E-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lang="sv-SE" sz="1611" b="0" i="0" u="none" strike="noStrike" kern="1200" baseline="0">
              <a:solidFill>
                <a:schemeClr val="bg1"/>
              </a:solidFill>
              <a:latin typeface="Gill Sans MT" panose="020B0502020104020203" pitchFamily="34" charset="0"/>
              <a:ea typeface="Times New Roman"/>
              <a:cs typeface="Times New Roman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86802195020227"/>
          <c:y val="4.8969413839436322E-2"/>
          <c:w val="0.75410587348218139"/>
          <c:h val="0.7568664037431264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Använt dagligen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380-49F7-B702-185EF20973B5}"/>
              </c:ext>
            </c:extLst>
          </c:dPt>
          <c:cat>
            <c:strRef>
              <c:f>Sheet1!$B$1:$F$1</c:f>
              <c:strCache>
                <c:ptCount val="5"/>
                <c:pt idx="0">
                  <c:v>Alla</c:v>
                </c:pt>
                <c:pt idx="2">
                  <c:v>Män</c:v>
                </c:pt>
                <c:pt idx="4">
                  <c:v>Kvinnor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 formatCode="###0">
                  <c:v>0.59169167577153503</c:v>
                </c:pt>
                <c:pt idx="2" formatCode="0">
                  <c:v>0.96976314951853204</c:v>
                </c:pt>
                <c:pt idx="4" formatCode="0">
                  <c:v>0.206968857440474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380-49F7-B702-185EF20973B5}"/>
            </c:ext>
          </c:extLst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Använt sporadiskt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solidFill>
                <a:srgbClr val="004687"/>
              </a:solidFill>
              <a:ln w="12700">
                <a:solidFill>
                  <a:srgbClr val="F292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380-49F7-B702-185EF20973B5}"/>
              </c:ext>
            </c:extLst>
          </c:dPt>
          <c:cat>
            <c:strRef>
              <c:f>Sheet1!$B$1:$F$1</c:f>
              <c:strCache>
                <c:ptCount val="5"/>
                <c:pt idx="0">
                  <c:v>Alla</c:v>
                </c:pt>
                <c:pt idx="2">
                  <c:v>Män</c:v>
                </c:pt>
                <c:pt idx="4">
                  <c:v>Kvinnor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 formatCode="###0">
                  <c:v>0.91141983968515194</c:v>
                </c:pt>
                <c:pt idx="2" formatCode="0">
                  <c:v>1.1357222441891699</c:v>
                </c:pt>
                <c:pt idx="4" formatCode="0">
                  <c:v>0.68317132264158598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380-49F7-B702-185EF2097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130384"/>
        <c:axId val="513253656"/>
      </c:barChart>
      <c:catAx>
        <c:axId val="48513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513253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3253656"/>
        <c:scaling>
          <c:orientation val="minMax"/>
          <c:max val="6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5130384"/>
        <c:crosses val="autoZero"/>
        <c:crossBetween val="between"/>
        <c:majorUnit val="2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153713181152538E-2"/>
          <c:y val="9.8630081790599178E-2"/>
          <c:w val="0.87277156674939993"/>
          <c:h val="0.70473214243800764"/>
        </c:manualLayout>
      </c:layout>
      <c:lineChart>
        <c:grouping val="standard"/>
        <c:varyColors val="0"/>
        <c:ser>
          <c:idx val="4"/>
          <c:order val="1"/>
          <c:tx>
            <c:strRef>
              <c:f>Sheet1!$C$1</c:f>
              <c:strCache>
                <c:ptCount val="1"/>
                <c:pt idx="0">
                  <c:v>Paket per capita 17–84 år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Sheet1!$C$2:$C$17</c:f>
              <c:numCache>
                <c:formatCode>0.00</c:formatCode>
                <c:ptCount val="16"/>
                <c:pt idx="0">
                  <c:v>1.35</c:v>
                </c:pt>
                <c:pt idx="1">
                  <c:v>1.25</c:v>
                </c:pt>
                <c:pt idx="2">
                  <c:v>1.4365000000000001</c:v>
                </c:pt>
                <c:pt idx="3">
                  <c:v>1.3393333333333333</c:v>
                </c:pt>
                <c:pt idx="4">
                  <c:v>1.2266666666666666</c:v>
                </c:pt>
                <c:pt idx="5">
                  <c:v>1.4671666666666667</c:v>
                </c:pt>
                <c:pt idx="6">
                  <c:v>1.36</c:v>
                </c:pt>
                <c:pt idx="7">
                  <c:v>1.22</c:v>
                </c:pt>
                <c:pt idx="8">
                  <c:v>0.49</c:v>
                </c:pt>
                <c:pt idx="9">
                  <c:v>0.41</c:v>
                </c:pt>
                <c:pt idx="10">
                  <c:v>0.34</c:v>
                </c:pt>
                <c:pt idx="11">
                  <c:v>0.27</c:v>
                </c:pt>
                <c:pt idx="12">
                  <c:v>0.28000000000000003</c:v>
                </c:pt>
                <c:pt idx="13">
                  <c:v>0.24</c:v>
                </c:pt>
                <c:pt idx="14">
                  <c:v>0.29449999999999998</c:v>
                </c:pt>
                <c:pt idx="15" formatCode="#,##0.00">
                  <c:v>0.18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4B-4276-AD95-901BD0A819B8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Köpt smuggelcigaretter (%)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0.61</c:v>
                </c:pt>
                <c:pt idx="1">
                  <c:v>0.56999999999999995</c:v>
                </c:pt>
                <c:pt idx="2">
                  <c:v>0.48</c:v>
                </c:pt>
                <c:pt idx="3">
                  <c:v>0.39</c:v>
                </c:pt>
                <c:pt idx="4">
                  <c:v>0.39</c:v>
                </c:pt>
                <c:pt idx="5">
                  <c:v>0.54</c:v>
                </c:pt>
                <c:pt idx="6">
                  <c:v>0.35</c:v>
                </c:pt>
                <c:pt idx="7">
                  <c:v>0.28999999999999998</c:v>
                </c:pt>
                <c:pt idx="8">
                  <c:v>0.2</c:v>
                </c:pt>
                <c:pt idx="9">
                  <c:v>0.15</c:v>
                </c:pt>
                <c:pt idx="10">
                  <c:v>0.28999999999999998</c:v>
                </c:pt>
                <c:pt idx="11">
                  <c:v>0.08</c:v>
                </c:pt>
                <c:pt idx="12">
                  <c:v>0.11</c:v>
                </c:pt>
                <c:pt idx="13">
                  <c:v>0.11</c:v>
                </c:pt>
                <c:pt idx="14">
                  <c:v>0.16</c:v>
                </c:pt>
                <c:pt idx="15">
                  <c:v>0.15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657392"/>
        <c:axId val="480657784"/>
      </c:lineChar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Paket per köpare 17–84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Sheet1!$D$2:$D$17</c:f>
              <c:numCache>
                <c:formatCode>0.0</c:formatCode>
                <c:ptCount val="16"/>
                <c:pt idx="0">
                  <c:v>11.05</c:v>
                </c:pt>
                <c:pt idx="1">
                  <c:v>11.2</c:v>
                </c:pt>
                <c:pt idx="2">
                  <c:v>12.1</c:v>
                </c:pt>
                <c:pt idx="3">
                  <c:v>12.516666666666667</c:v>
                </c:pt>
                <c:pt idx="4">
                  <c:v>12.366666666666667</c:v>
                </c:pt>
                <c:pt idx="5">
                  <c:v>11.966666666666667</c:v>
                </c:pt>
                <c:pt idx="6">
                  <c:v>11.1</c:v>
                </c:pt>
                <c:pt idx="7">
                  <c:v>9.8166666666666664</c:v>
                </c:pt>
                <c:pt idx="8">
                  <c:v>7.2</c:v>
                </c:pt>
                <c:pt idx="9">
                  <c:v>8.6666666666666679</c:v>
                </c:pt>
                <c:pt idx="10">
                  <c:v>11.25</c:v>
                </c:pt>
                <c:pt idx="11">
                  <c:v>11.5</c:v>
                </c:pt>
                <c:pt idx="12">
                  <c:v>10.1</c:v>
                </c:pt>
                <c:pt idx="13">
                  <c:v>9.0333333333333332</c:v>
                </c:pt>
                <c:pt idx="14">
                  <c:v>9.5333333333333332</c:v>
                </c:pt>
                <c:pt idx="15" formatCode="General">
                  <c:v>8.5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658568"/>
        <c:axId val="480658176"/>
      </c:lineChart>
      <c:catAx>
        <c:axId val="48065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0657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0657784"/>
        <c:scaling>
          <c:orientation val="minMax"/>
          <c:max val="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0657392"/>
        <c:crosses val="autoZero"/>
        <c:crossBetween val="between"/>
        <c:majorUnit val="1"/>
      </c:valAx>
      <c:valAx>
        <c:axId val="480658176"/>
        <c:scaling>
          <c:orientation val="minMax"/>
          <c:max val="14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480658568"/>
        <c:crosses val="max"/>
        <c:crossBetween val="between"/>
        <c:majorUnit val="2"/>
      </c:valAx>
      <c:catAx>
        <c:axId val="480658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0658176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580765298554113"/>
          <c:y val="0.88784305656179052"/>
          <c:w val="0.72408718149035578"/>
          <c:h val="0.1105403390233636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153713181152538E-2"/>
          <c:y val="9.8630081790599178E-2"/>
          <c:w val="0.87277156674939993"/>
          <c:h val="0.77428622954257043"/>
        </c:manualLayout>
      </c:layout>
      <c:lineChart>
        <c:grouping val="standard"/>
        <c:varyColors val="0"/>
        <c:ser>
          <c:idx val="0"/>
          <c:order val="1"/>
          <c:tx>
            <c:strRef>
              <c:f>Sheet1!$B$1</c:f>
              <c:strCache>
                <c:ptCount val="1"/>
                <c:pt idx="0">
                  <c:v>Antal kg snus per invånare 15 år och äldre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Sheet1!$B$2:$B$17</c:f>
              <c:numCache>
                <c:formatCode>0.0</c:formatCode>
                <c:ptCount val="16"/>
                <c:pt idx="0">
                  <c:v>0.93551570625267733</c:v>
                </c:pt>
                <c:pt idx="1">
                  <c:v>0.94442359936191156</c:v>
                </c:pt>
                <c:pt idx="2">
                  <c:v>0.92507308691786905</c:v>
                </c:pt>
                <c:pt idx="3">
                  <c:v>1.0119426151590432</c:v>
                </c:pt>
                <c:pt idx="4">
                  <c:v>0.80641847334330208</c:v>
                </c:pt>
                <c:pt idx="5">
                  <c:v>0.70469779081909445</c:v>
                </c:pt>
                <c:pt idx="6">
                  <c:v>0.73967686786698905</c:v>
                </c:pt>
                <c:pt idx="7">
                  <c:v>0.73624842703325888</c:v>
                </c:pt>
                <c:pt idx="8">
                  <c:v>0.7748223257710084</c:v>
                </c:pt>
                <c:pt idx="9">
                  <c:v>0.81444767230351733</c:v>
                </c:pt>
                <c:pt idx="10">
                  <c:v>0.75449166327343364</c:v>
                </c:pt>
                <c:pt idx="11">
                  <c:v>0.77628642724989771</c:v>
                </c:pt>
                <c:pt idx="12">
                  <c:v>0.77921049674484755</c:v>
                </c:pt>
                <c:pt idx="13">
                  <c:v>0.82169897375068912</c:v>
                </c:pt>
                <c:pt idx="14">
                  <c:v>0.78853507239448617</c:v>
                </c:pt>
                <c:pt idx="15">
                  <c:v>0.78057598779424087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0659352"/>
        <c:axId val="480659744"/>
      </c:lineChar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Antal dosor per invånare 15 år och äldre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Sheet1!$A$2:$A$17</c:f>
              <c:strCach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strCache>
            </c:strRef>
          </c:cat>
          <c:val>
            <c:numRef>
              <c:f>Sheet1!$D$2:$D$17</c:f>
              <c:numCache>
                <c:formatCode>0.0</c:formatCode>
                <c:ptCount val="16"/>
                <c:pt idx="0">
                  <c:v>27.938106280209823</c:v>
                </c:pt>
                <c:pt idx="1">
                  <c:v>28.576744960916432</c:v>
                </c:pt>
                <c:pt idx="2">
                  <c:v>28.557860217515419</c:v>
                </c:pt>
                <c:pt idx="3">
                  <c:v>31.963565918980049</c:v>
                </c:pt>
                <c:pt idx="4">
                  <c:v>26.089890861852776</c:v>
                </c:pt>
                <c:pt idx="5">
                  <c:v>23.378584434562022</c:v>
                </c:pt>
                <c:pt idx="6">
                  <c:v>25.193191497828195</c:v>
                </c:pt>
                <c:pt idx="7">
                  <c:v>25.777951966514223</c:v>
                </c:pt>
                <c:pt idx="8">
                  <c:v>27.92573722384974</c:v>
                </c:pt>
                <c:pt idx="9">
                  <c:v>30.260972423109244</c:v>
                </c:pt>
                <c:pt idx="10">
                  <c:v>28.945313868304623</c:v>
                </c:pt>
                <c:pt idx="11">
                  <c:v>30.802872547461035</c:v>
                </c:pt>
                <c:pt idx="12">
                  <c:v>32.038498221744291</c:v>
                </c:pt>
                <c:pt idx="13">
                  <c:v>35.079288951189113</c:v>
                </c:pt>
                <c:pt idx="14">
                  <c:v>35.029350626901554</c:v>
                </c:pt>
                <c:pt idx="15">
                  <c:v>36.169575115768922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110216"/>
        <c:axId val="480660136"/>
      </c:lineChart>
      <c:catAx>
        <c:axId val="480659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80659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80659744"/>
        <c:scaling>
          <c:orientation val="minMax"/>
          <c:max val="2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80659352"/>
        <c:crosses val="autoZero"/>
        <c:crossBetween val="between"/>
        <c:majorUnit val="0.5"/>
      </c:valAx>
      <c:valAx>
        <c:axId val="480660136"/>
        <c:scaling>
          <c:orientation val="minMax"/>
          <c:max val="4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249110216"/>
        <c:crosses val="max"/>
        <c:crossBetween val="between"/>
        <c:majorUnit val="10"/>
      </c:valAx>
      <c:catAx>
        <c:axId val="2491102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0660136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457619397760464E-2"/>
          <c:y val="0.71991218503108412"/>
          <c:w val="0.6016030936871658"/>
          <c:h val="0.12654462493212804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153713181152538E-2"/>
          <c:y val="9.8630081790599178E-2"/>
          <c:w val="0.87277156674939993"/>
          <c:h val="0.64514791149331763"/>
        </c:manualLayout>
      </c:layout>
      <c:lineChart>
        <c:grouping val="standard"/>
        <c:varyColors val="0"/>
        <c:ser>
          <c:idx val="4"/>
          <c:order val="1"/>
          <c:tx>
            <c:strRef>
              <c:f>Sheet1!$C$1</c:f>
              <c:strCache>
                <c:ptCount val="1"/>
                <c:pt idx="0">
                  <c:v>Antal dosor per respondent 17–84 år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Sheet1!$C$2:$C$13</c:f>
              <c:numCache>
                <c:formatCode>0.00</c:formatCode>
                <c:ptCount val="12"/>
                <c:pt idx="0">
                  <c:v>0.55200000000000005</c:v>
                </c:pt>
                <c:pt idx="1">
                  <c:v>1.2490000000000001</c:v>
                </c:pt>
                <c:pt idx="2">
                  <c:v>0.99800000000000011</c:v>
                </c:pt>
                <c:pt idx="3">
                  <c:v>1.3193333333333335</c:v>
                </c:pt>
                <c:pt idx="4">
                  <c:v>0.82866666666666655</c:v>
                </c:pt>
                <c:pt idx="5">
                  <c:v>0.85599999999999998</c:v>
                </c:pt>
                <c:pt idx="6">
                  <c:v>0.71233333333333337</c:v>
                </c:pt>
                <c:pt idx="7">
                  <c:v>0.73099999999999987</c:v>
                </c:pt>
                <c:pt idx="8">
                  <c:v>0.72499999999999998</c:v>
                </c:pt>
                <c:pt idx="9">
                  <c:v>0.78666666666666674</c:v>
                </c:pt>
                <c:pt idx="10">
                  <c:v>0.88666666666666671</c:v>
                </c:pt>
                <c:pt idx="11">
                  <c:v>0.79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4B-4276-AD95-901BD0A819B8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Tagit in snus (%)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0.33</c:v>
                </c:pt>
                <c:pt idx="1">
                  <c:v>0.34</c:v>
                </c:pt>
                <c:pt idx="2">
                  <c:v>0.3</c:v>
                </c:pt>
                <c:pt idx="3">
                  <c:v>0.28999999999999998</c:v>
                </c:pt>
                <c:pt idx="4">
                  <c:v>0.23</c:v>
                </c:pt>
                <c:pt idx="5">
                  <c:v>0.26</c:v>
                </c:pt>
                <c:pt idx="6">
                  <c:v>0.22</c:v>
                </c:pt>
                <c:pt idx="7">
                  <c:v>0.3</c:v>
                </c:pt>
                <c:pt idx="8">
                  <c:v>0.35</c:v>
                </c:pt>
                <c:pt idx="9">
                  <c:v>0.28999999999999998</c:v>
                </c:pt>
                <c:pt idx="10">
                  <c:v>0.34</c:v>
                </c:pt>
                <c:pt idx="11">
                  <c:v>0.28000000000000003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111000"/>
        <c:axId val="249111392"/>
      </c:lineChart>
      <c:lineChart>
        <c:grouping val="standard"/>
        <c:varyColors val="0"/>
        <c:ser>
          <c:idx val="1"/>
          <c:order val="0"/>
          <c:tx>
            <c:strRef>
              <c:f>Sheet1!$D$1</c:f>
              <c:strCache>
                <c:ptCount val="1"/>
                <c:pt idx="0">
                  <c:v>Antal dosor per resenär 17–84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Sheet1!$D$2:$D$13</c:f>
              <c:numCache>
                <c:formatCode>0.0</c:formatCode>
                <c:ptCount val="12"/>
                <c:pt idx="0">
                  <c:v>10.48</c:v>
                </c:pt>
                <c:pt idx="1">
                  <c:v>12.350000000000001</c:v>
                </c:pt>
                <c:pt idx="2">
                  <c:v>11.533333333333333</c:v>
                </c:pt>
                <c:pt idx="3">
                  <c:v>13.839999999999998</c:v>
                </c:pt>
                <c:pt idx="4">
                  <c:v>12.1</c:v>
                </c:pt>
                <c:pt idx="5">
                  <c:v>14</c:v>
                </c:pt>
                <c:pt idx="6">
                  <c:v>13.167777777777779</c:v>
                </c:pt>
                <c:pt idx="7">
                  <c:v>13.967777777777778</c:v>
                </c:pt>
                <c:pt idx="8">
                  <c:v>12.067777777777778</c:v>
                </c:pt>
                <c:pt idx="9">
                  <c:v>10.366666666666667</c:v>
                </c:pt>
                <c:pt idx="10">
                  <c:v>9.2000000000000011</c:v>
                </c:pt>
                <c:pt idx="11">
                  <c:v>8.0333333333333332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E4B-4276-AD95-901BD0A81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112176"/>
        <c:axId val="249111784"/>
      </c:lineChart>
      <c:catAx>
        <c:axId val="249111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4911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9111392"/>
        <c:scaling>
          <c:orientation val="minMax"/>
          <c:max val="4"/>
          <c:min val="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9111000"/>
        <c:crosses val="autoZero"/>
        <c:crossBetween val="between"/>
        <c:majorUnit val="1"/>
      </c:valAx>
      <c:valAx>
        <c:axId val="249111784"/>
        <c:scaling>
          <c:orientation val="minMax"/>
          <c:max val="20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249112176"/>
        <c:crosses val="max"/>
        <c:crossBetween val="between"/>
        <c:majorUnit val="5"/>
      </c:valAx>
      <c:catAx>
        <c:axId val="249112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49111784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580765298554113"/>
          <c:y val="0.82587539072235217"/>
          <c:w val="0.72408718149035578"/>
          <c:h val="0.1605910154127019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75434243176179E-2"/>
          <c:y val="5.8091286307053944E-2"/>
          <c:w val="0.9193548387096776"/>
          <c:h val="0.8423236514522826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Sheet1!$B$2:$B$13</c:f>
              <c:numCache>
                <c:formatCode>#\ ##0.0</c:formatCode>
                <c:ptCount val="12"/>
                <c:pt idx="0">
                  <c:v>9.6958067965653232</c:v>
                </c:pt>
                <c:pt idx="1">
                  <c:v>8.6637414590696835</c:v>
                </c:pt>
                <c:pt idx="2">
                  <c:v>8.7443223717694867</c:v>
                </c:pt>
                <c:pt idx="3">
                  <c:v>8.3352557456948926</c:v>
                </c:pt>
                <c:pt idx="4">
                  <c:v>8.2160182970701801</c:v>
                </c:pt>
                <c:pt idx="5">
                  <c:v>8.2602733031649613</c:v>
                </c:pt>
                <c:pt idx="6">
                  <c:v>8.2077246258254757</c:v>
                </c:pt>
                <c:pt idx="7">
                  <c:v>8.4432694075466106</c:v>
                </c:pt>
                <c:pt idx="8">
                  <c:v>7.6044745776767178</c:v>
                </c:pt>
                <c:pt idx="9">
                  <c:v>7.9331557201210225</c:v>
                </c:pt>
                <c:pt idx="10">
                  <c:v>7.1079260756161018</c:v>
                </c:pt>
                <c:pt idx="11">
                  <c:v>8.2532098611573801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A4-4D52-B7B6-EE1F9FD1F9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Sheet1!$C$2:$C$13</c:f>
              <c:numCache>
                <c:formatCode>#\ ##0.0</c:formatCode>
                <c:ptCount val="12"/>
                <c:pt idx="0">
                  <c:v>6.1977088261264166</c:v>
                </c:pt>
                <c:pt idx="1">
                  <c:v>5.709241383443648</c:v>
                </c:pt>
                <c:pt idx="2">
                  <c:v>5.8736343536517364</c:v>
                </c:pt>
                <c:pt idx="3">
                  <c:v>5.2290042929831939</c:v>
                </c:pt>
                <c:pt idx="4">
                  <c:v>4.4617870514049152</c:v>
                </c:pt>
                <c:pt idx="5">
                  <c:v>5.0671108452136915</c:v>
                </c:pt>
                <c:pt idx="6">
                  <c:v>5.5029926690248816</c:v>
                </c:pt>
                <c:pt idx="7">
                  <c:v>5.1656189649274289</c:v>
                </c:pt>
                <c:pt idx="8">
                  <c:v>5.402044953641405</c:v>
                </c:pt>
                <c:pt idx="9">
                  <c:v>6.282416057190102</c:v>
                </c:pt>
                <c:pt idx="10">
                  <c:v>6.0222481729692658</c:v>
                </c:pt>
                <c:pt idx="11">
                  <c:v>7.4165078969316722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7A4-4D52-B7B6-EE1F9FD1F99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Sheet1!$D$2:$D$13</c:f>
              <c:numCache>
                <c:formatCode>#\ ##0.0</c:formatCode>
                <c:ptCount val="12"/>
                <c:pt idx="0">
                  <c:v>18.35781503119884</c:v>
                </c:pt>
                <c:pt idx="1">
                  <c:v>17.062926145203996</c:v>
                </c:pt>
                <c:pt idx="2">
                  <c:v>16.757421096525952</c:v>
                </c:pt>
                <c:pt idx="3">
                  <c:v>16.266456843151474</c:v>
                </c:pt>
                <c:pt idx="4">
                  <c:v>15.830712045340039</c:v>
                </c:pt>
                <c:pt idx="5">
                  <c:v>17.041859457279148</c:v>
                </c:pt>
                <c:pt idx="6">
                  <c:v>16.851071312565328</c:v>
                </c:pt>
                <c:pt idx="7">
                  <c:v>17.380297862632325</c:v>
                </c:pt>
                <c:pt idx="8">
                  <c:v>18.176121119537843</c:v>
                </c:pt>
                <c:pt idx="9">
                  <c:v>19.111271676071134</c:v>
                </c:pt>
                <c:pt idx="10">
                  <c:v>18.660725994489876</c:v>
                </c:pt>
                <c:pt idx="11">
                  <c:v>17.764997782467994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7A4-4D52-B7B6-EE1F9FD1F99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7A4-4D52-B7B6-EE1F9FD1F99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7A4-4D52-B7B6-EE1F9FD1F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7431816"/>
        <c:axId val="477432208"/>
      </c:areaChart>
      <c:catAx>
        <c:axId val="477431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/>
            </a:pPr>
            <a:endParaRPr lang="sv-SE"/>
          </a:p>
        </c:txPr>
        <c:crossAx val="477432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7432208"/>
        <c:scaling>
          <c:orientation val="minMax"/>
          <c:max val="5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477431816"/>
        <c:crosses val="autoZero"/>
        <c:crossBetween val="midCat"/>
        <c:majorUnit val="10"/>
        <c:minorUnit val="1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Arial" pitchFamily="34" charset="0"/>
          <a:ea typeface="Times New Roman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75434243176179E-2"/>
          <c:y val="5.8091286307053944E-2"/>
          <c:w val="0.9193548387096776"/>
          <c:h val="0.84232365145228261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Sheet1!$B$2:$B$13</c:f>
              <c:numCache>
                <c:formatCode>#\ ##0.0</c:formatCode>
                <c:ptCount val="12"/>
                <c:pt idx="0">
                  <c:v>16.517723653135352</c:v>
                </c:pt>
                <c:pt idx="1">
                  <c:v>15.446311637435606</c:v>
                </c:pt>
                <c:pt idx="2">
                  <c:v>14.507546069991994</c:v>
                </c:pt>
                <c:pt idx="3">
                  <c:v>13.349215562586112</c:v>
                </c:pt>
                <c:pt idx="4">
                  <c:v>12.931980106880921</c:v>
                </c:pt>
                <c:pt idx="5">
                  <c:v>13.27902867666694</c:v>
                </c:pt>
                <c:pt idx="6">
                  <c:v>12.113819123952808</c:v>
                </c:pt>
                <c:pt idx="7">
                  <c:v>11.294279270169929</c:v>
                </c:pt>
                <c:pt idx="8">
                  <c:v>10.98605834110595</c:v>
                </c:pt>
                <c:pt idx="9">
                  <c:v>10.927131128672768</c:v>
                </c:pt>
                <c:pt idx="10">
                  <c:v>10.624990889172309</c:v>
                </c:pt>
                <c:pt idx="11">
                  <c:v>12.257429297106075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57-4CB9-9154-8A3FFCD0D04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Sheet1!$C$2:$C$13</c:f>
              <c:numCache>
                <c:formatCode>#\ ##0.0</c:formatCode>
                <c:ptCount val="12"/>
                <c:pt idx="0">
                  <c:v>1.5511322788459438</c:v>
                </c:pt>
                <c:pt idx="1">
                  <c:v>1.3890691860799902</c:v>
                </c:pt>
                <c:pt idx="2">
                  <c:v>1.4542968926079858</c:v>
                </c:pt>
                <c:pt idx="3">
                  <c:v>1.4181790626044302</c:v>
                </c:pt>
                <c:pt idx="4">
                  <c:v>1.2021644159120004</c:v>
                </c:pt>
                <c:pt idx="5">
                  <c:v>1.3796396009475056</c:v>
                </c:pt>
                <c:pt idx="6">
                  <c:v>1.2816497889066742</c:v>
                </c:pt>
                <c:pt idx="7">
                  <c:v>1.5348634458027099</c:v>
                </c:pt>
                <c:pt idx="8">
                  <c:v>1.6624542149770594</c:v>
                </c:pt>
                <c:pt idx="9">
                  <c:v>1.9585417862056544</c:v>
                </c:pt>
                <c:pt idx="10">
                  <c:v>2.0710889436997069</c:v>
                </c:pt>
                <c:pt idx="11">
                  <c:v>2.0226915512535646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C57-4CB9-9154-8A3FFCD0D04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Sheet1!$D$2:$D$13</c:f>
              <c:numCache>
                <c:formatCode>#\ ##0.0</c:formatCode>
                <c:ptCount val="12"/>
                <c:pt idx="0">
                  <c:v>2.7317706616189272</c:v>
                </c:pt>
                <c:pt idx="1">
                  <c:v>2.5483218495603097</c:v>
                </c:pt>
                <c:pt idx="2">
                  <c:v>2.4783057695986299</c:v>
                </c:pt>
                <c:pt idx="3">
                  <c:v>2.6425680122850728</c:v>
                </c:pt>
                <c:pt idx="4">
                  <c:v>2.7440970216245213</c:v>
                </c:pt>
                <c:pt idx="5">
                  <c:v>2.8213503055296121</c:v>
                </c:pt>
                <c:pt idx="6">
                  <c:v>3.1505539861593288</c:v>
                </c:pt>
                <c:pt idx="7">
                  <c:v>3.7918077420127614</c:v>
                </c:pt>
                <c:pt idx="8">
                  <c:v>4.0324670768480972</c:v>
                </c:pt>
                <c:pt idx="9">
                  <c:v>4.4313367027853285</c:v>
                </c:pt>
                <c:pt idx="10">
                  <c:v>5.1381590235930403</c:v>
                </c:pt>
                <c:pt idx="11">
                  <c:v>4.0051231026565066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C57-4CB9-9154-8A3FFCD0D04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rgbClr val="B32B31"/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Sheet1!$E$2:$E$11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C57-4CB9-9154-8A3FFCD0D04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tx1">
                <a:lumMod val="65000"/>
              </a:schemeClr>
            </a:solidFill>
            <a:ln w="3066">
              <a:noFill/>
              <a:prstDash val="solid"/>
            </a:ln>
          </c:spPr>
          <c:cat>
            <c:strRef>
              <c:f>Sheet1!$A$2:$A$13</c:f>
              <c:strCache>
                <c:ptCount val="12"/>
                <c:pt idx="0">
                  <c:v>07</c:v>
                </c:pt>
                <c:pt idx="1">
                  <c:v>08</c:v>
                </c:pt>
                <c:pt idx="2">
                  <c:v>09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</c:strCache>
            </c:strRef>
          </c:cat>
          <c:val>
            <c:numRef>
              <c:f>Sheet1!$F$2:$F$11</c:f>
              <c:numCache>
                <c:formatCode>General</c:formatCode>
                <c:ptCount val="10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C57-4CB9-9154-8A3FFCD0D0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5950360"/>
        <c:axId val="285951536"/>
      </c:areaChart>
      <c:catAx>
        <c:axId val="285950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/>
            </a:pPr>
            <a:endParaRPr lang="sv-SE"/>
          </a:p>
        </c:txPr>
        <c:crossAx val="285951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5951536"/>
        <c:scaling>
          <c:orientation val="minMax"/>
          <c:max val="50"/>
        </c:scaling>
        <c:delete val="0"/>
        <c:axPos val="l"/>
        <c:majorGridlines>
          <c:spPr>
            <a:ln w="3066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0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b="0"/>
            </a:pPr>
            <a:endParaRPr lang="sv-SE"/>
          </a:p>
        </c:txPr>
        <c:crossAx val="285950360"/>
        <c:crosses val="autoZero"/>
        <c:crossBetween val="midCat"/>
        <c:majorUnit val="10"/>
        <c:minorUnit val="1"/>
      </c:valAx>
      <c:spPr>
        <a:solidFill>
          <a:schemeClr val="tx1"/>
        </a:solidFill>
        <a:ln w="3066">
          <a:solidFill>
            <a:schemeClr val="tx1"/>
          </a:solidFill>
          <a:prstDash val="solid"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00" b="1" i="0" u="none" strike="noStrike" baseline="0">
          <a:solidFill>
            <a:schemeClr val="tx1"/>
          </a:solidFill>
          <a:latin typeface="Arial" pitchFamily="34" charset="0"/>
          <a:ea typeface="Times New Roman"/>
          <a:cs typeface="Arial" pitchFamily="34" charset="0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63389378581284E-2"/>
          <c:y val="9.0211132437619967E-2"/>
          <c:w val="0.90000993298296428"/>
          <c:h val="0.7447364670976902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B32B31"/>
              </a:solidFill>
              <a:ln w="12700">
                <a:solidFill>
                  <a:srgbClr val="BEBC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2B5-4530-919C-A3DE2A5A471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16.160051256784776</c:v>
                </c:pt>
                <c:pt idx="1">
                  <c:v>7.5644101542768158</c:v>
                </c:pt>
                <c:pt idx="2">
                  <c:v>10.426008962824815</c:v>
                </c:pt>
                <c:pt idx="3">
                  <c:v>8.4741905532239112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2B5-4530-919C-A3DE2A5A471C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F29200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F29200"/>
                </a:fgClr>
                <a:bgClr>
                  <a:schemeClr val="tx1"/>
                </a:bgClr>
              </a:pattFill>
              <a:ln w="12700">
                <a:solidFill>
                  <a:srgbClr val="F29200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2B5-4530-919C-A3DE2A5A471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2B5-4530-919C-A3DE2A5A471C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11365">
              <a:noFill/>
              <a:prstDash val="solid"/>
            </a:ln>
          </c:spPr>
          <c:invertIfNegative val="0"/>
          <c:dPt>
            <c:idx val="9"/>
            <c:invertIfNegative val="0"/>
            <c:bubble3D val="0"/>
            <c:spPr>
              <a:pattFill prst="wdUpDiag">
                <a:fgClr>
                  <a:srgbClr val="004687"/>
                </a:fgClr>
                <a:bgClr>
                  <a:schemeClr val="tx1"/>
                </a:bgClr>
              </a:pattFill>
              <a:ln w="12700">
                <a:solidFill>
                  <a:srgbClr val="004687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2B5-4530-919C-A3DE2A5A471C}"/>
              </c:ext>
            </c:extLst>
          </c:dPt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12.298598099690029</c:v>
                </c:pt>
                <c:pt idx="1">
                  <c:v>4.5004131343044511</c:v>
                </c:pt>
                <c:pt idx="2">
                  <c:v>2.179306921388203</c:v>
                </c:pt>
                <c:pt idx="3">
                  <c:v>0.80232133263360772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2B5-4530-919C-A3DE2A5A471C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E2B5-4530-919C-A3DE2A5A471C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Sheet1!$F$2:$F$5</c:f>
              <c:numCache>
                <c:formatCode>0</c:formatCode>
                <c:ptCount val="4"/>
                <c:pt idx="0">
                  <c:v>13.809816770131617</c:v>
                </c:pt>
                <c:pt idx="1">
                  <c:v>13.97153482567372</c:v>
                </c:pt>
                <c:pt idx="2">
                  <c:v>9.2962562263957818</c:v>
                </c:pt>
                <c:pt idx="3">
                  <c:v>5.6068081826762413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2B5-4530-919C-A3DE2A5A471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E2B5-4530-919C-A3DE2A5A47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9113352"/>
        <c:axId val="249112960"/>
      </c:barChart>
      <c:catAx>
        <c:axId val="2491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9112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9112960"/>
        <c:scaling>
          <c:orientation val="minMax"/>
          <c:max val="50"/>
          <c:min val="0"/>
        </c:scaling>
        <c:delete val="0"/>
        <c:axPos val="l"/>
        <c:majorGridlines>
          <c:spPr>
            <a:ln w="2841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28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49113352"/>
        <c:crosses val="autoZero"/>
        <c:crossBetween val="between"/>
        <c:majorUnit val="10"/>
      </c:valAx>
      <c:spPr>
        <a:solidFill>
          <a:schemeClr val="tx1"/>
        </a:solidFill>
        <a:ln w="2841">
          <a:solidFill>
            <a:schemeClr val="tx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2562799048693271"/>
          <c:y val="9.4479216929494708E-2"/>
          <c:w val="0.79664994849913096"/>
          <c:h val="9.4473486250764557E-2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202090209048592E-2"/>
          <c:y val="3.8683892123007296E-2"/>
          <c:w val="0.91397849462365865"/>
          <c:h val="0.84460632011530534"/>
        </c:manualLayout>
      </c:layout>
      <c:lineChart>
        <c:grouping val="standard"/>
        <c:varyColors val="0"/>
        <c:ser>
          <c:idx val="1"/>
          <c:order val="0"/>
          <c:tx>
            <c:strRef>
              <c:f>Sheet1!$B$22</c:f>
              <c:strCache>
                <c:ptCount val="1"/>
                <c:pt idx="0">
                  <c:v>Totalt</c:v>
                </c:pt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004687"/>
                </a:solidFill>
                <a:ln>
                  <a:solidFill>
                    <a:sysClr val="window" lastClr="FFFFFF"/>
                  </a:solidFill>
                </a:ln>
              </c:spPr>
            </c:marker>
            <c:bubble3D val="0"/>
            <c:spPr>
              <a:ln w="38100">
                <a:noFill/>
              </a:ln>
            </c:spPr>
          </c:dPt>
          <c:cat>
            <c:strRef>
              <c:f>Sheet1!$A$23:$A$38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Sheet1!$B$23:$B$38</c:f>
              <c:numCache>
                <c:formatCode>0</c:formatCode>
                <c:ptCount val="16"/>
                <c:pt idx="0">
                  <c:v>23.576502415150287</c:v>
                </c:pt>
                <c:pt idx="1">
                  <c:v>21.71681393523038</c:v>
                </c:pt>
                <c:pt idx="2">
                  <c:v>21.261492238909639</c:v>
                </c:pt>
                <c:pt idx="3">
                  <c:v>20.278561057546504</c:v>
                </c:pt>
                <c:pt idx="4">
                  <c:v>18.073849827349289</c:v>
                </c:pt>
                <c:pt idx="5">
                  <c:v>16.835380823515571</c:v>
                </c:pt>
                <c:pt idx="6">
                  <c:v>15.930601468536267</c:v>
                </c:pt>
                <c:pt idx="7">
                  <c:v>14.740487672751931</c:v>
                </c:pt>
                <c:pt idx="8">
                  <c:v>14.13414452279293</c:v>
                </c:pt>
                <c:pt idx="9">
                  <c:v>14.658668277614451</c:v>
                </c:pt>
                <c:pt idx="10">
                  <c:v>13.386311466779562</c:v>
                </c:pt>
                <c:pt idx="11">
                  <c:v>12.836975532056567</c:v>
                </c:pt>
                <c:pt idx="12">
                  <c:v>12.64851255608307</c:v>
                </c:pt>
                <c:pt idx="13">
                  <c:v>12.905719405433011</c:v>
                </c:pt>
                <c:pt idx="14">
                  <c:v>12.725357546985345</c:v>
                </c:pt>
                <c:pt idx="15">
                  <c:v>14.328388536557677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FCF-43BD-9728-3ECD5784C505}"/>
            </c:ext>
          </c:extLst>
        </c:ser>
        <c:ser>
          <c:idx val="3"/>
          <c:order val="1"/>
          <c:tx>
            <c:strRef>
              <c:f>Sheet1!$C$22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Sheet1!$C$23:$C$38</c:f>
              <c:numCache>
                <c:formatCode>General</c:formatCode>
                <c:ptCount val="1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FCF-43BD-9728-3ECD5784C505}"/>
            </c:ext>
          </c:extLst>
        </c:ser>
        <c:ser>
          <c:idx val="5"/>
          <c:order val="2"/>
          <c:tx>
            <c:strRef>
              <c:f>Sheet1!$D$22</c:f>
              <c:strCache>
                <c:ptCount val="1"/>
                <c:pt idx="0">
                  <c:v>Dagligen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004687"/>
                </a:solidFill>
                <a:ln>
                  <a:solidFill>
                    <a:sysClr val="window" lastClr="FFFFFF"/>
                  </a:solidFill>
                </a:ln>
              </c:spPr>
            </c:marker>
            <c:bubble3D val="0"/>
            <c:spPr>
              <a:ln w="38100">
                <a:noFill/>
                <a:prstDash val="sysDash"/>
              </a:ln>
            </c:spPr>
          </c:dPt>
          <c:cat>
            <c:strRef>
              <c:f>Sheet1!$A$23:$A$38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Sheet1!$D$23:$D$38</c:f>
              <c:numCache>
                <c:formatCode>0</c:formatCode>
                <c:ptCount val="16"/>
                <c:pt idx="0">
                  <c:v>18.06901840253018</c:v>
                </c:pt>
                <c:pt idx="1">
                  <c:v>16.535911487893763</c:v>
                </c:pt>
                <c:pt idx="2">
                  <c:v>15.722288886276301</c:v>
                </c:pt>
                <c:pt idx="3">
                  <c:v>14.687364641608935</c:v>
                </c:pt>
                <c:pt idx="4">
                  <c:v>13.40418447395483</c:v>
                </c:pt>
                <c:pt idx="5">
                  <c:v>12.665926274806081</c:v>
                </c:pt>
                <c:pt idx="6">
                  <c:v>11.816551350599619</c:v>
                </c:pt>
                <c:pt idx="7">
                  <c:v>11.024769884616887</c:v>
                </c:pt>
                <c:pt idx="8">
                  <c:v>10.266847232105011</c:v>
                </c:pt>
                <c:pt idx="9">
                  <c:v>9.7597593958773921</c:v>
                </c:pt>
                <c:pt idx="10">
                  <c:v>8.7120371798247334</c:v>
                </c:pt>
                <c:pt idx="11">
                  <c:v>8.8791515666029195</c:v>
                </c:pt>
                <c:pt idx="12">
                  <c:v>7.9654589423070101</c:v>
                </c:pt>
                <c:pt idx="13">
                  <c:v>7.6795455180758347</c:v>
                </c:pt>
                <c:pt idx="14">
                  <c:v>7.4166542424585202</c:v>
                </c:pt>
                <c:pt idx="15">
                  <c:v>8.3570229388668498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FCF-43BD-9728-3ECD5784C505}"/>
            </c:ext>
          </c:extLst>
        </c:ser>
        <c:ser>
          <c:idx val="7"/>
          <c:order val="3"/>
          <c:tx>
            <c:strRef>
              <c:f>Sheet1!$E$22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Sheet1!$A$23:$A$38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Sheet1!$E$23:$E$38</c:f>
              <c:numCache>
                <c:formatCode>General</c:formatCode>
                <c:ptCount val="16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FCF-43BD-9728-3ECD5784C505}"/>
            </c:ext>
          </c:extLst>
        </c:ser>
        <c:ser>
          <c:idx val="0"/>
          <c:order val="4"/>
          <c:tx>
            <c:strRef>
              <c:f>Sheet1!$F$22</c:f>
              <c:strCache>
                <c:ptCount val="1"/>
                <c:pt idx="0">
                  <c:v>Sporadiskt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dPt>
            <c:idx val="15"/>
            <c:marker>
              <c:symbol val="circle"/>
              <c:size val="8"/>
              <c:spPr>
                <a:solidFill>
                  <a:srgbClr val="004687"/>
                </a:solidFill>
                <a:ln>
                  <a:solidFill>
                    <a:sysClr val="window" lastClr="FFFFFF"/>
                  </a:solidFill>
                </a:ln>
              </c:spPr>
            </c:marker>
            <c:bubble3D val="0"/>
            <c:spPr>
              <a:ln w="38100">
                <a:noFill/>
                <a:prstDash val="sysDot"/>
              </a:ln>
            </c:spPr>
          </c:dPt>
          <c:cat>
            <c:strRef>
              <c:f>Sheet1!$A$23:$A$38</c:f>
              <c:strCache>
                <c:ptCount val="16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strCache>
            </c:strRef>
          </c:cat>
          <c:val>
            <c:numRef>
              <c:f>Sheet1!$F$23:$F$38</c:f>
              <c:numCache>
                <c:formatCode>###0.0</c:formatCode>
                <c:ptCount val="16"/>
                <c:pt idx="0">
                  <c:v>5.5179664654100415</c:v>
                </c:pt>
                <c:pt idx="1">
                  <c:v>5.2057045669195761</c:v>
                </c:pt>
                <c:pt idx="2">
                  <c:v>5.5392033526332716</c:v>
                </c:pt>
                <c:pt idx="3">
                  <c:v>5.5911964159376204</c:v>
                </c:pt>
                <c:pt idx="4">
                  <c:v>4.6696653533945023</c:v>
                </c:pt>
                <c:pt idx="5">
                  <c:v>4.1694545487095285</c:v>
                </c:pt>
                <c:pt idx="6">
                  <c:v>4.1363535696200726</c:v>
                </c:pt>
                <c:pt idx="7">
                  <c:v>3.7342951683399135</c:v>
                </c:pt>
                <c:pt idx="8">
                  <c:v>3.8672972906878837</c:v>
                </c:pt>
                <c:pt idx="9">
                  <c:v>4.8989088817370803</c:v>
                </c:pt>
                <c:pt idx="10">
                  <c:v>4.6783195884228093</c:v>
                </c:pt>
                <c:pt idx="11">
                  <c:v>3.9578239654536933</c:v>
                </c:pt>
                <c:pt idx="12">
                  <c:v>4.6830536137759564</c:v>
                </c:pt>
                <c:pt idx="13">
                  <c:v>5.2261738873571622</c:v>
                </c:pt>
                <c:pt idx="14">
                  <c:v>5.3087033045268299</c:v>
                </c:pt>
                <c:pt idx="15" formatCode="0">
                  <c:v>5.9713655976908164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FCF-43BD-9728-3ECD5784C5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7431424"/>
        <c:axId val="478241352"/>
      </c:lineChart>
      <c:catAx>
        <c:axId val="47743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7824135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78241352"/>
        <c:scaling>
          <c:orientation val="minMax"/>
          <c:max val="25"/>
        </c:scaling>
        <c:delete val="0"/>
        <c:axPos val="l"/>
        <c:majorGridlines>
          <c:spPr>
            <a:ln w="297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>
            <a:solidFill>
              <a:sysClr val="window" lastClr="FFFFFF"/>
            </a:solidFill>
          </a:ln>
        </c:spPr>
        <c:txPr>
          <a:bodyPr/>
          <a:lstStyle/>
          <a:p>
            <a:pPr>
              <a:defRPr>
                <a:solidFill>
                  <a:schemeClr val="tx1">
                    <a:alpha val="0"/>
                  </a:schemeClr>
                </a:solidFill>
              </a:defRPr>
            </a:pPr>
            <a:endParaRPr lang="sv-SE"/>
          </a:p>
        </c:txPr>
        <c:crossAx val="477431424"/>
        <c:crosses val="autoZero"/>
        <c:crossBetween val="midCat"/>
        <c:majorUnit val="5"/>
      </c:valAx>
      <c:spPr>
        <a:solidFill>
          <a:schemeClr val="tx1"/>
        </a:solidFill>
        <a:ln w="29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0.11204</cdr:x>
      <cdr:y>0.12078</cdr:y>
    </cdr:from>
    <cdr:to>
      <cdr:x>0.43801</cdr:x>
      <cdr:y>0.2092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45496" y="462465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0.19658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656174" cy="36932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Antal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0.10298</cdr:x>
      <cdr:y>0.0582</cdr:y>
    </cdr:from>
    <cdr:to>
      <cdr:x>0.42895</cdr:x>
      <cdr:y>0.14662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09475" y="222856"/>
          <a:ext cx="129616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0.11204</cdr:x>
      <cdr:y>0.12078</cdr:y>
    </cdr:from>
    <cdr:to>
      <cdr:x>0.43801</cdr:x>
      <cdr:y>0.2092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45496" y="462465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0.1244</cdr:x>
      <cdr:y>0.08135</cdr:y>
    </cdr:from>
    <cdr:to>
      <cdr:x>0.35436</cdr:x>
      <cdr:y>0.16778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506430" y="318639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0.51447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450173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Tagit in cigaretter (%) / Paket per respondent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0.76068</cdr:x>
      <cdr:y>0.00391</cdr:y>
    </cdr:from>
    <cdr:to>
      <cdr:x>1</cdr:x>
      <cdr:y>0.08152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6656141" y="18626"/>
          <a:ext cx="209406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  Paket per resenär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0.48718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4104456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Köpt (%) / Paket per capita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0.76068</cdr:x>
      <cdr:y>0.00391</cdr:y>
    </cdr:from>
    <cdr:to>
      <cdr:x>1</cdr:x>
      <cdr:y>0.08151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6656107" y="18609"/>
          <a:ext cx="209409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  Paket per köpare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0.48718</cdr:x>
      <cdr:y>0.07224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426292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 kg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0.76068</cdr:x>
      <cdr:y>0.00391</cdr:y>
    </cdr:from>
    <cdr:to>
      <cdr:x>1</cdr:x>
      <cdr:y>0.07615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6656107" y="19990"/>
          <a:ext cx="2094099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          Antal dosor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0.48718</cdr:x>
      <cdr:y>0.06931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0" y="0"/>
          <a:ext cx="426292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Tagit in snus (%) / Dosor per respondent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0.74737</cdr:x>
      <cdr:y>0.00391</cdr:y>
    </cdr:from>
    <cdr:to>
      <cdr:x>1</cdr:x>
      <cdr:y>0.07615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6539659" y="19990"/>
          <a:ext cx="221054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  Dosor per resenär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0.12837</cdr:x>
      <cdr:y>0.07167</cdr:y>
    </cdr:from>
    <cdr:to>
      <cdr:x>0.38056</cdr:x>
      <cdr:y>0.1521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76488" y="301695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0.13061</cdr:x>
      <cdr:y>0.0797</cdr:y>
    </cdr:from>
    <cdr:to>
      <cdr:x>0.48498</cdr:x>
      <cdr:y>0.16013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484824" y="335483"/>
          <a:ext cx="1315376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0.40687</cdr:x>
      <cdr:y>0.05642</cdr:y>
    </cdr:from>
    <cdr:to>
      <cdr:x>0.73284</cdr:x>
      <cdr:y>0.14484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1617839" y="216024"/>
          <a:ext cx="1296142" cy="33857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Kvinnor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0.41239</cdr:x>
      <cdr:y>0.08146</cdr:y>
    </cdr:from>
    <cdr:to>
      <cdr:x>0.64235</cdr:x>
      <cdr:y>0.16789</cdr:y>
    </cdr:to>
    <cdr:sp macro="" textlink="">
      <cdr:nvSpPr>
        <cdr:cNvPr id="2" name="textruta 2"/>
        <cdr:cNvSpPr txBox="1"/>
      </cdr:nvSpPr>
      <cdr:spPr>
        <a:xfrm xmlns:a="http://schemas.openxmlformats.org/drawingml/2006/main">
          <a:off x="1678774" y="319095"/>
          <a:ext cx="936127" cy="33855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600" b="1" dirty="0" smtClean="0">
              <a:solidFill>
                <a:schemeClr val="bg1"/>
              </a:solidFill>
              <a:latin typeface="Gill Sans MT" panose="020B0502020104020203" pitchFamily="34" charset="0"/>
            </a:rPr>
            <a:t>Män</a:t>
          </a:r>
          <a:endParaRPr lang="sv-SE" sz="1600" b="1" dirty="0">
            <a:solidFill>
              <a:schemeClr val="bg1"/>
            </a:solidFill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2019-06-19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4059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25290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04269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369831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49755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489808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5071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8854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8871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55464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69480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4066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1B54D-8A8F-4CDA-B033-4C7FE25F7F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79920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81537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898002" y="993370"/>
            <a:ext cx="337937" cy="56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2019-06-19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198344" y="764704"/>
            <a:ext cx="5797878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Tobaksvanor i Sverige 2003</a:t>
            </a:r>
            <a:r>
              <a:rPr lang="sv-SE" sz="4000" b="1" dirty="0" smtClean="0">
                <a:latin typeface="Vrinda" panose="020B0502040204020203" pitchFamily="34" charset="0"/>
                <a:cs typeface="Vrinda" panose="020B0502040204020203" pitchFamily="34" charset="0"/>
              </a:rPr>
              <a:t>-</a:t>
            </a:r>
            <a:r>
              <a:rPr lang="sv-SE" sz="4000" b="1" dirty="0" smtClean="0">
                <a:latin typeface="Gill Sans MT" pitchFamily="34" charset="0"/>
              </a:rPr>
              <a:t>2018</a:t>
            </a: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i befolkningen som under de senaste 30 dagarna </a:t>
            </a:r>
            <a:r>
              <a:rPr lang="sv-SE" sz="2200" b="1" dirty="0" smtClean="0">
                <a:cs typeface="Arial" panose="020B0604020202020204" pitchFamily="34" charset="0"/>
              </a:rPr>
              <a:t>rökt </a:t>
            </a:r>
            <a:r>
              <a:rPr lang="sv-SE" sz="2200" b="1" dirty="0">
                <a:cs typeface="Arial" panose="020B0604020202020204" pitchFamily="34" charset="0"/>
              </a:rPr>
              <a:t>dagligen eller sporadiskt</a:t>
            </a:r>
            <a:r>
              <a:rPr lang="sv-SE" sz="2200" b="1" dirty="0" smtClean="0">
                <a:cs typeface="Arial" panose="020B0604020202020204" pitchFamily="34" charset="0"/>
              </a:rPr>
              <a:t>. </a:t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000" b="1" dirty="0">
                <a:cs typeface="Arial" panose="020B0604020202020204" pitchFamily="34" charset="0"/>
              </a:rPr>
              <a:t>17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000" b="1" dirty="0">
                <a:cs typeface="Arial" panose="020B0604020202020204" pitchFamily="34" charset="0"/>
              </a:rPr>
              <a:t>84 år. </a:t>
            </a:r>
            <a:r>
              <a:rPr lang="sv-SE" sz="2000" b="1" dirty="0" smtClean="0">
                <a:cs typeface="Arial" panose="020B0604020202020204" pitchFamily="34" charset="0"/>
              </a:rPr>
              <a:t>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2018.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74116132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Times New Roman" pitchFamily="18" charset="0"/>
              </a:rPr>
              <a:t>9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7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cigaretter. Genomsnittligt antal cigaretter per år bland rökare samt i hela befolkningen. 17–84 år.  2003–2018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(Perioden 2003–2013: 16–80 år och 2014–2018: 17–84 år.)</a:t>
            </a:r>
            <a:endParaRPr lang="sv-SE" sz="18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8705460"/>
              </p:ext>
            </p:extLst>
          </p:nvPr>
        </p:nvGraphicFramePr>
        <p:xfrm>
          <a:off x="4434754" y="2436848"/>
          <a:ext cx="4228380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827584" y="1645341"/>
            <a:ext cx="763284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Bland dem som röker sporadiskt	             Bland dem som röker dagligen 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 Bland dem som röker, totalt                     I befolkningen                  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899592" y="185469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88024" y="183704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349692"/>
              </p:ext>
            </p:extLst>
          </p:nvPr>
        </p:nvGraphicFramePr>
        <p:xfrm>
          <a:off x="363927" y="2348880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899592" y="2114116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4788024" y="2116827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6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cigaretter 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 samt fördelat på åldersgrupper. 2003–2018.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02023174"/>
              </p:ext>
            </p:extLst>
          </p:nvPr>
        </p:nvGraphicFramePr>
        <p:xfrm>
          <a:off x="179512" y="1357299"/>
          <a:ext cx="8856984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07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befolkningen som snusat 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senaste 30 dagarna;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sporadiskt, dagligen och totalt. 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2007–2018.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805049"/>
              </p:ext>
            </p:extLst>
          </p:nvPr>
        </p:nvGraphicFramePr>
        <p:xfrm>
          <a:off x="4710539" y="222082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295636" y="1645341"/>
            <a:ext cx="565690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Sporadiskt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      Dagligen                 Totalt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475656" y="1837311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419872" y="183000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92750"/>
              </p:ext>
            </p:extLst>
          </p:nvPr>
        </p:nvGraphicFramePr>
        <p:xfrm>
          <a:off x="357158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5292080" y="184618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4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i befolkningen som under de senaste 30 dagarna </a:t>
            </a:r>
            <a:r>
              <a:rPr lang="sv-SE" sz="2200" b="1" dirty="0" smtClean="0">
                <a:cs typeface="Arial" panose="020B0604020202020204" pitchFamily="34" charset="0"/>
              </a:rPr>
              <a:t>snusat </a:t>
            </a:r>
            <a:r>
              <a:rPr lang="sv-SE" sz="2200" b="1" dirty="0">
                <a:cs typeface="Arial" panose="020B0604020202020204" pitchFamily="34" charset="0"/>
              </a:rPr>
              <a:t>dagligen eller sporadiskt. </a:t>
            </a:r>
            <a:r>
              <a:rPr lang="sv-SE" sz="2200" b="1" dirty="0" smtClean="0">
                <a:cs typeface="Arial" panose="020B0604020202020204" pitchFamily="34" charset="0"/>
              </a:rPr>
              <a:t/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år. </a:t>
            </a:r>
            <a:r>
              <a:rPr lang="sv-SE" sz="20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2018.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74668984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13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5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snusdosor. Genomsnittligt antal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snusdosor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år bland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snusare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samt i hela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befolkningen.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år.  2007–2018.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435684"/>
              </p:ext>
            </p:extLst>
          </p:nvPr>
        </p:nvGraphicFramePr>
        <p:xfrm>
          <a:off x="4434754" y="2436848"/>
          <a:ext cx="4228380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539552" y="1645341"/>
            <a:ext cx="8352927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Bland dem som snusar sporadiskt	   Bland dem som snusar dagligen </a:t>
            </a:r>
          </a:p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    Bland dem som snusar, totalt                         I befolkningen                   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712512" y="1854699"/>
            <a:ext cx="41657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88024" y="183704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237162"/>
              </p:ext>
            </p:extLst>
          </p:nvPr>
        </p:nvGraphicFramePr>
        <p:xfrm>
          <a:off x="363927" y="2348880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712505" y="2114116"/>
            <a:ext cx="416575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4788024" y="2116827"/>
            <a:ext cx="504056" cy="0"/>
          </a:xfrm>
          <a:prstGeom prst="line">
            <a:avLst/>
          </a:prstGeom>
          <a:ln w="38100">
            <a:solidFill>
              <a:srgbClr val="BEBC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24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cs typeface="Arial" panose="020B0604020202020204" pitchFamily="34" charset="0"/>
              </a:rPr>
              <a:t>Andelen </a:t>
            </a:r>
            <a:r>
              <a:rPr lang="sv-SE" sz="2200" b="1" dirty="0">
                <a:cs typeface="Arial" panose="020B0604020202020204" pitchFamily="34" charset="0"/>
              </a:rPr>
              <a:t>i befolkningen som </a:t>
            </a:r>
            <a:r>
              <a:rPr lang="sv-SE" sz="2200" b="1" dirty="0" smtClean="0">
                <a:cs typeface="Arial" panose="020B0604020202020204" pitchFamily="34" charset="0"/>
              </a:rPr>
              <a:t>under de </a:t>
            </a:r>
            <a:r>
              <a:rPr lang="sv-SE" sz="2200" b="1" dirty="0">
                <a:cs typeface="Arial" panose="020B0604020202020204" pitchFamily="34" charset="0"/>
              </a:rPr>
              <a:t>senaste 30 dagarna använt e-cigaretter någon </a:t>
            </a:r>
            <a:r>
              <a:rPr lang="sv-SE" sz="2200" b="1" dirty="0" smtClean="0">
                <a:cs typeface="Arial" panose="020B0604020202020204" pitchFamily="34" charset="0"/>
              </a:rPr>
              <a:t>gång, sporadiskt </a:t>
            </a:r>
            <a:r>
              <a:rPr lang="sv-SE" sz="2200" b="1" dirty="0">
                <a:cs typeface="Arial" panose="020B0604020202020204" pitchFamily="34" charset="0"/>
              </a:rPr>
              <a:t>eller </a:t>
            </a:r>
            <a:r>
              <a:rPr lang="sv-SE" sz="2200" b="1" dirty="0" smtClean="0">
                <a:cs typeface="Arial" panose="020B0604020202020204" pitchFamily="34" charset="0"/>
              </a:rPr>
              <a:t>dagligen. </a:t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200" b="1" dirty="0" smtClean="0">
                <a:cs typeface="Arial" panose="020B0604020202020204" pitchFamily="34" charset="0"/>
              </a:rPr>
              <a:t>Efter kön och i olika åldersgrupper. </a:t>
            </a:r>
            <a:r>
              <a:rPr lang="sv-SE" sz="2200" b="1" dirty="0">
                <a:cs typeface="Arial" panose="020B0604020202020204" pitchFamily="34" charset="0"/>
              </a:rPr>
              <a:t>17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>
                <a:cs typeface="Arial" panose="020B0604020202020204" pitchFamily="34" charset="0"/>
              </a:rPr>
              <a:t>84 år.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2018.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43260386"/>
              </p:ext>
            </p:extLst>
          </p:nvPr>
        </p:nvGraphicFramePr>
        <p:xfrm>
          <a:off x="323528" y="1193800"/>
          <a:ext cx="8496944" cy="5475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15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81038"/>
              </p:ext>
            </p:extLst>
          </p:nvPr>
        </p:nvGraphicFramePr>
        <p:xfrm>
          <a:off x="4139952" y="1586778"/>
          <a:ext cx="4392488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473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cigarettförsäljningen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med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och utan korrigering för norrmäns cigarettköp i Sverige.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Antal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cigaretter per capita 15 år och äldre.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2003–2018.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76774641"/>
              </p:ext>
            </p:extLst>
          </p:nvPr>
        </p:nvGraphicFramePr>
        <p:xfrm>
          <a:off x="323528" y="1357299"/>
          <a:ext cx="842493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tagit in cigaretter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samband med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utlands-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resor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antal införda paket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 resenär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respektive respondent 17–84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2003–2018. 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</a:t>
            </a: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Perioden 2007–2013: 16–80 år och </a:t>
            </a:r>
            <a:r>
              <a:rPr lang="sv-SE" sz="18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2014–2018: </a:t>
            </a: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år).</a:t>
            </a:r>
            <a:endParaRPr lang="sv-SE" sz="18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97918854"/>
              </p:ext>
            </p:extLst>
          </p:nvPr>
        </p:nvGraphicFramePr>
        <p:xfrm>
          <a:off x="214282" y="1628800"/>
          <a:ext cx="8750206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7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582" y="25389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svenskar som köpt smuggelcigaretter samt antal köpta paket per köpare och per capita 17–84 år (3-års glidande medelvärden). </a:t>
            </a:r>
            <a:b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2003–2018.  (Perioden 2007–2013: 16–80 år och 2014–2018: 17–84 år). </a:t>
            </a:r>
            <a:endParaRPr lang="sv-SE" sz="20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48734542"/>
              </p:ext>
            </p:extLst>
          </p:nvPr>
        </p:nvGraphicFramePr>
        <p:xfrm>
          <a:off x="192582" y="1340768"/>
          <a:ext cx="875020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76456" y="50800"/>
            <a:ext cx="576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00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582" y="25389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snusförsäljningen 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uttryckt </a:t>
            </a:r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antal </a:t>
            </a:r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kg respektive 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antal </a:t>
            </a:r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dosor per 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invånare </a:t>
            </a:r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15 år och äldre. </a:t>
            </a:r>
            <a:r>
              <a:rPr lang="sv-SE" sz="22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 2003–2018.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87780898"/>
              </p:ext>
            </p:extLst>
          </p:nvPr>
        </p:nvGraphicFramePr>
        <p:xfrm>
          <a:off x="192582" y="1340768"/>
          <a:ext cx="875020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76456" y="50800"/>
            <a:ext cx="576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6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582" y="25389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ea typeface="Geneva" pitchFamily="34" charset="0"/>
                <a:cs typeface="Geneva" pitchFamily="34" charset="0"/>
              </a:rPr>
              <a:t>Andelen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som tagit in </a:t>
            </a:r>
            <a:r>
              <a:rPr lang="sv-SE" sz="2000" b="1" dirty="0">
                <a:ea typeface="Geneva" pitchFamily="34" charset="0"/>
                <a:cs typeface="Geneva" pitchFamily="34" charset="0"/>
              </a:rPr>
              <a:t>snus i samband med utlandsresor, antal dosor per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respondent respektive resenär </a:t>
            </a:r>
            <a:r>
              <a:rPr lang="sv-SE" sz="2000" b="1" dirty="0">
                <a:ea typeface="Geneva" pitchFamily="34" charset="0"/>
                <a:cs typeface="Geneva" pitchFamily="34" charset="0"/>
              </a:rPr>
              <a:t>17–84 år. 2007–2018.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/>
            </a:r>
            <a:br>
              <a:rPr lang="sv-SE" sz="2000" b="1" dirty="0" smtClean="0">
                <a:ea typeface="Geneva" pitchFamily="34" charset="0"/>
                <a:cs typeface="Geneva" pitchFamily="34" charset="0"/>
              </a:rPr>
            </a:br>
            <a:r>
              <a:rPr lang="sv-SE" sz="16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(</a:t>
            </a:r>
            <a:r>
              <a:rPr lang="sv-SE" sz="16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Perioden 2007–2013: 16–80 år och 2014–2018: 17–84 år). </a:t>
            </a:r>
            <a:endParaRPr lang="sv-SE" sz="20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0033474"/>
              </p:ext>
            </p:extLst>
          </p:nvPr>
        </p:nvGraphicFramePr>
        <p:xfrm>
          <a:off x="192582" y="1196752"/>
          <a:ext cx="875020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76456" y="50800"/>
            <a:ext cx="576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  5 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68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8651304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som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under de senaste 30 dagarna rökt, snusat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eller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gjort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/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både och.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år. 2007–2018.</a:t>
            </a:r>
            <a:endParaRPr lang="sv-SE" sz="2200" b="1" dirty="0" smtClean="0">
              <a:latin typeface="Arial" pitchFamily="34" charset="0"/>
              <a:cs typeface="Arial" charset="0"/>
            </a:endParaRPr>
          </a:p>
        </p:txBody>
      </p:sp>
      <p:graphicFrame>
        <p:nvGraphicFramePr>
          <p:cNvPr id="8" name="Object 0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47650015"/>
              </p:ext>
            </p:extLst>
          </p:nvPr>
        </p:nvGraphicFramePr>
        <p:xfrm>
          <a:off x="500035" y="1916832"/>
          <a:ext cx="371192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715405" y="50800"/>
            <a:ext cx="4285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6</a:t>
            </a:r>
            <a:endParaRPr lang="sv-SE" sz="1200" dirty="0">
              <a:latin typeface="Times New Roman" pitchFamily="18" charset="0"/>
            </a:endParaRPr>
          </a:p>
        </p:txBody>
      </p:sp>
      <p:graphicFrame>
        <p:nvGraphicFramePr>
          <p:cNvPr id="7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744279"/>
              </p:ext>
            </p:extLst>
          </p:nvPr>
        </p:nvGraphicFramePr>
        <p:xfrm>
          <a:off x="4644008" y="1936803"/>
          <a:ext cx="371192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971600" y="1556792"/>
            <a:ext cx="72008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Röker, snusar ej              Röker och snusar               </a:t>
            </a:r>
            <a:r>
              <a:rPr lang="sv-SE" dirty="0" err="1" smtClean="0">
                <a:solidFill>
                  <a:schemeClr val="bg1"/>
                </a:solidFill>
                <a:latin typeface="Gill Sans MT" panose="020B0502020104020203" pitchFamily="34" charset="0"/>
              </a:rPr>
              <a:t>Snusar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, röker ej  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115616" y="1645915"/>
            <a:ext cx="216024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3419872" y="1644183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5956924" y="1659734"/>
            <a:ext cx="216024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368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073" y="244573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cs typeface="Arial" panose="020B0604020202020204" pitchFamily="34" charset="0"/>
              </a:rPr>
              <a:t>Andelar </a:t>
            </a:r>
            <a:r>
              <a:rPr lang="sv-SE" sz="2200" b="1" dirty="0">
                <a:cs typeface="Arial" panose="020B0604020202020204" pitchFamily="34" charset="0"/>
              </a:rPr>
              <a:t>i olika åldersgrupper i befolkningen som under de senaste 30 dagarna </a:t>
            </a:r>
            <a:r>
              <a:rPr lang="sv-SE" sz="2200" b="1" dirty="0" smtClean="0">
                <a:cs typeface="Arial" panose="020B0604020202020204" pitchFamily="34" charset="0"/>
              </a:rPr>
              <a:t>rökt</a:t>
            </a:r>
            <a:r>
              <a:rPr lang="sv-SE" sz="2200" b="1" dirty="0">
                <a:cs typeface="Arial" panose="020B0604020202020204" pitchFamily="34" charset="0"/>
              </a:rPr>
              <a:t>, snusat eller gjort både och. </a:t>
            </a:r>
            <a:r>
              <a:rPr lang="sv-SE" sz="2200" b="1" dirty="0" smtClean="0">
                <a:cs typeface="Arial" panose="020B0604020202020204" pitchFamily="34" charset="0"/>
              </a:rPr>
              <a:t/>
            </a:r>
            <a:br>
              <a:rPr lang="sv-SE" sz="2200" b="1" dirty="0" smtClean="0">
                <a:cs typeface="Arial" panose="020B0604020202020204" pitchFamily="34" charset="0"/>
              </a:rPr>
            </a:br>
            <a:r>
              <a:rPr lang="sv-SE" sz="2200" b="1" dirty="0" smtClean="0">
                <a:cs typeface="Arial" panose="020B0604020202020204" pitchFamily="34" charset="0"/>
              </a:rPr>
              <a:t>17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cs typeface="Arial" panose="020B0604020202020204" pitchFamily="34" charset="0"/>
              </a:rPr>
              <a:t>84 år.  </a:t>
            </a:r>
            <a:r>
              <a:rPr lang="sv-SE" sz="2200" b="1" dirty="0" smtClean="0">
                <a:ea typeface="Geneva" pitchFamily="34" charset="0"/>
                <a:cs typeface="Geneva" pitchFamily="34" charset="0"/>
              </a:rPr>
              <a:t>2018.</a:t>
            </a:r>
            <a:endParaRPr lang="sv-SE" sz="22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69307742"/>
              </p:ext>
            </p:extLst>
          </p:nvPr>
        </p:nvGraphicFramePr>
        <p:xfrm>
          <a:off x="323528" y="1434378"/>
          <a:ext cx="8496944" cy="5234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7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3653" y="1340768"/>
            <a:ext cx="94499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män och kvinnor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befolkningen som rökt de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senaste 30 dagarna;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sporadiskt, dagligen och totalt.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cs typeface="Arial" panose="020B0604020202020204" pitchFamily="34" charset="0"/>
              </a:rPr>
              <a:t>17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 smtClean="0">
                <a:cs typeface="Arial" panose="020B0604020202020204" pitchFamily="34" charset="0"/>
              </a:rPr>
              <a:t>84 år.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2003–2018.</a:t>
            </a:r>
            <a:endParaRPr lang="sv-SE" sz="2400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821649"/>
              </p:ext>
            </p:extLst>
          </p:nvPr>
        </p:nvGraphicFramePr>
        <p:xfrm>
          <a:off x="4610345" y="2204864"/>
          <a:ext cx="3976261" cy="3829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1622089" y="1661522"/>
            <a:ext cx="565690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smtClean="0">
                <a:solidFill>
                  <a:schemeClr val="bg1"/>
                </a:solidFill>
              </a:rPr>
              <a:t>         </a:t>
            </a:r>
            <a:r>
              <a:rPr lang="sv-SE" dirty="0">
                <a:solidFill>
                  <a:schemeClr val="bg1"/>
                </a:solidFill>
                <a:latin typeface="Gill Sans MT" panose="020B0502020104020203" pitchFamily="34" charset="0"/>
              </a:rPr>
              <a:t>Sporadiskt</a:t>
            </a:r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	             Dagligen                 Totalt</a:t>
            </a:r>
          </a:p>
        </p:txBody>
      </p:sp>
      <p:cxnSp>
        <p:nvCxnSpPr>
          <p:cNvPr id="4" name="Rak 3"/>
          <p:cNvCxnSpPr/>
          <p:nvPr/>
        </p:nvCxnSpPr>
        <p:spPr>
          <a:xfrm>
            <a:off x="1763688" y="187208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779912" y="186478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8</a:t>
            </a:r>
          </a:p>
        </p:txBody>
      </p:sp>
      <p:graphicFrame>
        <p:nvGraphicFramePr>
          <p:cNvPr id="1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990033"/>
              </p:ext>
            </p:extLst>
          </p:nvPr>
        </p:nvGraphicFramePr>
        <p:xfrm>
          <a:off x="516962" y="2132856"/>
          <a:ext cx="4070826" cy="391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Rak 16"/>
          <p:cNvCxnSpPr/>
          <p:nvPr/>
        </p:nvCxnSpPr>
        <p:spPr>
          <a:xfrm>
            <a:off x="5652120" y="1863576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380</Words>
  <Application>Microsoft Office PowerPoint</Application>
  <PresentationFormat>Bildspel på skärmen (4:3)</PresentationFormat>
  <Paragraphs>94</Paragraphs>
  <Slides>16</Slides>
  <Notes>16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3" baseType="lpstr">
      <vt:lpstr>Arial</vt:lpstr>
      <vt:lpstr>Calibri</vt:lpstr>
      <vt:lpstr>Geneva</vt:lpstr>
      <vt:lpstr>Gill Sans MT</vt:lpstr>
      <vt:lpstr>Times New Roman</vt:lpstr>
      <vt:lpstr>Vrinda</vt:lpstr>
      <vt:lpstr>Tema1</vt:lpstr>
      <vt:lpstr>PowerPoint-presentation</vt:lpstr>
      <vt:lpstr>Den inhemska cigarettförsäljningen med och utan korrigering för norrmäns cigarettköp i Sverige.  Antal cigaretter per capita 15 år och äldre. 2003–2018. </vt:lpstr>
      <vt:lpstr>Andelen som tagit in cigaretter i samband med utlands- resor och antal införda paket per resenär respektive respondent 17–84 år. 2003–2018.   (Perioden 2007–2013: 16–80 år och 2014–2018: 17–84 år).</vt:lpstr>
      <vt:lpstr>Andelen svenskar som köpt smuggelcigaretter samt antal köpta paket per köpare och per capita 17–84 år (3-års glidande medelvärden).  2003–2018.  (Perioden 2007–2013: 16–80 år och 2014–2018: 17–84 år). </vt:lpstr>
      <vt:lpstr>Den inhemska snusförsäljningen uttryckt i antal kg respektive  antal dosor per invånare 15 år och äldre.  2003–2018.</vt:lpstr>
      <vt:lpstr>Andelen som tagit in snus i samband med utlandsresor, antal dosor per respondent respektive resenär 17–84 år. 2007–2018.  (Perioden 2007–2013: 16–80 år och 2014–2018: 17–84 år). </vt:lpstr>
      <vt:lpstr>Andelen män och kvinnor i befolkningen som under de senaste 30 dagarna rökt, snusat eller gjort  både och. 17–84 år. 2007–2018.</vt:lpstr>
      <vt:lpstr>Andelar i olika åldersgrupper i befolkningen som under de senaste 30 dagarna rökt, snusat eller gjort både och.  17–84 år.  2018.</vt:lpstr>
      <vt:lpstr>Andelen män och kvinnor i befolkningen som rökt de senaste 30 dagarna; sporadiskt, dagligen och totalt.  17–84 år. 2003–2018.</vt:lpstr>
      <vt:lpstr>Andelar i olika åldersgrupper i befolkningen som under de senaste 30 dagarna rökt dagligen eller sporadiskt.  17–84 år.  2018.</vt:lpstr>
      <vt:lpstr>Självrapporterad årskonsumtion av cigaretter. Genomsnittligt antal cigaretter per år bland rökare samt i hela befolkningen. 17–84 år.  2003–2018. (Perioden 2003–2013: 16–80 år och 2014–2018: 17–84 år.)</vt:lpstr>
      <vt:lpstr>Självrapporterad årskonsumtion av cigaretter i befolkningen 17–84 år samt fördelat på åldersgrupper. 2003–2018. </vt:lpstr>
      <vt:lpstr>Andelen män och kvinnor i befolkningen som snusat de senaste 30 dagarna; sporadiskt, dagligen och totalt.   17–84 år.  2007–2018.</vt:lpstr>
      <vt:lpstr>Andelar i olika åldersgrupper i befolkningen som under de senaste 30 dagarna snusat dagligen eller sporadiskt.  17–84 år.  2018.</vt:lpstr>
      <vt:lpstr>Självrapporterad årskonsumtion av snusdosor. Genomsnittligt antal snusdosor per år bland snusare samt i hela befolkningen. 17–84 år.  2007–2018.</vt:lpstr>
      <vt:lpstr>Andelen i befolkningen som under de senaste 30 dagarna använt e-cigaretter någon gång, sporadiskt eller dagligen.  Efter kön och i olika åldersgrupper. 17–84 år. 2018.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2019-06-19T10:46:46Z</dcterms:modified>
</cp:coreProperties>
</file>