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theme/themeOverride1.xml" ContentType="application/vnd.openxmlformats-officedocument.themeOverride+xml"/>
  <Override PartName="/ppt/drawings/drawing10.xml" ContentType="application/vnd.openxmlformats-officedocument.drawingml.chartshapes+xml"/>
  <Override PartName="/ppt/charts/chart12.xml" ContentType="application/vnd.openxmlformats-officedocument.drawingml.chart+xml"/>
  <Override PartName="/ppt/theme/themeOverride2.xml" ContentType="application/vnd.openxmlformats-officedocument.themeOverride+xml"/>
  <Override PartName="/ppt/drawings/drawing1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drawings/drawing12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drawings/drawing13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theme/themeOverride3.xml" ContentType="application/vnd.openxmlformats-officedocument.themeOverride+xml"/>
  <Override PartName="/ppt/drawings/drawing14.xml" ContentType="application/vnd.openxmlformats-officedocument.drawingml.chartshapes+xml"/>
  <Override PartName="/ppt/charts/chart17.xml" ContentType="application/vnd.openxmlformats-officedocument.drawingml.chart+xml"/>
  <Override PartName="/ppt/theme/themeOverride4.xml" ContentType="application/vnd.openxmlformats-officedocument.themeOverride+xml"/>
  <Override PartName="/ppt/drawings/drawing15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8.xml" ContentType="application/vnd.openxmlformats-officedocument.drawingml.chart+xml"/>
  <Override PartName="/ppt/theme/themeOverride5.xml" ContentType="application/vnd.openxmlformats-officedocument.themeOverride+xml"/>
  <Override PartName="/ppt/drawings/drawing16.xml" ContentType="application/vnd.openxmlformats-officedocument.drawingml.chartshapes+xml"/>
  <Override PartName="/ppt/charts/chart19.xml" ContentType="application/vnd.openxmlformats-officedocument.drawingml.chart+xml"/>
  <Override PartName="/ppt/theme/themeOverride6.xml" ContentType="application/vnd.openxmlformats-officedocument.themeOverride+xml"/>
  <Override PartName="/ppt/drawings/drawing17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0.xml" ContentType="application/vnd.openxmlformats-officedocument.drawingml.chart+xml"/>
  <Override PartName="/ppt/notesSlides/notesSlide18.xml" ContentType="application/vnd.openxmlformats-officedocument.presentationml.notesSlide+xml"/>
  <Override PartName="/ppt/charts/chart21.xml" ContentType="application/vnd.openxmlformats-officedocument.drawingml.chart+xml"/>
  <Override PartName="/ppt/theme/themeOverride7.xml" ContentType="application/vnd.openxmlformats-officedocument.themeOverride+xml"/>
  <Override PartName="/ppt/drawings/drawing18.xml" ContentType="application/vnd.openxmlformats-officedocument.drawingml.chartshapes+xml"/>
  <Override PartName="/ppt/charts/chart22.xml" ContentType="application/vnd.openxmlformats-officedocument.drawingml.chart+xml"/>
  <Override PartName="/ppt/theme/themeOverride8.xml" ContentType="application/vnd.openxmlformats-officedocument.themeOverride+xml"/>
  <Override PartName="/ppt/drawings/drawing19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  <p:sldMasterId id="2147484041" r:id="rId2"/>
  </p:sldMasterIdLst>
  <p:notesMasterIdLst>
    <p:notesMasterId r:id="rId22"/>
  </p:notesMasterIdLst>
  <p:sldIdLst>
    <p:sldId id="308" r:id="rId3"/>
    <p:sldId id="357" r:id="rId4"/>
    <p:sldId id="371" r:id="rId5"/>
    <p:sldId id="372" r:id="rId6"/>
    <p:sldId id="377" r:id="rId7"/>
    <p:sldId id="373" r:id="rId8"/>
    <p:sldId id="378" r:id="rId9"/>
    <p:sldId id="379" r:id="rId10"/>
    <p:sldId id="346" r:id="rId11"/>
    <p:sldId id="363" r:id="rId12"/>
    <p:sldId id="345" r:id="rId13"/>
    <p:sldId id="364" r:id="rId14"/>
    <p:sldId id="365" r:id="rId15"/>
    <p:sldId id="366" r:id="rId16"/>
    <p:sldId id="347" r:id="rId17"/>
    <p:sldId id="349" r:id="rId18"/>
    <p:sldId id="369" r:id="rId19"/>
    <p:sldId id="376" r:id="rId20"/>
    <p:sldId id="370" r:id="rId21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F29200"/>
    <a:srgbClr val="BEBC00"/>
    <a:srgbClr val="B32B31"/>
    <a:srgbClr val="AAA096"/>
    <a:srgbClr val="BFBFBF"/>
    <a:srgbClr val="9CD0E2"/>
    <a:srgbClr val="D9D9D9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31" d="100"/>
          <a:sy n="131" d="100"/>
        </p:scale>
        <p:origin x="9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6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Microsoft_Excel-kalkylblad7.xlsx"/><Relationship Id="rId1" Type="http://schemas.openxmlformats.org/officeDocument/2006/relationships/themeOverride" Target="../theme/themeOverride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Microsoft_Excel-kalkylblad8.xlsx"/><Relationship Id="rId1" Type="http://schemas.openxmlformats.org/officeDocument/2006/relationships/themeOverride" Target="../theme/themeOverride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9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-kalkylblad10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-kalkylblad11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package" Target="../embeddings/Microsoft_Excel-kalkylblad12.xlsx"/><Relationship Id="rId1" Type="http://schemas.openxmlformats.org/officeDocument/2006/relationships/themeOverride" Target="../theme/themeOverride3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package" Target="../embeddings/Microsoft_Excel-kalkylblad13.xlsx"/><Relationship Id="rId1" Type="http://schemas.openxmlformats.org/officeDocument/2006/relationships/themeOverride" Target="../theme/themeOverride4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package" Target="../embeddings/Microsoft_Excel-kalkylblad14.xlsx"/><Relationship Id="rId1" Type="http://schemas.openxmlformats.org/officeDocument/2006/relationships/themeOverride" Target="../theme/themeOverride5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7.xml"/><Relationship Id="rId2" Type="http://schemas.openxmlformats.org/officeDocument/2006/relationships/package" Target="../embeddings/Microsoft_Excel-kalkylblad15.xlsx"/><Relationship Id="rId1" Type="http://schemas.openxmlformats.org/officeDocument/2006/relationships/themeOverride" Target="../theme/themeOverride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6.xlsx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package" Target="../embeddings/Microsoft_Excel-kalkylblad17.xlsx"/><Relationship Id="rId1" Type="http://schemas.openxmlformats.org/officeDocument/2006/relationships/themeOverride" Target="../theme/themeOverride7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9.xml"/><Relationship Id="rId2" Type="http://schemas.openxmlformats.org/officeDocument/2006/relationships/package" Target="../embeddings/Microsoft_Excel-kalkylblad18.xlsx"/><Relationship Id="rId1" Type="http://schemas.openxmlformats.org/officeDocument/2006/relationships/themeOverride" Target="../theme/themeOverride8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9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0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U:\Drogutvecklingen\2014\Data\Diagram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kalkylblad3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U:\Drogutvecklingen\2014\Data\Diagram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U:\Drogutvecklingen\2014\Data\Diagram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-kalkylblad4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-kalkylblad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88540304638516E-2"/>
          <c:y val="0.10341391873663162"/>
          <c:w val="0.88014057317468053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Norrmäns cigarettköp i Sverige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137.32465011360136</c:v>
                </c:pt>
                <c:pt idx="1">
                  <c:v>221.33034887398185</c:v>
                </c:pt>
                <c:pt idx="2">
                  <c:v>168.55937564111332</c:v>
                </c:pt>
                <c:pt idx="3">
                  <c:v>173.416696744658</c:v>
                </c:pt>
                <c:pt idx="4">
                  <c:v>127.85959890561605</c:v>
                </c:pt>
                <c:pt idx="5">
                  <c:v>134.60471047347801</c:v>
                </c:pt>
                <c:pt idx="6">
                  <c:v>123.51478498073902</c:v>
                </c:pt>
                <c:pt idx="7">
                  <c:v>164.99777320941428</c:v>
                </c:pt>
                <c:pt idx="8">
                  <c:v>138.92783749663158</c:v>
                </c:pt>
                <c:pt idx="9">
                  <c:v>138.72045361336586</c:v>
                </c:pt>
                <c:pt idx="10">
                  <c:v>95.931500074865767</c:v>
                </c:pt>
                <c:pt idx="11">
                  <c:v>95.057167794003362</c:v>
                </c:pt>
                <c:pt idx="12">
                  <c:v>82.043726437529358</c:v>
                </c:pt>
                <c:pt idx="13">
                  <c:v>81.651730715102076</c:v>
                </c:pt>
                <c:pt idx="14">
                  <c:v>78.072779444998673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Registrerad försäljning totalt exklusive Norrmäns köp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841.9776918613793</c:v>
                </c:pt>
                <c:pt idx="1">
                  <c:v>714.74624219706186</c:v>
                </c:pt>
                <c:pt idx="2">
                  <c:v>768.80171647404768</c:v>
                </c:pt>
                <c:pt idx="3">
                  <c:v>763.43009852800731</c:v>
                </c:pt>
                <c:pt idx="4">
                  <c:v>714.41714475512595</c:v>
                </c:pt>
                <c:pt idx="5">
                  <c:v>652.41153089199713</c:v>
                </c:pt>
                <c:pt idx="6">
                  <c:v>686.49748520988533</c:v>
                </c:pt>
                <c:pt idx="7">
                  <c:v>629.84481929707977</c:v>
                </c:pt>
                <c:pt idx="8">
                  <c:v>682.86492665036428</c:v>
                </c:pt>
                <c:pt idx="9">
                  <c:v>604.22702118344398</c:v>
                </c:pt>
                <c:pt idx="10">
                  <c:v>581.17319723895639</c:v>
                </c:pt>
                <c:pt idx="11">
                  <c:v>650.23235691437162</c:v>
                </c:pt>
                <c:pt idx="12">
                  <c:v>614.05754092904158</c:v>
                </c:pt>
                <c:pt idx="13">
                  <c:v>597.95622924777945</c:v>
                </c:pt>
                <c:pt idx="14">
                  <c:v>587.34752536314352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Registrerad försäljning totalt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979.30234197498066</c:v>
                </c:pt>
                <c:pt idx="1">
                  <c:v>936.07659107104371</c:v>
                </c:pt>
                <c:pt idx="2">
                  <c:v>937.361092115161</c:v>
                </c:pt>
                <c:pt idx="3">
                  <c:v>936.8467952726653</c:v>
                </c:pt>
                <c:pt idx="4">
                  <c:v>842.276743660742</c:v>
                </c:pt>
                <c:pt idx="5">
                  <c:v>787.01624136547514</c:v>
                </c:pt>
                <c:pt idx="6">
                  <c:v>810.01227019062435</c:v>
                </c:pt>
                <c:pt idx="7">
                  <c:v>794.84259250649404</c:v>
                </c:pt>
                <c:pt idx="8">
                  <c:v>821.79276414699586</c:v>
                </c:pt>
                <c:pt idx="9">
                  <c:v>742.94747479680984</c:v>
                </c:pt>
                <c:pt idx="10">
                  <c:v>677.10469731382216</c:v>
                </c:pt>
                <c:pt idx="11">
                  <c:v>745.28952470837498</c:v>
                </c:pt>
                <c:pt idx="12">
                  <c:v>696.10126736657094</c:v>
                </c:pt>
                <c:pt idx="13">
                  <c:v>679.60795996288152</c:v>
                </c:pt>
                <c:pt idx="14">
                  <c:v>665.42030480814219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5633360"/>
        <c:axId val="395633752"/>
      </c:lineChart>
      <c:catAx>
        <c:axId val="39563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95633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5633752"/>
        <c:scaling>
          <c:orientation val="minMax"/>
          <c:max val="12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95633360"/>
        <c:crosses val="autoZero"/>
        <c:crossBetween val="midCat"/>
        <c:majorUnit val="20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6066358248893523"/>
          <c:y val="0.11741123769262124"/>
          <c:w val="0.73748549856800605"/>
          <c:h val="0.16455243794307617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9.0211132437619967E-2"/>
          <c:w val="0.90000993298296428"/>
          <c:h val="0.7447364670976902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Röker, snusar ej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B32B31"/>
              </a:solidFill>
              <a:ln w="12700">
                <a:solidFill>
                  <a:srgbClr val="BEBC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E2B5-4530-919C-A3DE2A5A471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Sheet1!$B$2:$B$5</c:f>
              <c:numCache>
                <c:formatCode>#\ ##0.0</c:formatCode>
                <c:ptCount val="4"/>
                <c:pt idx="0">
                  <c:v>13.546204769800813</c:v>
                </c:pt>
                <c:pt idx="1">
                  <c:v>6.937264850673647</c:v>
                </c:pt>
                <c:pt idx="2">
                  <c:v>8.8995748634680485</c:v>
                </c:pt>
                <c:pt idx="3">
                  <c:v>7.1669927049778401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B5-4530-919C-A3DE2A5A471C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F29200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F29200"/>
                </a:fgClr>
                <a:bgClr>
                  <a:schemeClr val="tx1"/>
                </a:bgClr>
              </a:pattFill>
              <a:ln w="12700">
                <a:solidFill>
                  <a:srgbClr val="F292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E2B5-4530-919C-A3DE2A5A471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E2B5-4530-919C-A3DE2A5A471C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Röker och snusar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E2B5-4530-919C-A3DE2A5A471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Sheet1!$D$2:$D$5</c:f>
              <c:numCache>
                <c:formatCode>#\ ##0.0</c:formatCode>
                <c:ptCount val="4"/>
                <c:pt idx="0">
                  <c:v>9.8917781112743466</c:v>
                </c:pt>
                <c:pt idx="1">
                  <c:v>3.6851556620410459</c:v>
                </c:pt>
                <c:pt idx="2">
                  <c:v>2.3492343675128606</c:v>
                </c:pt>
                <c:pt idx="3">
                  <c:v>0.85141020250464194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B5-4530-919C-A3DE2A5A471C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9-E2B5-4530-919C-A3DE2A5A471C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Snusar, röker ej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14.18527212851369</c:v>
                </c:pt>
                <c:pt idx="1">
                  <c:v>15.363257849997167</c:v>
                </c:pt>
                <c:pt idx="2" formatCode="#\ ##0.0">
                  <c:v>11.057995188324444</c:v>
                </c:pt>
                <c:pt idx="3" formatCode="0.0">
                  <c:v>5.6454376392801775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B5-4530-919C-A3DE2A5A471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B-E2B5-4530-919C-A3DE2A5A47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7514488"/>
        <c:axId val="397514880"/>
      </c:barChart>
      <c:catAx>
        <c:axId val="39751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9751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514880"/>
        <c:scaling>
          <c:orientation val="minMax"/>
          <c:max val="50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97514488"/>
        <c:crosses val="autoZero"/>
        <c:crossBetween val="between"/>
        <c:majorUnit val="10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2562799048693271"/>
          <c:y val="9.4479216929494708E-2"/>
          <c:w val="0.79664994849913096"/>
          <c:h val="9.4473486250764557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Totalt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Sheet1!$A$23:$A$37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Sheet1!$B$23:$B$37</c:f>
              <c:numCache>
                <c:formatCode>0</c:formatCode>
                <c:ptCount val="15"/>
                <c:pt idx="0">
                  <c:v>23.576502415150287</c:v>
                </c:pt>
                <c:pt idx="1">
                  <c:v>21.71681393523038</c:v>
                </c:pt>
                <c:pt idx="2">
                  <c:v>21.261492238909639</c:v>
                </c:pt>
                <c:pt idx="3">
                  <c:v>20.278561057546504</c:v>
                </c:pt>
                <c:pt idx="4">
                  <c:v>18.073849827349289</c:v>
                </c:pt>
                <c:pt idx="5">
                  <c:v>16.835380823515571</c:v>
                </c:pt>
                <c:pt idx="6">
                  <c:v>15.930601468536267</c:v>
                </c:pt>
                <c:pt idx="7">
                  <c:v>14.740487672751931</c:v>
                </c:pt>
                <c:pt idx="8">
                  <c:v>14.13414452279293</c:v>
                </c:pt>
                <c:pt idx="9">
                  <c:v>14.658668277614451</c:v>
                </c:pt>
                <c:pt idx="10">
                  <c:v>13.386311466779562</c:v>
                </c:pt>
                <c:pt idx="11">
                  <c:v>12.836975532056567</c:v>
                </c:pt>
                <c:pt idx="12">
                  <c:v>12.64851255608307</c:v>
                </c:pt>
                <c:pt idx="13">
                  <c:v>12.905719405433011</c:v>
                </c:pt>
                <c:pt idx="14">
                  <c:v>12.725357546985345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CF-43BD-9728-3ECD5784C505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Sheet1!$A$23:$A$37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Sheet1!$C$23:$C$37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CF-43BD-9728-3ECD5784C505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Dagligen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Sheet1!$A$23:$A$37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Sheet1!$D$23:$D$37</c:f>
              <c:numCache>
                <c:formatCode>0</c:formatCode>
                <c:ptCount val="15"/>
                <c:pt idx="0">
                  <c:v>18.06901840253018</c:v>
                </c:pt>
                <c:pt idx="1">
                  <c:v>16.535911487893763</c:v>
                </c:pt>
                <c:pt idx="2">
                  <c:v>15.722288886276301</c:v>
                </c:pt>
                <c:pt idx="3">
                  <c:v>14.687364641608935</c:v>
                </c:pt>
                <c:pt idx="4">
                  <c:v>13.40418447395483</c:v>
                </c:pt>
                <c:pt idx="5">
                  <c:v>12.665926274806081</c:v>
                </c:pt>
                <c:pt idx="6">
                  <c:v>11.816551350599619</c:v>
                </c:pt>
                <c:pt idx="7">
                  <c:v>11.024769884616887</c:v>
                </c:pt>
                <c:pt idx="8">
                  <c:v>10.266847232105011</c:v>
                </c:pt>
                <c:pt idx="9">
                  <c:v>9.7597593958773921</c:v>
                </c:pt>
                <c:pt idx="10">
                  <c:v>8.7120371798247334</c:v>
                </c:pt>
                <c:pt idx="11">
                  <c:v>8.8791515666029195</c:v>
                </c:pt>
                <c:pt idx="12">
                  <c:v>7.9654589423070101</c:v>
                </c:pt>
                <c:pt idx="13">
                  <c:v>7.6795455180758347</c:v>
                </c:pt>
                <c:pt idx="14">
                  <c:v>7.4166542424585202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CF-43BD-9728-3ECD5784C505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Sheet1!$A$23:$A$37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Sheet1!$E$23:$E$37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CF-43BD-9728-3ECD5784C505}"/>
            </c:ext>
          </c:extLst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Sporadiskt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Sheet1!$A$23:$A$37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Sheet1!$F$23:$F$37</c:f>
              <c:numCache>
                <c:formatCode>###0.0</c:formatCode>
                <c:ptCount val="15"/>
                <c:pt idx="0">
                  <c:v>5.5179664654100415</c:v>
                </c:pt>
                <c:pt idx="1">
                  <c:v>5.2057045669195761</c:v>
                </c:pt>
                <c:pt idx="2">
                  <c:v>5.5392033526332716</c:v>
                </c:pt>
                <c:pt idx="3">
                  <c:v>5.5911964159376204</c:v>
                </c:pt>
                <c:pt idx="4">
                  <c:v>4.6696653533945023</c:v>
                </c:pt>
                <c:pt idx="5">
                  <c:v>4.1694545487095285</c:v>
                </c:pt>
                <c:pt idx="6">
                  <c:v>4.1363535696200726</c:v>
                </c:pt>
                <c:pt idx="7">
                  <c:v>3.7342951683399135</c:v>
                </c:pt>
                <c:pt idx="8">
                  <c:v>3.8672972906878837</c:v>
                </c:pt>
                <c:pt idx="9">
                  <c:v>4.8989088817370803</c:v>
                </c:pt>
                <c:pt idx="10">
                  <c:v>4.6783195884228093</c:v>
                </c:pt>
                <c:pt idx="11">
                  <c:v>3.9578239654536933</c:v>
                </c:pt>
                <c:pt idx="12">
                  <c:v>4.6830536137759564</c:v>
                </c:pt>
                <c:pt idx="13">
                  <c:v>5.2261738873571622</c:v>
                </c:pt>
                <c:pt idx="14">
                  <c:v>5.3087033045268299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FCF-43BD-9728-3ECD5784C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0948488"/>
        <c:axId val="290948880"/>
      </c:lineChart>
      <c:catAx>
        <c:axId val="290948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9094888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90948880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>
            <a:solidFill>
              <a:sysClr val="window" lastClr="FFFFFF"/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alpha val="0"/>
                  </a:schemeClr>
                </a:solidFill>
              </a:defRPr>
            </a:pPr>
            <a:endParaRPr lang="sv-SE"/>
          </a:p>
        </c:txPr>
        <c:crossAx val="290948488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Totalt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Sheet1!$B$7:$B$21</c:f>
              <c:numCache>
                <c:formatCode>0.0</c:formatCode>
                <c:ptCount val="15"/>
                <c:pt idx="0">
                  <c:v>19.492478407167507</c:v>
                </c:pt>
                <c:pt idx="1">
                  <c:v>18.230146784065248</c:v>
                </c:pt>
                <c:pt idx="2">
                  <c:v>17.222953472703136</c:v>
                </c:pt>
                <c:pt idx="3">
                  <c:v>17.868740323884502</c:v>
                </c:pt>
                <c:pt idx="4">
                  <c:v>15.893515622691764</c:v>
                </c:pt>
                <c:pt idx="5">
                  <c:v>14.372982842513329</c:v>
                </c:pt>
                <c:pt idx="6">
                  <c:v>14.593921451114182</c:v>
                </c:pt>
                <c:pt idx="7">
                  <c:v>13.558139950971801</c:v>
                </c:pt>
                <c:pt idx="8">
                  <c:v>12.689368982663629</c:v>
                </c:pt>
                <c:pt idx="9">
                  <c:v>13.327384148378671</c:v>
                </c:pt>
                <c:pt idx="10">
                  <c:v>13.702072072799096</c:v>
                </c:pt>
                <c:pt idx="11">
                  <c:v>13.64091976771012</c:v>
                </c:pt>
                <c:pt idx="12">
                  <c:v>13.02464191731954</c:v>
                </c:pt>
                <c:pt idx="13">
                  <c:v>14.244019637747666</c:v>
                </c:pt>
                <c:pt idx="14">
                  <c:v>13.135056935573397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6D-4209-92A6-8914C71551BC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Sheet1!$C$7:$C$20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6D-4209-92A6-8914C71551BC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Dagligen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Sheet1!$D$7:$D$21</c:f>
              <c:numCache>
                <c:formatCode>0.0</c:formatCode>
                <c:ptCount val="15"/>
                <c:pt idx="0">
                  <c:v>13.162890361510538</c:v>
                </c:pt>
                <c:pt idx="1">
                  <c:v>11.990447374633998</c:v>
                </c:pt>
                <c:pt idx="2">
                  <c:v>10.966793369884838</c:v>
                </c:pt>
                <c:pt idx="3">
                  <c:v>11.264478539943177</c:v>
                </c:pt>
                <c:pt idx="4">
                  <c:v>10.040742203208087</c:v>
                </c:pt>
                <c:pt idx="5">
                  <c:v>8.7950689365412345</c:v>
                </c:pt>
                <c:pt idx="6">
                  <c:v>8.8176915119258865</c:v>
                </c:pt>
                <c:pt idx="7">
                  <c:v>8.5474256167131273</c:v>
                </c:pt>
                <c:pt idx="8">
                  <c:v>7.9620860702874232</c:v>
                </c:pt>
                <c:pt idx="9">
                  <c:v>7.1887089299155731</c:v>
                </c:pt>
                <c:pt idx="10">
                  <c:v>7.7545638900940368</c:v>
                </c:pt>
                <c:pt idx="11">
                  <c:v>8.2186978943103952</c:v>
                </c:pt>
                <c:pt idx="12">
                  <c:v>6.8216728661280497</c:v>
                </c:pt>
                <c:pt idx="13">
                  <c:v>7.7377572309161051</c:v>
                </c:pt>
                <c:pt idx="14">
                  <c:v>6.9722766804702143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56D-4209-92A6-8914C71551BC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Sheet1!$E$7:$E$20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56D-4209-92A6-8914C71551BC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Sporadiskt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Sheet1!$F$7:$F$21</c:f>
              <c:numCache>
                <c:formatCode>###0.0</c:formatCode>
                <c:ptCount val="15"/>
                <c:pt idx="0">
                  <c:v>6.3373892433369035</c:v>
                </c:pt>
                <c:pt idx="1">
                  <c:v>6.2530522750772439</c:v>
                </c:pt>
                <c:pt idx="2">
                  <c:v>6.2561601028182672</c:v>
                </c:pt>
                <c:pt idx="3">
                  <c:v>6.6042617839413147</c:v>
                </c:pt>
                <c:pt idx="4">
                  <c:v>5.8527734194836558</c:v>
                </c:pt>
                <c:pt idx="5">
                  <c:v>5.5779139059720961</c:v>
                </c:pt>
                <c:pt idx="6">
                  <c:v>5.7901987719639019</c:v>
                </c:pt>
                <c:pt idx="7">
                  <c:v>5.0178139906812893</c:v>
                </c:pt>
                <c:pt idx="8">
                  <c:v>4.7272829123761833</c:v>
                </c:pt>
                <c:pt idx="9">
                  <c:v>6.13867521846307</c:v>
                </c:pt>
                <c:pt idx="10">
                  <c:v>5.9530419011134841</c:v>
                </c:pt>
                <c:pt idx="11">
                  <c:v>5.422221873399689</c:v>
                </c:pt>
                <c:pt idx="12">
                  <c:v>6.2029690511914861</c:v>
                </c:pt>
                <c:pt idx="13">
                  <c:v>6.5062624068316106</c:v>
                </c:pt>
                <c:pt idx="14">
                  <c:v>6.1627802551031694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56D-4209-92A6-8914C71551BC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Sheet1!$G$7:$G$20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56D-4209-92A6-8914C71551BC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Sheet1!$H$7:$H$20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56D-4209-92A6-8914C71551BC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Sheet1!$I$7:$I$20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56D-4209-92A6-8914C7155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0949664"/>
        <c:axId val="400048136"/>
      </c:lineChart>
      <c:catAx>
        <c:axId val="29094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0004813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00048136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90949664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9.0211132437619967E-2"/>
          <c:w val="0.90000993298296428"/>
          <c:h val="0.7447364670976902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Rökt dagligen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B32B31"/>
              </a:solidFill>
              <a:ln w="12700">
                <a:solidFill>
                  <a:srgbClr val="BEBC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989-4FBF-845D-3D1E1FBAF78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10.060318447580496</c:v>
                </c:pt>
                <c:pt idx="1">
                  <c:v>5.0652869942407577</c:v>
                </c:pt>
                <c:pt idx="2">
                  <c:v>8.129860358480629</c:v>
                </c:pt>
                <c:pt idx="3">
                  <c:v>6.6025606491250057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89-4FBF-845D-3D1E1FBAF78C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F29200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F29200"/>
                </a:fgClr>
                <a:bgClr>
                  <a:schemeClr val="tx1"/>
                </a:bgClr>
              </a:pattFill>
              <a:ln w="12700">
                <a:solidFill>
                  <a:srgbClr val="F292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C989-4FBF-845D-3D1E1FBAF78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C989-4FBF-845D-3D1E1FBAF78C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Rökt sporadiskt 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C989-4FBF-845D-3D1E1FBAF78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13.412131509064087</c:v>
                </c:pt>
                <c:pt idx="1">
                  <c:v>5.5868995094773535</c:v>
                </c:pt>
                <c:pt idx="2">
                  <c:v>3.1165701794777512</c:v>
                </c:pt>
                <c:pt idx="3">
                  <c:v>1.4191317849578255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989-4FBF-845D-3D1E1FBAF78C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9-C989-4FBF-845D-3D1E1FBAF7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0049312"/>
        <c:axId val="400049704"/>
      </c:barChart>
      <c:catAx>
        <c:axId val="4000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00049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0049704"/>
        <c:scaling>
          <c:orientation val="minMax"/>
          <c:max val="30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00049312"/>
        <c:crosses val="autoZero"/>
        <c:crossBetween val="between"/>
        <c:majorUnit val="10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960186627097931"/>
          <c:y val="9.4479216929494708E-2"/>
          <c:w val="0.62625927627627054"/>
          <c:h val="9.4473486250764557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651391061012209E-2"/>
          <c:y val="0.10341391873663162"/>
          <c:w val="0.88617029256958157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097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Sheet1!$A$6:$A$16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Sheet1!$B$6:$B$16</c:f>
              <c:numCache>
                <c:formatCode>0</c:formatCode>
                <c:ptCount val="11"/>
                <c:pt idx="0">
                  <c:v>36.248702130068544</c:v>
                </c:pt>
                <c:pt idx="1">
                  <c:v>34.284683243174221</c:v>
                </c:pt>
                <c:pt idx="2">
                  <c:v>34.844239341116598</c:v>
                </c:pt>
                <c:pt idx="3">
                  <c:v>31.399101932131941</c:v>
                </c:pt>
                <c:pt idx="4">
                  <c:v>30.664644856874887</c:v>
                </c:pt>
                <c:pt idx="5">
                  <c:v>35.680676880322849</c:v>
                </c:pt>
                <c:pt idx="6">
                  <c:v>34.189327694937539</c:v>
                </c:pt>
                <c:pt idx="7">
                  <c:v>35.390025776101083</c:v>
                </c:pt>
                <c:pt idx="8">
                  <c:v>36.654221442080036</c:v>
                </c:pt>
                <c:pt idx="9">
                  <c:v>40.071559784504736</c:v>
                </c:pt>
                <c:pt idx="10">
                  <c:v>37.623255009588846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1F-4B60-9F76-2CCCB4982979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Sheet1!$A$6:$A$16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Sheet1!$C$6:$C$16</c:f>
              <c:numCache>
                <c:formatCode>0</c:formatCode>
                <c:ptCount val="11"/>
                <c:pt idx="0">
                  <c:v>28.653722761166371</c:v>
                </c:pt>
                <c:pt idx="1">
                  <c:v>26.601860408359677</c:v>
                </c:pt>
                <c:pt idx="2">
                  <c:v>25.362907679931659</c:v>
                </c:pt>
                <c:pt idx="3">
                  <c:v>24.41885769530716</c:v>
                </c:pt>
                <c:pt idx="4">
                  <c:v>23.289737298338423</c:v>
                </c:pt>
                <c:pt idx="5">
                  <c:v>23.659485980797587</c:v>
                </c:pt>
                <c:pt idx="6">
                  <c:v>23.709491641615763</c:v>
                </c:pt>
                <c:pt idx="7">
                  <c:v>24.832298480010436</c:v>
                </c:pt>
                <c:pt idx="8">
                  <c:v>23.92416966572868</c:v>
                </c:pt>
                <c:pt idx="9">
                  <c:v>25.957519258347133</c:v>
                </c:pt>
                <c:pt idx="10">
                  <c:v>25.985678362711859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1F-4B60-9F76-2CCCB4982979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Sheet1!$A$6:$A$16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Sheet1!$D$6:$D$16</c:f>
              <c:numCache>
                <c:formatCode>0</c:formatCode>
                <c:ptCount val="11"/>
                <c:pt idx="0">
                  <c:v>25.879090391714314</c:v>
                </c:pt>
                <c:pt idx="1">
                  <c:v>24.202254738788973</c:v>
                </c:pt>
                <c:pt idx="2">
                  <c:v>23.803267526993878</c:v>
                </c:pt>
                <c:pt idx="3">
                  <c:v>23.278551936257955</c:v>
                </c:pt>
                <c:pt idx="4">
                  <c:v>21.387972438217872</c:v>
                </c:pt>
                <c:pt idx="5">
                  <c:v>22.116214162031241</c:v>
                </c:pt>
                <c:pt idx="6">
                  <c:v>22.376993166564858</c:v>
                </c:pt>
                <c:pt idx="7">
                  <c:v>22.103981086523969</c:v>
                </c:pt>
                <c:pt idx="8">
                  <c:v>22.160110609711353</c:v>
                </c:pt>
                <c:pt idx="9">
                  <c:v>21.51828595141491</c:v>
                </c:pt>
                <c:pt idx="10">
                  <c:v>22.306804419305351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1F-4B60-9F76-2CCCB4982979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cat>
            <c:numRef>
              <c:f>Sheet1!$A$6:$A$16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Sheet1!$E$6:$E$16</c:f>
              <c:numCache>
                <c:formatCode>0</c:formatCode>
                <c:ptCount val="11"/>
                <c:pt idx="0">
                  <c:v>15.149392393514013</c:v>
                </c:pt>
                <c:pt idx="1">
                  <c:v>12.467178315235877</c:v>
                </c:pt>
                <c:pt idx="2">
                  <c:v>13.535846199050916</c:v>
                </c:pt>
                <c:pt idx="3">
                  <c:v>13.597032822796566</c:v>
                </c:pt>
                <c:pt idx="4">
                  <c:v>14.460812386186973</c:v>
                </c:pt>
                <c:pt idx="5">
                  <c:v>13.422185883790256</c:v>
                </c:pt>
                <c:pt idx="6">
                  <c:v>13.225278165165738</c:v>
                </c:pt>
                <c:pt idx="7">
                  <c:v>12.683331421966317</c:v>
                </c:pt>
                <c:pt idx="8">
                  <c:v>13.415454680452829</c:v>
                </c:pt>
                <c:pt idx="9">
                  <c:v>14.207727803122861</c:v>
                </c:pt>
                <c:pt idx="10">
                  <c:v>13.66384054676266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1F-4B60-9F76-2CCCB4982979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Män</c:v>
                </c:pt>
              </c:strCache>
            </c:strRef>
          </c:tx>
          <c:marker>
            <c:symbol val="none"/>
          </c:marker>
          <c:cat>
            <c:numRef>
              <c:f>Sheet1!$A$6:$A$16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Sheet1!$F$6:$F$16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E1F-4B60-9F76-2CCCB498297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Kvinnor</c:v>
                </c:pt>
              </c:strCache>
            </c:strRef>
          </c:tx>
          <c:marker>
            <c:symbol val="none"/>
          </c:marker>
          <c:cat>
            <c:numRef>
              <c:f>Sheet1!$A$6:$A$16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Sheet1!$G$6:$G$16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E1F-4B60-9F76-2CCCB4982979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Sheet1!$A$6:$A$16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Sheet1!$H$6:$H$16</c:f>
              <c:numCache>
                <c:formatCode>0</c:formatCode>
                <c:ptCount val="11"/>
                <c:pt idx="0">
                  <c:v>27.494981920966119</c:v>
                </c:pt>
                <c:pt idx="1">
                  <c:v>25.374606974105646</c:v>
                </c:pt>
                <c:pt idx="2">
                  <c:v>24.893628392997943</c:v>
                </c:pt>
                <c:pt idx="3">
                  <c:v>23.42929727926267</c:v>
                </c:pt>
                <c:pt idx="4">
                  <c:v>22.720518104234039</c:v>
                </c:pt>
                <c:pt idx="5">
                  <c:v>23.974261526256477</c:v>
                </c:pt>
                <c:pt idx="6">
                  <c:v>23.539225746998252</c:v>
                </c:pt>
                <c:pt idx="7">
                  <c:v>23.817281883572619</c:v>
                </c:pt>
                <c:pt idx="8">
                  <c:v>23.944404160687462</c:v>
                </c:pt>
                <c:pt idx="9">
                  <c:v>25.343437967977621</c:v>
                </c:pt>
                <c:pt idx="10">
                  <c:v>24.851900267277721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E1F-4B60-9F76-2CCCB49829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0051272"/>
        <c:axId val="400051664"/>
      </c:lineChart>
      <c:catAx>
        <c:axId val="400051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00051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0051664"/>
        <c:scaling>
          <c:orientation val="minMax"/>
          <c:max val="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00051272"/>
        <c:crosses val="autoZero"/>
        <c:crossBetween val="midCat"/>
        <c:majorUnit val="10"/>
        <c:minorUnit val="10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0587997053150744"/>
          <c:y val="0.11821450032987767"/>
          <c:w val="0.70329423779871458"/>
          <c:h val="0.1524988758945568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988385625640883E-2"/>
          <c:y val="0.10341391873663162"/>
          <c:w val="0.88331601588894493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097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Sheet1!$B$2:$B$16</c:f>
              <c:numCache>
                <c:formatCode>0</c:formatCode>
                <c:ptCount val="15"/>
                <c:pt idx="0">
                  <c:v>597.80640768419903</c:v>
                </c:pt>
                <c:pt idx="1">
                  <c:v>589.13251898760859</c:v>
                </c:pt>
                <c:pt idx="2">
                  <c:v>616.19639145285043</c:v>
                </c:pt>
                <c:pt idx="3">
                  <c:v>513.80704289080177</c:v>
                </c:pt>
                <c:pt idx="4">
                  <c:v>473.58597379893871</c:v>
                </c:pt>
                <c:pt idx="5">
                  <c:v>472.8863256616018</c:v>
                </c:pt>
                <c:pt idx="6">
                  <c:v>279.00892790903134</c:v>
                </c:pt>
                <c:pt idx="7">
                  <c:v>329.11845604116246</c:v>
                </c:pt>
                <c:pt idx="8">
                  <c:v>391.16317156112865</c:v>
                </c:pt>
                <c:pt idx="9">
                  <c:v>463.08361410895156</c:v>
                </c:pt>
                <c:pt idx="10">
                  <c:v>366.25400092041895</c:v>
                </c:pt>
                <c:pt idx="11">
                  <c:v>449.14464294735956</c:v>
                </c:pt>
                <c:pt idx="12">
                  <c:v>374.16009827271552</c:v>
                </c:pt>
                <c:pt idx="13">
                  <c:v>443.26271756829499</c:v>
                </c:pt>
                <c:pt idx="14">
                  <c:v>381.39123102214666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72-4BA7-B9BF-A3C067AD8626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Sheet1!$C$2:$C$16</c:f>
              <c:numCache>
                <c:formatCode>0</c:formatCode>
                <c:ptCount val="15"/>
                <c:pt idx="0">
                  <c:v>717.45669099213262</c:v>
                </c:pt>
                <c:pt idx="1">
                  <c:v>681.12872412125785</c:v>
                </c:pt>
                <c:pt idx="2">
                  <c:v>634.07559085071773</c:v>
                </c:pt>
                <c:pt idx="3">
                  <c:v>570.89891963837658</c:v>
                </c:pt>
                <c:pt idx="4">
                  <c:v>508.65424234306965</c:v>
                </c:pt>
                <c:pt idx="5">
                  <c:v>463.76758145857173</c:v>
                </c:pt>
                <c:pt idx="6">
                  <c:v>280.33552167750759</c:v>
                </c:pt>
                <c:pt idx="7">
                  <c:v>258.27461119776137</c:v>
                </c:pt>
                <c:pt idx="8">
                  <c:v>315.25957130143797</c:v>
                </c:pt>
                <c:pt idx="9">
                  <c:v>285.99928992789035</c:v>
                </c:pt>
                <c:pt idx="10">
                  <c:v>249.58739598951738</c:v>
                </c:pt>
                <c:pt idx="11">
                  <c:v>314.22809072137449</c:v>
                </c:pt>
                <c:pt idx="12">
                  <c:v>239.61501518412146</c:v>
                </c:pt>
                <c:pt idx="13">
                  <c:v>237.44117984312501</c:v>
                </c:pt>
                <c:pt idx="14">
                  <c:v>224.53805456422077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72-4BA7-B9BF-A3C067AD8626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Sheet1!$D$2:$D$16</c:f>
              <c:numCache>
                <c:formatCode>0</c:formatCode>
                <c:ptCount val="15"/>
                <c:pt idx="0">
                  <c:v>775.36018915105296</c:v>
                </c:pt>
                <c:pt idx="1">
                  <c:v>840.62651566849047</c:v>
                </c:pt>
                <c:pt idx="2">
                  <c:v>724.48781022486901</c:v>
                </c:pt>
                <c:pt idx="3">
                  <c:v>743.42050637164675</c:v>
                </c:pt>
                <c:pt idx="4">
                  <c:v>668.0042792922801</c:v>
                </c:pt>
                <c:pt idx="5">
                  <c:v>561.53501661215887</c:v>
                </c:pt>
                <c:pt idx="6">
                  <c:v>371.32889234748018</c:v>
                </c:pt>
                <c:pt idx="7">
                  <c:v>334.85045761695909</c:v>
                </c:pt>
                <c:pt idx="8">
                  <c:v>450.96429156229738</c:v>
                </c:pt>
                <c:pt idx="9">
                  <c:v>410.89719398519151</c:v>
                </c:pt>
                <c:pt idx="10">
                  <c:v>432.78758503578564</c:v>
                </c:pt>
                <c:pt idx="11">
                  <c:v>454.91381609285634</c:v>
                </c:pt>
                <c:pt idx="12">
                  <c:v>402.62893260447544</c:v>
                </c:pt>
                <c:pt idx="13">
                  <c:v>370.1672507620487</c:v>
                </c:pt>
                <c:pt idx="14">
                  <c:v>366.68948390536661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72-4BA7-B9BF-A3C067AD8626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Sheet1!$E$2:$E$16</c:f>
              <c:numCache>
                <c:formatCode>0</c:formatCode>
                <c:ptCount val="15"/>
                <c:pt idx="0">
                  <c:v>416.01785069029131</c:v>
                </c:pt>
                <c:pt idx="1">
                  <c:v>385.79816376540003</c:v>
                </c:pt>
                <c:pt idx="2">
                  <c:v>382.8779180655963</c:v>
                </c:pt>
                <c:pt idx="3">
                  <c:v>390.3325958361134</c:v>
                </c:pt>
                <c:pt idx="4">
                  <c:v>409.58002531497044</c:v>
                </c:pt>
                <c:pt idx="5">
                  <c:v>320.67379718643946</c:v>
                </c:pt>
                <c:pt idx="6">
                  <c:v>258.21562677843855</c:v>
                </c:pt>
                <c:pt idx="7">
                  <c:v>205.62928776257382</c:v>
                </c:pt>
                <c:pt idx="8">
                  <c:v>339.57839833921639</c:v>
                </c:pt>
                <c:pt idx="9">
                  <c:v>280.36960684941215</c:v>
                </c:pt>
                <c:pt idx="10">
                  <c:v>274.90702422978148</c:v>
                </c:pt>
                <c:pt idx="11">
                  <c:v>259.64281070470986</c:v>
                </c:pt>
                <c:pt idx="12">
                  <c:v>246.58348029894205</c:v>
                </c:pt>
                <c:pt idx="13">
                  <c:v>239.93676550807305</c:v>
                </c:pt>
                <c:pt idx="14">
                  <c:v>247.71794188496094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272-4BA7-B9BF-A3C067AD8626}"/>
            </c:ext>
          </c:extLst>
        </c:ser>
        <c:ser>
          <c:idx val="6"/>
          <c:order val="4"/>
          <c:tx>
            <c:strRef>
              <c:f>Sheet1!$H$1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Sheet1!$H$2:$H$16</c:f>
              <c:numCache>
                <c:formatCode>0</c:formatCode>
                <c:ptCount val="15"/>
                <c:pt idx="0">
                  <c:v>660.27213522400325</c:v>
                </c:pt>
                <c:pt idx="1">
                  <c:v>658.81754872700014</c:v>
                </c:pt>
                <c:pt idx="2">
                  <c:v>616.42598203374723</c:v>
                </c:pt>
                <c:pt idx="3">
                  <c:v>577.41279848129057</c:v>
                </c:pt>
                <c:pt idx="4">
                  <c:v>528.64596080378055</c:v>
                </c:pt>
                <c:pt idx="5">
                  <c:v>468.87025792529761</c:v>
                </c:pt>
                <c:pt idx="6">
                  <c:v>299.85789532156684</c:v>
                </c:pt>
                <c:pt idx="7">
                  <c:v>282.96214279461333</c:v>
                </c:pt>
                <c:pt idx="8">
                  <c:v>368.79043057902231</c:v>
                </c:pt>
                <c:pt idx="9">
                  <c:v>352.23108521178114</c:v>
                </c:pt>
                <c:pt idx="10">
                  <c:v>322.49098758469256</c:v>
                </c:pt>
                <c:pt idx="11">
                  <c:v>365.53149903033477</c:v>
                </c:pt>
                <c:pt idx="12">
                  <c:v>308.2329847160118</c:v>
                </c:pt>
                <c:pt idx="13">
                  <c:v>313.69918358563257</c:v>
                </c:pt>
                <c:pt idx="14">
                  <c:v>296.75589722519834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272-4BA7-B9BF-A3C067AD8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0585240"/>
        <c:axId val="290585632"/>
      </c:lineChart>
      <c:catAx>
        <c:axId val="290585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90585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90585632"/>
        <c:scaling>
          <c:orientation val="minMax"/>
          <c:max val="10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90585240"/>
        <c:crosses val="autoZero"/>
        <c:crossBetween val="midCat"/>
        <c:majorUnit val="200"/>
        <c:minorUnit val="10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6907120979331111"/>
          <c:y val="0.10487231422844343"/>
          <c:w val="0.73996961042269016"/>
          <c:h val="0.148459240146743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072538418968968"/>
          <c:y val="3.8683892123007296E-2"/>
          <c:w val="0.77319730014804722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Sheet1!$A$23:$A$37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Sheet1!$B$23:$B$37</c:f>
              <c:numCache>
                <c:formatCode>0</c:formatCode>
                <c:ptCount val="15"/>
                <c:pt idx="0">
                  <c:v>660.27213522400325</c:v>
                </c:pt>
                <c:pt idx="1">
                  <c:v>658.81754872700014</c:v>
                </c:pt>
                <c:pt idx="2">
                  <c:v>616.42598203374723</c:v>
                </c:pt>
                <c:pt idx="3">
                  <c:v>577.41279848129057</c:v>
                </c:pt>
                <c:pt idx="4">
                  <c:v>528.64596080378055</c:v>
                </c:pt>
                <c:pt idx="5">
                  <c:v>468.87025792529761</c:v>
                </c:pt>
                <c:pt idx="6">
                  <c:v>299.85789532156684</c:v>
                </c:pt>
                <c:pt idx="7">
                  <c:v>282.96214279461333</c:v>
                </c:pt>
                <c:pt idx="8">
                  <c:v>368.79043057902231</c:v>
                </c:pt>
                <c:pt idx="9">
                  <c:v>352.23108521178114</c:v>
                </c:pt>
                <c:pt idx="10">
                  <c:v>322.49098758469256</c:v>
                </c:pt>
                <c:pt idx="11">
                  <c:v>365.53149903033477</c:v>
                </c:pt>
                <c:pt idx="12">
                  <c:v>308.2329847160118</c:v>
                </c:pt>
                <c:pt idx="13">
                  <c:v>313.69918358563257</c:v>
                </c:pt>
                <c:pt idx="14">
                  <c:v>296.75589722519834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C3-4AAD-A867-7E4EE431E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0586416"/>
        <c:axId val="290586808"/>
      </c:lineChart>
      <c:catAx>
        <c:axId val="290586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9058680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90586808"/>
        <c:scaling>
          <c:orientation val="minMax"/>
          <c:max val="10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 b="0">
                <a:latin typeface="Gill Sans MT" panose="020B0502020104020203" pitchFamily="34" charset="0"/>
              </a:defRPr>
            </a:pPr>
            <a:endParaRPr lang="sv-SE"/>
          </a:p>
        </c:txPr>
        <c:crossAx val="290586416"/>
        <c:crosses val="autoZero"/>
        <c:crossBetween val="midCat"/>
        <c:majorUnit val="20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Sheet1!$B$7:$B$21</c:f>
              <c:numCache>
                <c:formatCode>###0</c:formatCode>
                <c:ptCount val="15"/>
                <c:pt idx="0">
                  <c:v>4477.5469950389779</c:v>
                </c:pt>
                <c:pt idx="1">
                  <c:v>4463.2607992670246</c:v>
                </c:pt>
                <c:pt idx="2">
                  <c:v>4444.0509480753271</c:v>
                </c:pt>
                <c:pt idx="3">
                  <c:v>4266.8886038604815</c:v>
                </c:pt>
                <c:pt idx="4">
                  <c:v>4346.1296242331082</c:v>
                </c:pt>
                <c:pt idx="5">
                  <c:v>4184.9854701106951</c:v>
                </c:pt>
                <c:pt idx="6">
                  <c:v>4125.52862595026</c:v>
                </c:pt>
                <c:pt idx="7">
                  <c:v>4220.6856464201319</c:v>
                </c:pt>
                <c:pt idx="8">
                  <c:v>3892.2859777838712</c:v>
                </c:pt>
                <c:pt idx="9">
                  <c:v>3929.2794141760119</c:v>
                </c:pt>
                <c:pt idx="10">
                  <c:v>3770.6221342904105</c:v>
                </c:pt>
                <c:pt idx="11">
                  <c:v>4089.7036207561628</c:v>
                </c:pt>
                <c:pt idx="12">
                  <c:v>3938.6352251164753</c:v>
                </c:pt>
                <c:pt idx="13">
                  <c:v>3882.497995513309</c:v>
                </c:pt>
                <c:pt idx="14">
                  <c:v>3915.0512120684834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06-4A59-9AFB-E8221A2540C1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Sheet1!$C$7:$C$21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06-4A59-9AFB-E8221A2540C1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41275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Sheet1!$D$7:$D$21</c:f>
              <c:numCache>
                <c:formatCode>###0</c:formatCode>
                <c:ptCount val="15"/>
                <c:pt idx="0">
                  <c:v>407.35543947715888</c:v>
                </c:pt>
                <c:pt idx="1">
                  <c:v>389.56172127605032</c:v>
                </c:pt>
                <c:pt idx="2">
                  <c:v>386.39428589664851</c:v>
                </c:pt>
                <c:pt idx="3">
                  <c:v>388.32314689984366</c:v>
                </c:pt>
                <c:pt idx="4">
                  <c:v>361.95070663372945</c:v>
                </c:pt>
                <c:pt idx="5">
                  <c:v>399.67185824218342</c:v>
                </c:pt>
                <c:pt idx="6">
                  <c:v>400.42538577924927</c:v>
                </c:pt>
                <c:pt idx="7">
                  <c:v>380.27875283712552</c:v>
                </c:pt>
                <c:pt idx="8">
                  <c:v>332.34887587231759</c:v>
                </c:pt>
                <c:pt idx="9">
                  <c:v>361.45267076280078</c:v>
                </c:pt>
                <c:pt idx="10">
                  <c:v>360.79775007369346</c:v>
                </c:pt>
                <c:pt idx="11">
                  <c:v>377.5793488950909</c:v>
                </c:pt>
                <c:pt idx="12">
                  <c:v>357.46841789301527</c:v>
                </c:pt>
                <c:pt idx="13">
                  <c:v>340.19655718381267</c:v>
                </c:pt>
                <c:pt idx="14">
                  <c:v>343.07534601406991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E06-4A59-9AFB-E8221A2540C1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Sheet1!$E$7:$E$21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E06-4A59-9AFB-E8221A2540C1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Sheet1!$F$7:$F$21</c:f>
              <c:numCache>
                <c:formatCode>###0</c:formatCode>
                <c:ptCount val="15"/>
                <c:pt idx="0">
                  <c:v>3356.2024776936955</c:v>
                </c:pt>
                <c:pt idx="1">
                  <c:v>3315.0535155165549</c:v>
                </c:pt>
                <c:pt idx="2">
                  <c:v>3200.9936335193297</c:v>
                </c:pt>
                <c:pt idx="3">
                  <c:v>3026.4063575146579</c:v>
                </c:pt>
                <c:pt idx="4">
                  <c:v>3111.7491963933212</c:v>
                </c:pt>
                <c:pt idx="5">
                  <c:v>3003.3889238787438</c:v>
                </c:pt>
                <c:pt idx="6">
                  <c:v>2921.5959085528857</c:v>
                </c:pt>
                <c:pt idx="7">
                  <c:v>3009.9085498708391</c:v>
                </c:pt>
                <c:pt idx="8">
                  <c:v>2750.4462195357028</c:v>
                </c:pt>
                <c:pt idx="9">
                  <c:v>2518.1126818992047</c:v>
                </c:pt>
                <c:pt idx="10">
                  <c:v>2402.9200350436627</c:v>
                </c:pt>
                <c:pt idx="11">
                  <c:v>2769.4824374043278</c:v>
                </c:pt>
                <c:pt idx="12">
                  <c:v>2415.1788685585479</c:v>
                </c:pt>
                <c:pt idx="13">
                  <c:v>2347.2531530851138</c:v>
                </c:pt>
                <c:pt idx="14">
                  <c:v>2324.2835290375533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E06-4A59-9AFB-E8221A2540C1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Sheet1!$G$7:$G$21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E06-4A59-9AFB-E8221A2540C1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Sheet1!$H$7:$H$21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E06-4A59-9AFB-E8221A2540C1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Sheet1!$A$7:$A$21</c:f>
              <c:strCache>
                <c:ptCount val="15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strCache>
            </c:strRef>
          </c:cat>
          <c:val>
            <c:numRef>
              <c:f>Sheet1!$I$7:$I$21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E06-4A59-9AFB-E8221A254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0587984"/>
        <c:axId val="290588376"/>
      </c:lineChart>
      <c:catAx>
        <c:axId val="29058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905883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90588376"/>
        <c:scaling>
          <c:orientation val="minMax"/>
          <c:max val="50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90587984"/>
        <c:crosses val="autoZero"/>
        <c:crossBetween val="midCat"/>
        <c:majorUnit val="100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Sheet1!$A$23:$A$33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Sheet1!$B$23:$B$33</c:f>
              <c:numCache>
                <c:formatCode>0.0</c:formatCode>
                <c:ptCount val="11"/>
                <c:pt idx="0">
                  <c:v>4.2829029404648775</c:v>
                </c:pt>
                <c:pt idx="1">
                  <c:v>3.9373910356403039</c:v>
                </c:pt>
                <c:pt idx="2">
                  <c:v>3.9431012796084066</c:v>
                </c:pt>
                <c:pt idx="3">
                  <c:v>4.0590949015937712</c:v>
                </c:pt>
                <c:pt idx="4">
                  <c:v>3.9462614375365233</c:v>
                </c:pt>
                <c:pt idx="5">
                  <c:v>4.2009899064771208</c:v>
                </c:pt>
                <c:pt idx="6">
                  <c:v>4.435992780015714</c:v>
                </c:pt>
                <c:pt idx="7">
                  <c:v>5.3470562910818362</c:v>
                </c:pt>
                <c:pt idx="8">
                  <c:v>5.6949212918251568</c:v>
                </c:pt>
                <c:pt idx="9">
                  <c:v>6.3898784889909814</c:v>
                </c:pt>
                <c:pt idx="10">
                  <c:v>7.2092479672927645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AA-4200-AC5F-23D3D9D50BE7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Sheet1!$A$23:$A$33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Sheet1!$C$23:$C$33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AA-4200-AC5F-23D3D9D50BE7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Sheet1!$A$23:$A$33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Sheet1!$D$23:$D$33</c:f>
              <c:numCache>
                <c:formatCode>0.0</c:formatCode>
                <c:ptCount val="11"/>
                <c:pt idx="0">
                  <c:v>2.9675084068252029</c:v>
                </c:pt>
                <c:pt idx="1">
                  <c:v>2.687169120912817</c:v>
                </c:pt>
                <c:pt idx="2">
                  <c:v>2.630559608590481</c:v>
                </c:pt>
                <c:pt idx="3">
                  <c:v>2.8117960643952897</c:v>
                </c:pt>
                <c:pt idx="4">
                  <c:v>2.7566593964428208</c:v>
                </c:pt>
                <c:pt idx="5">
                  <c:v>2.7776326330175243</c:v>
                </c:pt>
                <c:pt idx="6">
                  <c:v>2.9398926648799089</c:v>
                </c:pt>
                <c:pt idx="7">
                  <c:v>3.5444269996590503</c:v>
                </c:pt>
                <c:pt idx="8">
                  <c:v>3.9237404013359067</c:v>
                </c:pt>
                <c:pt idx="9">
                  <c:v>4.3077050904591285</c:v>
                </c:pt>
                <c:pt idx="10">
                  <c:v>4.5012441124547831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AA-4200-AC5F-23D3D9D50BE7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Sheet1!$A$23:$A$33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Sheet1!$E$23:$E$33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EAA-4200-AC5F-23D3D9D50BE7}"/>
            </c:ext>
          </c:extLst>
        </c:ser>
        <c:ser>
          <c:idx val="0"/>
          <c:order val="4"/>
          <c:tx>
            <c:strRef>
              <c:f>Sheet1!$F$22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Sheet1!$A$23:$A$33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Sheet1!$F$23:$F$33</c:f>
              <c:numCache>
                <c:formatCode>0.0</c:formatCode>
                <c:ptCount val="11"/>
                <c:pt idx="0">
                  <c:v>1.3153945336396691</c:v>
                </c:pt>
                <c:pt idx="1">
                  <c:v>1.2502219147274831</c:v>
                </c:pt>
                <c:pt idx="2">
                  <c:v>1.3125416710179272</c:v>
                </c:pt>
                <c:pt idx="3">
                  <c:v>1.2472988371984828</c:v>
                </c:pt>
                <c:pt idx="4">
                  <c:v>1.1896020410937</c:v>
                </c:pt>
                <c:pt idx="5">
                  <c:v>1.4233572734595938</c:v>
                </c:pt>
                <c:pt idx="6">
                  <c:v>1.4961001151358047</c:v>
                </c:pt>
                <c:pt idx="7">
                  <c:v>1.8026292914227848</c:v>
                </c:pt>
                <c:pt idx="8">
                  <c:v>1.7711808904892494</c:v>
                </c:pt>
                <c:pt idx="9">
                  <c:v>2.0821733985318516</c:v>
                </c:pt>
                <c:pt idx="10">
                  <c:v>2.7080038548379646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EAA-4200-AC5F-23D3D9D50B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1461760"/>
        <c:axId val="401462152"/>
      </c:lineChart>
      <c:catAx>
        <c:axId val="40146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01462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1462152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40146176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Sheet1!$A$7:$A$17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Sheet1!$B$7:$B$17</c:f>
              <c:numCache>
                <c:formatCode>0.0</c:formatCode>
                <c:ptCount val="11"/>
                <c:pt idx="0">
                  <c:v>24.6</c:v>
                </c:pt>
                <c:pt idx="1">
                  <c:v>22.8</c:v>
                </c:pt>
                <c:pt idx="2">
                  <c:v>22.687727337350992</c:v>
                </c:pt>
                <c:pt idx="3">
                  <c:v>21.505933270440391</c:v>
                </c:pt>
                <c:pt idx="4">
                  <c:v>20.3</c:v>
                </c:pt>
                <c:pt idx="5">
                  <c:v>22.1</c:v>
                </c:pt>
                <c:pt idx="6">
                  <c:v>22.347800510383465</c:v>
                </c:pt>
                <c:pt idx="7">
                  <c:v>22.6</c:v>
                </c:pt>
                <c:pt idx="8">
                  <c:v>23.6</c:v>
                </c:pt>
                <c:pt idx="9">
                  <c:v>25.4</c:v>
                </c:pt>
                <c:pt idx="10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DF-45E4-8ACB-BAA3681A4A71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Sheet1!$A$7:$A$17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Sheet1!$C$7:$C$16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DF-45E4-8ACB-BAA3681A4A71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Sheet1!$A$7:$A$17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Sheet1!$D$7:$D$17</c:f>
              <c:numCache>
                <c:formatCode>0.0</c:formatCode>
                <c:ptCount val="11"/>
                <c:pt idx="0">
                  <c:v>21.341028979516828</c:v>
                </c:pt>
                <c:pt idx="1">
                  <c:v>19.988607121085181</c:v>
                </c:pt>
                <c:pt idx="2">
                  <c:v>19.823067244147339</c:v>
                </c:pt>
                <c:pt idx="3">
                  <c:v>19.035510094840472</c:v>
                </c:pt>
                <c:pt idx="4">
                  <c:v>17.767308284681349</c:v>
                </c:pt>
                <c:pt idx="5">
                  <c:v>18.349969656442124</c:v>
                </c:pt>
                <c:pt idx="6">
                  <c:v>19.014736998497948</c:v>
                </c:pt>
                <c:pt idx="7">
                  <c:v>19.577235443974232</c:v>
                </c:pt>
                <c:pt idx="8">
                  <c:v>19.913351285386653</c:v>
                </c:pt>
                <c:pt idx="9">
                  <c:v>21.123988086579416</c:v>
                </c:pt>
                <c:pt idx="10">
                  <c:v>20.591264893943372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DF-45E4-8ACB-BAA3681A4A71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Sheet1!$A$7:$A$17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Sheet1!$E$7:$E$16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DF-45E4-8ACB-BAA3681A4A71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Sheet1!$A$7:$A$17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Sheet1!$F$7:$F$17</c:f>
              <c:numCache>
                <c:formatCode>0.0</c:formatCode>
                <c:ptCount val="11"/>
                <c:pt idx="0">
                  <c:v>3.2144948778084119</c:v>
                </c:pt>
                <c:pt idx="1">
                  <c:v>2.783560407562415</c:v>
                </c:pt>
                <c:pt idx="2">
                  <c:v>2.8646600932036526</c:v>
                </c:pt>
                <c:pt idx="3">
                  <c:v>2.4704231755999189</c:v>
                </c:pt>
                <c:pt idx="4">
                  <c:v>2.5251908120636299</c:v>
                </c:pt>
                <c:pt idx="5">
                  <c:v>3.775704230234052</c:v>
                </c:pt>
                <c:pt idx="6">
                  <c:v>3.3330635118855074</c:v>
                </c:pt>
                <c:pt idx="7">
                  <c:v>2.9806653894660671</c:v>
                </c:pt>
                <c:pt idx="8">
                  <c:v>3.6648147877926265</c:v>
                </c:pt>
                <c:pt idx="9">
                  <c:v>4.2764719046162005</c:v>
                </c:pt>
                <c:pt idx="10">
                  <c:v>4.0917092735158036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7DF-45E4-8ACB-BAA3681A4A71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Sheet1!$A$7:$A$17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Sheet1!$G$7:$G$16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7DF-45E4-8ACB-BAA3681A4A71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Sheet1!$A$7:$A$17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Sheet1!$H$7:$H$16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7DF-45E4-8ACB-BAA3681A4A71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Sheet1!$A$7:$A$17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Sheet1!$I$7:$I$16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7DF-45E4-8ACB-BAA3681A4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1463720"/>
        <c:axId val="401464504"/>
      </c:lineChart>
      <c:catAx>
        <c:axId val="401463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01464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1464504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0146372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702318779695016E-2"/>
          <c:y val="0.10608235595691842"/>
          <c:w val="0.8814799331581451"/>
          <c:h val="0.78670656015329876"/>
        </c:manualLayout>
      </c:layout>
      <c:barChart>
        <c:barDir val="col"/>
        <c:grouping val="clustered"/>
        <c:varyColors val="0"/>
        <c:ser>
          <c:idx val="4"/>
          <c:order val="1"/>
          <c:tx>
            <c:strRef>
              <c:f>Sheet1!$C$1</c:f>
              <c:strCache>
                <c:ptCount val="1"/>
                <c:pt idx="0">
                  <c:v>Paket per capita 17–84 år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Sheet1!$C$2:$C$16</c:f>
              <c:numCache>
                <c:formatCode>0.0</c:formatCode>
                <c:ptCount val="15"/>
                <c:pt idx="0">
                  <c:v>3.0985</c:v>
                </c:pt>
                <c:pt idx="1">
                  <c:v>3.8784999999999998</c:v>
                </c:pt>
                <c:pt idx="2">
                  <c:v>2.9119999999999999</c:v>
                </c:pt>
                <c:pt idx="3">
                  <c:v>2.6175000000000002</c:v>
                </c:pt>
                <c:pt idx="4">
                  <c:v>2.4729999999999999</c:v>
                </c:pt>
                <c:pt idx="5">
                  <c:v>2.4504999999999999</c:v>
                </c:pt>
                <c:pt idx="6">
                  <c:v>1.6074999999999999</c:v>
                </c:pt>
                <c:pt idx="7">
                  <c:v>1.532</c:v>
                </c:pt>
                <c:pt idx="8">
                  <c:v>1.119</c:v>
                </c:pt>
                <c:pt idx="9">
                  <c:v>1.1599999999999999</c:v>
                </c:pt>
                <c:pt idx="10">
                  <c:v>1.86</c:v>
                </c:pt>
                <c:pt idx="11">
                  <c:v>1.5734999999999999</c:v>
                </c:pt>
                <c:pt idx="12">
                  <c:v>1.04</c:v>
                </c:pt>
                <c:pt idx="13">
                  <c:v>1.1300000000000001</c:v>
                </c:pt>
                <c:pt idx="14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4B-4276-AD95-901BD0A819B8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Tagit in cigaretter (%)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2.2200000000000002</c:v>
                </c:pt>
                <c:pt idx="1">
                  <c:v>2</c:v>
                </c:pt>
                <c:pt idx="2">
                  <c:v>1.88</c:v>
                </c:pt>
                <c:pt idx="3">
                  <c:v>1.65</c:v>
                </c:pt>
                <c:pt idx="4">
                  <c:v>1.6</c:v>
                </c:pt>
                <c:pt idx="5">
                  <c:v>1.58</c:v>
                </c:pt>
                <c:pt idx="6">
                  <c:v>1.04</c:v>
                </c:pt>
                <c:pt idx="7">
                  <c:v>1.04</c:v>
                </c:pt>
                <c:pt idx="8">
                  <c:v>0.96</c:v>
                </c:pt>
                <c:pt idx="9">
                  <c:v>1.1100000000000001</c:v>
                </c:pt>
                <c:pt idx="10">
                  <c:v>0.93</c:v>
                </c:pt>
                <c:pt idx="11">
                  <c:v>0.9</c:v>
                </c:pt>
                <c:pt idx="12">
                  <c:v>0.71</c:v>
                </c:pt>
                <c:pt idx="13">
                  <c:v>0.71</c:v>
                </c:pt>
                <c:pt idx="14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4B-4276-AD95-901BD0A81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5634536"/>
        <c:axId val="395634144"/>
      </c:barChar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Paket per resenär som tagit in cigaretter, 17-84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 formatCode="0.0">
                  <c:v>9.4450000000000003</c:v>
                </c:pt>
                <c:pt idx="1">
                  <c:v>10.3</c:v>
                </c:pt>
                <c:pt idx="2">
                  <c:v>10.14</c:v>
                </c:pt>
                <c:pt idx="3">
                  <c:v>10.119999999999999</c:v>
                </c:pt>
                <c:pt idx="4">
                  <c:v>9.8699999999999992</c:v>
                </c:pt>
                <c:pt idx="5">
                  <c:v>9.57</c:v>
                </c:pt>
                <c:pt idx="6">
                  <c:v>10.07</c:v>
                </c:pt>
                <c:pt idx="7">
                  <c:v>9.43</c:v>
                </c:pt>
                <c:pt idx="8">
                  <c:v>8</c:v>
                </c:pt>
                <c:pt idx="9">
                  <c:v>11.24</c:v>
                </c:pt>
                <c:pt idx="10">
                  <c:v>15.14</c:v>
                </c:pt>
                <c:pt idx="11">
                  <c:v>11.26</c:v>
                </c:pt>
                <c:pt idx="12">
                  <c:v>9.0299999999999994</c:v>
                </c:pt>
                <c:pt idx="13">
                  <c:v>10.94</c:v>
                </c:pt>
                <c:pt idx="14">
                  <c:v>14.36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4B-4276-AD95-901BD0A81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5636104"/>
        <c:axId val="395635712"/>
      </c:lineChart>
      <c:catAx>
        <c:axId val="395634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95634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5634144"/>
        <c:scaling>
          <c:orientation val="minMax"/>
          <c:max val="1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95634536"/>
        <c:crosses val="autoZero"/>
        <c:crossBetween val="between"/>
        <c:majorUnit val="2"/>
        <c:minorUnit val="2"/>
      </c:valAx>
      <c:valAx>
        <c:axId val="395635712"/>
        <c:scaling>
          <c:orientation val="minMax"/>
          <c:max val="2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395636104"/>
        <c:crosses val="max"/>
        <c:crossBetween val="between"/>
        <c:majorUnit val="4"/>
      </c:valAx>
      <c:catAx>
        <c:axId val="3956361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5635712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6.0175412608475601E-2"/>
          <c:y val="0.12274811213319493"/>
          <c:w val="0.69075515825876899"/>
          <c:h val="0.18056306126479721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9.0211132437619967E-2"/>
          <c:w val="0.90000993298296428"/>
          <c:h val="0.7447364670976902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Snusar dagligen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B32B31"/>
              </a:solidFill>
              <a:ln w="12700">
                <a:solidFill>
                  <a:srgbClr val="BEBC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4E9-4E04-B3B8-E643B7229449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12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E9-4E04-B3B8-E643B7229449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F29200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F29200"/>
                </a:fgClr>
                <a:bgClr>
                  <a:schemeClr val="tx1"/>
                </a:bgClr>
              </a:pattFill>
              <a:ln w="12700">
                <a:solidFill>
                  <a:srgbClr val="F292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F4E9-4E04-B3B8-E643B7229449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F4E9-4E04-B3B8-E643B7229449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Snusar sporadiskt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F4E9-4E04-B3B8-E643B7229449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9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4E9-4E04-B3B8-E643B7229449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9-F4E9-4E04-B3B8-E643B7229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0050488"/>
        <c:axId val="290587592"/>
      </c:barChart>
      <c:catAx>
        <c:axId val="40005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90587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90587592"/>
        <c:scaling>
          <c:orientation val="minMax"/>
          <c:max val="30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00050488"/>
        <c:crosses val="autoZero"/>
        <c:crossBetween val="between"/>
        <c:majorUnit val="10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960186627097931"/>
          <c:y val="9.4479216929494708E-2"/>
          <c:w val="0.62625927627627054"/>
          <c:h val="9.4473486250764557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072538418968968"/>
          <c:y val="3.8683892123007296E-2"/>
          <c:w val="0.77319730014804722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Sheet1!$A$27:$A$37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Sheet1!$B$27:$B$37</c:f>
              <c:numCache>
                <c:formatCode>0</c:formatCode>
                <c:ptCount val="11"/>
                <c:pt idx="0">
                  <c:v>24</c:v>
                </c:pt>
                <c:pt idx="1">
                  <c:v>23</c:v>
                </c:pt>
                <c:pt idx="2">
                  <c:v>23</c:v>
                </c:pt>
                <c:pt idx="3">
                  <c:v>22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23</c:v>
                </c:pt>
                <c:pt idx="8">
                  <c:v>24</c:v>
                </c:pt>
                <c:pt idx="9">
                  <c:v>27</c:v>
                </c:pt>
                <c:pt idx="10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95-4D9A-A6EC-5612890C35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0808744"/>
        <c:axId val="400809136"/>
      </c:lineChart>
      <c:catAx>
        <c:axId val="400808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0080913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00809136"/>
        <c:scaling>
          <c:orientation val="minMax"/>
          <c:max val="2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 b="0">
                <a:latin typeface="Gill Sans MT" panose="020B0502020104020203" pitchFamily="34" charset="0"/>
              </a:defRPr>
            </a:pPr>
            <a:endParaRPr lang="sv-SE"/>
          </a:p>
        </c:txPr>
        <c:crossAx val="400808744"/>
        <c:crosses val="autoZero"/>
        <c:crossBetween val="midCat"/>
        <c:majorUnit val="5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Sheet1!$A$11:$A$21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Sheet1!$B$11:$B$21</c:f>
              <c:numCache>
                <c:formatCode>###0</c:formatCode>
                <c:ptCount val="11"/>
                <c:pt idx="0">
                  <c:v>198</c:v>
                </c:pt>
                <c:pt idx="1">
                  <c:v>205</c:v>
                </c:pt>
                <c:pt idx="2">
                  <c:v>210</c:v>
                </c:pt>
                <c:pt idx="3">
                  <c:v>203</c:v>
                </c:pt>
                <c:pt idx="4">
                  <c:v>208</c:v>
                </c:pt>
                <c:pt idx="5">
                  <c:v>205</c:v>
                </c:pt>
                <c:pt idx="6">
                  <c:v>213</c:v>
                </c:pt>
                <c:pt idx="7">
                  <c:v>204</c:v>
                </c:pt>
                <c:pt idx="8">
                  <c:v>205</c:v>
                </c:pt>
                <c:pt idx="9">
                  <c:v>211</c:v>
                </c:pt>
                <c:pt idx="10">
                  <c:v>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29-464C-946E-9D369FF1C894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Sheet1!$A$11:$A$21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Sheet1!$C$11:$C$21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29-464C-946E-9D369FF1C894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41275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Sheet1!$A$11:$A$21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Sheet1!$D$11:$D$21</c:f>
              <c:numCache>
                <c:formatCode>General</c:formatCode>
                <c:ptCount val="11"/>
                <c:pt idx="8" formatCode="###0">
                  <c:v>26</c:v>
                </c:pt>
                <c:pt idx="9" formatCode="###0">
                  <c:v>29</c:v>
                </c:pt>
                <c:pt idx="10" formatCode="###0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29-464C-946E-9D369FF1C894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Sheet1!$A$11:$A$21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Sheet1!$E$11:$E$21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C29-464C-946E-9D369FF1C894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Sheet1!$A$11:$A$21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Sheet1!$F$11:$F$21</c:f>
              <c:numCache>
                <c:formatCode>General</c:formatCode>
                <c:ptCount val="11"/>
                <c:pt idx="8" formatCode="###0">
                  <c:v>177</c:v>
                </c:pt>
                <c:pt idx="9" formatCode="###0">
                  <c:v>177</c:v>
                </c:pt>
                <c:pt idx="10" formatCode="###0">
                  <c:v>176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C29-464C-946E-9D369FF1C894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Sheet1!$A$11:$A$21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Sheet1!$G$11:$G$21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C29-464C-946E-9D369FF1C894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Sheet1!$A$11:$A$21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Sheet1!$H$11:$H$21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C29-464C-946E-9D369FF1C894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Sheet1!$A$11:$A$21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Sheet1!$I$11:$I$21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C29-464C-946E-9D369FF1C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0809920"/>
        <c:axId val="400810312"/>
      </c:lineChart>
      <c:catAx>
        <c:axId val="40080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0081031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00810312"/>
        <c:scaling>
          <c:orientation val="minMax"/>
          <c:max val="2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00809920"/>
        <c:crosses val="autoZero"/>
        <c:crossBetween val="midCat"/>
        <c:majorUnit val="5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9.0211132437619967E-2"/>
          <c:w val="0.34997688580741498"/>
          <c:h val="0.7447364670976902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Använt dagligen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B32B31"/>
              </a:solidFill>
              <a:ln w="12700">
                <a:solidFill>
                  <a:srgbClr val="BEBC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4AC-4920-A26B-432A6CF707D3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1.4738701488077655</c:v>
                </c:pt>
                <c:pt idx="1">
                  <c:v>0.48963812336188534</c:v>
                </c:pt>
                <c:pt idx="2">
                  <c:v>0.38107873923470009</c:v>
                </c:pt>
                <c:pt idx="3">
                  <c:v>9.1343587845952284E-2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AC-4920-A26B-432A6CF707D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F29200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F29200"/>
                </a:fgClr>
                <a:bgClr>
                  <a:schemeClr val="tx1"/>
                </a:bgClr>
              </a:pattFill>
              <a:ln w="12700">
                <a:solidFill>
                  <a:srgbClr val="F292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54AC-4920-A26B-432A6CF707D3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54AC-4920-A26B-432A6CF707D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Använt sporadiskt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54AC-4920-A26B-432A6CF707D3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Sheet1!$D$2:$D$5</c:f>
              <c:numCache>
                <c:formatCode>###0</c:formatCode>
                <c:ptCount val="4"/>
                <c:pt idx="0">
                  <c:v>4.298129451583053</c:v>
                </c:pt>
                <c:pt idx="1">
                  <c:v>0.97638885095882533</c:v>
                </c:pt>
                <c:pt idx="2">
                  <c:v>0.57374036174276188</c:v>
                </c:pt>
                <c:pt idx="3">
                  <c:v>0.13154062292453725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4AC-4920-A26B-432A6CF707D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9-54AC-4920-A26B-432A6CF707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0811096"/>
        <c:axId val="400811488"/>
      </c:barChart>
      <c:catAx>
        <c:axId val="40081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00811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0811488"/>
        <c:scaling>
          <c:orientation val="minMax"/>
          <c:max val="6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00811096"/>
        <c:crosses val="autoZero"/>
        <c:crossBetween val="between"/>
        <c:majorUnit val="2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1448662013071988"/>
          <c:y val="6.1099350484872729E-2"/>
          <c:w val="0.38691086167314093"/>
          <c:h val="0.7447364670976902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Använt dagligen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B32B31"/>
              </a:solidFill>
              <a:ln w="12700">
                <a:solidFill>
                  <a:srgbClr val="BEBC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380-49F7-B702-185EF20973B5}"/>
              </c:ext>
            </c:extLst>
          </c:dPt>
          <c:cat>
            <c:strRef>
              <c:f>Sheet1!$B$1:$F$1</c:f>
              <c:strCache>
                <c:ptCount val="5"/>
                <c:pt idx="0">
                  <c:v>Alla</c:v>
                </c:pt>
                <c:pt idx="2">
                  <c:v>Män</c:v>
                </c:pt>
                <c:pt idx="4">
                  <c:v>Kvinnor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 formatCode="###0">
                  <c:v>0.6</c:v>
                </c:pt>
                <c:pt idx="2" formatCode="0">
                  <c:v>0.86262187398683898</c:v>
                </c:pt>
                <c:pt idx="4" formatCode="0">
                  <c:v>0.30465241386704706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80-49F7-B702-185EF20973B5}"/>
            </c:ext>
          </c:extLst>
        </c:ser>
        <c:ser>
          <c:idx val="4"/>
          <c:order val="1"/>
          <c:tx>
            <c:strRef>
              <c:f>Sheet1!$A$3</c:f>
              <c:strCache>
                <c:ptCount val="1"/>
                <c:pt idx="0">
                  <c:v>Använt sporadiskt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F292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5380-49F7-B702-185EF20973B5}"/>
              </c:ext>
            </c:extLst>
          </c:dPt>
          <c:cat>
            <c:strRef>
              <c:f>Sheet1!$B$1:$F$1</c:f>
              <c:strCache>
                <c:ptCount val="5"/>
                <c:pt idx="0">
                  <c:v>Alla</c:v>
                </c:pt>
                <c:pt idx="2">
                  <c:v>Män</c:v>
                </c:pt>
                <c:pt idx="4">
                  <c:v>Kvinnor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 formatCode="###0">
                  <c:v>1.6</c:v>
                </c:pt>
                <c:pt idx="2" formatCode="0">
                  <c:v>1.7726052019970007</c:v>
                </c:pt>
                <c:pt idx="4" formatCode="0">
                  <c:v>1.0287901961023951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80-49F7-B702-185EF2097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9742912"/>
        <c:axId val="399743304"/>
      </c:barChart>
      <c:catAx>
        <c:axId val="39974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99743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9743304"/>
        <c:scaling>
          <c:orientation val="minMax"/>
          <c:max val="6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99742912"/>
        <c:crosses val="autoZero"/>
        <c:crossBetween val="between"/>
        <c:majorUnit val="2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6234385302225087"/>
          <c:y val="0.11994081355007524"/>
          <c:w val="0.22204981510609059"/>
          <c:h val="0.11886459208455731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651391061012209E-2"/>
          <c:y val="0.10341391873663162"/>
          <c:w val="0.88767772241830678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Sporadiska rökare 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7.4</c:v>
                </c:pt>
                <c:pt idx="1">
                  <c:v>9.6999999999999993</c:v>
                </c:pt>
                <c:pt idx="2">
                  <c:v>7.5</c:v>
                </c:pt>
                <c:pt idx="3">
                  <c:v>13.5</c:v>
                </c:pt>
                <c:pt idx="4">
                  <c:v>9.5</c:v>
                </c:pt>
                <c:pt idx="5">
                  <c:v>9.5</c:v>
                </c:pt>
                <c:pt idx="6">
                  <c:v>11</c:v>
                </c:pt>
                <c:pt idx="7">
                  <c:v>4.8</c:v>
                </c:pt>
                <c:pt idx="8">
                  <c:v>15.7</c:v>
                </c:pt>
                <c:pt idx="9">
                  <c:v>7.3</c:v>
                </c:pt>
                <c:pt idx="10">
                  <c:v>6</c:v>
                </c:pt>
                <c:pt idx="11">
                  <c:v>13.5</c:v>
                </c:pt>
                <c:pt idx="12">
                  <c:v>19.399999999999999</c:v>
                </c:pt>
                <c:pt idx="13">
                  <c:v>13</c:v>
                </c:pt>
                <c:pt idx="14">
                  <c:v>14.1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19-49B4-AF02-B95D98FFB714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Dagligrökare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57.9</c:v>
                </c:pt>
                <c:pt idx="1">
                  <c:v>56.2</c:v>
                </c:pt>
                <c:pt idx="2">
                  <c:v>56.7</c:v>
                </c:pt>
                <c:pt idx="3">
                  <c:v>59.8</c:v>
                </c:pt>
                <c:pt idx="4">
                  <c:v>52.3</c:v>
                </c:pt>
                <c:pt idx="5">
                  <c:v>55.4</c:v>
                </c:pt>
                <c:pt idx="6">
                  <c:v>59.2</c:v>
                </c:pt>
                <c:pt idx="7">
                  <c:v>65.400000000000006</c:v>
                </c:pt>
                <c:pt idx="8">
                  <c:v>52</c:v>
                </c:pt>
                <c:pt idx="9">
                  <c:v>61.9</c:v>
                </c:pt>
                <c:pt idx="10">
                  <c:v>58.2</c:v>
                </c:pt>
                <c:pt idx="11">
                  <c:v>64.5</c:v>
                </c:pt>
                <c:pt idx="12">
                  <c:v>48.2</c:v>
                </c:pt>
                <c:pt idx="13">
                  <c:v>60.1</c:v>
                </c:pt>
                <c:pt idx="14">
                  <c:v>56.8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19-49B4-AF02-B95D98FFB714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49</c:v>
                </c:pt>
                <c:pt idx="1">
                  <c:v>47</c:v>
                </c:pt>
                <c:pt idx="2">
                  <c:v>47.8</c:v>
                </c:pt>
                <c:pt idx="3">
                  <c:v>50.3</c:v>
                </c:pt>
                <c:pt idx="4">
                  <c:v>49.4</c:v>
                </c:pt>
                <c:pt idx="5">
                  <c:v>52.2</c:v>
                </c:pt>
                <c:pt idx="6">
                  <c:v>48.2</c:v>
                </c:pt>
                <c:pt idx="7">
                  <c:v>44.3</c:v>
                </c:pt>
                <c:pt idx="8">
                  <c:v>42.4</c:v>
                </c:pt>
                <c:pt idx="9">
                  <c:v>46.8</c:v>
                </c:pt>
                <c:pt idx="10">
                  <c:v>54.8</c:v>
                </c:pt>
                <c:pt idx="11">
                  <c:v>50.4</c:v>
                </c:pt>
                <c:pt idx="12">
                  <c:v>57</c:v>
                </c:pt>
                <c:pt idx="13">
                  <c:v>48.6</c:v>
                </c:pt>
                <c:pt idx="14">
                  <c:v>50.3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19-49B4-AF02-B95D98FFB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7619600"/>
        <c:axId val="397619992"/>
      </c:lineChart>
      <c:catAx>
        <c:axId val="39761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97619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6199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97619600"/>
        <c:crosses val="autoZero"/>
        <c:crossBetween val="midCat"/>
        <c:majorUnit val="2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6757140944453447E-2"/>
          <c:y val="0.11741123769262124"/>
          <c:w val="0.69075515825876899"/>
          <c:h val="8.983619577504445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075143949522853E-2"/>
          <c:y val="9.4593005291078752E-2"/>
          <c:w val="0.89035246083768471"/>
          <c:h val="0.68624281472530435"/>
        </c:manualLayout>
      </c:layout>
      <c:lineChart>
        <c:grouping val="standard"/>
        <c:varyColors val="0"/>
        <c:ser>
          <c:idx val="0"/>
          <c:order val="0"/>
          <c:tx>
            <c:strRef>
              <c:f>'30'!$B$4</c:f>
              <c:strCache>
                <c:ptCount val="1"/>
                <c:pt idx="0">
                  <c:v>Köpt smuggelcigaretter (%)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'30'!$A$5:$A$19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'30'!$B$5:$B$19</c:f>
              <c:numCache>
                <c:formatCode>#,##0</c:formatCode>
                <c:ptCount val="15"/>
                <c:pt idx="0">
                  <c:v>0.61</c:v>
                </c:pt>
                <c:pt idx="1">
                  <c:v>0.56999999999999995</c:v>
                </c:pt>
                <c:pt idx="2">
                  <c:v>0.48</c:v>
                </c:pt>
                <c:pt idx="3">
                  <c:v>0.39</c:v>
                </c:pt>
                <c:pt idx="4">
                  <c:v>0.39</c:v>
                </c:pt>
                <c:pt idx="5" formatCode="General">
                  <c:v>0.54</c:v>
                </c:pt>
                <c:pt idx="6" formatCode="General">
                  <c:v>0.35</c:v>
                </c:pt>
                <c:pt idx="7" formatCode="General">
                  <c:v>0.28999999999999998</c:v>
                </c:pt>
                <c:pt idx="8" formatCode="General">
                  <c:v>0.2</c:v>
                </c:pt>
                <c:pt idx="9" formatCode="General">
                  <c:v>0.15</c:v>
                </c:pt>
                <c:pt idx="10" formatCode="General">
                  <c:v>0.28999999999999998</c:v>
                </c:pt>
                <c:pt idx="11" formatCode="General">
                  <c:v>0.08</c:v>
                </c:pt>
                <c:pt idx="12" formatCode="General">
                  <c:v>0.11</c:v>
                </c:pt>
                <c:pt idx="13" formatCode="General">
                  <c:v>0.11</c:v>
                </c:pt>
                <c:pt idx="14" formatCode="General">
                  <c:v>0.16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0C-4686-9AF7-B6C43726ED51}"/>
            </c:ext>
          </c:extLst>
        </c:ser>
        <c:ser>
          <c:idx val="1"/>
          <c:order val="1"/>
          <c:tx>
            <c:strRef>
              <c:f>'30'!$C$4</c:f>
              <c:strCache>
                <c:ptCount val="1"/>
                <c:pt idx="0">
                  <c:v>Paket per capita 17–84 år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'30'!$A$5:$A$19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'30'!$C$5:$C$19</c:f>
              <c:numCache>
                <c:formatCode>0</c:formatCode>
                <c:ptCount val="15"/>
                <c:pt idx="0">
                  <c:v>1.35</c:v>
                </c:pt>
                <c:pt idx="1">
                  <c:v>1.25</c:v>
                </c:pt>
                <c:pt idx="2">
                  <c:v>1.44</c:v>
                </c:pt>
                <c:pt idx="3">
                  <c:v>1.34</c:v>
                </c:pt>
                <c:pt idx="4">
                  <c:v>1.23</c:v>
                </c:pt>
                <c:pt idx="5" formatCode="#,##0">
                  <c:v>1.47</c:v>
                </c:pt>
                <c:pt idx="6" formatCode="#,##0">
                  <c:v>1.36</c:v>
                </c:pt>
                <c:pt idx="7" formatCode="#,##0">
                  <c:v>1.22</c:v>
                </c:pt>
                <c:pt idx="8" formatCode="#,##0">
                  <c:v>0.49</c:v>
                </c:pt>
                <c:pt idx="9" formatCode="#,##0">
                  <c:v>0.41</c:v>
                </c:pt>
                <c:pt idx="10" formatCode="#,##0">
                  <c:v>0.34</c:v>
                </c:pt>
                <c:pt idx="11" formatCode="#,##0">
                  <c:v>0.27</c:v>
                </c:pt>
                <c:pt idx="12" formatCode="#,##0">
                  <c:v>0.28000000000000003</c:v>
                </c:pt>
                <c:pt idx="13" formatCode="#,##0">
                  <c:v>0.24</c:v>
                </c:pt>
                <c:pt idx="14" formatCode="#,##0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0C-4686-9AF7-B6C43726ED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1012736"/>
        <c:axId val="291063040"/>
      </c:lineChart>
      <c:lineChart>
        <c:grouping val="standard"/>
        <c:varyColors val="0"/>
        <c:ser>
          <c:idx val="2"/>
          <c:order val="2"/>
          <c:tx>
            <c:strRef>
              <c:f>'30'!$D$4</c:f>
              <c:strCache>
                <c:ptCount val="1"/>
                <c:pt idx="0">
                  <c:v>Paket per köpare 17–84 år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'30'!$A$5:$A$19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'30'!$D$5:$D$19</c:f>
              <c:numCache>
                <c:formatCode>General</c:formatCode>
                <c:ptCount val="15"/>
                <c:pt idx="0">
                  <c:v>11.1</c:v>
                </c:pt>
                <c:pt idx="1">
                  <c:v>11.2</c:v>
                </c:pt>
                <c:pt idx="2">
                  <c:v>12.1</c:v>
                </c:pt>
                <c:pt idx="3">
                  <c:v>12.5</c:v>
                </c:pt>
                <c:pt idx="4">
                  <c:v>12.4</c:v>
                </c:pt>
                <c:pt idx="5">
                  <c:v>12</c:v>
                </c:pt>
                <c:pt idx="6">
                  <c:v>11.1</c:v>
                </c:pt>
                <c:pt idx="7">
                  <c:v>9.8000000000000007</c:v>
                </c:pt>
                <c:pt idx="8">
                  <c:v>7.2</c:v>
                </c:pt>
                <c:pt idx="9">
                  <c:v>8.6999999999999993</c:v>
                </c:pt>
                <c:pt idx="10">
                  <c:v>11.3</c:v>
                </c:pt>
                <c:pt idx="11">
                  <c:v>11.5</c:v>
                </c:pt>
                <c:pt idx="12">
                  <c:v>10.1</c:v>
                </c:pt>
                <c:pt idx="13">
                  <c:v>9</c:v>
                </c:pt>
                <c:pt idx="14">
                  <c:v>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0C-4686-9AF7-B6C43726ED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1087864"/>
        <c:axId val="291094392"/>
      </c:lineChart>
      <c:catAx>
        <c:axId val="291012736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700" baseline="0">
                <a:solidFill>
                  <a:schemeClr val="tx1"/>
                </a:solidFill>
                <a:latin typeface="Arial" pitchFamily="34" charset="0"/>
              </a:defRPr>
            </a:pPr>
            <a:endParaRPr lang="sv-SE"/>
          </a:p>
        </c:txPr>
        <c:crossAx val="291063040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291063040"/>
        <c:scaling>
          <c:orientation val="minMax"/>
          <c:max val="4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291012736"/>
        <c:crosses val="autoZero"/>
        <c:crossBetween val="midCat"/>
        <c:majorUnit val="1"/>
      </c:valAx>
      <c:catAx>
        <c:axId val="291087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1094392"/>
        <c:crosses val="autoZero"/>
        <c:auto val="1"/>
        <c:lblAlgn val="ctr"/>
        <c:lblOffset val="100"/>
        <c:noMultiLvlLbl val="0"/>
      </c:catAx>
      <c:valAx>
        <c:axId val="291094392"/>
        <c:scaling>
          <c:orientation val="minMax"/>
          <c:max val="14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/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Calibri"/>
                <a:cs typeface="Calibri"/>
              </a:defRPr>
            </a:pPr>
            <a:endParaRPr lang="sv-SE"/>
          </a:p>
        </c:txPr>
        <c:crossAx val="291087864"/>
        <c:crosses val="max"/>
        <c:crossBetween val="midCat"/>
        <c:majorUnit val="2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r"/>
      <c:layout>
        <c:manualLayout>
          <c:xMode val="edge"/>
          <c:yMode val="edge"/>
          <c:x val="9.8470501410207453E-2"/>
          <c:y val="0.86210207998198074"/>
          <c:w val="0.81705008967257597"/>
          <c:h val="0.13106591657243563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1800"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88540304638516E-2"/>
          <c:y val="0.10341391873663162"/>
          <c:w val="0.88014057317468053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Sporadiska rökare 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18.399999999999999</c:v>
                </c:pt>
                <c:pt idx="1">
                  <c:v>12.4</c:v>
                </c:pt>
                <c:pt idx="2">
                  <c:v>12.9</c:v>
                </c:pt>
                <c:pt idx="3">
                  <c:v>10.3</c:v>
                </c:pt>
                <c:pt idx="4">
                  <c:v>10.5</c:v>
                </c:pt>
                <c:pt idx="5">
                  <c:v>20.7</c:v>
                </c:pt>
                <c:pt idx="6">
                  <c:v>10.3</c:v>
                </c:pt>
                <c:pt idx="7">
                  <c:v>16.399999999999999</c:v>
                </c:pt>
                <c:pt idx="8">
                  <c:v>0</c:v>
                </c:pt>
                <c:pt idx="9">
                  <c:v>15.1</c:v>
                </c:pt>
                <c:pt idx="10">
                  <c:v>21.1</c:v>
                </c:pt>
                <c:pt idx="11">
                  <c:v>22.4</c:v>
                </c:pt>
                <c:pt idx="12">
                  <c:v>0</c:v>
                </c:pt>
                <c:pt idx="13">
                  <c:v>7.3</c:v>
                </c:pt>
                <c:pt idx="14" formatCode="0.0">
                  <c:v>12.700000000000001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1B-4504-AA88-337513F44708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Dagligrökare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70</c:v>
                </c:pt>
                <c:pt idx="1">
                  <c:v>81.400000000000006</c:v>
                </c:pt>
                <c:pt idx="2">
                  <c:v>80.2</c:v>
                </c:pt>
                <c:pt idx="3">
                  <c:v>78</c:v>
                </c:pt>
                <c:pt idx="4">
                  <c:v>82.3</c:v>
                </c:pt>
                <c:pt idx="5">
                  <c:v>69.8</c:v>
                </c:pt>
                <c:pt idx="6">
                  <c:v>80.7</c:v>
                </c:pt>
                <c:pt idx="7">
                  <c:v>79.2</c:v>
                </c:pt>
                <c:pt idx="8">
                  <c:v>86.5</c:v>
                </c:pt>
                <c:pt idx="9">
                  <c:v>78.8</c:v>
                </c:pt>
                <c:pt idx="10">
                  <c:v>75.099999999999994</c:v>
                </c:pt>
                <c:pt idx="11">
                  <c:v>77.599999999999994</c:v>
                </c:pt>
                <c:pt idx="12">
                  <c:v>94.8</c:v>
                </c:pt>
                <c:pt idx="13">
                  <c:v>84.8</c:v>
                </c:pt>
                <c:pt idx="14" formatCode="0.0">
                  <c:v>79.94285714285715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1B-4504-AA88-337513F44708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63.9</c:v>
                </c:pt>
                <c:pt idx="1">
                  <c:v>69.8</c:v>
                </c:pt>
                <c:pt idx="2">
                  <c:v>61</c:v>
                </c:pt>
                <c:pt idx="3">
                  <c:v>73.8</c:v>
                </c:pt>
                <c:pt idx="4">
                  <c:v>61</c:v>
                </c:pt>
                <c:pt idx="5">
                  <c:v>70.2</c:v>
                </c:pt>
                <c:pt idx="6">
                  <c:v>48.6</c:v>
                </c:pt>
                <c:pt idx="7">
                  <c:v>55.2</c:v>
                </c:pt>
                <c:pt idx="8">
                  <c:v>64.900000000000006</c:v>
                </c:pt>
                <c:pt idx="9">
                  <c:v>65.400000000000006</c:v>
                </c:pt>
                <c:pt idx="10">
                  <c:v>79.7</c:v>
                </c:pt>
                <c:pt idx="11">
                  <c:v>78.3</c:v>
                </c:pt>
                <c:pt idx="12">
                  <c:v>55.9</c:v>
                </c:pt>
                <c:pt idx="13">
                  <c:v>85</c:v>
                </c:pt>
                <c:pt idx="14" formatCode="0.0">
                  <c:v>66.621428571428567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1B-4504-AA88-337513F447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1257984"/>
        <c:axId val="291258768"/>
      </c:lineChart>
      <c:catAx>
        <c:axId val="29125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91258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91258768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91257984"/>
        <c:crosses val="autoZero"/>
        <c:crossBetween val="midCat"/>
        <c:majorUnit val="2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2800975580111229"/>
          <c:y val="8.805842826946593E-2"/>
          <c:w val="0.66512885083043949"/>
          <c:h val="0.10584681909676553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044917422968326E-2"/>
          <c:y val="0.12215061728395329"/>
          <c:w val="0.85538268736423917"/>
          <c:h val="0.79156612806910309"/>
        </c:manualLayout>
      </c:layout>
      <c:lineChart>
        <c:grouping val="standard"/>
        <c:varyColors val="0"/>
        <c:ser>
          <c:idx val="0"/>
          <c:order val="0"/>
          <c:tx>
            <c:strRef>
              <c:f>'30'!$B$4</c:f>
              <c:strCache>
                <c:ptCount val="1"/>
                <c:pt idx="0">
                  <c:v>Antal kg snus per invånare 15 år och äldre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'30'!$A$5:$A$19</c:f>
              <c:strCach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strCache>
            </c:strRef>
          </c:cat>
          <c:val>
            <c:numRef>
              <c:f>'30'!$B$5:$B$19</c:f>
              <c:numCache>
                <c:formatCode>0.00</c:formatCode>
                <c:ptCount val="15"/>
                <c:pt idx="0">
                  <c:v>0.93551570625267733</c:v>
                </c:pt>
                <c:pt idx="1">
                  <c:v>0.94442359936191156</c:v>
                </c:pt>
                <c:pt idx="2">
                  <c:v>0.92507308691786905</c:v>
                </c:pt>
                <c:pt idx="3">
                  <c:v>1.0119426151590432</c:v>
                </c:pt>
                <c:pt idx="4">
                  <c:v>0.80641847334330208</c:v>
                </c:pt>
                <c:pt idx="5">
                  <c:v>0.70469779081909445</c:v>
                </c:pt>
                <c:pt idx="6">
                  <c:v>0.73967686786698905</c:v>
                </c:pt>
                <c:pt idx="7">
                  <c:v>0.73624842703325888</c:v>
                </c:pt>
                <c:pt idx="8">
                  <c:v>0.7748223257710084</c:v>
                </c:pt>
                <c:pt idx="9">
                  <c:v>0.81444767230351733</c:v>
                </c:pt>
                <c:pt idx="10">
                  <c:v>0.75449166327343364</c:v>
                </c:pt>
                <c:pt idx="11">
                  <c:v>0.77628642724989771</c:v>
                </c:pt>
                <c:pt idx="12">
                  <c:v>0.77921049674484755</c:v>
                </c:pt>
                <c:pt idx="13">
                  <c:v>0.76972038067275605</c:v>
                </c:pt>
                <c:pt idx="14">
                  <c:v>0.76126965557292514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1F-4553-AA7B-1D414786ACFC}"/>
            </c:ext>
          </c:extLst>
        </c:ser>
        <c:ser>
          <c:idx val="1"/>
          <c:order val="1"/>
          <c:tx>
            <c:strRef>
              <c:f>'30'!$C$4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'30'!$A$5:$A$19</c:f>
              <c:strCach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strCache>
            </c:strRef>
          </c:cat>
          <c:val>
            <c:numRef>
              <c:f>'30'!$C$5:$C$19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1F-4553-AA7B-1D414786A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1156688"/>
        <c:axId val="291138024"/>
      </c:lineChart>
      <c:lineChart>
        <c:grouping val="standard"/>
        <c:varyColors val="0"/>
        <c:ser>
          <c:idx val="2"/>
          <c:order val="2"/>
          <c:tx>
            <c:strRef>
              <c:f>'30'!$D$4</c:f>
              <c:strCache>
                <c:ptCount val="1"/>
                <c:pt idx="0">
                  <c:v>Antal dosor per invånare 15 år och äldre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'30'!$A$5:$A$19</c:f>
              <c:strCache>
                <c:ptCount val="15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strCache>
            </c:strRef>
          </c:cat>
          <c:val>
            <c:numRef>
              <c:f>'30'!$D$5:$D$19</c:f>
              <c:numCache>
                <c:formatCode>0.00</c:formatCode>
                <c:ptCount val="15"/>
                <c:pt idx="0">
                  <c:v>27.751487581399974</c:v>
                </c:pt>
                <c:pt idx="1">
                  <c:v>28.558344080692734</c:v>
                </c:pt>
                <c:pt idx="2">
                  <c:v>28.538374438556346</c:v>
                </c:pt>
                <c:pt idx="3">
                  <c:v>31.946121043085601</c:v>
                </c:pt>
                <c:pt idx="4">
                  <c:v>26.074716184690228</c:v>
                </c:pt>
                <c:pt idx="5">
                  <c:v>23.364098986468758</c:v>
                </c:pt>
                <c:pt idx="6">
                  <c:v>25.182105384506563</c:v>
                </c:pt>
                <c:pt idx="7">
                  <c:v>25.765870537782455</c:v>
                </c:pt>
                <c:pt idx="8">
                  <c:v>27.911795534335432</c:v>
                </c:pt>
                <c:pt idx="9">
                  <c:v>30.25292114016327</c:v>
                </c:pt>
                <c:pt idx="10">
                  <c:v>28.937103194244333</c:v>
                </c:pt>
                <c:pt idx="11">
                  <c:v>30.793550349177952</c:v>
                </c:pt>
                <c:pt idx="12">
                  <c:v>32.028143904139043</c:v>
                </c:pt>
                <c:pt idx="13">
                  <c:v>32.860262100596572</c:v>
                </c:pt>
                <c:pt idx="14">
                  <c:v>33.818130125407741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81F-4553-AA7B-1D414786A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0185424"/>
        <c:axId val="290185032"/>
      </c:lineChart>
      <c:catAx>
        <c:axId val="291156688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700" baseline="0">
                <a:solidFill>
                  <a:schemeClr val="tx1"/>
                </a:solidFill>
                <a:latin typeface="Arial" pitchFamily="34" charset="0"/>
              </a:defRPr>
            </a:pPr>
            <a:endParaRPr lang="sv-SE"/>
          </a:p>
        </c:txPr>
        <c:crossAx val="291138024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291138024"/>
        <c:scaling>
          <c:orientation val="minMax"/>
          <c:max val="2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.0" sourceLinked="0"/>
        <c:majorTickMark val="none"/>
        <c:minorTickMark val="none"/>
        <c:tickLblPos val="nextTo"/>
        <c:txPr>
          <a:bodyPr/>
          <a:lstStyle/>
          <a:p>
            <a:pPr>
              <a:defRPr sz="1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291156688"/>
        <c:crosses val="autoZero"/>
        <c:crossBetween val="midCat"/>
        <c:majorUnit val="0.5"/>
      </c:valAx>
      <c:catAx>
        <c:axId val="290185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0185032"/>
        <c:crosses val="autoZero"/>
        <c:auto val="1"/>
        <c:lblAlgn val="ctr"/>
        <c:lblOffset val="100"/>
        <c:noMultiLvlLbl val="0"/>
      </c:catAx>
      <c:valAx>
        <c:axId val="290185032"/>
        <c:scaling>
          <c:orientation val="minMax"/>
          <c:max val="40"/>
        </c:scaling>
        <c:delete val="0"/>
        <c:axPos val="r"/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Calibri"/>
                <a:cs typeface="Calibri"/>
              </a:defRPr>
            </a:pPr>
            <a:endParaRPr lang="sv-SE"/>
          </a:p>
        </c:txPr>
        <c:crossAx val="290185424"/>
        <c:crosses val="max"/>
        <c:crossBetween val="midCat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14463946055802229"/>
          <c:y val="0.74736596107376962"/>
          <c:w val="0.54259237000486538"/>
          <c:h val="0.13973772879402288"/>
        </c:manualLayout>
      </c:layout>
      <c:overlay val="1"/>
      <c:spPr>
        <a:noFill/>
        <a:ln>
          <a:noFill/>
        </a:ln>
        <a:effectLst/>
      </c:spPr>
      <c:txPr>
        <a:bodyPr/>
        <a:lstStyle/>
        <a:p>
          <a:pPr>
            <a:defRPr sz="1700"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075143949522853E-2"/>
          <c:y val="0.10170206530997361"/>
          <c:w val="0.89699592202173617"/>
          <c:h val="0.65182217196567205"/>
        </c:manualLayout>
      </c:layout>
      <c:lineChart>
        <c:grouping val="standard"/>
        <c:varyColors val="0"/>
        <c:ser>
          <c:idx val="0"/>
          <c:order val="0"/>
          <c:tx>
            <c:strRef>
              <c:f>'30'!$B$4</c:f>
              <c:strCache>
                <c:ptCount val="1"/>
                <c:pt idx="0">
                  <c:v>Tagit in snus (%)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'30'!$A$5:$A$15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'30'!$B$5:$B$15</c:f>
              <c:numCache>
                <c:formatCode>General</c:formatCode>
                <c:ptCount val="11"/>
                <c:pt idx="0">
                  <c:v>0.33</c:v>
                </c:pt>
                <c:pt idx="1">
                  <c:v>0.34</c:v>
                </c:pt>
                <c:pt idx="2">
                  <c:v>0.3</c:v>
                </c:pt>
                <c:pt idx="3">
                  <c:v>0.28999999999999998</c:v>
                </c:pt>
                <c:pt idx="4">
                  <c:v>0.23</c:v>
                </c:pt>
                <c:pt idx="5">
                  <c:v>0.26</c:v>
                </c:pt>
                <c:pt idx="6">
                  <c:v>0.22</c:v>
                </c:pt>
                <c:pt idx="7">
                  <c:v>0.3</c:v>
                </c:pt>
                <c:pt idx="8">
                  <c:v>0.35</c:v>
                </c:pt>
                <c:pt idx="9">
                  <c:v>0.28999999999999998</c:v>
                </c:pt>
                <c:pt idx="10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88-401C-9F20-1C0CABB69A90}"/>
            </c:ext>
          </c:extLst>
        </c:ser>
        <c:ser>
          <c:idx val="1"/>
          <c:order val="1"/>
          <c:tx>
            <c:strRef>
              <c:f>'30'!$C$4</c:f>
              <c:strCache>
                <c:ptCount val="1"/>
                <c:pt idx="0">
                  <c:v>Antal dosor per capita 17–84 år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'30'!$A$5:$A$15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'30'!$C$5:$C$15</c:f>
              <c:numCache>
                <c:formatCode>0.00</c:formatCode>
                <c:ptCount val="11"/>
                <c:pt idx="0">
                  <c:v>0.55200000000000005</c:v>
                </c:pt>
                <c:pt idx="1">
                  <c:v>1.2490000000000001</c:v>
                </c:pt>
                <c:pt idx="2">
                  <c:v>0.99800000000000011</c:v>
                </c:pt>
                <c:pt idx="3">
                  <c:v>1.3193333333333335</c:v>
                </c:pt>
                <c:pt idx="4">
                  <c:v>0.82866666666666655</c:v>
                </c:pt>
                <c:pt idx="5">
                  <c:v>0.85599999999999998</c:v>
                </c:pt>
                <c:pt idx="6">
                  <c:v>0.71233333333333337</c:v>
                </c:pt>
                <c:pt idx="7">
                  <c:v>0.73099999999999987</c:v>
                </c:pt>
                <c:pt idx="8">
                  <c:v>0.72499999999999998</c:v>
                </c:pt>
                <c:pt idx="9">
                  <c:v>0.78666666666666674</c:v>
                </c:pt>
                <c:pt idx="10">
                  <c:v>0.88666666666666671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88-401C-9F20-1C0CABB69A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489632"/>
        <c:axId val="231490024"/>
      </c:lineChart>
      <c:lineChart>
        <c:grouping val="standard"/>
        <c:varyColors val="0"/>
        <c:ser>
          <c:idx val="2"/>
          <c:order val="2"/>
          <c:tx>
            <c:strRef>
              <c:f>'30'!$D$4</c:f>
              <c:strCache>
                <c:ptCount val="1"/>
                <c:pt idx="0">
                  <c:v>Antal dosor per resenär som tagit med snus 17–84 år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'30'!$A$5:$A$15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'30'!$D$5:$D$15</c:f>
              <c:numCache>
                <c:formatCode>0.0</c:formatCode>
                <c:ptCount val="11"/>
                <c:pt idx="0">
                  <c:v>10.48</c:v>
                </c:pt>
                <c:pt idx="1">
                  <c:v>14.22</c:v>
                </c:pt>
                <c:pt idx="2">
                  <c:v>11.543333333333335</c:v>
                </c:pt>
                <c:pt idx="3">
                  <c:v>13.866666666666665</c:v>
                </c:pt>
                <c:pt idx="4">
                  <c:v>12.116666666666667</c:v>
                </c:pt>
                <c:pt idx="5">
                  <c:v>15.6</c:v>
                </c:pt>
                <c:pt idx="6">
                  <c:v>14.903333333333334</c:v>
                </c:pt>
                <c:pt idx="7">
                  <c:v>16.286666666666665</c:v>
                </c:pt>
                <c:pt idx="8">
                  <c:v>12.876666666666665</c:v>
                </c:pt>
                <c:pt idx="9">
                  <c:v>10.49</c:v>
                </c:pt>
                <c:pt idx="10">
                  <c:v>8.956666666666667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88-401C-9F20-1C0CABB69A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490416"/>
        <c:axId val="231490808"/>
      </c:lineChart>
      <c:catAx>
        <c:axId val="231489632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700" baseline="0">
                <a:solidFill>
                  <a:schemeClr val="tx1"/>
                </a:solidFill>
                <a:latin typeface="Arial" pitchFamily="34" charset="0"/>
              </a:defRPr>
            </a:pPr>
            <a:endParaRPr lang="sv-SE"/>
          </a:p>
        </c:txPr>
        <c:crossAx val="231490024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231490024"/>
        <c:scaling>
          <c:orientation val="minMax"/>
          <c:max val="4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231489632"/>
        <c:crosses val="autoZero"/>
        <c:crossBetween val="midCat"/>
        <c:majorUnit val="1"/>
      </c:valAx>
      <c:catAx>
        <c:axId val="2314904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1490808"/>
        <c:crosses val="autoZero"/>
        <c:auto val="1"/>
        <c:lblAlgn val="ctr"/>
        <c:lblOffset val="100"/>
        <c:noMultiLvlLbl val="0"/>
      </c:catAx>
      <c:valAx>
        <c:axId val="231490808"/>
        <c:scaling>
          <c:orientation val="minMax"/>
          <c:max val="20"/>
        </c:scaling>
        <c:delete val="0"/>
        <c:axPos val="r"/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Calibri"/>
                <a:cs typeface="Calibri"/>
              </a:defRPr>
            </a:pPr>
            <a:endParaRPr lang="sv-SE"/>
          </a:p>
        </c:txPr>
        <c:crossAx val="231490416"/>
        <c:crosses val="max"/>
        <c:crossBetween val="midCat"/>
        <c:majorUnit val="5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r"/>
      <c:layout>
        <c:manualLayout>
          <c:xMode val="edge"/>
          <c:yMode val="edge"/>
          <c:x val="0.13196666290113424"/>
          <c:y val="0.83932240218075604"/>
          <c:w val="0.63830862863976834"/>
          <c:h val="0.15974835324255438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1600"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275434243176179E-2"/>
          <c:y val="5.8091286307053944E-2"/>
          <c:w val="0.9193548387096776"/>
          <c:h val="0.8423236514522826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Röker, snusar ej</c:v>
                </c:pt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Sheet1!$A$2:$A$12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Sheet1!$B$2:$B$12</c:f>
              <c:numCache>
                <c:formatCode>0.0</c:formatCode>
                <c:ptCount val="11"/>
                <c:pt idx="0">
                  <c:v>9.6999999999999993</c:v>
                </c:pt>
                <c:pt idx="1">
                  <c:v>8.6999999999999993</c:v>
                </c:pt>
                <c:pt idx="2">
                  <c:v>8.6698900330947453</c:v>
                </c:pt>
                <c:pt idx="3">
                  <c:v>8.3000000000000007</c:v>
                </c:pt>
                <c:pt idx="4">
                  <c:v>8.1999999999999993</c:v>
                </c:pt>
                <c:pt idx="5">
                  <c:v>8.3000000000000007</c:v>
                </c:pt>
                <c:pt idx="6">
                  <c:v>8.1999999999999993</c:v>
                </c:pt>
                <c:pt idx="7">
                  <c:v>8.4</c:v>
                </c:pt>
                <c:pt idx="8">
                  <c:v>7.6</c:v>
                </c:pt>
                <c:pt idx="9" formatCode="#\ ##0.0">
                  <c:v>7.9</c:v>
                </c:pt>
                <c:pt idx="10" formatCode="#\ ##0.0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A4-4D52-B7B6-EE1F9FD1F9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Röker och snusar</c:v>
                </c:pt>
              </c:strCache>
            </c:strRef>
          </c:tx>
          <c:spPr>
            <a:solidFill>
              <a:srgbClr val="004687"/>
            </a:solidFill>
            <a:ln w="3066">
              <a:noFill/>
              <a:prstDash val="solid"/>
            </a:ln>
          </c:spPr>
          <c:cat>
            <c:strRef>
              <c:f>Sheet1!$A$2:$A$12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Sheet1!$C$2:$C$12</c:f>
              <c:numCache>
                <c:formatCode>0.0</c:formatCode>
                <c:ptCount val="11"/>
                <c:pt idx="0">
                  <c:v>6.1724853590940718</c:v>
                </c:pt>
                <c:pt idx="1">
                  <c:v>5.6586994827278732</c:v>
                </c:pt>
                <c:pt idx="2">
                  <c:v>5.9</c:v>
                </c:pt>
                <c:pt idx="3">
                  <c:v>5.2</c:v>
                </c:pt>
                <c:pt idx="4">
                  <c:v>4.450892134210112</c:v>
                </c:pt>
                <c:pt idx="5">
                  <c:v>5.0999999999999996</c:v>
                </c:pt>
                <c:pt idx="6">
                  <c:v>5.5</c:v>
                </c:pt>
                <c:pt idx="7">
                  <c:v>5.2</c:v>
                </c:pt>
                <c:pt idx="8">
                  <c:v>5.4</c:v>
                </c:pt>
                <c:pt idx="9" formatCode="#\ ##0.0">
                  <c:v>6.3</c:v>
                </c:pt>
                <c:pt idx="10" formatCode="#\ ##0.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A4-4D52-B7B6-EE1F9FD1F9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Snusar, röker ej</c:v>
                </c:pt>
              </c:strCache>
            </c:strRef>
          </c:tx>
          <c:spPr>
            <a:solidFill>
              <a:srgbClr val="BEBC00"/>
            </a:solidFill>
            <a:ln w="3066">
              <a:noFill/>
              <a:prstDash val="solid"/>
            </a:ln>
          </c:spPr>
          <c:cat>
            <c:strRef>
              <c:f>Sheet1!$A$2:$A$12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Sheet1!$D$2:$D$12</c:f>
              <c:numCache>
                <c:formatCode>0.0</c:formatCode>
                <c:ptCount val="11"/>
                <c:pt idx="0">
                  <c:v>18.399999999999999</c:v>
                </c:pt>
                <c:pt idx="1">
                  <c:v>17.100000000000001</c:v>
                </c:pt>
                <c:pt idx="2">
                  <c:v>16.8</c:v>
                </c:pt>
                <c:pt idx="3">
                  <c:v>16.3</c:v>
                </c:pt>
                <c:pt idx="4">
                  <c:v>15.8</c:v>
                </c:pt>
                <c:pt idx="5">
                  <c:v>17</c:v>
                </c:pt>
                <c:pt idx="6">
                  <c:v>16.899999999999999</c:v>
                </c:pt>
                <c:pt idx="7">
                  <c:v>17.399999999999999</c:v>
                </c:pt>
                <c:pt idx="8">
                  <c:v>18.2</c:v>
                </c:pt>
                <c:pt idx="9" formatCode="#\ ##0.0">
                  <c:v>19.100000000000001</c:v>
                </c:pt>
                <c:pt idx="10" formatCode="#\ ##0.0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A4-4D52-B7B6-EE1F9FD1F99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Sheet1!$A$2:$A$12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3-67A4-4D52-B7B6-EE1F9FD1F99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tx1">
                <a:lumMod val="65000"/>
              </a:schemeClr>
            </a:solidFill>
            <a:ln w="3066">
              <a:noFill/>
              <a:prstDash val="solid"/>
            </a:ln>
          </c:spPr>
          <c:cat>
            <c:strRef>
              <c:f>Sheet1!$A$2:$A$12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4-67A4-4D52-B7B6-EE1F9FD1F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1259552"/>
        <c:axId val="397512136"/>
      </c:areaChart>
      <c:catAx>
        <c:axId val="291259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sv-SE"/>
          </a:p>
        </c:txPr>
        <c:crossAx val="397512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512136"/>
        <c:scaling>
          <c:orientation val="minMax"/>
          <c:max val="5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sv-SE"/>
          </a:p>
        </c:txPr>
        <c:crossAx val="291259552"/>
        <c:crosses val="autoZero"/>
        <c:crossBetween val="midCat"/>
        <c:majorUnit val="10"/>
        <c:minorUnit val="1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00" b="1" i="0" u="none" strike="noStrike" baseline="0">
          <a:solidFill>
            <a:schemeClr val="tx1"/>
          </a:solidFill>
          <a:latin typeface="Arial" pitchFamily="34" charset="0"/>
          <a:ea typeface="Times New Roman"/>
          <a:cs typeface="Arial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275434243176179E-2"/>
          <c:y val="5.8091286307053944E-2"/>
          <c:w val="0.9193548387096776"/>
          <c:h val="0.8423236514522826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Röker, snusar ej</c:v>
                </c:pt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Sheet1!$A$2:$A$12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Sheet1!$B$2:$B$12</c:f>
              <c:numCache>
                <c:formatCode>#\ ##0.0</c:formatCode>
                <c:ptCount val="11"/>
                <c:pt idx="0">
                  <c:v>16.5</c:v>
                </c:pt>
                <c:pt idx="1">
                  <c:v>15.400235680737898</c:v>
                </c:pt>
                <c:pt idx="2">
                  <c:v>14.5</c:v>
                </c:pt>
                <c:pt idx="3">
                  <c:v>13.331437687671746</c:v>
                </c:pt>
                <c:pt idx="4">
                  <c:v>12.9</c:v>
                </c:pt>
                <c:pt idx="5">
                  <c:v>13.282001548585665</c:v>
                </c:pt>
                <c:pt idx="6">
                  <c:v>12.1</c:v>
                </c:pt>
                <c:pt idx="7">
                  <c:v>11.3</c:v>
                </c:pt>
                <c:pt idx="8">
                  <c:v>11</c:v>
                </c:pt>
                <c:pt idx="9">
                  <c:v>10.9</c:v>
                </c:pt>
                <c:pt idx="10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57-4CB9-9154-8A3FFCD0D0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Röker och snusar</c:v>
                </c:pt>
              </c:strCache>
            </c:strRef>
          </c:tx>
          <c:spPr>
            <a:solidFill>
              <a:srgbClr val="004687"/>
            </a:solidFill>
            <a:ln w="3066">
              <a:noFill/>
              <a:prstDash val="solid"/>
            </a:ln>
          </c:spPr>
          <c:cat>
            <c:strRef>
              <c:f>Sheet1!$A$2:$A$12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Sheet1!$C$2:$C$12</c:f>
              <c:numCache>
                <c:formatCode>#\ ##0.0</c:formatCode>
                <c:ptCount val="11"/>
                <c:pt idx="0">
                  <c:v>1.5602255804712255</c:v>
                </c:pt>
                <c:pt idx="1">
                  <c:v>1.4169823569771884</c:v>
                </c:pt>
                <c:pt idx="2">
                  <c:v>1.4635872637411198</c:v>
                </c:pt>
                <c:pt idx="3">
                  <c:v>1.4</c:v>
                </c:pt>
                <c:pt idx="4">
                  <c:v>1.1864509086956327</c:v>
                </c:pt>
                <c:pt idx="5">
                  <c:v>1.3830243649922096</c:v>
                </c:pt>
                <c:pt idx="6">
                  <c:v>1.3</c:v>
                </c:pt>
                <c:pt idx="7">
                  <c:v>1.5</c:v>
                </c:pt>
                <c:pt idx="8">
                  <c:v>1.7021040279329949</c:v>
                </c:pt>
                <c:pt idx="9">
                  <c:v>2</c:v>
                </c:pt>
                <c:pt idx="10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57-4CB9-9154-8A3FFCD0D04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Snusar, röker ej</c:v>
                </c:pt>
              </c:strCache>
            </c:strRef>
          </c:tx>
          <c:spPr>
            <a:solidFill>
              <a:srgbClr val="BEBC00"/>
            </a:solidFill>
            <a:ln w="3066">
              <a:noFill/>
              <a:prstDash val="solid"/>
            </a:ln>
          </c:spPr>
          <c:cat>
            <c:strRef>
              <c:f>Sheet1!$A$2:$A$12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Sheet1!$D$2:$D$12</c:f>
              <c:numCache>
                <c:formatCode>#\ ##0.0</c:formatCode>
                <c:ptCount val="11"/>
                <c:pt idx="0">
                  <c:v>2.6735366861529952</c:v>
                </c:pt>
                <c:pt idx="1">
                  <c:v>2.4920243349985234</c:v>
                </c:pt>
                <c:pt idx="2">
                  <c:v>2.5</c:v>
                </c:pt>
                <c:pt idx="3">
                  <c:v>2.6</c:v>
                </c:pt>
                <c:pt idx="4">
                  <c:v>2.7082288926223845</c:v>
                </c:pt>
                <c:pt idx="5">
                  <c:v>2.765495456926518</c:v>
                </c:pt>
                <c:pt idx="6">
                  <c:v>3.2</c:v>
                </c:pt>
                <c:pt idx="7">
                  <c:v>3.8</c:v>
                </c:pt>
                <c:pt idx="8">
                  <c:v>4</c:v>
                </c:pt>
                <c:pt idx="9">
                  <c:v>4.4000000000000004</c:v>
                </c:pt>
                <c:pt idx="1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57-4CB9-9154-8A3FFCD0D04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Sheet1!$A$2:$A$12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3-BC57-4CB9-9154-8A3FFCD0D04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tx1">
                <a:lumMod val="65000"/>
              </a:schemeClr>
            </a:solidFill>
            <a:ln w="3066">
              <a:noFill/>
              <a:prstDash val="solid"/>
            </a:ln>
          </c:spPr>
          <c:cat>
            <c:strRef>
              <c:f>Sheet1!$A$2:$A$12</c:f>
              <c:strCache>
                <c:ptCount val="11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4-BC57-4CB9-9154-8A3FFCD0D0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7512920"/>
        <c:axId val="397513312"/>
      </c:areaChart>
      <c:catAx>
        <c:axId val="397512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sv-SE"/>
          </a:p>
        </c:txPr>
        <c:crossAx val="39751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513312"/>
        <c:scaling>
          <c:orientation val="minMax"/>
          <c:max val="5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sv-SE"/>
          </a:p>
        </c:txPr>
        <c:crossAx val="397512920"/>
        <c:crosses val="autoZero"/>
        <c:crossBetween val="midCat"/>
        <c:majorUnit val="10"/>
        <c:minorUnit val="1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00" b="1" i="0" u="none" strike="noStrike" baseline="0">
          <a:solidFill>
            <a:schemeClr val="tx1"/>
          </a:solidFill>
          <a:latin typeface="Arial" pitchFamily="34" charset="0"/>
          <a:ea typeface="Times New Roman"/>
          <a:cs typeface="Arial" pitchFamily="34" charset="0"/>
        </a:defRPr>
      </a:pPr>
      <a:endParaRPr lang="sv-S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Antal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0.40687</cdr:x>
      <cdr:y>0.05642</cdr:y>
    </cdr:from>
    <cdr:to>
      <cdr:x>0.73284</cdr:x>
      <cdr:y>0.14484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1617839" y="216024"/>
          <a:ext cx="1296142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Kvinnor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0.41239</cdr:x>
      <cdr:y>0.08146</cdr:y>
    </cdr:from>
    <cdr:to>
      <cdr:x>0.64235</cdr:x>
      <cdr:y>0.16789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1678774" y="319095"/>
          <a:ext cx="936127" cy="3385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Män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0.19658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656174" cy="3693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Procent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0.19658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656174" cy="3693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Antal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0.11204</cdr:x>
      <cdr:y>0.12078</cdr:y>
    </cdr:from>
    <cdr:to>
      <cdr:x>0.43801</cdr:x>
      <cdr:y>0.2092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45496" y="462465"/>
          <a:ext cx="1296142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0.42895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75" y="222856"/>
          <a:ext cx="129616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Kvinnor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Män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0.11204</cdr:x>
      <cdr:y>0.12078</cdr:y>
    </cdr:from>
    <cdr:to>
      <cdr:x>0.43801</cdr:x>
      <cdr:y>0.2092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45496" y="462465"/>
          <a:ext cx="1296142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0.48718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0"/>
          <a:ext cx="410445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Tagit in cigaretter (%) / Paket per capita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0.76068</cdr:x>
      <cdr:y>0.00391</cdr:y>
    </cdr:from>
    <cdr:to>
      <cdr:x>1</cdr:x>
      <cdr:y>0.08152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6656141" y="18626"/>
          <a:ext cx="209406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    Paket per resenär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Andel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0.00862</cdr:x>
      <cdr:y>0</cdr:y>
    </cdr:from>
    <cdr:to>
      <cdr:x>0.37931</cdr:x>
      <cdr:y>0.06638</cdr:y>
    </cdr:to>
    <cdr:sp macro="" textlink="">
      <cdr:nvSpPr>
        <cdr:cNvPr id="2" name="textruta 4"/>
        <cdr:cNvSpPr txBox="1"/>
      </cdr:nvSpPr>
      <cdr:spPr>
        <a:xfrm xmlns:a="http://schemas.openxmlformats.org/drawingml/2006/main">
          <a:off x="72002" y="0"/>
          <a:ext cx="3096350" cy="3059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800" dirty="0" smtClean="0">
              <a:latin typeface="HelveticaNeueLT Std" pitchFamily="34" charset="0"/>
            </a:rPr>
            <a:t> </a:t>
          </a:r>
          <a:r>
            <a:rPr lang="sv-SE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Köpt (%) / Paket per capita</a:t>
          </a:r>
          <a:endParaRPr lang="sv-SE" sz="17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0.62931</cdr:x>
      <cdr:y>0.0173</cdr:y>
    </cdr:from>
    <cdr:to>
      <cdr:x>1</cdr:x>
      <cdr:y>0.08368</cdr:y>
    </cdr:to>
    <cdr:sp macro="" textlink="">
      <cdr:nvSpPr>
        <cdr:cNvPr id="4" name="textruta 4"/>
        <cdr:cNvSpPr txBox="1"/>
      </cdr:nvSpPr>
      <cdr:spPr>
        <a:xfrm xmlns:a="http://schemas.openxmlformats.org/drawingml/2006/main">
          <a:off x="5256578" y="79741"/>
          <a:ext cx="3096350" cy="3059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800" dirty="0" smtClean="0">
              <a:latin typeface="HelveticaNeueLT Std" pitchFamily="34" charset="0"/>
            </a:rPr>
            <a:t>                                               </a:t>
          </a:r>
          <a:r>
            <a:rPr lang="sv-SE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Paket per köpare</a:t>
          </a:r>
          <a:endParaRPr lang="sv-SE" sz="17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0.00862</cdr:x>
      <cdr:y>0</cdr:y>
    </cdr:from>
    <cdr:to>
      <cdr:x>0.20188</cdr:x>
      <cdr:y>0.06638</cdr:y>
    </cdr:to>
    <cdr:sp macro="" textlink="">
      <cdr:nvSpPr>
        <cdr:cNvPr id="2" name="textruta 4"/>
        <cdr:cNvSpPr txBox="1"/>
      </cdr:nvSpPr>
      <cdr:spPr>
        <a:xfrm xmlns:a="http://schemas.openxmlformats.org/drawingml/2006/main">
          <a:off x="72008" y="-72008"/>
          <a:ext cx="1614287" cy="3059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800" dirty="0">
              <a:latin typeface="HelveticaNeueLT Std" pitchFamily="34" charset="0"/>
            </a:rPr>
            <a:t> </a:t>
          </a:r>
          <a:r>
            <a:rPr lang="sv-SE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Antal kg</a:t>
          </a:r>
          <a:endParaRPr lang="sv-SE" sz="17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0.79145</cdr:x>
      <cdr:y>0</cdr:y>
    </cdr:from>
    <cdr:to>
      <cdr:x>1</cdr:x>
      <cdr:y>0.05437</cdr:y>
    </cdr:to>
    <cdr:sp macro="" textlink="">
      <cdr:nvSpPr>
        <cdr:cNvPr id="3" name="textruta 4"/>
        <cdr:cNvSpPr txBox="1"/>
      </cdr:nvSpPr>
      <cdr:spPr>
        <a:xfrm xmlns:a="http://schemas.openxmlformats.org/drawingml/2006/main">
          <a:off x="6624736" y="0"/>
          <a:ext cx="1742003" cy="2505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Ins="0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800" dirty="0">
              <a:latin typeface="HelveticaNeueLT Std" pitchFamily="34" charset="0"/>
            </a:rPr>
            <a:t>   </a:t>
          </a:r>
          <a:r>
            <a:rPr lang="sv-SE" sz="800" dirty="0" smtClean="0">
              <a:latin typeface="HelveticaNeueLT Std" pitchFamily="34" charset="0"/>
            </a:rPr>
            <a:t>              </a:t>
          </a:r>
          <a:r>
            <a:rPr lang="sv-SE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Antal dosor</a:t>
          </a:r>
          <a:endParaRPr lang="sv-SE" sz="17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0.00862</cdr:x>
      <cdr:y>0</cdr:y>
    </cdr:from>
    <cdr:to>
      <cdr:x>0.45378</cdr:x>
      <cdr:y>0.06638</cdr:y>
    </cdr:to>
    <cdr:sp macro="" textlink="">
      <cdr:nvSpPr>
        <cdr:cNvPr id="2" name="textruta 4"/>
        <cdr:cNvSpPr txBox="1"/>
      </cdr:nvSpPr>
      <cdr:spPr>
        <a:xfrm xmlns:a="http://schemas.openxmlformats.org/drawingml/2006/main">
          <a:off x="73864" y="0"/>
          <a:ext cx="3814568" cy="3298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800" dirty="0">
              <a:latin typeface="HelveticaNeueLT Std" pitchFamily="34" charset="0"/>
            </a:rPr>
            <a:t> </a:t>
          </a:r>
          <a:r>
            <a:rPr lang="sv-SE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Tagit in snus (%) / Dosor per capita</a:t>
          </a:r>
          <a:endParaRPr lang="sv-SE" sz="17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0.7395</cdr:x>
      <cdr:y>0</cdr:y>
    </cdr:from>
    <cdr:to>
      <cdr:x>1</cdr:x>
      <cdr:y>0.07246</cdr:y>
    </cdr:to>
    <cdr:sp macro="" textlink="">
      <cdr:nvSpPr>
        <cdr:cNvPr id="3" name="textruta 4"/>
        <cdr:cNvSpPr txBox="1"/>
      </cdr:nvSpPr>
      <cdr:spPr>
        <a:xfrm xmlns:a="http://schemas.openxmlformats.org/drawingml/2006/main">
          <a:off x="6336705" y="0"/>
          <a:ext cx="2232247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Ins="0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800" dirty="0">
              <a:latin typeface="HelveticaNeueLT Std" pitchFamily="34" charset="0"/>
            </a:rPr>
            <a:t>   </a:t>
          </a:r>
          <a:r>
            <a:rPr lang="sv-SE" sz="800" dirty="0" smtClean="0">
              <a:latin typeface="HelveticaNeueLT Std" pitchFamily="34" charset="0"/>
            </a:rPr>
            <a:t>       </a:t>
          </a:r>
          <a:r>
            <a:rPr lang="sv-SE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Dosor per resenär</a:t>
          </a:r>
          <a:endParaRPr lang="sv-SE" sz="17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0.12837</cdr:x>
      <cdr:y>0.07167</cdr:y>
    </cdr:from>
    <cdr:to>
      <cdr:x>0.38056</cdr:x>
      <cdr:y>0.1521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76488" y="301695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Män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0.13061</cdr:x>
      <cdr:y>0.0797</cdr:y>
    </cdr:from>
    <cdr:to>
      <cdr:x>0.48498</cdr:x>
      <cdr:y>0.16013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84824" y="335483"/>
          <a:ext cx="131537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Kvinnor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2018-05-29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81537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2017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4059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2941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04269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252908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369831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497555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489808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50717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8854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8871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38855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0506FC-9CE9-4805-AD2C-90023147F166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31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8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15358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78364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0506FC-9CE9-4805-AD2C-90023147F166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31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8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8289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0506FC-9CE9-4805-AD2C-90023147F166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31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8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8289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61B54D-8A8F-4CDA-B033-4C7FE25F7F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79920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257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endParaRPr lang="sv-SE" sz="1000" b="1" dirty="0" smtClean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898002" y="993370"/>
            <a:ext cx="337937" cy="563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solidFill>
                  <a:prstClr val="white"/>
                </a:solidFill>
                <a:latin typeface="Arial" pitchFamily="34" charset="0"/>
              </a:rPr>
              <a:t>      </a:t>
            </a:r>
            <a:endParaRPr lang="sv-SE" sz="1000" b="1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v-SE" dirty="0"/>
          </a:p>
        </p:txBody>
      </p:sp>
      <p:pic>
        <p:nvPicPr>
          <p:cNvPr id="5" name="Bildobjekt 4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806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2" y="6518275"/>
            <a:ext cx="32333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solidFill>
                  <a:prstClr val="white"/>
                </a:solidFill>
                <a:latin typeface="Arial" pitchFamily="34" charset="0"/>
              </a:rPr>
              <a:t>      Drogutvecklingen </a:t>
            </a:r>
            <a:r>
              <a:rPr lang="sv-SE" sz="1000" b="1" dirty="0">
                <a:solidFill>
                  <a:prstClr val="white"/>
                </a:solidFill>
                <a:latin typeface="Arial" pitchFamily="34" charset="0"/>
              </a:rPr>
              <a:t>i Sverige</a:t>
            </a: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939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2018-05-29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/>
              <a:pPr>
                <a:defRPr/>
              </a:pPr>
              <a:t>2018-05-29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79704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2" r:id="rId1"/>
    <p:sldLayoutId id="2147484043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198344" y="764704"/>
            <a:ext cx="5797878" cy="76636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sv-SE" sz="4000" b="1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Tobaksvanor i Sverige</a:t>
            </a:r>
          </a:p>
          <a:p>
            <a:pPr algn="ctr">
              <a:defRPr/>
            </a:pPr>
            <a:r>
              <a:rPr lang="sv-SE" sz="2800" b="1" dirty="0"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800" b="1" dirty="0" smtClean="0">
                <a:latin typeface="Gill Sans MT" panose="020B0502020104020203" pitchFamily="34" charset="0"/>
                <a:cs typeface="Vrinda" panose="020B0502040204020203" pitchFamily="34" charset="0"/>
              </a:rPr>
              <a:t> tobakskonsumtionen i siffror </a:t>
            </a:r>
          </a:p>
          <a:p>
            <a:pPr algn="ctr">
              <a:defRPr/>
            </a:pPr>
            <a:r>
              <a:rPr lang="sv-SE" sz="2800" b="1" dirty="0" smtClean="0">
                <a:latin typeface="Gill Sans MT" panose="020B0502020104020203" pitchFamily="34" charset="0"/>
                <a:cs typeface="Vrinda" panose="020B0502040204020203" pitchFamily="34" charset="0"/>
              </a:rPr>
              <a:t>med fokus på år </a:t>
            </a:r>
            <a:r>
              <a:rPr lang="sv-SE" sz="2800" b="1" dirty="0" smtClean="0">
                <a:latin typeface="Gill Sans MT" pitchFamily="34" charset="0"/>
              </a:rPr>
              <a:t>2017</a:t>
            </a: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cs typeface="Arial" panose="020B0604020202020204" pitchFamily="34" charset="0"/>
              </a:rPr>
              <a:t>Andelar </a:t>
            </a:r>
            <a:r>
              <a:rPr lang="sv-SE" sz="2200" b="1" dirty="0">
                <a:cs typeface="Arial" panose="020B0604020202020204" pitchFamily="34" charset="0"/>
              </a:rPr>
              <a:t>i olika åldersgrupper i befolkningen som under de senaste 30 dagarna har rökt, snusat eller gjort både och. </a:t>
            </a:r>
            <a:r>
              <a:rPr lang="sv-SE" sz="2200" b="1" dirty="0" smtClean="0">
                <a:cs typeface="Arial" panose="020B0604020202020204" pitchFamily="34" charset="0"/>
              </a:rPr>
              <a:t/>
            </a:r>
            <a:br>
              <a:rPr lang="sv-SE" sz="2200" b="1" dirty="0" smtClean="0">
                <a:cs typeface="Arial" panose="020B0604020202020204" pitchFamily="34" charset="0"/>
              </a:rPr>
            </a:b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2017.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26371195"/>
              </p:ext>
            </p:extLst>
          </p:nvPr>
        </p:nvGraphicFramePr>
        <p:xfrm>
          <a:off x="323528" y="1434378"/>
          <a:ext cx="8496944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9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3653" y="1340768"/>
            <a:ext cx="94499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män och kvinnor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som rökt de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senaste 30 dagarna;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sporadiskt, dagligen och totalt.  2003–2017.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145983"/>
              </p:ext>
            </p:extLst>
          </p:nvPr>
        </p:nvGraphicFramePr>
        <p:xfrm>
          <a:off x="4610345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622089" y="1661522"/>
            <a:ext cx="565690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Sporadiskt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             Dagligen                 Totalt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1763688" y="1872087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779912" y="1864783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835013"/>
              </p:ext>
            </p:extLst>
          </p:nvPr>
        </p:nvGraphicFramePr>
        <p:xfrm>
          <a:off x="516962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5652120" y="1863576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0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cs typeface="Arial" panose="020B0604020202020204" pitchFamily="34" charset="0"/>
              </a:rPr>
              <a:t>Andelar i olika åldersgrupper i befolkningen som under de senaste 30 dagarna har rökt dagligen eller sporadiskt</a:t>
            </a:r>
            <a:r>
              <a:rPr lang="sv-SE" sz="2200" b="1" dirty="0" smtClean="0">
                <a:cs typeface="Arial" panose="020B0604020202020204" pitchFamily="34" charset="0"/>
              </a:rPr>
              <a:t>. </a:t>
            </a:r>
            <a:br>
              <a:rPr lang="sv-SE" sz="2200" b="1" dirty="0" smtClean="0">
                <a:cs typeface="Arial" panose="020B0604020202020204" pitchFamily="34" charset="0"/>
              </a:rPr>
            </a:b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2017.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19830354"/>
              </p:ext>
            </p:extLst>
          </p:nvPr>
        </p:nvGraphicFramePr>
        <p:xfrm>
          <a:off x="323528" y="1434378"/>
          <a:ext cx="8496944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Times New Roman" pitchFamily="18" charset="0"/>
              </a:rPr>
              <a:t>11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3653" y="1340768"/>
            <a:ext cx="94499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37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 som rökt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och/eller snusat de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senaste 30 dagarna i befolkningen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17–84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år, fördelat efter ålder.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2007–2017.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12765611"/>
              </p:ext>
            </p:extLst>
          </p:nvPr>
        </p:nvGraphicFramePr>
        <p:xfrm>
          <a:off x="179512" y="1357299"/>
          <a:ext cx="878497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24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av cigaretter 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befolkningen 17–84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 samt fördelat på åldersgrupper. 2003–2017.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23773027"/>
              </p:ext>
            </p:extLst>
          </p:nvPr>
        </p:nvGraphicFramePr>
        <p:xfrm>
          <a:off x="179512" y="1357299"/>
          <a:ext cx="8856984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07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årskonsumtion av cigaretter. Genomsnittligt antal cigaretter per år bland rökare samt per capita 17–84 år.  2003–2017.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099812"/>
              </p:ext>
            </p:extLst>
          </p:nvPr>
        </p:nvGraphicFramePr>
        <p:xfrm>
          <a:off x="4434754" y="2436848"/>
          <a:ext cx="4228380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827584" y="1645341"/>
            <a:ext cx="763284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Bland dem som röker sporadiskt	             Bland dem som röker dagligen </a:t>
            </a: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 Bland dem som röker, totalt                     I befolkningen                   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899592" y="185469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88024" y="183704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14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339170"/>
              </p:ext>
            </p:extLst>
          </p:nvPr>
        </p:nvGraphicFramePr>
        <p:xfrm>
          <a:off x="363927" y="2348880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899592" y="2114116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4788024" y="2116827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61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män och kvinnor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befolkningen som snusat de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senaste 30 dagarna;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sporadiskt, dagligen och totalt. 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2007–2017.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142616"/>
              </p:ext>
            </p:extLst>
          </p:nvPr>
        </p:nvGraphicFramePr>
        <p:xfrm>
          <a:off x="4710539" y="222082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295636" y="1645341"/>
            <a:ext cx="565690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Sporadiskt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             Dagligen                 Totalt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1475656" y="1837311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419872" y="1830007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15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719188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5292080" y="1846188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4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cs typeface="Arial" panose="020B0604020202020204" pitchFamily="34" charset="0"/>
              </a:rPr>
              <a:t>Andelar i olika åldersgrupper i befolkningen som under de senaste 30 dagarna har snusat dagligen eller sporadiskt. </a:t>
            </a:r>
            <a:r>
              <a:rPr lang="sv-SE" sz="2200" b="1" dirty="0" smtClean="0">
                <a:cs typeface="Arial" panose="020B0604020202020204" pitchFamily="34" charset="0"/>
              </a:rPr>
              <a:t/>
            </a:r>
            <a:br>
              <a:rPr lang="sv-SE" sz="2200" b="1" dirty="0" smtClean="0">
                <a:cs typeface="Arial" panose="020B0604020202020204" pitchFamily="34" charset="0"/>
              </a:rPr>
            </a:b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2017.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35801490"/>
              </p:ext>
            </p:extLst>
          </p:nvPr>
        </p:nvGraphicFramePr>
        <p:xfrm>
          <a:off x="323528" y="1434378"/>
          <a:ext cx="8496944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16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3653" y="1340768"/>
            <a:ext cx="94499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55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årskonsumtion av snusdosor. Genomsnittligt antal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snusdosor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år bland dagligsnusare samt i hela befolkningen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.  2007–2017.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176666"/>
              </p:ext>
            </p:extLst>
          </p:nvPr>
        </p:nvGraphicFramePr>
        <p:xfrm>
          <a:off x="4434754" y="2436848"/>
          <a:ext cx="4228380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539552" y="1645341"/>
            <a:ext cx="8352927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Bland dem som snusar sporadiskt	   Bland dem som snusar dagligen </a:t>
            </a: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 Bland dem som snusar, totalt                         I befolkningen                   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712512" y="1854699"/>
            <a:ext cx="41657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88024" y="183704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17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392629"/>
              </p:ext>
            </p:extLst>
          </p:nvPr>
        </p:nvGraphicFramePr>
        <p:xfrm>
          <a:off x="363927" y="2348880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712505" y="2114116"/>
            <a:ext cx="416575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4788024" y="2116827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4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smtClean="0">
                <a:cs typeface="Arial" panose="020B0604020202020204" pitchFamily="34" charset="0"/>
              </a:rPr>
              <a:t>Andelen i </a:t>
            </a:r>
            <a:r>
              <a:rPr lang="sv-SE" sz="2200" b="1" dirty="0">
                <a:cs typeface="Arial" panose="020B0604020202020204" pitchFamily="34" charset="0"/>
              </a:rPr>
              <a:t>befolkningen som under de senaste 30 dagarna har använt e-cigaretter någon gång eller dagligen fördelat på </a:t>
            </a:r>
            <a:r>
              <a:rPr lang="sv-SE" sz="2200" b="1" dirty="0" smtClean="0">
                <a:cs typeface="Arial" panose="020B0604020202020204" pitchFamily="34" charset="0"/>
              </a:rPr>
              <a:t>ålder och kön.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2017.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3621889"/>
              </p:ext>
            </p:extLst>
          </p:nvPr>
        </p:nvGraphicFramePr>
        <p:xfrm>
          <a:off x="323528" y="1434378"/>
          <a:ext cx="8496944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smtClean="0">
                <a:latin typeface="Arial" pitchFamily="34" charset="0"/>
              </a:rPr>
              <a:t>18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3653" y="1340768"/>
            <a:ext cx="94499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690796"/>
              </p:ext>
            </p:extLst>
          </p:nvPr>
        </p:nvGraphicFramePr>
        <p:xfrm>
          <a:off x="475928" y="1586778"/>
          <a:ext cx="8056512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473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Den inhemska cigarettförsäljningen i Sverige med och utan korrigering för norrmäns cigarettköp i Sverige.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Antal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cigaretter per capita 15 år och äldre.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2003–2017.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36923795"/>
              </p:ext>
            </p:extLst>
          </p:nvPr>
        </p:nvGraphicFramePr>
        <p:xfrm>
          <a:off x="323528" y="1357299"/>
          <a:ext cx="842493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28826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svenskar som tagit med cigaretter i samband med utlandsresa och genomsnittligt antal paket per resenär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respektive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capita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17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84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2003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2017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 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</a:t>
            </a:r>
            <a:r>
              <a:rPr lang="sv-SE" sz="18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Perioden 2007–2013: 16–80 år och </a:t>
            </a:r>
            <a:r>
              <a:rPr lang="sv-SE" sz="18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2014–2017: </a:t>
            </a:r>
            <a:r>
              <a:rPr lang="sv-SE" sz="18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år).</a:t>
            </a:r>
            <a:endParaRPr lang="sv-SE" sz="18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50358458"/>
              </p:ext>
            </p:extLst>
          </p:nvPr>
        </p:nvGraphicFramePr>
        <p:xfrm>
          <a:off x="214282" y="1628800"/>
          <a:ext cx="875020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74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28826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Rökvanor och könsfördelning i gruppen som köpt cigaretter i samband med utlandsresor. 2003–2017.  </a:t>
            </a: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(Perioden 2007–2013: 16–80 år och </a:t>
            </a:r>
            <a:r>
              <a:rPr lang="sv-SE" sz="20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2014–2017: </a:t>
            </a: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år</a:t>
            </a:r>
            <a:r>
              <a:rPr lang="sv-SE" sz="20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).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05832153"/>
              </p:ext>
            </p:extLst>
          </p:nvPr>
        </p:nvGraphicFramePr>
        <p:xfrm>
          <a:off x="323528" y="1357299"/>
          <a:ext cx="842493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3725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3" y="116632"/>
            <a:ext cx="8712969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svenskar som köpt smuggelcigaretter samt antal köpta paket per köpare och per capita 17–84 år (3-års glidande medelvärden). </a:t>
            </a:r>
            <a:r>
              <a:rPr lang="sv-SE" sz="20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0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2003–2017</a:t>
            </a: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  </a:t>
            </a:r>
            <a:r>
              <a:rPr lang="sv-SE" sz="20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</a:t>
            </a: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Perioden 2007–2013: 16–80 år och 2014–2017: 17–84 år). 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820472" y="50800"/>
            <a:ext cx="312416" cy="28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solidFill>
                  <a:prstClr val="white"/>
                </a:solidFill>
                <a:latin typeface="Arial" pitchFamily="34" charset="0"/>
              </a:rPr>
              <a:t>4</a:t>
            </a:r>
            <a:endParaRPr lang="sv-SE" sz="12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5287080"/>
              </p:ext>
            </p:extLst>
          </p:nvPr>
        </p:nvGraphicFramePr>
        <p:xfrm>
          <a:off x="323528" y="1196752"/>
          <a:ext cx="856895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39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 Rökvanor och könsfördelning i gruppen som köpt smuggelcigaretter. 2003–2017. 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</a:t>
            </a:r>
            <a:r>
              <a:rPr lang="sv-SE" sz="18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Perioden 2007–2013: 16–80 år och </a:t>
            </a:r>
            <a:r>
              <a:rPr lang="sv-SE" sz="18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2014–2017: </a:t>
            </a:r>
            <a:r>
              <a:rPr lang="sv-SE" sz="18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år</a:t>
            </a:r>
            <a:r>
              <a:rPr lang="sv-SE" sz="18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).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1849821"/>
              </p:ext>
            </p:extLst>
          </p:nvPr>
        </p:nvGraphicFramePr>
        <p:xfrm>
          <a:off x="323528" y="1357299"/>
          <a:ext cx="842493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5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82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19" y="116632"/>
            <a:ext cx="8463855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Den inhemska snusförsäljningen i Sverige uttryckt i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antal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kg respektive antal dosor per capita 15 år och äldre.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2003–2017.</a:t>
            </a:r>
            <a:endParaRPr lang="sv-SE" sz="2400" b="1" dirty="0" smtClean="0">
              <a:ea typeface="Geneva" pitchFamily="34" charset="0"/>
              <a:cs typeface="Geneva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175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solidFill>
                  <a:prstClr val="white"/>
                </a:solidFill>
                <a:latin typeface="Arial" pitchFamily="34" charset="0"/>
              </a:rPr>
              <a:t>6</a:t>
            </a:r>
            <a:endParaRPr lang="sv-SE" sz="12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1050079"/>
              </p:ext>
            </p:extLst>
          </p:nvPr>
        </p:nvGraphicFramePr>
        <p:xfrm>
          <a:off x="251520" y="1196752"/>
          <a:ext cx="84249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246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16632"/>
            <a:ext cx="8229600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svenskar som köpt snus i samband med utlandsresor, antal dosor per capita samt per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resenär 17–84 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år. 2007–2017. </a:t>
            </a:r>
            <a:r>
              <a:rPr lang="sv-SE" sz="18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(Perioden 2007–2013: 16–80 år och 2014–2017: 17–84 år). </a:t>
            </a:r>
            <a:endParaRPr lang="sv-SE" sz="1800" b="1" dirty="0" smtClean="0">
              <a:ea typeface="Geneva" pitchFamily="34" charset="0"/>
              <a:cs typeface="Geneva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175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solidFill>
                  <a:prstClr val="white"/>
                </a:solidFill>
                <a:latin typeface="Arial" pitchFamily="34" charset="0"/>
              </a:rPr>
              <a:t>7</a:t>
            </a:r>
            <a:endParaRPr lang="sv-SE" sz="12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0826853"/>
              </p:ext>
            </p:extLst>
          </p:nvPr>
        </p:nvGraphicFramePr>
        <p:xfrm>
          <a:off x="323528" y="1196752"/>
          <a:ext cx="856895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246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8651304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män och kvinnor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som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under de senaste 30 dagarna rökt, snusat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eller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gjort både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och. 2007–2017.</a:t>
            </a:r>
            <a:endParaRPr lang="sv-SE" sz="2200" b="1" dirty="0" smtClean="0">
              <a:latin typeface="Arial" pitchFamily="34" charset="0"/>
              <a:cs typeface="Arial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77816784"/>
              </p:ext>
            </p:extLst>
          </p:nvPr>
        </p:nvGraphicFramePr>
        <p:xfrm>
          <a:off x="500035" y="1916832"/>
          <a:ext cx="3711926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8715405" y="50800"/>
            <a:ext cx="4285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8</a:t>
            </a:r>
            <a:endParaRPr lang="sv-SE" sz="1200" dirty="0">
              <a:latin typeface="Times New Roman" pitchFamily="18" charset="0"/>
            </a:endParaRPr>
          </a:p>
        </p:txBody>
      </p:sp>
      <p:graphicFrame>
        <p:nvGraphicFramePr>
          <p:cNvPr id="7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900978"/>
              </p:ext>
            </p:extLst>
          </p:nvPr>
        </p:nvGraphicFramePr>
        <p:xfrm>
          <a:off x="4644008" y="1936803"/>
          <a:ext cx="3711926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971600" y="1556792"/>
            <a:ext cx="72008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Röker, snusar ej              Röker och snusar               </a:t>
            </a:r>
            <a:r>
              <a:rPr lang="sv-SE" dirty="0" err="1" smtClean="0">
                <a:solidFill>
                  <a:schemeClr val="bg1"/>
                </a:solidFill>
                <a:latin typeface="Gill Sans MT" panose="020B0502020104020203" pitchFamily="34" charset="0"/>
              </a:rPr>
              <a:t>Snusar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, röker ej   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115616" y="1645915"/>
            <a:ext cx="216024" cy="181153"/>
          </a:xfrm>
          <a:prstGeom prst="rect">
            <a:avLst/>
          </a:prstGeom>
          <a:solidFill>
            <a:srgbClr val="B32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3419872" y="1644183"/>
            <a:ext cx="216024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5956924" y="1659734"/>
            <a:ext cx="216024" cy="181153"/>
          </a:xfrm>
          <a:prstGeom prst="rect">
            <a:avLst/>
          </a:prstGeom>
          <a:solidFill>
            <a:srgbClr val="BEB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368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490</Words>
  <Application>Microsoft Office PowerPoint</Application>
  <PresentationFormat>Bildspel på skärmen (4:3)</PresentationFormat>
  <Paragraphs>106</Paragraphs>
  <Slides>19</Slides>
  <Notes>19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19</vt:i4>
      </vt:variant>
    </vt:vector>
  </HeadingPairs>
  <TitlesOfParts>
    <vt:vector size="28" baseType="lpstr">
      <vt:lpstr>Arial</vt:lpstr>
      <vt:lpstr>Calibri</vt:lpstr>
      <vt:lpstr>Geneva</vt:lpstr>
      <vt:lpstr>Gill Sans MT</vt:lpstr>
      <vt:lpstr>HelveticaNeueLT Std</vt:lpstr>
      <vt:lpstr>Times New Roman</vt:lpstr>
      <vt:lpstr>Vrinda</vt:lpstr>
      <vt:lpstr>Tema1</vt:lpstr>
      <vt:lpstr>1_Tema1</vt:lpstr>
      <vt:lpstr>PowerPoint-presentation</vt:lpstr>
      <vt:lpstr>Den inhemska cigarettförsäljningen i Sverige med och utan korrigering för norrmäns cigarettköp i Sverige.  Antal cigaretter per capita 15 år och äldre. 2003–2017. </vt:lpstr>
      <vt:lpstr>Andelen svenskar som tagit med cigaretter i samband med utlandsresa och genomsnittligt antal paket per resenär respektive per capita 17–84 år. 2003–2017.   (Perioden 2007–2013: 16–80 år och 2014–2017: 17–84 år).</vt:lpstr>
      <vt:lpstr>Rökvanor och könsfördelning i gruppen som köpt cigaretter i samband med utlandsresor. 2003–2017.  (Perioden 2007–2013: 16–80 år och 2014–2017: 17–84 år). </vt:lpstr>
      <vt:lpstr>Andelen svenskar som köpt smuggelcigaretter samt antal köpta paket per köpare och per capita 17–84 år (3-års glidande medelvärden).  2003–2017.  (Perioden 2007–2013: 16–80 år och 2014–2017: 17–84 år). </vt:lpstr>
      <vt:lpstr> Rökvanor och könsfördelning i gruppen som köpt smuggelcigaretter. 2003–2017.   (Perioden 2007–2013: 16–80 år och 2014–2017: 17–84 år). </vt:lpstr>
      <vt:lpstr>Den inhemska snusförsäljningen i Sverige uttryckt i  antal kg respektive antal dosor per capita 15 år och äldre.  2003–2017.</vt:lpstr>
      <vt:lpstr>Andelen svenskar som köpt snus i samband med utlandsresor, antal dosor per capita samt per resenär 17–84 år. 2007–2017. (Perioden 2007–2013: 16–80 år och 2014–2017: 17–84 år). </vt:lpstr>
      <vt:lpstr>Andelen män och kvinnor som under de senaste 30 dagarna rökt, snusat eller gjort både och. 2007–2017.</vt:lpstr>
      <vt:lpstr>Andelar i olika åldersgrupper i befolkningen som under de senaste 30 dagarna har rökt, snusat eller gjort både och.  2017.</vt:lpstr>
      <vt:lpstr>Andelen män och kvinnor som rökt de senaste 30 dagarna; sporadiskt, dagligen och totalt.  2003–2017.</vt:lpstr>
      <vt:lpstr>Andelar i olika åldersgrupper i befolkningen som under de senaste 30 dagarna har rökt dagligen eller sporadiskt.  2017.</vt:lpstr>
      <vt:lpstr>Andel som rökt och/eller snusat de senaste 30 dagarna i befolkningen 17–84 år, fördelat efter ålder. 2007–2017. </vt:lpstr>
      <vt:lpstr>Självrapporterad konsumtion av cigaretter i befolkningen 17–84 år samt fördelat på åldersgrupper. 2003–2017. </vt:lpstr>
      <vt:lpstr>Självrapporterad årskonsumtion av cigaretter. Genomsnittligt antal cigaretter per år bland rökare samt per capita 17–84 år.  2003–2017.</vt:lpstr>
      <vt:lpstr>Andelen män och kvinnor i befolkningen som snusat de senaste 30 dagarna; sporadiskt, dagligen och totalt.   2007–2017.</vt:lpstr>
      <vt:lpstr>Andelar i olika åldersgrupper i befolkningen som under de senaste 30 dagarna har snusat dagligen eller sporadiskt.  2017.</vt:lpstr>
      <vt:lpstr>Självrapporterad årskonsumtion av snusdosor. Genomsnittligt antal snusdosor per år bland dagligsnusare samt i hela befolkningen.  2007–2017.</vt:lpstr>
      <vt:lpstr>Andelen i befolkningen som under de senaste 30 dagarna har använt e-cigaretter någon gång eller dagligen fördelat på ålder och kön. 2017.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2018-05-29T12:41:49Z</dcterms:modified>
</cp:coreProperties>
</file>