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drawings/drawing3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drawings/drawing4.xml" ContentType="application/vnd.openxmlformats-officedocument.drawingml.chartshapes+xml"/>
  <Override PartName="/ppt/notesSlides/notesSlide8.xml" ContentType="application/vnd.openxmlformats-officedocument.presentationml.notesSlide+xml"/>
  <Override PartName="/ppt/charts/chart7.xml" ContentType="application/vnd.openxmlformats-officedocument.drawingml.chart+xml"/>
  <Override PartName="/ppt/drawings/drawing5.xml" ContentType="application/vnd.openxmlformats-officedocument.drawingml.chartshapes+xml"/>
  <Override PartName="/ppt/notesSlides/notesSlide9.xml" ContentType="application/vnd.openxmlformats-officedocument.presentationml.notesSlide+xml"/>
  <Override PartName="/ppt/charts/chart8.xml" ContentType="application/vnd.openxmlformats-officedocument.drawingml.chart+xml"/>
  <Override PartName="/ppt/notesSlides/notesSlide10.xml" ContentType="application/vnd.openxmlformats-officedocument.presentationml.notesSlide+xml"/>
  <Override PartName="/ppt/charts/chart9.xml" ContentType="application/vnd.openxmlformats-officedocument.drawingml.chart+xml"/>
  <Override PartName="/ppt/drawings/drawing6.xml" ContentType="application/vnd.openxmlformats-officedocument.drawingml.chartshapes+xml"/>
  <Override PartName="/ppt/notesSlides/notesSlide11.xml" ContentType="application/vnd.openxmlformats-officedocument.presentationml.notesSlide+xml"/>
  <Override PartName="/ppt/charts/chart10.xml" ContentType="application/vnd.openxmlformats-officedocument.drawingml.chart+xml"/>
  <Override PartName="/ppt/drawings/drawing7.xml" ContentType="application/vnd.openxmlformats-officedocument.drawingml.chartshapes+xml"/>
  <Override PartName="/ppt/notesSlides/notesSlide12.xml" ContentType="application/vnd.openxmlformats-officedocument.presentationml.notesSlide+xml"/>
  <Override PartName="/ppt/charts/chart11.xml" ContentType="application/vnd.openxmlformats-officedocument.drawingml.chart+xml"/>
  <Override PartName="/ppt/notesSlides/notesSlide13.xml" ContentType="application/vnd.openxmlformats-officedocument.presentationml.notesSlide+xml"/>
  <Override PartName="/ppt/charts/chart12.xml" ContentType="application/vnd.openxmlformats-officedocument.drawingml.chart+xml"/>
  <Override PartName="/ppt/drawings/drawing8.xml" ContentType="application/vnd.openxmlformats-officedocument.drawingml.chartshapes+xml"/>
  <Override PartName="/ppt/notesSlides/notesSlide14.xml" ContentType="application/vnd.openxmlformats-officedocument.presentationml.notesSlide+xml"/>
  <Override PartName="/ppt/charts/chart13.xml" ContentType="application/vnd.openxmlformats-officedocument.drawingml.chart+xml"/>
  <Override PartName="/ppt/drawings/drawing9.xml" ContentType="application/vnd.openxmlformats-officedocument.drawingml.chartshapes+xml"/>
  <Override PartName="/ppt/notesSlides/notesSlide15.xml" ContentType="application/vnd.openxmlformats-officedocument.presentationml.notesSlide+xml"/>
  <Override PartName="/ppt/charts/chart14.xml" ContentType="application/vnd.openxmlformats-officedocument.drawingml.chart+xml"/>
  <Override PartName="/ppt/notesSlides/notesSlide16.xml" ContentType="application/vnd.openxmlformats-officedocument.presentationml.notesSlide+xml"/>
  <Override PartName="/ppt/charts/chart15.xml" ContentType="application/vnd.openxmlformats-officedocument.drawingml.chart+xml"/>
  <Override PartName="/ppt/drawings/drawing10.xml" ContentType="application/vnd.openxmlformats-officedocument.drawingml.chartshapes+xml"/>
  <Override PartName="/ppt/notesSlides/notesSlide17.xml" ContentType="application/vnd.openxmlformats-officedocument.presentationml.notesSlide+xml"/>
  <Override PartName="/ppt/charts/chart16.xml" ContentType="application/vnd.openxmlformats-officedocument.drawingml.chart+xml"/>
  <Override PartName="/ppt/drawings/drawing11.xml" ContentType="application/vnd.openxmlformats-officedocument.drawingml.chartshapes+xml"/>
  <Override PartName="/ppt/notesSlides/notesSlide18.xml" ContentType="application/vnd.openxmlformats-officedocument.presentationml.notesSlide+xml"/>
  <Override PartName="/ppt/charts/chart17.xml" ContentType="application/vnd.openxmlformats-officedocument.drawingml.chart+xml"/>
  <Override PartName="/ppt/notesSlides/notesSlide19.xml" ContentType="application/vnd.openxmlformats-officedocument.presentationml.notesSlide+xml"/>
  <Override PartName="/ppt/charts/chart18.xml" ContentType="application/vnd.openxmlformats-officedocument.drawingml.chart+xml"/>
  <Override PartName="/ppt/drawings/drawing12.xml" ContentType="application/vnd.openxmlformats-officedocument.drawingml.chartshapes+xml"/>
  <Override PartName="/ppt/notesSlides/notesSlide20.xml" ContentType="application/vnd.openxmlformats-officedocument.presentationml.notesSlide+xml"/>
  <Override PartName="/ppt/charts/chart19.xml" ContentType="application/vnd.openxmlformats-officedocument.drawingml.chart+xml"/>
  <Override PartName="/ppt/drawings/drawing13.xml" ContentType="application/vnd.openxmlformats-officedocument.drawingml.chartshapes+xml"/>
  <Override PartName="/ppt/notesSlides/notesSlide21.xml" ContentType="application/vnd.openxmlformats-officedocument.presentationml.notesSlide+xml"/>
  <Override PartName="/ppt/charts/chart20.xml" ContentType="application/vnd.openxmlformats-officedocument.drawingml.chart+xml"/>
  <Override PartName="/ppt/notesSlides/notesSlide22.xml" ContentType="application/vnd.openxmlformats-officedocument.presentationml.notesSlide+xml"/>
  <Override PartName="/ppt/charts/chart21.xml" ContentType="application/vnd.openxmlformats-officedocument.drawingml.chart+xml"/>
  <Override PartName="/ppt/drawings/drawing14.xml" ContentType="application/vnd.openxmlformats-officedocument.drawingml.chartshapes+xml"/>
  <Override PartName="/ppt/notesSlides/notesSlide23.xml" ContentType="application/vnd.openxmlformats-officedocument.presentationml.notesSlide+xml"/>
  <Override PartName="/ppt/charts/chart22.xml" ContentType="application/vnd.openxmlformats-officedocument.drawingml.chart+xml"/>
  <Override PartName="/ppt/notesSlides/notesSlide24.xml" ContentType="application/vnd.openxmlformats-officedocument.presentationml.notesSlide+xml"/>
  <Override PartName="/ppt/charts/chart23.xml" ContentType="application/vnd.openxmlformats-officedocument.drawingml.chart+xml"/>
  <Override PartName="/ppt/drawings/drawing15.xml" ContentType="application/vnd.openxmlformats-officedocument.drawingml.chartshapes+xml"/>
  <Override PartName="/ppt/notesSlides/notesSlide25.xml" ContentType="application/vnd.openxmlformats-officedocument.presentationml.notesSlide+xml"/>
  <Override PartName="/ppt/charts/chart24.xml" ContentType="application/vnd.openxmlformats-officedocument.drawingml.chart+xml"/>
  <Override PartName="/ppt/notesSlides/notesSlide26.xml" ContentType="application/vnd.openxmlformats-officedocument.presentationml.notesSlide+xml"/>
  <Override PartName="/ppt/charts/chart25.xml" ContentType="application/vnd.openxmlformats-officedocument.drawingml.chart+xml"/>
  <Override PartName="/ppt/drawings/drawing16.xml" ContentType="application/vnd.openxmlformats-officedocument.drawingml.chartshapes+xml"/>
  <Override PartName="/ppt/notesSlides/notesSlide27.xml" ContentType="application/vnd.openxmlformats-officedocument.presentationml.notesSlide+xml"/>
  <Override PartName="/ppt/charts/chart26.xml" ContentType="application/vnd.openxmlformats-officedocument.drawingml.chart+xml"/>
  <Override PartName="/ppt/drawings/drawing17.xml" ContentType="application/vnd.openxmlformats-officedocument.drawingml.chartshapes+xml"/>
  <Override PartName="/ppt/notesSlides/notesSlide28.xml" ContentType="application/vnd.openxmlformats-officedocument.presentationml.notesSlide+xml"/>
  <Override PartName="/ppt/charts/chart27.xml" ContentType="application/vnd.openxmlformats-officedocument.drawingml.chart+xml"/>
  <Override PartName="/ppt/drawings/drawing18.xml" ContentType="application/vnd.openxmlformats-officedocument.drawingml.chartshapes+xml"/>
  <Override PartName="/ppt/notesSlides/notesSlide29.xml" ContentType="application/vnd.openxmlformats-officedocument.presentationml.notesSlide+xml"/>
  <Override PartName="/ppt/charts/chart28.xml" ContentType="application/vnd.openxmlformats-officedocument.drawingml.chart+xml"/>
  <Override PartName="/ppt/notesSlides/notesSlide30.xml" ContentType="application/vnd.openxmlformats-officedocument.presentationml.notesSlide+xml"/>
  <Override PartName="/ppt/charts/chart29.xml" ContentType="application/vnd.openxmlformats-officedocument.drawingml.chart+xml"/>
  <Override PartName="/ppt/notesSlides/notesSlide31.xml" ContentType="application/vnd.openxmlformats-officedocument.presentationml.notesSlide+xml"/>
  <Override PartName="/ppt/charts/chart30.xml" ContentType="application/vnd.openxmlformats-officedocument.drawingml.chart+xml"/>
  <Override PartName="/ppt/drawings/drawing19.xml" ContentType="application/vnd.openxmlformats-officedocument.drawingml.chartshapes+xml"/>
  <Override PartName="/ppt/notesSlides/notesSlide32.xml" ContentType="application/vnd.openxmlformats-officedocument.presentationml.notesSlide+xml"/>
  <Override PartName="/ppt/charts/chart31.xml" ContentType="application/vnd.openxmlformats-officedocument.drawingml.chart+xml"/>
  <Override PartName="/ppt/drawings/drawing20.xml" ContentType="application/vnd.openxmlformats-officedocument.drawingml.chartshapes+xml"/>
  <Override PartName="/ppt/notesSlides/notesSlide33.xml" ContentType="application/vnd.openxmlformats-officedocument.presentationml.notesSlide+xml"/>
  <Override PartName="/ppt/charts/chart32.xml" ContentType="application/vnd.openxmlformats-officedocument.drawingml.chart+xml"/>
  <Override PartName="/ppt/drawings/drawing2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029" r:id="rId1"/>
  </p:sldMasterIdLst>
  <p:notesMasterIdLst>
    <p:notesMasterId r:id="rId35"/>
  </p:notesMasterIdLst>
  <p:sldIdLst>
    <p:sldId id="308" r:id="rId2"/>
    <p:sldId id="349" r:id="rId3"/>
    <p:sldId id="353" r:id="rId4"/>
    <p:sldId id="348" r:id="rId5"/>
    <p:sldId id="326" r:id="rId6"/>
    <p:sldId id="354" r:id="rId7"/>
    <p:sldId id="355" r:id="rId8"/>
    <p:sldId id="350" r:id="rId9"/>
    <p:sldId id="356" r:id="rId10"/>
    <p:sldId id="357" r:id="rId11"/>
    <p:sldId id="352" r:id="rId12"/>
    <p:sldId id="359" r:id="rId13"/>
    <p:sldId id="360" r:id="rId14"/>
    <p:sldId id="361" r:id="rId15"/>
    <p:sldId id="362" r:id="rId16"/>
    <p:sldId id="363" r:id="rId17"/>
    <p:sldId id="364" r:id="rId18"/>
    <p:sldId id="365" r:id="rId19"/>
    <p:sldId id="366" r:id="rId20"/>
    <p:sldId id="367" r:id="rId21"/>
    <p:sldId id="368" r:id="rId22"/>
    <p:sldId id="369" r:id="rId23"/>
    <p:sldId id="370" r:id="rId24"/>
    <p:sldId id="371" r:id="rId25"/>
    <p:sldId id="372" r:id="rId26"/>
    <p:sldId id="373" r:id="rId27"/>
    <p:sldId id="374" r:id="rId28"/>
    <p:sldId id="375" r:id="rId29"/>
    <p:sldId id="376" r:id="rId30"/>
    <p:sldId id="377" r:id="rId31"/>
    <p:sldId id="378" r:id="rId32"/>
    <p:sldId id="379" r:id="rId33"/>
    <p:sldId id="380" r:id="rId34"/>
  </p:sldIdLst>
  <p:sldSz cx="9144000" cy="6858000" type="screen4x3"/>
  <p:notesSz cx="6797675" cy="9926638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687"/>
    <a:srgbClr val="BEBC00"/>
    <a:srgbClr val="AAA096"/>
    <a:srgbClr val="F29200"/>
    <a:srgbClr val="B32B31"/>
    <a:srgbClr val="9DC3E6"/>
    <a:srgbClr val="9A57CD"/>
    <a:srgbClr val="BFBFBF"/>
    <a:srgbClr val="9CD0E2"/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>
      <p:cViewPr varScale="1">
        <p:scale>
          <a:sx n="45" d="100"/>
          <a:sy n="45" d="100"/>
        </p:scale>
        <p:origin x="427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-kalkylblad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Microsoft_Excel-kalkylblad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11.xlsx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Microsoft_Excel-kalkylblad12.xlsx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Microsoft_Excel-kalkylblad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14.xlsx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package" Target="../embeddings/Microsoft_Excel-kalkylblad15.xlsx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package" Target="../embeddings/Microsoft_Excel-kalkylblad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17.xlsx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package" Target="../embeddings/Microsoft_Excel-kalkylblad18.xlsx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3.xml"/><Relationship Id="rId1" Type="http://schemas.openxmlformats.org/officeDocument/2006/relationships/package" Target="../embeddings/Microsoft_Excel-kalkylblad19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-kalkylblad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20.xlsx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4.xml"/><Relationship Id="rId1" Type="http://schemas.openxmlformats.org/officeDocument/2006/relationships/package" Target="../embeddings/Microsoft_Excel-kalkylblad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22.xlsx"/></Relationships>
</file>

<file path=ppt/charts/_rels/chart2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5.xml"/><Relationship Id="rId1" Type="http://schemas.openxmlformats.org/officeDocument/2006/relationships/package" Target="../embeddings/Microsoft_Excel-kalkylblad23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24.xlsx"/></Relationships>
</file>

<file path=ppt/charts/_rels/chart2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6.xml"/><Relationship Id="rId1" Type="http://schemas.openxmlformats.org/officeDocument/2006/relationships/package" Target="../embeddings/Microsoft_Excel-kalkylblad25.xlsx"/></Relationships>
</file>

<file path=ppt/charts/_rels/chart2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7.xml"/><Relationship Id="rId1" Type="http://schemas.openxmlformats.org/officeDocument/2006/relationships/package" Target="../embeddings/Microsoft_Excel-kalkylblad26.xlsx"/></Relationships>
</file>

<file path=ppt/charts/_rels/chart2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8.xml"/><Relationship Id="rId1" Type="http://schemas.openxmlformats.org/officeDocument/2006/relationships/package" Target="../embeddings/Microsoft_Excel-kalkylblad27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28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29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3.xlsx"/></Relationships>
</file>

<file path=ppt/charts/_rels/chart3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9.xml"/><Relationship Id="rId1" Type="http://schemas.openxmlformats.org/officeDocument/2006/relationships/package" Target="../embeddings/Microsoft_Excel-kalkylblad30.xlsx"/></Relationships>
</file>

<file path=ppt/charts/_rels/chart3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0.xml"/><Relationship Id="rId1" Type="http://schemas.openxmlformats.org/officeDocument/2006/relationships/package" Target="../embeddings/Microsoft_Excel-kalkylblad31.xlsx"/></Relationships>
</file>

<file path=ppt/charts/_rels/chart3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1.xml"/><Relationship Id="rId1" Type="http://schemas.openxmlformats.org/officeDocument/2006/relationships/package" Target="../embeddings/Microsoft_Excel-kalkylblad32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-kalkylblad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-kalkylblad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-kalkylblad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Excel-kalkylblad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211118769203656E-2"/>
          <c:y val="9.1961299386882578E-2"/>
          <c:w val="0.89217361429601572"/>
          <c:h val="0.80082746953575656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Totalt </c:v>
                </c:pt>
              </c:strCache>
            </c:strRef>
          </c:tx>
          <c:spPr>
            <a:ln w="38097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numRef>
              <c:f>Sheet1!$B$1:$Q$1</c:f>
              <c:numCache>
                <c:formatCode>General</c:formatCode>
                <c:ptCount val="16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</c:numCache>
            </c:numRef>
          </c:cat>
          <c:val>
            <c:numRef>
              <c:f>Sheet1!$B$2:$Q$2</c:f>
              <c:numCache>
                <c:formatCode>0.0</c:formatCode>
                <c:ptCount val="16"/>
                <c:pt idx="0">
                  <c:v>8.8222439874140974</c:v>
                </c:pt>
                <c:pt idx="1">
                  <c:v>9.5295660826922575</c:v>
                </c:pt>
                <c:pt idx="2">
                  <c:v>10.017484081663913</c:v>
                </c:pt>
                <c:pt idx="3">
                  <c:v>10.557553774982447</c:v>
                </c:pt>
                <c:pt idx="4">
                  <c:v>10.258326036475703</c:v>
                </c:pt>
                <c:pt idx="5">
                  <c:v>10.095090378646502</c:v>
                </c:pt>
                <c:pt idx="6">
                  <c:v>9.8529509788284564</c:v>
                </c:pt>
                <c:pt idx="7">
                  <c:v>9.8344574889668568</c:v>
                </c:pt>
                <c:pt idx="8">
                  <c:v>9.5212474497878343</c:v>
                </c:pt>
                <c:pt idx="9">
                  <c:v>9.4266754128516101</c:v>
                </c:pt>
                <c:pt idx="10">
                  <c:v>9.50245107676548</c:v>
                </c:pt>
                <c:pt idx="11">
                  <c:v>9.0841809591153382</c:v>
                </c:pt>
                <c:pt idx="12">
                  <c:v>9.7408577987457772</c:v>
                </c:pt>
                <c:pt idx="13">
                  <c:v>9.2791094732220056</c:v>
                </c:pt>
                <c:pt idx="14">
                  <c:v>9.170401351978164</c:v>
                </c:pt>
                <c:pt idx="15">
                  <c:v>9.03444704906304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Registrerad alkohol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numRef>
              <c:f>Sheet1!$B$1:$Q$1</c:f>
              <c:numCache>
                <c:formatCode>General</c:formatCode>
                <c:ptCount val="16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</c:numCache>
            </c:numRef>
          </c:cat>
          <c:val>
            <c:numRef>
              <c:f>Sheet1!$B$3:$Q$3</c:f>
              <c:numCache>
                <c:formatCode>0.0</c:formatCode>
                <c:ptCount val="16"/>
                <c:pt idx="0">
                  <c:v>6.4988371448841127</c:v>
                </c:pt>
                <c:pt idx="1">
                  <c:v>6.8798891626163581</c:v>
                </c:pt>
                <c:pt idx="2">
                  <c:v>6.8756151071027372</c:v>
                </c:pt>
                <c:pt idx="3">
                  <c:v>6.5082745273717926</c:v>
                </c:pt>
                <c:pt idx="4">
                  <c:v>6.5294608383275667</c:v>
                </c:pt>
                <c:pt idx="5">
                  <c:v>6.8077113738176109</c:v>
                </c:pt>
                <c:pt idx="6">
                  <c:v>6.9848399762099573</c:v>
                </c:pt>
                <c:pt idx="7">
                  <c:v>7.0162077665432561</c:v>
                </c:pt>
                <c:pt idx="8">
                  <c:v>7.2790186008902298</c:v>
                </c:pt>
                <c:pt idx="9">
                  <c:v>7.3130775874962373</c:v>
                </c:pt>
                <c:pt idx="10">
                  <c:v>7.3455379375013479</c:v>
                </c:pt>
                <c:pt idx="11">
                  <c:v>7.214127054643626</c:v>
                </c:pt>
                <c:pt idx="12">
                  <c:v>7.3153741908569865</c:v>
                </c:pt>
                <c:pt idx="13">
                  <c:v>7.1983663696712261</c:v>
                </c:pt>
                <c:pt idx="14">
                  <c:v>7.1580603049321496</c:v>
                </c:pt>
                <c:pt idx="15">
                  <c:v>7.1689008176983444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Oregistrerad alkohol</c:v>
                </c:pt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numRef>
              <c:f>Sheet1!$B$1:$Q$1</c:f>
              <c:numCache>
                <c:formatCode>General</c:formatCode>
                <c:ptCount val="16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</c:numCache>
            </c:numRef>
          </c:cat>
          <c:val>
            <c:numRef>
              <c:f>Sheet1!$B$4:$Q$4</c:f>
              <c:numCache>
                <c:formatCode>0.0</c:formatCode>
                <c:ptCount val="16"/>
                <c:pt idx="0">
                  <c:v>2.3234068425299834</c:v>
                </c:pt>
                <c:pt idx="1">
                  <c:v>2.6496769200758985</c:v>
                </c:pt>
                <c:pt idx="2">
                  <c:v>3.1418689745611745</c:v>
                </c:pt>
                <c:pt idx="3">
                  <c:v>4.0492792476106549</c:v>
                </c:pt>
                <c:pt idx="4">
                  <c:v>3.7288651981481364</c:v>
                </c:pt>
                <c:pt idx="5">
                  <c:v>3.2873790048288924</c:v>
                </c:pt>
                <c:pt idx="6">
                  <c:v>2.8681110026184999</c:v>
                </c:pt>
                <c:pt idx="7">
                  <c:v>2.8182497224236016</c:v>
                </c:pt>
                <c:pt idx="8">
                  <c:v>2.2422288488976045</c:v>
                </c:pt>
                <c:pt idx="9">
                  <c:v>2.1135978253553716</c:v>
                </c:pt>
                <c:pt idx="10">
                  <c:v>2.1569131392641321</c:v>
                </c:pt>
                <c:pt idx="11">
                  <c:v>1.8700539044717119</c:v>
                </c:pt>
                <c:pt idx="12">
                  <c:v>2.4254836078887898</c:v>
                </c:pt>
                <c:pt idx="13">
                  <c:v>2.0807431035507795</c:v>
                </c:pt>
                <c:pt idx="14">
                  <c:v>2.0123410470460152</c:v>
                </c:pt>
                <c:pt idx="15">
                  <c:v>1.8655462313646947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8663384"/>
        <c:axId val="208663776"/>
      </c:lineChart>
      <c:catAx>
        <c:axId val="2086633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2086637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08663776"/>
        <c:scaling>
          <c:orientation val="minMax"/>
          <c:max val="12"/>
          <c:min val="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208663384"/>
        <c:crosses val="autoZero"/>
        <c:crossBetween val="midCat"/>
        <c:majorUnit val="2"/>
      </c:valAx>
      <c:spPr>
        <a:solidFill>
          <a:schemeClr val="tx1"/>
        </a:solidFill>
        <a:ln w="31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2052411115675761"/>
          <c:y val="9.678616790326601E-2"/>
          <c:w val="0.7517121148810747"/>
          <c:h val="7.8237352818906272E-2"/>
        </c:manualLayout>
      </c:layout>
      <c:overlay val="0"/>
      <c:txPr>
        <a:bodyPr/>
        <a:lstStyle/>
        <a:p>
          <a:pPr>
            <a:defRPr b="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211118769203656E-2"/>
          <c:y val="9.1961299386882578E-2"/>
          <c:w val="0.89217361429601572"/>
          <c:h val="0.80082746953575656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Götaland</c:v>
                </c:pt>
              </c:strCache>
            </c:strRef>
          </c:tx>
          <c:spPr>
            <a:ln w="38097">
              <a:solidFill>
                <a:srgbClr val="BEBC00"/>
              </a:solidFill>
              <a:prstDash val="solid"/>
            </a:ln>
          </c:spPr>
          <c:marker>
            <c:symbol val="none"/>
          </c:marker>
          <c:cat>
            <c:numRef>
              <c:f>Sheet1!$B$1:$Q$1</c:f>
              <c:numCache>
                <c:formatCode>General</c:formatCode>
                <c:ptCount val="16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</c:numCache>
            </c:numRef>
          </c:cat>
          <c:val>
            <c:numRef>
              <c:f>Sheet1!$B$2:$Q$2</c:f>
              <c:numCache>
                <c:formatCode>0.0</c:formatCode>
                <c:ptCount val="16"/>
                <c:pt idx="0">
                  <c:v>3.8669538148650102</c:v>
                </c:pt>
                <c:pt idx="1">
                  <c:v>4.188142609883994</c:v>
                </c:pt>
                <c:pt idx="2">
                  <c:v>4.2270340041440289</c:v>
                </c:pt>
                <c:pt idx="3">
                  <c:v>3.927360713879839</c:v>
                </c:pt>
                <c:pt idx="4">
                  <c:v>4.0613202107746655</c:v>
                </c:pt>
                <c:pt idx="5">
                  <c:v>4.2668817031614772</c:v>
                </c:pt>
                <c:pt idx="6">
                  <c:v>4.4652038201976687</c:v>
                </c:pt>
                <c:pt idx="7">
                  <c:v>4.5919484640795236</c:v>
                </c:pt>
                <c:pt idx="8">
                  <c:v>5.0383269090504434</c:v>
                </c:pt>
                <c:pt idx="9">
                  <c:v>5.1037862166590289</c:v>
                </c:pt>
                <c:pt idx="10">
                  <c:v>5.0636493431580609</c:v>
                </c:pt>
                <c:pt idx="11">
                  <c:v>5.0567210386479013</c:v>
                </c:pt>
                <c:pt idx="12">
                  <c:v>5.0977233804462845</c:v>
                </c:pt>
                <c:pt idx="13">
                  <c:v>5.0376708786823876</c:v>
                </c:pt>
                <c:pt idx="14">
                  <c:v>5.0045107400518791</c:v>
                </c:pt>
                <c:pt idx="15">
                  <c:v>5.0291432808548349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Svealand</c:v>
                </c:pt>
              </c:strCache>
            </c:strRef>
          </c:tx>
          <c:spPr>
            <a:ln w="38100">
              <a:solidFill>
                <a:srgbClr val="B32B31"/>
              </a:solidFill>
            </a:ln>
          </c:spPr>
          <c:marker>
            <c:symbol val="none"/>
          </c:marker>
          <c:cat>
            <c:numRef>
              <c:f>Sheet1!$B$1:$Q$1</c:f>
              <c:numCache>
                <c:formatCode>General</c:formatCode>
                <c:ptCount val="16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</c:numCache>
            </c:numRef>
          </c:cat>
          <c:val>
            <c:numRef>
              <c:f>Sheet1!$B$3:$Q$3</c:f>
              <c:numCache>
                <c:formatCode>0.0</c:formatCode>
                <c:ptCount val="16"/>
                <c:pt idx="0">
                  <c:v>5.9513909450218225</c:v>
                </c:pt>
                <c:pt idx="1">
                  <c:v>6.3022872449250364</c:v>
                </c:pt>
                <c:pt idx="2">
                  <c:v>6.4144305756105791</c:v>
                </c:pt>
                <c:pt idx="3">
                  <c:v>6.1016488690343733</c:v>
                </c:pt>
                <c:pt idx="4">
                  <c:v>6.1239172938753237</c:v>
                </c:pt>
                <c:pt idx="5">
                  <c:v>6.3509873770415153</c:v>
                </c:pt>
                <c:pt idx="6">
                  <c:v>6.6089492341905904</c:v>
                </c:pt>
                <c:pt idx="7">
                  <c:v>6.6412467638226333</c:v>
                </c:pt>
                <c:pt idx="8">
                  <c:v>6.8429704151998578</c:v>
                </c:pt>
                <c:pt idx="9">
                  <c:v>6.8931616714622592</c:v>
                </c:pt>
                <c:pt idx="10">
                  <c:v>6.8572485235237091</c:v>
                </c:pt>
                <c:pt idx="11">
                  <c:v>6.769030115986288</c:v>
                </c:pt>
                <c:pt idx="12">
                  <c:v>6.7902208921413525</c:v>
                </c:pt>
                <c:pt idx="13">
                  <c:v>6.686400177221679</c:v>
                </c:pt>
                <c:pt idx="14">
                  <c:v>6.6054281615365449</c:v>
                </c:pt>
                <c:pt idx="15">
                  <c:v>6.592590067788314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Norrland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numRef>
              <c:f>Sheet1!$B$1:$Q$1</c:f>
              <c:numCache>
                <c:formatCode>General</c:formatCode>
                <c:ptCount val="16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</c:numCache>
            </c:numRef>
          </c:cat>
          <c:val>
            <c:numRef>
              <c:f>Sheet1!$B$4:$Q$4</c:f>
              <c:numCache>
                <c:formatCode>0.0</c:formatCode>
                <c:ptCount val="16"/>
                <c:pt idx="0">
                  <c:v>4.8934420324319561</c:v>
                </c:pt>
                <c:pt idx="1">
                  <c:v>5.3176131639733768</c:v>
                </c:pt>
                <c:pt idx="2">
                  <c:v>5.6531072218389564</c:v>
                </c:pt>
                <c:pt idx="3">
                  <c:v>5.5040545263008553</c:v>
                </c:pt>
                <c:pt idx="4">
                  <c:v>5.5256606368199872</c:v>
                </c:pt>
                <c:pt idx="5">
                  <c:v>5.7794879414254021</c:v>
                </c:pt>
                <c:pt idx="6">
                  <c:v>6.0442877136943141</c:v>
                </c:pt>
                <c:pt idx="7">
                  <c:v>6.0887283335895699</c:v>
                </c:pt>
                <c:pt idx="8">
                  <c:v>6.4024186363470319</c:v>
                </c:pt>
                <c:pt idx="9">
                  <c:v>6.6381078138865472</c:v>
                </c:pt>
                <c:pt idx="10">
                  <c:v>6.7396356384914498</c:v>
                </c:pt>
                <c:pt idx="11">
                  <c:v>6.8060691313092967</c:v>
                </c:pt>
                <c:pt idx="12">
                  <c:v>6.9428146262330728</c:v>
                </c:pt>
                <c:pt idx="13">
                  <c:v>6.9971959527454803</c:v>
                </c:pt>
                <c:pt idx="14">
                  <c:v>7.0318511318707078</c:v>
                </c:pt>
                <c:pt idx="15">
                  <c:v>7.1014278302157336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60853144"/>
        <c:axId val="860853536"/>
      </c:lineChart>
      <c:catAx>
        <c:axId val="8608531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8608535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60853536"/>
        <c:scaling>
          <c:orientation val="minMax"/>
          <c:max val="8"/>
          <c:min val="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numFmt formatCode="0.0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860853144"/>
        <c:crosses val="autoZero"/>
        <c:crossBetween val="midCat"/>
        <c:majorUnit val="2"/>
      </c:valAx>
      <c:spPr>
        <a:solidFill>
          <a:schemeClr val="tx1"/>
        </a:solidFill>
        <a:ln w="31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36595950262134086"/>
          <c:y val="9.678616790326601E-2"/>
          <c:w val="0.48037902168010949"/>
          <c:h val="6.3555438284635044E-2"/>
        </c:manualLayout>
      </c:layout>
      <c:overlay val="0"/>
      <c:txPr>
        <a:bodyPr/>
        <a:lstStyle/>
        <a:p>
          <a:pPr>
            <a:defRPr b="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3563389378581284E-2"/>
          <c:y val="9.0211132437619967E-2"/>
          <c:w val="0.90000993298296428"/>
          <c:h val="0.56521340474523118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Sheet1!$D$1</c:f>
              <c:strCache>
                <c:ptCount val="1"/>
                <c:pt idx="0">
                  <c:v>Systembolagsförsäljning</c:v>
                </c:pt>
              </c:strCache>
            </c:strRef>
          </c:tx>
          <c:spPr>
            <a:solidFill>
              <a:srgbClr val="BEBC00"/>
            </a:solidFill>
          </c:spPr>
          <c:invertIfNegative val="0"/>
          <c:dPt>
            <c:idx val="9"/>
            <c:invertIfNegative val="0"/>
            <c:bubble3D val="0"/>
            <c:spPr>
              <a:pattFill prst="wdUpDiag">
                <a:fgClr>
                  <a:srgbClr val="BEBC00"/>
                </a:fgClr>
                <a:bgClr>
                  <a:schemeClr val="tx1"/>
                </a:bgClr>
              </a:pattFill>
              <a:ln w="12700">
                <a:solidFill>
                  <a:srgbClr val="BEBC00"/>
                </a:solidFill>
              </a:ln>
            </c:spPr>
          </c:dPt>
          <c:cat>
            <c:strRef>
              <c:f>Sheet1!$A$2:$A$23</c:f>
              <c:strCache>
                <c:ptCount val="22"/>
                <c:pt idx="0">
                  <c:v>Jämtland</c:v>
                </c:pt>
                <c:pt idx="1">
                  <c:v>Gotland</c:v>
                </c:pt>
                <c:pt idx="2">
                  <c:v>Värmland</c:v>
                </c:pt>
                <c:pt idx="3">
                  <c:v>Norrbotten</c:v>
                </c:pt>
                <c:pt idx="4">
                  <c:v>Stockholm</c:v>
                </c:pt>
                <c:pt idx="5">
                  <c:v>Västerbotten</c:v>
                </c:pt>
                <c:pt idx="6">
                  <c:v>Västernorrland</c:v>
                </c:pt>
                <c:pt idx="7">
                  <c:v>Dalarna</c:v>
                </c:pt>
                <c:pt idx="8">
                  <c:v>Västra Götaland</c:v>
                </c:pt>
                <c:pt idx="9">
                  <c:v>Riket</c:v>
                </c:pt>
                <c:pt idx="10">
                  <c:v>Södermanland</c:v>
                </c:pt>
                <c:pt idx="11">
                  <c:v>Kalmar</c:v>
                </c:pt>
                <c:pt idx="12">
                  <c:v>Uppsala</c:v>
                </c:pt>
                <c:pt idx="13">
                  <c:v>Gävleborg</c:v>
                </c:pt>
                <c:pt idx="14">
                  <c:v>Halland</c:v>
                </c:pt>
                <c:pt idx="15">
                  <c:v>Västmanland</c:v>
                </c:pt>
                <c:pt idx="16">
                  <c:v>Örebro</c:v>
                </c:pt>
                <c:pt idx="17">
                  <c:v>Östergötland</c:v>
                </c:pt>
                <c:pt idx="18">
                  <c:v>Blekinge</c:v>
                </c:pt>
                <c:pt idx="19">
                  <c:v>Skåne</c:v>
                </c:pt>
                <c:pt idx="20">
                  <c:v>Kronoberg</c:v>
                </c:pt>
                <c:pt idx="21">
                  <c:v>Jönköping</c:v>
                </c:pt>
              </c:strCache>
            </c:strRef>
          </c:cat>
          <c:val>
            <c:numRef>
              <c:f>Sheet1!$D$2:$D$23</c:f>
              <c:numCache>
                <c:formatCode>0.00</c:formatCode>
                <c:ptCount val="22"/>
                <c:pt idx="0">
                  <c:v>10.535121560539256</c:v>
                </c:pt>
                <c:pt idx="1">
                  <c:v>8.141651943448462</c:v>
                </c:pt>
                <c:pt idx="2">
                  <c:v>9.1273450901480722</c:v>
                </c:pt>
                <c:pt idx="3">
                  <c:v>7.315510370479978</c:v>
                </c:pt>
                <c:pt idx="4">
                  <c:v>6.0329925283922314</c:v>
                </c:pt>
                <c:pt idx="5">
                  <c:v>6.8878348250757213</c:v>
                </c:pt>
                <c:pt idx="6">
                  <c:v>6.7728102907257162</c:v>
                </c:pt>
                <c:pt idx="7">
                  <c:v>6.30615862346529</c:v>
                </c:pt>
                <c:pt idx="8">
                  <c:v>5.9269623145586623</c:v>
                </c:pt>
                <c:pt idx="9">
                  <c:v>5.7134396602296036</c:v>
                </c:pt>
                <c:pt idx="10">
                  <c:v>6.0612588659341098</c:v>
                </c:pt>
                <c:pt idx="11">
                  <c:v>5.693578737877071</c:v>
                </c:pt>
                <c:pt idx="12">
                  <c:v>5.4608626640514508</c:v>
                </c:pt>
                <c:pt idx="13">
                  <c:v>5.8444309370136924</c:v>
                </c:pt>
                <c:pt idx="14">
                  <c:v>5.0808543786047267</c:v>
                </c:pt>
                <c:pt idx="15">
                  <c:v>5.5174817700744416</c:v>
                </c:pt>
                <c:pt idx="16">
                  <c:v>5.1379519019589805</c:v>
                </c:pt>
                <c:pt idx="17">
                  <c:v>5.1140582741075287</c:v>
                </c:pt>
                <c:pt idx="18">
                  <c:v>4.4759845628776551</c:v>
                </c:pt>
                <c:pt idx="19">
                  <c:v>4.0349095713625367</c:v>
                </c:pt>
                <c:pt idx="20">
                  <c:v>4.2754973599017561</c:v>
                </c:pt>
                <c:pt idx="21">
                  <c:v>4.0012760296480918</c:v>
                </c:pt>
              </c:numCache>
            </c:numRef>
          </c:val>
        </c:ser>
        <c:ser>
          <c:idx val="4"/>
          <c:order val="1"/>
          <c:tx>
            <c:strRef>
              <c:f>Sheet1!$B$1</c:f>
              <c:strCache>
                <c:ptCount val="1"/>
                <c:pt idx="0">
                  <c:v>Folkölsförsäljning (livsmedelsbutiker)</c:v>
                </c:pt>
              </c:strCache>
            </c:strRef>
          </c:tx>
          <c:spPr>
            <a:solidFill>
              <a:srgbClr val="F29200"/>
            </a:solidFill>
            <a:ln w="11365">
              <a:noFill/>
              <a:prstDash val="solid"/>
            </a:ln>
          </c:spPr>
          <c:invertIfNegative val="0"/>
          <c:dPt>
            <c:idx val="9"/>
            <c:invertIfNegative val="0"/>
            <c:bubble3D val="0"/>
            <c:spPr>
              <a:pattFill prst="wdUpDiag">
                <a:fgClr>
                  <a:srgbClr val="F29200"/>
                </a:fgClr>
                <a:bgClr>
                  <a:schemeClr val="tx1"/>
                </a:bgClr>
              </a:pattFill>
              <a:ln w="12700">
                <a:solidFill>
                  <a:srgbClr val="F29200"/>
                </a:solidFill>
                <a:prstDash val="solid"/>
              </a:ln>
            </c:spPr>
          </c:dPt>
          <c:cat>
            <c:strRef>
              <c:f>Sheet1!$A$2:$A$23</c:f>
              <c:strCache>
                <c:ptCount val="22"/>
                <c:pt idx="0">
                  <c:v>Jämtland</c:v>
                </c:pt>
                <c:pt idx="1">
                  <c:v>Gotland</c:v>
                </c:pt>
                <c:pt idx="2">
                  <c:v>Värmland</c:v>
                </c:pt>
                <c:pt idx="3">
                  <c:v>Norrbotten</c:v>
                </c:pt>
                <c:pt idx="4">
                  <c:v>Stockholm</c:v>
                </c:pt>
                <c:pt idx="5">
                  <c:v>Västerbotten</c:v>
                </c:pt>
                <c:pt idx="6">
                  <c:v>Västernorrland</c:v>
                </c:pt>
                <c:pt idx="7">
                  <c:v>Dalarna</c:v>
                </c:pt>
                <c:pt idx="8">
                  <c:v>Västra Götaland</c:v>
                </c:pt>
                <c:pt idx="9">
                  <c:v>Riket</c:v>
                </c:pt>
                <c:pt idx="10">
                  <c:v>Södermanland</c:v>
                </c:pt>
                <c:pt idx="11">
                  <c:v>Kalmar</c:v>
                </c:pt>
                <c:pt idx="12">
                  <c:v>Uppsala</c:v>
                </c:pt>
                <c:pt idx="13">
                  <c:v>Gävleborg</c:v>
                </c:pt>
                <c:pt idx="14">
                  <c:v>Halland</c:v>
                </c:pt>
                <c:pt idx="15">
                  <c:v>Västmanland</c:v>
                </c:pt>
                <c:pt idx="16">
                  <c:v>Örebro</c:v>
                </c:pt>
                <c:pt idx="17">
                  <c:v>Östergötland</c:v>
                </c:pt>
                <c:pt idx="18">
                  <c:v>Blekinge</c:v>
                </c:pt>
                <c:pt idx="19">
                  <c:v>Skåne</c:v>
                </c:pt>
                <c:pt idx="20">
                  <c:v>Kronoberg</c:v>
                </c:pt>
                <c:pt idx="21">
                  <c:v>Jönköping</c:v>
                </c:pt>
              </c:strCache>
            </c:strRef>
          </c:cat>
          <c:val>
            <c:numRef>
              <c:f>Sheet1!$B$2:$B$23</c:f>
              <c:numCache>
                <c:formatCode>0.00</c:formatCode>
                <c:ptCount val="22"/>
                <c:pt idx="0">
                  <c:v>0.36297131277086192</c:v>
                </c:pt>
                <c:pt idx="1">
                  <c:v>0.35534016225944526</c:v>
                </c:pt>
                <c:pt idx="2">
                  <c:v>0.46652986277501207</c:v>
                </c:pt>
                <c:pt idx="3">
                  <c:v>0.42723290154290949</c:v>
                </c:pt>
                <c:pt idx="4">
                  <c:v>0.55693757924241205</c:v>
                </c:pt>
                <c:pt idx="5">
                  <c:v>0.71115243521677107</c:v>
                </c:pt>
                <c:pt idx="6">
                  <c:v>0.46876060556488663</c:v>
                </c:pt>
                <c:pt idx="7">
                  <c:v>0.46710461192651032</c:v>
                </c:pt>
                <c:pt idx="8">
                  <c:v>0.53041569003167865</c:v>
                </c:pt>
                <c:pt idx="9">
                  <c:v>0.50185906524035706</c:v>
                </c:pt>
                <c:pt idx="10">
                  <c:v>0.35026745975715284</c:v>
                </c:pt>
                <c:pt idx="11">
                  <c:v>0.59598805603656546</c:v>
                </c:pt>
                <c:pt idx="12">
                  <c:v>0.59155989402172215</c:v>
                </c:pt>
                <c:pt idx="13">
                  <c:v>0.56364011560566574</c:v>
                </c:pt>
                <c:pt idx="14">
                  <c:v>0.57010679502459705</c:v>
                </c:pt>
                <c:pt idx="15">
                  <c:v>0.38807190400410729</c:v>
                </c:pt>
                <c:pt idx="16">
                  <c:v>0.48903746867657594</c:v>
                </c:pt>
                <c:pt idx="17">
                  <c:v>0.46155132512216035</c:v>
                </c:pt>
                <c:pt idx="18">
                  <c:v>0.4389909095370359</c:v>
                </c:pt>
                <c:pt idx="19">
                  <c:v>0.44541751385716455</c:v>
                </c:pt>
                <c:pt idx="20">
                  <c:v>0.38067521605313603</c:v>
                </c:pt>
                <c:pt idx="21">
                  <c:v>0.37813840677930449</c:v>
                </c:pt>
              </c:numCache>
            </c:numRef>
          </c:val>
        </c:ser>
        <c:ser>
          <c:idx val="0"/>
          <c:order val="2"/>
          <c:tx>
            <c:strRef>
              <c:f>Sheet1!$C$1</c:f>
              <c:strCache>
                <c:ptCount val="1"/>
                <c:pt idx="0">
                  <c:v>Restaurangförsäljning</c:v>
                </c:pt>
              </c:strCache>
            </c:strRef>
          </c:tx>
          <c:spPr>
            <a:solidFill>
              <a:srgbClr val="004687"/>
            </a:solidFill>
            <a:ln w="11365">
              <a:noFill/>
              <a:prstDash val="solid"/>
            </a:ln>
          </c:spPr>
          <c:invertIfNegative val="0"/>
          <c:dPt>
            <c:idx val="9"/>
            <c:invertIfNegative val="0"/>
            <c:bubble3D val="0"/>
            <c:spPr>
              <a:pattFill prst="wdUpDiag">
                <a:fgClr>
                  <a:srgbClr val="004687"/>
                </a:fgClr>
                <a:bgClr>
                  <a:schemeClr val="tx1"/>
                </a:bgClr>
              </a:pattFill>
              <a:ln w="12700">
                <a:solidFill>
                  <a:srgbClr val="004687"/>
                </a:solidFill>
                <a:prstDash val="solid"/>
              </a:ln>
            </c:spPr>
          </c:dPt>
          <c:cat>
            <c:strRef>
              <c:f>Sheet1!$A$2:$A$23</c:f>
              <c:strCache>
                <c:ptCount val="22"/>
                <c:pt idx="0">
                  <c:v>Jämtland</c:v>
                </c:pt>
                <c:pt idx="1">
                  <c:v>Gotland</c:v>
                </c:pt>
                <c:pt idx="2">
                  <c:v>Värmland</c:v>
                </c:pt>
                <c:pt idx="3">
                  <c:v>Norrbotten</c:v>
                </c:pt>
                <c:pt idx="4">
                  <c:v>Stockholm</c:v>
                </c:pt>
                <c:pt idx="5">
                  <c:v>Västerbotten</c:v>
                </c:pt>
                <c:pt idx="6">
                  <c:v>Västernorrland</c:v>
                </c:pt>
                <c:pt idx="7">
                  <c:v>Dalarna</c:v>
                </c:pt>
                <c:pt idx="8">
                  <c:v>Västra Götaland</c:v>
                </c:pt>
                <c:pt idx="9">
                  <c:v>Riket</c:v>
                </c:pt>
                <c:pt idx="10">
                  <c:v>Södermanland</c:v>
                </c:pt>
                <c:pt idx="11">
                  <c:v>Kalmar</c:v>
                </c:pt>
                <c:pt idx="12">
                  <c:v>Uppsala</c:v>
                </c:pt>
                <c:pt idx="13">
                  <c:v>Gävleborg</c:v>
                </c:pt>
                <c:pt idx="14">
                  <c:v>Halland</c:v>
                </c:pt>
                <c:pt idx="15">
                  <c:v>Västmanland</c:v>
                </c:pt>
                <c:pt idx="16">
                  <c:v>Örebro</c:v>
                </c:pt>
                <c:pt idx="17">
                  <c:v>Östergötland</c:v>
                </c:pt>
                <c:pt idx="18">
                  <c:v>Blekinge</c:v>
                </c:pt>
                <c:pt idx="19">
                  <c:v>Skåne</c:v>
                </c:pt>
                <c:pt idx="20">
                  <c:v>Kronoberg</c:v>
                </c:pt>
                <c:pt idx="21">
                  <c:v>Jönköping</c:v>
                </c:pt>
              </c:strCache>
            </c:strRef>
          </c:cat>
          <c:val>
            <c:numRef>
              <c:f>Sheet1!$C$2:$C$23</c:f>
              <c:numCache>
                <c:formatCode>0.00</c:formatCode>
                <c:ptCount val="22"/>
                <c:pt idx="0">
                  <c:v>1.2617544888300301</c:v>
                </c:pt>
                <c:pt idx="1">
                  <c:v>1.717945236837997</c:v>
                </c:pt>
                <c:pt idx="2">
                  <c:v>0.53917334836171937</c:v>
                </c:pt>
                <c:pt idx="3">
                  <c:v>0.73614697224006298</c:v>
                </c:pt>
                <c:pt idx="4">
                  <c:v>1.7054802219514087</c:v>
                </c:pt>
                <c:pt idx="5">
                  <c:v>0.63786100905511134</c:v>
                </c:pt>
                <c:pt idx="6">
                  <c:v>0.59279509700357291</c:v>
                </c:pt>
                <c:pt idx="7">
                  <c:v>0.68254440390873206</c:v>
                </c:pt>
                <c:pt idx="8">
                  <c:v>0.97824404910151297</c:v>
                </c:pt>
                <c:pt idx="9">
                  <c:v>0.95753445004178928</c:v>
                </c:pt>
                <c:pt idx="10">
                  <c:v>0.5920876035393059</c:v>
                </c:pt>
                <c:pt idx="11">
                  <c:v>0.62569098390137023</c:v>
                </c:pt>
                <c:pt idx="12">
                  <c:v>0.78837291426390521</c:v>
                </c:pt>
                <c:pt idx="13">
                  <c:v>0.38542977178741722</c:v>
                </c:pt>
                <c:pt idx="14">
                  <c:v>0.77513205875850222</c:v>
                </c:pt>
                <c:pt idx="15">
                  <c:v>0.51628664560381676</c:v>
                </c:pt>
                <c:pt idx="16">
                  <c:v>0.63893183940677312</c:v>
                </c:pt>
                <c:pt idx="17">
                  <c:v>0.62748848802782176</c:v>
                </c:pt>
                <c:pt idx="18">
                  <c:v>0.48375409559341426</c:v>
                </c:pt>
                <c:pt idx="19">
                  <c:v>0.80695711530463776</c:v>
                </c:pt>
                <c:pt idx="20">
                  <c:v>0.47087657697540625</c:v>
                </c:pt>
                <c:pt idx="21">
                  <c:v>0.51664998249121163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60854320"/>
        <c:axId val="860854712"/>
      </c:barChart>
      <c:catAx>
        <c:axId val="860854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8608547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60854712"/>
        <c:scaling>
          <c:orientation val="minMax"/>
          <c:max val="12.5"/>
          <c:min val="0"/>
        </c:scaling>
        <c:delete val="0"/>
        <c:axPos val="l"/>
        <c:majorGridlines>
          <c:spPr>
            <a:ln w="2841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#,##0.0" sourceLinked="0"/>
        <c:majorTickMark val="none"/>
        <c:minorTickMark val="none"/>
        <c:tickLblPos val="nextTo"/>
        <c:spPr>
          <a:ln w="284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860854320"/>
        <c:crosses val="autoZero"/>
        <c:crossBetween val="between"/>
        <c:majorUnit val="2.5"/>
      </c:valAx>
      <c:spPr>
        <a:solidFill>
          <a:schemeClr val="tx1"/>
        </a:solidFill>
        <a:ln w="2841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47388261003014731"/>
          <c:y val="9.9331190975044878E-2"/>
          <c:w val="0.52611738996985269"/>
          <c:h val="0.15754915680703391"/>
        </c:manualLayout>
      </c:layout>
      <c:overlay val="0"/>
      <c:txPr>
        <a:bodyPr/>
        <a:lstStyle/>
        <a:p>
          <a:pPr>
            <a:defRPr sz="1700" b="0">
              <a:solidFill>
                <a:schemeClr val="bg1"/>
              </a:solidFill>
              <a:latin typeface="Arial" pitchFamily="34" charset="0"/>
              <a:cs typeface="Arial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1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1039987195023477E-2"/>
          <c:y val="9.1961299386882578E-2"/>
          <c:w val="0.88622108129402444"/>
          <c:h val="0.81649853055622434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1 Skåne</c:v>
                </c:pt>
              </c:strCache>
            </c:strRef>
          </c:tx>
          <c:spPr>
            <a:ln w="38097">
              <a:solidFill>
                <a:srgbClr val="BEBC00"/>
              </a:solidFill>
              <a:prstDash val="solid"/>
            </a:ln>
          </c:spPr>
          <c:marker>
            <c:symbol val="none"/>
          </c:marker>
          <c:cat>
            <c:numRef>
              <c:f>Sheet1!$B$1:$P$1</c:f>
              <c:numCache>
                <c:formatCode>General</c:formatCode>
                <c:ptCount val="15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</c:numCache>
            </c:numRef>
          </c:cat>
          <c:val>
            <c:numRef>
              <c:f>Sheet1!$B$2:$P$2</c:f>
              <c:numCache>
                <c:formatCode>0.0</c:formatCode>
                <c:ptCount val="15"/>
                <c:pt idx="0">
                  <c:v>4.9016985525272379</c:v>
                </c:pt>
                <c:pt idx="1">
                  <c:v>4.7293781796330041</c:v>
                </c:pt>
                <c:pt idx="2">
                  <c:v>4.5827329975739088</c:v>
                </c:pt>
                <c:pt idx="3">
                  <c:v>4.5874740799603622</c:v>
                </c:pt>
                <c:pt idx="4">
                  <c:v>4.7876772062022397</c:v>
                </c:pt>
                <c:pt idx="5">
                  <c:v>4.9557220118126946</c:v>
                </c:pt>
                <c:pt idx="6">
                  <c:v>4.9987994758206149</c:v>
                </c:pt>
                <c:pt idx="7">
                  <c:v>5.5473845366388996</c:v>
                </c:pt>
                <c:pt idx="8">
                  <c:v>5.5746273428892348</c:v>
                </c:pt>
                <c:pt idx="9">
                  <c:v>5.4598200876101792</c:v>
                </c:pt>
                <c:pt idx="10">
                  <c:v>5.398591157377715</c:v>
                </c:pt>
                <c:pt idx="11">
                  <c:v>5.4372175286875324</c:v>
                </c:pt>
                <c:pt idx="12">
                  <c:v>5.2957260283377341</c:v>
                </c:pt>
                <c:pt idx="13">
                  <c:v>5.2596206789383295</c:v>
                </c:pt>
                <c:pt idx="14">
                  <c:v>5.287284200524339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2 Blekinge, Kronoberg, Halland</c:v>
                </c:pt>
              </c:strCache>
            </c:strRef>
          </c:tx>
          <c:spPr>
            <a:ln w="38100">
              <a:solidFill>
                <a:srgbClr val="B32B31"/>
              </a:solidFill>
            </a:ln>
          </c:spPr>
          <c:marker>
            <c:symbol val="none"/>
          </c:marker>
          <c:cat>
            <c:numRef>
              <c:f>Sheet1!$B$1:$P$1</c:f>
              <c:numCache>
                <c:formatCode>General</c:formatCode>
                <c:ptCount val="15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</c:numCache>
            </c:numRef>
          </c:cat>
          <c:val>
            <c:numRef>
              <c:f>Sheet1!$B$3:$P$3</c:f>
              <c:numCache>
                <c:formatCode>0.0</c:formatCode>
                <c:ptCount val="15"/>
                <c:pt idx="0">
                  <c:v>5.3251605289098247</c:v>
                </c:pt>
                <c:pt idx="1">
                  <c:v>5.2464525640423147</c:v>
                </c:pt>
                <c:pt idx="2">
                  <c:v>5.0184006002265997</c:v>
                </c:pt>
                <c:pt idx="3">
                  <c:v>5.1429524200274699</c:v>
                </c:pt>
                <c:pt idx="4">
                  <c:v>5.4295534963755383</c:v>
                </c:pt>
                <c:pt idx="5">
                  <c:v>5.5812099051398363</c:v>
                </c:pt>
                <c:pt idx="6">
                  <c:v>5.6462906725613227</c:v>
                </c:pt>
                <c:pt idx="7">
                  <c:v>6.0930251949982051</c:v>
                </c:pt>
                <c:pt idx="8">
                  <c:v>5.9432019119549135</c:v>
                </c:pt>
                <c:pt idx="9">
                  <c:v>5.9788719986212699</c:v>
                </c:pt>
                <c:pt idx="10">
                  <c:v>5.8675671137766567</c:v>
                </c:pt>
                <c:pt idx="11">
                  <c:v>5.9183950002586396</c:v>
                </c:pt>
                <c:pt idx="12">
                  <c:v>5.8127389260773272</c:v>
                </c:pt>
                <c:pt idx="13">
                  <c:v>5.7510570425164449</c:v>
                </c:pt>
                <c:pt idx="14">
                  <c:v>5.8067887086805108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3 Västra Götaland</c:v>
                </c:pt>
              </c:strCache>
            </c:strRef>
          </c:tx>
          <c:spPr>
            <a:ln w="38100">
              <a:solidFill>
                <a:srgbClr val="AAA096"/>
              </a:solidFill>
            </a:ln>
          </c:spPr>
          <c:marker>
            <c:symbol val="none"/>
          </c:marker>
          <c:cat>
            <c:numRef>
              <c:f>Sheet1!$B$1:$P$1</c:f>
              <c:numCache>
                <c:formatCode>General</c:formatCode>
                <c:ptCount val="15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</c:numCache>
            </c:numRef>
          </c:cat>
          <c:val>
            <c:numRef>
              <c:f>Sheet1!$B$4:$P$4</c:f>
              <c:numCache>
                <c:formatCode>0.0</c:formatCode>
                <c:ptCount val="15"/>
                <c:pt idx="0">
                  <c:v>6.7741130825843729</c:v>
                </c:pt>
                <c:pt idx="1">
                  <c:v>6.7660982641038716</c:v>
                </c:pt>
                <c:pt idx="2">
                  <c:v>6.313410592451195</c:v>
                </c:pt>
                <c:pt idx="3">
                  <c:v>6.4824946117425917</c:v>
                </c:pt>
                <c:pt idx="4">
                  <c:v>6.7262616249055007</c:v>
                </c:pt>
                <c:pt idx="5">
                  <c:v>6.9387437330119717</c:v>
                </c:pt>
                <c:pt idx="6">
                  <c:v>6.9075469744548368</c:v>
                </c:pt>
                <c:pt idx="7">
                  <c:v>7.4208013837100992</c:v>
                </c:pt>
                <c:pt idx="8">
                  <c:v>7.4961487950999928</c:v>
                </c:pt>
                <c:pt idx="9">
                  <c:v>7.4414414600838716</c:v>
                </c:pt>
                <c:pt idx="10">
                  <c:v>7.4534985848477131</c:v>
                </c:pt>
                <c:pt idx="11">
                  <c:v>7.5714693062172698</c:v>
                </c:pt>
                <c:pt idx="12">
                  <c:v>7.3657768127970815</c:v>
                </c:pt>
                <c:pt idx="13">
                  <c:v>7.3812793125596761</c:v>
                </c:pt>
                <c:pt idx="14">
                  <c:v>7.435622053691854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4 Östergötland, Jönköping, Kalmar, Gotland</c:v>
                </c:pt>
              </c:strCache>
            </c:strRef>
          </c:tx>
          <c:spPr>
            <a:ln w="38100">
              <a:solidFill>
                <a:srgbClr val="9A57CD"/>
              </a:solidFill>
            </a:ln>
          </c:spPr>
          <c:marker>
            <c:symbol val="none"/>
          </c:marker>
          <c:cat>
            <c:numRef>
              <c:f>Sheet1!$B$1:$P$1</c:f>
              <c:numCache>
                <c:formatCode>General</c:formatCode>
                <c:ptCount val="15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</c:numCache>
            </c:numRef>
          </c:cat>
          <c:val>
            <c:numRef>
              <c:f>Sheet1!$B$5:$P$5</c:f>
              <c:numCache>
                <c:formatCode>0.0</c:formatCode>
                <c:ptCount val="15"/>
                <c:pt idx="0">
                  <c:v>6.0397839018062029</c:v>
                </c:pt>
                <c:pt idx="1">
                  <c:v>6.0537954643925058</c:v>
                </c:pt>
                <c:pt idx="2">
                  <c:v>5.7428646018789085</c:v>
                </c:pt>
                <c:pt idx="3">
                  <c:v>5.657724292066586</c:v>
                </c:pt>
                <c:pt idx="4">
                  <c:v>5.9227581092436337</c:v>
                </c:pt>
                <c:pt idx="5">
                  <c:v>6.0943697816071829</c:v>
                </c:pt>
                <c:pt idx="6">
                  <c:v>6.1241960684789927</c:v>
                </c:pt>
                <c:pt idx="7">
                  <c:v>6.3506604241135163</c:v>
                </c:pt>
                <c:pt idx="8">
                  <c:v>6.4549972025400546</c:v>
                </c:pt>
                <c:pt idx="9">
                  <c:v>6.4675421493140428</c:v>
                </c:pt>
                <c:pt idx="10">
                  <c:v>6.3684570115787817</c:v>
                </c:pt>
                <c:pt idx="11">
                  <c:v>6.3979550413885207</c:v>
                </c:pt>
                <c:pt idx="12">
                  <c:v>6.2727958795105039</c:v>
                </c:pt>
                <c:pt idx="13">
                  <c:v>6.1241457344539674</c:v>
                </c:pt>
                <c:pt idx="14">
                  <c:v>6.1639895525580375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5 Stockholm</c:v>
                </c:pt>
              </c:strCache>
            </c:strRef>
          </c:tx>
          <c:spPr>
            <a:ln w="38100">
              <a:solidFill>
                <a:srgbClr val="9DC3E6"/>
              </a:solidFill>
            </a:ln>
          </c:spPr>
          <c:marker>
            <c:symbol val="none"/>
          </c:marker>
          <c:cat>
            <c:numRef>
              <c:f>Sheet1!$B$1:$P$1</c:f>
              <c:numCache>
                <c:formatCode>General</c:formatCode>
                <c:ptCount val="15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</c:numCache>
            </c:numRef>
          </c:cat>
          <c:val>
            <c:numRef>
              <c:f>Sheet1!$B$6:$P$6</c:f>
              <c:numCache>
                <c:formatCode>0.0</c:formatCode>
                <c:ptCount val="15"/>
                <c:pt idx="0">
                  <c:v>9.2772322856299247</c:v>
                </c:pt>
                <c:pt idx="1">
                  <c:v>9.1146448300111906</c:v>
                </c:pt>
                <c:pt idx="2">
                  <c:v>8.6093593320892197</c:v>
                </c:pt>
                <c:pt idx="3">
                  <c:v>8.5177619768966082</c:v>
                </c:pt>
                <c:pt idx="4">
                  <c:v>8.7705103851115815</c:v>
                </c:pt>
                <c:pt idx="5">
                  <c:v>9.098245072852837</c:v>
                </c:pt>
                <c:pt idx="6">
                  <c:v>9.1697244136728138</c:v>
                </c:pt>
                <c:pt idx="7">
                  <c:v>8.8873669734214538</c:v>
                </c:pt>
                <c:pt idx="8">
                  <c:v>8.880412254339781</c:v>
                </c:pt>
                <c:pt idx="9">
                  <c:v>8.8573630352161068</c:v>
                </c:pt>
                <c:pt idx="10">
                  <c:v>8.576584596323535</c:v>
                </c:pt>
                <c:pt idx="11">
                  <c:v>8.6010238134012642</c:v>
                </c:pt>
                <c:pt idx="12">
                  <c:v>8.5215090331686785</c:v>
                </c:pt>
                <c:pt idx="13">
                  <c:v>8.4001919693550136</c:v>
                </c:pt>
                <c:pt idx="14">
                  <c:v>8.2954103295860513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6 Uppsala, Södermanland, Värmland, Örebro, Västmanland, Dalarna</c:v>
                </c:pt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numRef>
              <c:f>Sheet1!$B$1:$P$1</c:f>
              <c:numCache>
                <c:formatCode>General</c:formatCode>
                <c:ptCount val="15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</c:numCache>
            </c:numRef>
          </c:cat>
          <c:val>
            <c:numRef>
              <c:f>Sheet1!$B$7:$P$7</c:f>
              <c:numCache>
                <c:formatCode>0.0</c:formatCode>
                <c:ptCount val="15"/>
                <c:pt idx="0">
                  <c:v>6.9640655719980371</c:v>
                </c:pt>
                <c:pt idx="1">
                  <c:v>7.0960729111279761</c:v>
                </c:pt>
                <c:pt idx="2">
                  <c:v>6.6654011412893919</c:v>
                </c:pt>
                <c:pt idx="3">
                  <c:v>6.6037960790504702</c:v>
                </c:pt>
                <c:pt idx="4">
                  <c:v>6.8026828897389278</c:v>
                </c:pt>
                <c:pt idx="5">
                  <c:v>7.0372379862826246</c:v>
                </c:pt>
                <c:pt idx="6">
                  <c:v>7.0902762200493878</c:v>
                </c:pt>
                <c:pt idx="7">
                  <c:v>7.2997307279736408</c:v>
                </c:pt>
                <c:pt idx="8">
                  <c:v>7.3547183747409139</c:v>
                </c:pt>
                <c:pt idx="9">
                  <c:v>7.4086976452284015</c:v>
                </c:pt>
                <c:pt idx="10">
                  <c:v>7.3943152813642943</c:v>
                </c:pt>
                <c:pt idx="11">
                  <c:v>7.4777433909602928</c:v>
                </c:pt>
                <c:pt idx="12">
                  <c:v>7.3316912393328053</c:v>
                </c:pt>
                <c:pt idx="13">
                  <c:v>7.2460693619035519</c:v>
                </c:pt>
                <c:pt idx="14">
                  <c:v>7.3325637525321108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Sheet1!$A$8</c:f>
              <c:strCache>
                <c:ptCount val="1"/>
                <c:pt idx="0">
                  <c:v>7 Gävleborg, Västernorrland, Jämtland, Västerbotten, Norrbotten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numRef>
              <c:f>Sheet1!$B$1:$P$1</c:f>
              <c:numCache>
                <c:formatCode>General</c:formatCode>
                <c:ptCount val="15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</c:numCache>
            </c:numRef>
          </c:cat>
          <c:val>
            <c:numRef>
              <c:f>Sheet1!$B$8:$P$8</c:f>
              <c:numCache>
                <c:formatCode>0.0</c:formatCode>
                <c:ptCount val="15"/>
                <c:pt idx="0">
                  <c:v>6.7201329240605414</c:v>
                </c:pt>
                <c:pt idx="1">
                  <c:v>7.0478330128109938</c:v>
                </c:pt>
                <c:pt idx="2">
                  <c:v>6.977734294612298</c:v>
                </c:pt>
                <c:pt idx="3">
                  <c:v>6.8998331212459716</c:v>
                </c:pt>
                <c:pt idx="4">
                  <c:v>7.144506335270373</c:v>
                </c:pt>
                <c:pt idx="5">
                  <c:v>7.3896674121994668</c:v>
                </c:pt>
                <c:pt idx="6">
                  <c:v>7.2742287511143431</c:v>
                </c:pt>
                <c:pt idx="7">
                  <c:v>7.5434025220001359</c:v>
                </c:pt>
                <c:pt idx="8">
                  <c:v>7.9047533873433391</c:v>
                </c:pt>
                <c:pt idx="9">
                  <c:v>7.9832037305524768</c:v>
                </c:pt>
                <c:pt idx="10">
                  <c:v>7.9849883774347994</c:v>
                </c:pt>
                <c:pt idx="11">
                  <c:v>8.1654356681704012</c:v>
                </c:pt>
                <c:pt idx="12">
                  <c:v>8.1639950096801606</c:v>
                </c:pt>
                <c:pt idx="13">
                  <c:v>8.2098201450057449</c:v>
                </c:pt>
                <c:pt idx="14">
                  <c:v>8.2838687381211216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60855496"/>
        <c:axId val="861245200"/>
      </c:lineChart>
      <c:catAx>
        <c:axId val="8608554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8612452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61245200"/>
        <c:scaling>
          <c:orientation val="minMax"/>
          <c:max val="10"/>
          <c:min val="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numFmt formatCode="0.0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860855496"/>
        <c:crosses val="autoZero"/>
        <c:crossBetween val="midCat"/>
        <c:majorUnit val="2.5"/>
      </c:valAx>
      <c:spPr>
        <a:solidFill>
          <a:schemeClr val="tx1"/>
        </a:solidFill>
        <a:ln w="31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9.5119251030737331E-2"/>
          <c:y val="0.546562024595035"/>
          <c:w val="0.78593917964252469"/>
          <c:h val="0.35080812644340503"/>
        </c:manualLayout>
      </c:layout>
      <c:overlay val="0"/>
      <c:txPr>
        <a:bodyPr/>
        <a:lstStyle/>
        <a:p>
          <a:pPr>
            <a:defRPr b="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211118769203656E-2"/>
          <c:y val="9.1961299386882578E-2"/>
          <c:w val="0.89217361429601572"/>
          <c:h val="0.80082746953575656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Resandeinförsel</c:v>
                </c:pt>
              </c:strCache>
            </c:strRef>
          </c:tx>
          <c:spPr>
            <a:ln w="38097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numRef>
              <c:f>Sheet1!$B$1:$Q$1</c:f>
              <c:numCache>
                <c:formatCode>General</c:formatCode>
                <c:ptCount val="16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</c:numCache>
            </c:numRef>
          </c:cat>
          <c:val>
            <c:numRef>
              <c:f>Sheet1!$B$2:$Q$2</c:f>
              <c:numCache>
                <c:formatCode>0.0</c:formatCode>
                <c:ptCount val="16"/>
                <c:pt idx="0">
                  <c:v>1.638299998651757</c:v>
                </c:pt>
                <c:pt idx="1">
                  <c:v>1.7360617068732502</c:v>
                </c:pt>
                <c:pt idx="2">
                  <c:v>2.0807496546613051</c:v>
                </c:pt>
                <c:pt idx="3">
                  <c:v>2.6956407104499722</c:v>
                </c:pt>
                <c:pt idx="4">
                  <c:v>2.3017482764058164</c:v>
                </c:pt>
                <c:pt idx="5">
                  <c:v>1.921386791617421</c:v>
                </c:pt>
                <c:pt idx="6">
                  <c:v>1.8610949858542083</c:v>
                </c:pt>
                <c:pt idx="7">
                  <c:v>1.9189907413581966</c:v>
                </c:pt>
                <c:pt idx="8">
                  <c:v>1.3803026674459578</c:v>
                </c:pt>
                <c:pt idx="9">
                  <c:v>1.3782762314646653</c:v>
                </c:pt>
                <c:pt idx="10">
                  <c:v>1.406556689018885</c:v>
                </c:pt>
                <c:pt idx="11">
                  <c:v>1.2584116902631961</c:v>
                </c:pt>
                <c:pt idx="12">
                  <c:v>1.5125276194492021</c:v>
                </c:pt>
                <c:pt idx="13">
                  <c:v>1.3100558434881477</c:v>
                </c:pt>
                <c:pt idx="14">
                  <c:v>1.2303734331123557</c:v>
                </c:pt>
                <c:pt idx="15">
                  <c:v>1.1326015331128534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Köp av smugglad alkohol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numRef>
              <c:f>Sheet1!$B$1:$Q$1</c:f>
              <c:numCache>
                <c:formatCode>General</c:formatCode>
                <c:ptCount val="16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</c:numCache>
            </c:numRef>
          </c:cat>
          <c:val>
            <c:numRef>
              <c:f>Sheet1!$B$3:$Q$3</c:f>
              <c:numCache>
                <c:formatCode>0.0</c:formatCode>
                <c:ptCount val="16"/>
                <c:pt idx="0">
                  <c:v>0.37662255380623194</c:v>
                </c:pt>
                <c:pt idx="1">
                  <c:v>0.50681507510893464</c:v>
                </c:pt>
                <c:pt idx="2">
                  <c:v>0.70633242792304207</c:v>
                </c:pt>
                <c:pt idx="3">
                  <c:v>1.0118262009725247</c:v>
                </c:pt>
                <c:pt idx="4">
                  <c:v>1.1629233250695552</c:v>
                </c:pt>
                <c:pt idx="5">
                  <c:v>1.1145213296950289</c:v>
                </c:pt>
                <c:pt idx="6">
                  <c:v>0.81723816325936083</c:v>
                </c:pt>
                <c:pt idx="7">
                  <c:v>0.71413019826408175</c:v>
                </c:pt>
                <c:pt idx="8">
                  <c:v>0.68425157339571363</c:v>
                </c:pt>
                <c:pt idx="9">
                  <c:v>0.50423025222311624</c:v>
                </c:pt>
                <c:pt idx="10">
                  <c:v>0.46141896228339402</c:v>
                </c:pt>
                <c:pt idx="11">
                  <c:v>0.43494964823851434</c:v>
                </c:pt>
                <c:pt idx="12">
                  <c:v>0.57387873794356725</c:v>
                </c:pt>
                <c:pt idx="13">
                  <c:v>0.46548267138266597</c:v>
                </c:pt>
                <c:pt idx="14">
                  <c:v>0.50257672543857324</c:v>
                </c:pt>
                <c:pt idx="15">
                  <c:v>0.44762214120669258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Köp på internet</c:v>
                </c:pt>
              </c:strCache>
            </c:strRef>
          </c:tx>
          <c:spPr>
            <a:ln w="38100">
              <a:solidFill>
                <a:srgbClr val="B32B31"/>
              </a:solidFill>
            </a:ln>
          </c:spPr>
          <c:marker>
            <c:symbol val="none"/>
          </c:marker>
          <c:cat>
            <c:numRef>
              <c:f>Sheet1!$B$1:$Q$1</c:f>
              <c:numCache>
                <c:formatCode>General</c:formatCode>
                <c:ptCount val="16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</c:numCache>
            </c:numRef>
          </c:cat>
          <c:val>
            <c:numRef>
              <c:f>Sheet1!$B$4:$Q$4</c:f>
              <c:numCache>
                <c:formatCode>General</c:formatCode>
                <c:ptCount val="16"/>
                <c:pt idx="5" formatCode="0.0">
                  <c:v>4.3098729002161162E-2</c:v>
                </c:pt>
                <c:pt idx="6" formatCode="0.0">
                  <c:v>1.5980051640055372E-2</c:v>
                </c:pt>
                <c:pt idx="7" formatCode="0.0">
                  <c:v>1.7274813639388074E-2</c:v>
                </c:pt>
                <c:pt idx="8" formatCode="0.0">
                  <c:v>4.8585637839624933E-2</c:v>
                </c:pt>
                <c:pt idx="9" formatCode="0.0">
                  <c:v>2.1713548872820218E-2</c:v>
                </c:pt>
                <c:pt idx="10" formatCode="0.0">
                  <c:v>9.6124858375462766E-2</c:v>
                </c:pt>
                <c:pt idx="11" formatCode="0.0">
                  <c:v>5.056447363869937E-2</c:v>
                </c:pt>
                <c:pt idx="12" formatCode="0.0">
                  <c:v>0.17217084777785588</c:v>
                </c:pt>
                <c:pt idx="13" formatCode="0.0">
                  <c:v>0.13338142073086923</c:v>
                </c:pt>
                <c:pt idx="14" formatCode="0.0">
                  <c:v>9.3574112438354437E-2</c:v>
                </c:pt>
                <c:pt idx="15" formatCode="0.0">
                  <c:v>0.12226503205010544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Hemtillverkad alkohol</c:v>
                </c:pt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numRef>
              <c:f>Sheet1!$B$1:$Q$1</c:f>
              <c:numCache>
                <c:formatCode>General</c:formatCode>
                <c:ptCount val="16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</c:numCache>
            </c:numRef>
          </c:cat>
          <c:val>
            <c:numRef>
              <c:f>Sheet1!$B$5:$Q$5</c:f>
              <c:numCache>
                <c:formatCode>0.0</c:formatCode>
                <c:ptCount val="16"/>
                <c:pt idx="0">
                  <c:v>0.30848429007199457</c:v>
                </c:pt>
                <c:pt idx="1">
                  <c:v>0.40680013809371363</c:v>
                </c:pt>
                <c:pt idx="2">
                  <c:v>0.35478689197682739</c:v>
                </c:pt>
                <c:pt idx="3">
                  <c:v>0.34181233618815815</c:v>
                </c:pt>
                <c:pt idx="4">
                  <c:v>0.26419359667276471</c:v>
                </c:pt>
                <c:pt idx="5">
                  <c:v>0.20837215451428115</c:v>
                </c:pt>
                <c:pt idx="6">
                  <c:v>0.17379780186487601</c:v>
                </c:pt>
                <c:pt idx="7">
                  <c:v>0.16785396916193523</c:v>
                </c:pt>
                <c:pt idx="8">
                  <c:v>0.12908897021630858</c:v>
                </c:pt>
                <c:pt idx="9">
                  <c:v>0.20937779279476976</c:v>
                </c:pt>
                <c:pt idx="10">
                  <c:v>0.19281262958639045</c:v>
                </c:pt>
                <c:pt idx="11">
                  <c:v>0.12612809233130196</c:v>
                </c:pt>
                <c:pt idx="12">
                  <c:v>0.16690640271816454</c:v>
                </c:pt>
                <c:pt idx="13">
                  <c:v>0.17182316794909686</c:v>
                </c:pt>
                <c:pt idx="14">
                  <c:v>0.18581677605673189</c:v>
                </c:pt>
                <c:pt idx="15">
                  <c:v>0.16305752499504325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61245984"/>
        <c:axId val="861246376"/>
      </c:lineChart>
      <c:catAx>
        <c:axId val="8612459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8612463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61246376"/>
        <c:scaling>
          <c:orientation val="minMax"/>
          <c:max val="3"/>
          <c:min val="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numFmt formatCode="0.0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861245984"/>
        <c:crosses val="autoZero"/>
        <c:crossBetween val="midCat"/>
        <c:majorUnit val="1"/>
      </c:valAx>
      <c:spPr>
        <a:solidFill>
          <a:schemeClr val="tx1"/>
        </a:solidFill>
        <a:ln w="31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48352202941066874"/>
          <c:y val="9.678616790326601E-2"/>
          <c:w val="0.44737831932808564"/>
          <c:h val="0.24032089527590028"/>
        </c:manualLayout>
      </c:layout>
      <c:overlay val="0"/>
      <c:txPr>
        <a:bodyPr/>
        <a:lstStyle/>
        <a:p>
          <a:pPr>
            <a:defRPr b="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>
        <c:manualLayout>
          <c:layoutTarget val="inner"/>
          <c:xMode val="edge"/>
          <c:yMode val="edge"/>
          <c:x val="7.0028910067908956E-2"/>
          <c:y val="8.585827967083888E-2"/>
          <c:w val="0.92997108993209099"/>
          <c:h val="0.5985636098912986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</c:strCache>
            </c:strRef>
          </c:tx>
          <c:spPr>
            <a:solidFill>
              <a:srgbClr val="004687"/>
            </a:solidFill>
            <a:ln w="38097">
              <a:noFill/>
              <a:prstDash val="sysDot"/>
            </a:ln>
          </c:spPr>
          <c:invertIfNegative val="0"/>
          <c:dPt>
            <c:idx val="4"/>
            <c:invertIfNegative val="0"/>
            <c:bubble3D val="0"/>
            <c:spPr>
              <a:solidFill>
                <a:srgbClr val="004687"/>
              </a:solidFill>
              <a:ln w="12700">
                <a:solidFill>
                  <a:srgbClr val="004687"/>
                </a:solidFill>
                <a:prstDash val="sysDot"/>
              </a:ln>
            </c:spPr>
          </c:dPt>
          <c:dPt>
            <c:idx val="7"/>
            <c:invertIfNegative val="0"/>
            <c:bubble3D val="0"/>
            <c:spPr>
              <a:pattFill prst="wdUpDiag">
                <a:fgClr>
                  <a:srgbClr val="004687"/>
                </a:fgClr>
                <a:bgClr>
                  <a:schemeClr val="tx1"/>
                </a:bgClr>
              </a:pattFill>
              <a:ln w="12700">
                <a:solidFill>
                  <a:srgbClr val="004687"/>
                </a:solidFill>
                <a:prstDash val="sysDot"/>
              </a:ln>
            </c:spPr>
          </c:dPt>
          <c:dPt>
            <c:idx val="11"/>
            <c:invertIfNegative val="0"/>
            <c:bubble3D val="0"/>
            <c:spPr>
              <a:solidFill>
                <a:srgbClr val="004687"/>
              </a:solidFill>
              <a:ln w="12700">
                <a:solidFill>
                  <a:srgbClr val="004687"/>
                </a:solidFill>
                <a:prstDash val="sysDot"/>
              </a:ln>
            </c:spPr>
          </c:dPt>
          <c:dPt>
            <c:idx val="13"/>
            <c:invertIfNegative val="0"/>
            <c:bubble3D val="0"/>
            <c:spPr>
              <a:solidFill>
                <a:srgbClr val="004687"/>
              </a:solidFill>
              <a:ln w="12700">
                <a:solidFill>
                  <a:schemeClr val="bg1"/>
                </a:solidFill>
                <a:prstDash val="sysDot"/>
              </a:ln>
            </c:spPr>
          </c:dPt>
          <c:cat>
            <c:strRef>
              <c:f>Sheet1!$A$5:$A$26</c:f>
              <c:strCache>
                <c:ptCount val="22"/>
                <c:pt idx="0">
                  <c:v>Halland</c:v>
                </c:pt>
                <c:pt idx="1">
                  <c:v>Blekinge</c:v>
                </c:pt>
                <c:pt idx="2">
                  <c:v>Skåne</c:v>
                </c:pt>
                <c:pt idx="3">
                  <c:v>Kalmar</c:v>
                </c:pt>
                <c:pt idx="4">
                  <c:v>Västra Götaland</c:v>
                </c:pt>
                <c:pt idx="5">
                  <c:v>Kronoberg</c:v>
                </c:pt>
                <c:pt idx="6">
                  <c:v>Jönköping</c:v>
                </c:pt>
                <c:pt idx="7">
                  <c:v>Riket</c:v>
                </c:pt>
                <c:pt idx="8">
                  <c:v>Östergötland</c:v>
                </c:pt>
                <c:pt idx="9">
                  <c:v>Västmanland</c:v>
                </c:pt>
                <c:pt idx="10">
                  <c:v>Stockholm</c:v>
                </c:pt>
                <c:pt idx="11">
                  <c:v>Värmland</c:v>
                </c:pt>
                <c:pt idx="12">
                  <c:v>Uppsala</c:v>
                </c:pt>
                <c:pt idx="13">
                  <c:v>Södermanland</c:v>
                </c:pt>
                <c:pt idx="14">
                  <c:v>Örebro</c:v>
                </c:pt>
                <c:pt idx="15">
                  <c:v>Dalarna</c:v>
                </c:pt>
                <c:pt idx="16">
                  <c:v>Gävleborg</c:v>
                </c:pt>
                <c:pt idx="17">
                  <c:v>Norrbotten</c:v>
                </c:pt>
                <c:pt idx="18">
                  <c:v>Västernorrland</c:v>
                </c:pt>
                <c:pt idx="19">
                  <c:v>Jämtland</c:v>
                </c:pt>
                <c:pt idx="20">
                  <c:v>Gotland</c:v>
                </c:pt>
                <c:pt idx="21">
                  <c:v>Västerbotten</c:v>
                </c:pt>
              </c:strCache>
            </c:strRef>
          </c:cat>
          <c:val>
            <c:numRef>
              <c:f>Sheet1!$D$5:$D$26</c:f>
              <c:numCache>
                <c:formatCode>0.00</c:formatCode>
                <c:ptCount val="22"/>
                <c:pt idx="0">
                  <c:v>2.4963784976091232</c:v>
                </c:pt>
                <c:pt idx="1">
                  <c:v>2.1703283631084638</c:v>
                </c:pt>
                <c:pt idx="2">
                  <c:v>2.1128580304799405</c:v>
                </c:pt>
                <c:pt idx="3">
                  <c:v>1.729558411752</c:v>
                </c:pt>
                <c:pt idx="4">
                  <c:v>1.7067971397294812</c:v>
                </c:pt>
                <c:pt idx="5">
                  <c:v>1.5578537970471675</c:v>
                </c:pt>
                <c:pt idx="6">
                  <c:v>1.3560390507607591</c:v>
                </c:pt>
                <c:pt idx="7">
                  <c:v>1.2887940238851512</c:v>
                </c:pt>
                <c:pt idx="8">
                  <c:v>1.2684037954374081</c:v>
                </c:pt>
                <c:pt idx="9">
                  <c:v>1.0610246162217065</c:v>
                </c:pt>
                <c:pt idx="10">
                  <c:v>0.93998758036593455</c:v>
                </c:pt>
                <c:pt idx="11">
                  <c:v>0.88481717531237236</c:v>
                </c:pt>
                <c:pt idx="12">
                  <c:v>0.82001432759833059</c:v>
                </c:pt>
                <c:pt idx="13">
                  <c:v>0.81390782547225116</c:v>
                </c:pt>
                <c:pt idx="14">
                  <c:v>0.75276048104315063</c:v>
                </c:pt>
                <c:pt idx="15">
                  <c:v>0.65061149840698285</c:v>
                </c:pt>
                <c:pt idx="16">
                  <c:v>0.6382797930930908</c:v>
                </c:pt>
                <c:pt idx="17">
                  <c:v>0.61283540763329614</c:v>
                </c:pt>
                <c:pt idx="18">
                  <c:v>0.61005735541800943</c:v>
                </c:pt>
                <c:pt idx="19">
                  <c:v>0.40045076246540329</c:v>
                </c:pt>
                <c:pt idx="20">
                  <c:v>0.39635909263490615</c:v>
                </c:pt>
                <c:pt idx="21">
                  <c:v>0.31549952459832781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61247160"/>
        <c:axId val="861247552"/>
      </c:barChart>
      <c:catAx>
        <c:axId val="861247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861247552"/>
        <c:crosses val="autoZero"/>
        <c:auto val="1"/>
        <c:lblAlgn val="ctr"/>
        <c:lblOffset val="100"/>
        <c:noMultiLvlLbl val="0"/>
      </c:catAx>
      <c:valAx>
        <c:axId val="861247552"/>
        <c:scaling>
          <c:orientation val="minMax"/>
          <c:max val="3"/>
          <c:min val="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numFmt formatCode="0.0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861247160"/>
        <c:crosses val="autoZero"/>
        <c:crossBetween val="between"/>
        <c:majorUnit val="1"/>
      </c:valAx>
      <c:spPr>
        <a:solidFill>
          <a:schemeClr val="tx1"/>
        </a:solidFill>
        <a:ln w="3175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211118769203656E-2"/>
          <c:y val="0.3645320730113813"/>
          <c:w val="0.87799545404585932"/>
          <c:h val="0.48015597115399355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1 Skåne</c:v>
                </c:pt>
              </c:strCache>
            </c:strRef>
          </c:tx>
          <c:spPr>
            <a:ln w="38097">
              <a:solidFill>
                <a:srgbClr val="BEBC00"/>
              </a:solidFill>
              <a:prstDash val="solid"/>
            </a:ln>
          </c:spPr>
          <c:marker>
            <c:symbol val="none"/>
          </c:marker>
          <c:cat>
            <c:strRef>
              <c:f>Sheet1!$B$1:$O$1</c:f>
              <c:strCache>
                <c:ptCount val="14"/>
                <c:pt idx="0">
                  <c:v>2001/03</c:v>
                </c:pt>
                <c:pt idx="1">
                  <c:v>2002/04</c:v>
                </c:pt>
                <c:pt idx="2">
                  <c:v>2003/05</c:v>
                </c:pt>
                <c:pt idx="3">
                  <c:v>2004/06</c:v>
                </c:pt>
                <c:pt idx="4">
                  <c:v>2005/07</c:v>
                </c:pt>
                <c:pt idx="5">
                  <c:v>2006/08</c:v>
                </c:pt>
                <c:pt idx="6">
                  <c:v>2007/09</c:v>
                </c:pt>
                <c:pt idx="7">
                  <c:v>2008/10</c:v>
                </c:pt>
                <c:pt idx="8">
                  <c:v>2009/11</c:v>
                </c:pt>
                <c:pt idx="9">
                  <c:v>2010/12</c:v>
                </c:pt>
                <c:pt idx="10">
                  <c:v>2011/13</c:v>
                </c:pt>
                <c:pt idx="11">
                  <c:v>2012/14</c:v>
                </c:pt>
                <c:pt idx="12">
                  <c:v>2013/15</c:v>
                </c:pt>
                <c:pt idx="13">
                  <c:v>2014/16</c:v>
                </c:pt>
              </c:strCache>
            </c:strRef>
          </c:cat>
          <c:val>
            <c:numRef>
              <c:f>Sheet1!$B$2:$O$2</c:f>
              <c:numCache>
                <c:formatCode>0.0</c:formatCode>
                <c:ptCount val="14"/>
                <c:pt idx="0">
                  <c:v>4.2114216320614828</c:v>
                </c:pt>
                <c:pt idx="1">
                  <c:v>4.7024943230077332</c:v>
                </c:pt>
                <c:pt idx="2">
                  <c:v>4.973708454990124</c:v>
                </c:pt>
                <c:pt idx="3">
                  <c:v>4.6425265791753789</c:v>
                </c:pt>
                <c:pt idx="4">
                  <c:v>4.2386964889399321</c:v>
                </c:pt>
                <c:pt idx="5">
                  <c:v>3.6612468913481861</c:v>
                </c:pt>
                <c:pt idx="6">
                  <c:v>3.2032934913416269</c:v>
                </c:pt>
                <c:pt idx="7">
                  <c:v>2.899942712601741</c:v>
                </c:pt>
                <c:pt idx="8">
                  <c:v>2.9018678764104568</c:v>
                </c:pt>
                <c:pt idx="9">
                  <c:v>2.7500990307219086</c:v>
                </c:pt>
                <c:pt idx="10">
                  <c:v>2.8464899664102941</c:v>
                </c:pt>
                <c:pt idx="11">
                  <c:v>2.302077729581784</c:v>
                </c:pt>
                <c:pt idx="12">
                  <c:v>2.337837198767081</c:v>
                </c:pt>
                <c:pt idx="13">
                  <c:v>1.824475893856589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2 Blekinge, Kronoberg, Halland</c:v>
                </c:pt>
              </c:strCache>
            </c:strRef>
          </c:tx>
          <c:spPr>
            <a:ln w="38100">
              <a:solidFill>
                <a:srgbClr val="B32B31"/>
              </a:solidFill>
            </a:ln>
          </c:spPr>
          <c:marker>
            <c:symbol val="none"/>
          </c:marker>
          <c:cat>
            <c:strRef>
              <c:f>Sheet1!$B$1:$O$1</c:f>
              <c:strCache>
                <c:ptCount val="14"/>
                <c:pt idx="0">
                  <c:v>2001/03</c:v>
                </c:pt>
                <c:pt idx="1">
                  <c:v>2002/04</c:v>
                </c:pt>
                <c:pt idx="2">
                  <c:v>2003/05</c:v>
                </c:pt>
                <c:pt idx="3">
                  <c:v>2004/06</c:v>
                </c:pt>
                <c:pt idx="4">
                  <c:v>2005/07</c:v>
                </c:pt>
                <c:pt idx="5">
                  <c:v>2006/08</c:v>
                </c:pt>
                <c:pt idx="6">
                  <c:v>2007/09</c:v>
                </c:pt>
                <c:pt idx="7">
                  <c:v>2008/10</c:v>
                </c:pt>
                <c:pt idx="8">
                  <c:v>2009/11</c:v>
                </c:pt>
                <c:pt idx="9">
                  <c:v>2010/12</c:v>
                </c:pt>
                <c:pt idx="10">
                  <c:v>2011/13</c:v>
                </c:pt>
                <c:pt idx="11">
                  <c:v>2012/14</c:v>
                </c:pt>
                <c:pt idx="12">
                  <c:v>2013/15</c:v>
                </c:pt>
                <c:pt idx="13">
                  <c:v>2014/16</c:v>
                </c:pt>
              </c:strCache>
            </c:strRef>
          </c:cat>
          <c:val>
            <c:numRef>
              <c:f>Sheet1!$B$3:$O$3</c:f>
              <c:numCache>
                <c:formatCode>0.0</c:formatCode>
                <c:ptCount val="14"/>
                <c:pt idx="0">
                  <c:v>2.6423476920034976</c:v>
                </c:pt>
                <c:pt idx="1">
                  <c:v>3.7138981663348845</c:v>
                </c:pt>
                <c:pt idx="2">
                  <c:v>4.3126153984116895</c:v>
                </c:pt>
                <c:pt idx="3">
                  <c:v>4.3548445206071813</c:v>
                </c:pt>
                <c:pt idx="4">
                  <c:v>3.6505062552222021</c:v>
                </c:pt>
                <c:pt idx="5">
                  <c:v>3.7512153343516537</c:v>
                </c:pt>
                <c:pt idx="6">
                  <c:v>3.4730192767497385</c:v>
                </c:pt>
                <c:pt idx="7">
                  <c:v>3.2458042738315682</c:v>
                </c:pt>
                <c:pt idx="8">
                  <c:v>2.6713742083726029</c:v>
                </c:pt>
                <c:pt idx="9">
                  <c:v>2.6007153063933619</c:v>
                </c:pt>
                <c:pt idx="10">
                  <c:v>2.2415267338760096</c:v>
                </c:pt>
                <c:pt idx="11">
                  <c:v>2.2293008478929583</c:v>
                </c:pt>
                <c:pt idx="12">
                  <c:v>2.2848241381679295</c:v>
                </c:pt>
                <c:pt idx="13">
                  <c:v>2.212775968061516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3 Västra Götaland</c:v>
                </c:pt>
              </c:strCache>
            </c:strRef>
          </c:tx>
          <c:spPr>
            <a:ln w="38100">
              <a:solidFill>
                <a:srgbClr val="AAA096"/>
              </a:solidFill>
            </a:ln>
          </c:spPr>
          <c:marker>
            <c:symbol val="none"/>
          </c:marker>
          <c:cat>
            <c:strRef>
              <c:f>Sheet1!$B$1:$O$1</c:f>
              <c:strCache>
                <c:ptCount val="14"/>
                <c:pt idx="0">
                  <c:v>2001/03</c:v>
                </c:pt>
                <c:pt idx="1">
                  <c:v>2002/04</c:v>
                </c:pt>
                <c:pt idx="2">
                  <c:v>2003/05</c:v>
                </c:pt>
                <c:pt idx="3">
                  <c:v>2004/06</c:v>
                </c:pt>
                <c:pt idx="4">
                  <c:v>2005/07</c:v>
                </c:pt>
                <c:pt idx="5">
                  <c:v>2006/08</c:v>
                </c:pt>
                <c:pt idx="6">
                  <c:v>2007/09</c:v>
                </c:pt>
                <c:pt idx="7">
                  <c:v>2008/10</c:v>
                </c:pt>
                <c:pt idx="8">
                  <c:v>2009/11</c:v>
                </c:pt>
                <c:pt idx="9">
                  <c:v>2010/12</c:v>
                </c:pt>
                <c:pt idx="10">
                  <c:v>2011/13</c:v>
                </c:pt>
                <c:pt idx="11">
                  <c:v>2012/14</c:v>
                </c:pt>
                <c:pt idx="12">
                  <c:v>2013/15</c:v>
                </c:pt>
                <c:pt idx="13">
                  <c:v>2014/16</c:v>
                </c:pt>
              </c:strCache>
            </c:strRef>
          </c:cat>
          <c:val>
            <c:numRef>
              <c:f>Sheet1!$B$4:$O$4</c:f>
              <c:numCache>
                <c:formatCode>0.0</c:formatCode>
                <c:ptCount val="14"/>
                <c:pt idx="0">
                  <c:v>2.2255100810788289</c:v>
                </c:pt>
                <c:pt idx="1">
                  <c:v>2.7671927575585973</c:v>
                </c:pt>
                <c:pt idx="2">
                  <c:v>2.9375483430539924</c:v>
                </c:pt>
                <c:pt idx="3">
                  <c:v>2.8045573872389569</c:v>
                </c:pt>
                <c:pt idx="4">
                  <c:v>2.1951151406704095</c:v>
                </c:pt>
                <c:pt idx="5">
                  <c:v>1.9481998771232092</c:v>
                </c:pt>
                <c:pt idx="6">
                  <c:v>1.7283152596796862</c:v>
                </c:pt>
                <c:pt idx="7">
                  <c:v>1.6490926363418617</c:v>
                </c:pt>
                <c:pt idx="8">
                  <c:v>1.4957156345467029</c:v>
                </c:pt>
                <c:pt idx="9">
                  <c:v>1.7068367343226643</c:v>
                </c:pt>
                <c:pt idx="10">
                  <c:v>1.7115096190615613</c:v>
                </c:pt>
                <c:pt idx="11">
                  <c:v>1.7816291122354901</c:v>
                </c:pt>
                <c:pt idx="12">
                  <c:v>1.6067958491747312</c:v>
                </c:pt>
                <c:pt idx="13">
                  <c:v>1.5987307265276798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4 Östergötland, Jönköping, Kalmar, Gotland</c:v>
                </c:pt>
              </c:strCache>
            </c:strRef>
          </c:tx>
          <c:spPr>
            <a:ln w="38100">
              <a:solidFill>
                <a:srgbClr val="9A57CD"/>
              </a:solidFill>
            </a:ln>
          </c:spPr>
          <c:marker>
            <c:symbol val="none"/>
          </c:marker>
          <c:cat>
            <c:strRef>
              <c:f>Sheet1!$B$1:$O$1</c:f>
              <c:strCache>
                <c:ptCount val="14"/>
                <c:pt idx="0">
                  <c:v>2001/03</c:v>
                </c:pt>
                <c:pt idx="1">
                  <c:v>2002/04</c:v>
                </c:pt>
                <c:pt idx="2">
                  <c:v>2003/05</c:v>
                </c:pt>
                <c:pt idx="3">
                  <c:v>2004/06</c:v>
                </c:pt>
                <c:pt idx="4">
                  <c:v>2005/07</c:v>
                </c:pt>
                <c:pt idx="5">
                  <c:v>2006/08</c:v>
                </c:pt>
                <c:pt idx="6">
                  <c:v>2007/09</c:v>
                </c:pt>
                <c:pt idx="7">
                  <c:v>2008/10</c:v>
                </c:pt>
                <c:pt idx="8">
                  <c:v>2009/11</c:v>
                </c:pt>
                <c:pt idx="9">
                  <c:v>2010/12</c:v>
                </c:pt>
                <c:pt idx="10">
                  <c:v>2011/13</c:v>
                </c:pt>
                <c:pt idx="11">
                  <c:v>2012/14</c:v>
                </c:pt>
                <c:pt idx="12">
                  <c:v>2013/15</c:v>
                </c:pt>
                <c:pt idx="13">
                  <c:v>2014/16</c:v>
                </c:pt>
              </c:strCache>
            </c:strRef>
          </c:cat>
          <c:val>
            <c:numRef>
              <c:f>Sheet1!$B$5:$O$5</c:f>
              <c:numCache>
                <c:formatCode>0.0</c:formatCode>
                <c:ptCount val="14"/>
                <c:pt idx="0">
                  <c:v>1.584255251440007</c:v>
                </c:pt>
                <c:pt idx="1">
                  <c:v>1.8931692371590152</c:v>
                </c:pt>
                <c:pt idx="2">
                  <c:v>1.967419124870857</c:v>
                </c:pt>
                <c:pt idx="3">
                  <c:v>1.9074050077706142</c:v>
                </c:pt>
                <c:pt idx="4">
                  <c:v>1.8102400444759319</c:v>
                </c:pt>
                <c:pt idx="5">
                  <c:v>1.8757542930007043</c:v>
                </c:pt>
                <c:pt idx="6">
                  <c:v>1.8671234504332859</c:v>
                </c:pt>
                <c:pt idx="7">
                  <c:v>1.6686226900331935</c:v>
                </c:pt>
                <c:pt idx="8">
                  <c:v>1.3651168728495093</c:v>
                </c:pt>
                <c:pt idx="9">
                  <c:v>1.2334778994359483</c:v>
                </c:pt>
                <c:pt idx="10">
                  <c:v>1.3346593796229254</c:v>
                </c:pt>
                <c:pt idx="11">
                  <c:v>1.2870106730256365</c:v>
                </c:pt>
                <c:pt idx="12">
                  <c:v>1.3777978112581195</c:v>
                </c:pt>
                <c:pt idx="13">
                  <c:v>1.3390939673816533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5 Stockholm</c:v>
                </c:pt>
              </c:strCache>
            </c:strRef>
          </c:tx>
          <c:spPr>
            <a:ln w="38100">
              <a:solidFill>
                <a:srgbClr val="9DC3E6"/>
              </a:solidFill>
            </a:ln>
          </c:spPr>
          <c:marker>
            <c:symbol val="none"/>
          </c:marker>
          <c:cat>
            <c:strRef>
              <c:f>Sheet1!$B$1:$O$1</c:f>
              <c:strCache>
                <c:ptCount val="14"/>
                <c:pt idx="0">
                  <c:v>2001/03</c:v>
                </c:pt>
                <c:pt idx="1">
                  <c:v>2002/04</c:v>
                </c:pt>
                <c:pt idx="2">
                  <c:v>2003/05</c:v>
                </c:pt>
                <c:pt idx="3">
                  <c:v>2004/06</c:v>
                </c:pt>
                <c:pt idx="4">
                  <c:v>2005/07</c:v>
                </c:pt>
                <c:pt idx="5">
                  <c:v>2006/08</c:v>
                </c:pt>
                <c:pt idx="6">
                  <c:v>2007/09</c:v>
                </c:pt>
                <c:pt idx="7">
                  <c:v>2008/10</c:v>
                </c:pt>
                <c:pt idx="8">
                  <c:v>2009/11</c:v>
                </c:pt>
                <c:pt idx="9">
                  <c:v>2010/12</c:v>
                </c:pt>
                <c:pt idx="10">
                  <c:v>2011/13</c:v>
                </c:pt>
                <c:pt idx="11">
                  <c:v>2012/14</c:v>
                </c:pt>
                <c:pt idx="12">
                  <c:v>2013/15</c:v>
                </c:pt>
                <c:pt idx="13">
                  <c:v>2014/16</c:v>
                </c:pt>
              </c:strCache>
            </c:strRef>
          </c:cat>
          <c:val>
            <c:numRef>
              <c:f>Sheet1!$B$6:$O$6</c:f>
              <c:numCache>
                <c:formatCode>0.0</c:formatCode>
                <c:ptCount val="14"/>
                <c:pt idx="0">
                  <c:v>1.4473973157778592</c:v>
                </c:pt>
                <c:pt idx="1">
                  <c:v>1.4655045139504113</c:v>
                </c:pt>
                <c:pt idx="2">
                  <c:v>1.5643284565558215</c:v>
                </c:pt>
                <c:pt idx="3">
                  <c:v>1.4422273593838255</c:v>
                </c:pt>
                <c:pt idx="4">
                  <c:v>1.4187747837516229</c:v>
                </c:pt>
                <c:pt idx="5">
                  <c:v>1.4080110536742427</c:v>
                </c:pt>
                <c:pt idx="6">
                  <c:v>1.3234680229673363</c:v>
                </c:pt>
                <c:pt idx="7">
                  <c:v>1.1675500772204785</c:v>
                </c:pt>
                <c:pt idx="8">
                  <c:v>0.90085013730252239</c:v>
                </c:pt>
                <c:pt idx="9">
                  <c:v>0.81308141764853803</c:v>
                </c:pt>
                <c:pt idx="10">
                  <c:v>0.91346650154943576</c:v>
                </c:pt>
                <c:pt idx="11">
                  <c:v>1.0206175272154614</c:v>
                </c:pt>
                <c:pt idx="12">
                  <c:v>1.0405005254431683</c:v>
                </c:pt>
                <c:pt idx="13">
                  <c:v>0.89947290422405513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6 Uppsala, Södermanland, Värmland, Örebro, Västmanland,Dalarna</c:v>
                </c:pt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strRef>
              <c:f>Sheet1!$B$1:$O$1</c:f>
              <c:strCache>
                <c:ptCount val="14"/>
                <c:pt idx="0">
                  <c:v>2001/03</c:v>
                </c:pt>
                <c:pt idx="1">
                  <c:v>2002/04</c:v>
                </c:pt>
                <c:pt idx="2">
                  <c:v>2003/05</c:v>
                </c:pt>
                <c:pt idx="3">
                  <c:v>2004/06</c:v>
                </c:pt>
                <c:pt idx="4">
                  <c:v>2005/07</c:v>
                </c:pt>
                <c:pt idx="5">
                  <c:v>2006/08</c:v>
                </c:pt>
                <c:pt idx="6">
                  <c:v>2007/09</c:v>
                </c:pt>
                <c:pt idx="7">
                  <c:v>2008/10</c:v>
                </c:pt>
                <c:pt idx="8">
                  <c:v>2009/11</c:v>
                </c:pt>
                <c:pt idx="9">
                  <c:v>2010/12</c:v>
                </c:pt>
                <c:pt idx="10">
                  <c:v>2011/13</c:v>
                </c:pt>
                <c:pt idx="11">
                  <c:v>2012/14</c:v>
                </c:pt>
                <c:pt idx="12">
                  <c:v>2013/15</c:v>
                </c:pt>
                <c:pt idx="13">
                  <c:v>2014/16</c:v>
                </c:pt>
              </c:strCache>
            </c:strRef>
          </c:cat>
          <c:val>
            <c:numRef>
              <c:f>Sheet1!$B$7:$O$7</c:f>
              <c:numCache>
                <c:formatCode>0.0</c:formatCode>
                <c:ptCount val="14"/>
                <c:pt idx="0">
                  <c:v>0.94768582121044675</c:v>
                </c:pt>
                <c:pt idx="1">
                  <c:v>1.2422138963986653</c:v>
                </c:pt>
                <c:pt idx="2">
                  <c:v>1.4373832635054029</c:v>
                </c:pt>
                <c:pt idx="3">
                  <c:v>1.6159515582120798</c:v>
                </c:pt>
                <c:pt idx="4">
                  <c:v>1.4128857838448068</c:v>
                </c:pt>
                <c:pt idx="5">
                  <c:v>1.2637695628620922</c:v>
                </c:pt>
                <c:pt idx="6">
                  <c:v>1.0522828863392257</c:v>
                </c:pt>
                <c:pt idx="7">
                  <c:v>0.87570613637934025</c:v>
                </c:pt>
                <c:pt idx="8">
                  <c:v>0.85348611921201656</c:v>
                </c:pt>
                <c:pt idx="9">
                  <c:v>0.83228222393562457</c:v>
                </c:pt>
                <c:pt idx="10">
                  <c:v>0.86950901527657332</c:v>
                </c:pt>
                <c:pt idx="11">
                  <c:v>0.88597983980701589</c:v>
                </c:pt>
                <c:pt idx="12">
                  <c:v>0.82801319515000038</c:v>
                </c:pt>
                <c:pt idx="13">
                  <c:v>0.82136472358595614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Sheet1!$A$8</c:f>
              <c:strCache>
                <c:ptCount val="1"/>
                <c:pt idx="0">
                  <c:v>7 Gävleborg, Västernorrland, Jämtland, Västerbotten, Norrbotten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Sheet1!$B$1:$O$1</c:f>
              <c:strCache>
                <c:ptCount val="14"/>
                <c:pt idx="0">
                  <c:v>2001/03</c:v>
                </c:pt>
                <c:pt idx="1">
                  <c:v>2002/04</c:v>
                </c:pt>
                <c:pt idx="2">
                  <c:v>2003/05</c:v>
                </c:pt>
                <c:pt idx="3">
                  <c:v>2004/06</c:v>
                </c:pt>
                <c:pt idx="4">
                  <c:v>2005/07</c:v>
                </c:pt>
                <c:pt idx="5">
                  <c:v>2006/08</c:v>
                </c:pt>
                <c:pt idx="6">
                  <c:v>2007/09</c:v>
                </c:pt>
                <c:pt idx="7">
                  <c:v>2008/10</c:v>
                </c:pt>
                <c:pt idx="8">
                  <c:v>2009/11</c:v>
                </c:pt>
                <c:pt idx="9">
                  <c:v>2010/12</c:v>
                </c:pt>
                <c:pt idx="10">
                  <c:v>2011/13</c:v>
                </c:pt>
                <c:pt idx="11">
                  <c:v>2012/14</c:v>
                </c:pt>
                <c:pt idx="12">
                  <c:v>2013/15</c:v>
                </c:pt>
                <c:pt idx="13">
                  <c:v>2014/16</c:v>
                </c:pt>
              </c:strCache>
            </c:strRef>
          </c:cat>
          <c:val>
            <c:numRef>
              <c:f>Sheet1!$B$8:$O$8</c:f>
              <c:numCache>
                <c:formatCode>0.0</c:formatCode>
                <c:ptCount val="14"/>
                <c:pt idx="0">
                  <c:v>0.53244387894824463</c:v>
                </c:pt>
                <c:pt idx="1">
                  <c:v>0.76171297536089855</c:v>
                </c:pt>
                <c:pt idx="2">
                  <c:v>0.89716424980236908</c:v>
                </c:pt>
                <c:pt idx="3">
                  <c:v>0.90688159002399538</c:v>
                </c:pt>
                <c:pt idx="4">
                  <c:v>0.70279853787070135</c:v>
                </c:pt>
                <c:pt idx="5">
                  <c:v>0.67153047326387938</c:v>
                </c:pt>
                <c:pt idx="6">
                  <c:v>0.65205441813631604</c:v>
                </c:pt>
                <c:pt idx="7">
                  <c:v>0.62279264051413641</c:v>
                </c:pt>
                <c:pt idx="8">
                  <c:v>0.56711148765617725</c:v>
                </c:pt>
                <c:pt idx="9">
                  <c:v>0.45879132696672986</c:v>
                </c:pt>
                <c:pt idx="10">
                  <c:v>0.58508273412649181</c:v>
                </c:pt>
                <c:pt idx="11">
                  <c:v>0.5851158859391119</c:v>
                </c:pt>
                <c:pt idx="12">
                  <c:v>0.60317069118373168</c:v>
                </c:pt>
                <c:pt idx="13">
                  <c:v>0.46789216420675506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61248336"/>
        <c:axId val="861248728"/>
      </c:lineChart>
      <c:catAx>
        <c:axId val="8612483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8612487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61248728"/>
        <c:scaling>
          <c:orientation val="minMax"/>
          <c:max val="6"/>
          <c:min val="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numFmt formatCode="0.0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861248336"/>
        <c:crosses val="autoZero"/>
        <c:crossBetween val="midCat"/>
        <c:majorUnit val="2"/>
      </c:valAx>
      <c:spPr>
        <a:solidFill>
          <a:schemeClr val="tx1"/>
        </a:solidFill>
        <a:ln w="31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12190564953969812"/>
          <c:y val="3.3487627184213872E-2"/>
          <c:w val="0.77552224688903981"/>
          <c:h val="0.33706506222704374"/>
        </c:manualLayout>
      </c:layout>
      <c:overlay val="0"/>
      <c:spPr>
        <a:solidFill>
          <a:schemeClr val="tx1"/>
        </a:solidFill>
      </c:spPr>
      <c:txPr>
        <a:bodyPr/>
        <a:lstStyle/>
        <a:p>
          <a:pPr>
            <a:defRPr sz="1600" b="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211118769203656E-2"/>
          <c:y val="9.1961299386882578E-2"/>
          <c:w val="0.89217361429601572"/>
          <c:h val="0.7317098025144354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Götaland</c:v>
                </c:pt>
              </c:strCache>
            </c:strRef>
          </c:tx>
          <c:spPr>
            <a:ln w="38097">
              <a:solidFill>
                <a:srgbClr val="BEBC00"/>
              </a:solidFill>
              <a:prstDash val="solid"/>
            </a:ln>
          </c:spPr>
          <c:marker>
            <c:symbol val="none"/>
          </c:marker>
          <c:cat>
            <c:strRef>
              <c:f>Sheet1!$B$1:$O$1</c:f>
              <c:strCache>
                <c:ptCount val="14"/>
                <c:pt idx="0">
                  <c:v>2001/03</c:v>
                </c:pt>
                <c:pt idx="1">
                  <c:v>2002/04</c:v>
                </c:pt>
                <c:pt idx="2">
                  <c:v>2003/05</c:v>
                </c:pt>
                <c:pt idx="3">
                  <c:v>2004/06</c:v>
                </c:pt>
                <c:pt idx="4">
                  <c:v>2005/07</c:v>
                </c:pt>
                <c:pt idx="5">
                  <c:v>2006/08</c:v>
                </c:pt>
                <c:pt idx="6">
                  <c:v>2007/09</c:v>
                </c:pt>
                <c:pt idx="7">
                  <c:v>2008/10</c:v>
                </c:pt>
                <c:pt idx="8">
                  <c:v>2009/11</c:v>
                </c:pt>
                <c:pt idx="9">
                  <c:v>2010/12</c:v>
                </c:pt>
                <c:pt idx="10">
                  <c:v>2011/13</c:v>
                </c:pt>
                <c:pt idx="11">
                  <c:v>2012/14</c:v>
                </c:pt>
                <c:pt idx="12">
                  <c:v>2013/15</c:v>
                </c:pt>
                <c:pt idx="13">
                  <c:v>2014/16</c:v>
                </c:pt>
              </c:strCache>
            </c:strRef>
          </c:cat>
          <c:val>
            <c:numRef>
              <c:f>Sheet1!$B$2:$O$2</c:f>
              <c:numCache>
                <c:formatCode>0.0</c:formatCode>
                <c:ptCount val="14"/>
                <c:pt idx="0">
                  <c:v>2.6613694662114606</c:v>
                </c:pt>
                <c:pt idx="1">
                  <c:v>3.2098836097384544</c:v>
                </c:pt>
                <c:pt idx="2">
                  <c:v>3.446262008586364</c:v>
                </c:pt>
                <c:pt idx="3">
                  <c:v>3.3039878457050449</c:v>
                </c:pt>
                <c:pt idx="4">
                  <c:v>2.8610586739941319</c:v>
                </c:pt>
                <c:pt idx="5">
                  <c:v>2.6501733945841828</c:v>
                </c:pt>
                <c:pt idx="6">
                  <c:v>2.4086334199469608</c:v>
                </c:pt>
                <c:pt idx="7">
                  <c:v>2.2208670430981545</c:v>
                </c:pt>
                <c:pt idx="8">
                  <c:v>2.0165811544204346</c:v>
                </c:pt>
                <c:pt idx="9">
                  <c:v>2.0081939938034994</c:v>
                </c:pt>
                <c:pt idx="10">
                  <c:v>2.0101781384460264</c:v>
                </c:pt>
                <c:pt idx="11">
                  <c:v>1.8723439158573676</c:v>
                </c:pt>
                <c:pt idx="12">
                  <c:v>1.8502256599859725</c:v>
                </c:pt>
                <c:pt idx="13">
                  <c:v>1.6868530309187415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Svealand</c:v>
                </c:pt>
              </c:strCache>
            </c:strRef>
          </c:tx>
          <c:spPr>
            <a:ln w="38100">
              <a:solidFill>
                <a:srgbClr val="B32B31"/>
              </a:solidFill>
            </a:ln>
          </c:spPr>
          <c:marker>
            <c:symbol val="none"/>
          </c:marker>
          <c:cat>
            <c:strRef>
              <c:f>Sheet1!$B$1:$O$1</c:f>
              <c:strCache>
                <c:ptCount val="14"/>
                <c:pt idx="0">
                  <c:v>2001/03</c:v>
                </c:pt>
                <c:pt idx="1">
                  <c:v>2002/04</c:v>
                </c:pt>
                <c:pt idx="2">
                  <c:v>2003/05</c:v>
                </c:pt>
                <c:pt idx="3">
                  <c:v>2004/06</c:v>
                </c:pt>
                <c:pt idx="4">
                  <c:v>2005/07</c:v>
                </c:pt>
                <c:pt idx="5">
                  <c:v>2006/08</c:v>
                </c:pt>
                <c:pt idx="6">
                  <c:v>2007/09</c:v>
                </c:pt>
                <c:pt idx="7">
                  <c:v>2008/10</c:v>
                </c:pt>
                <c:pt idx="8">
                  <c:v>2009/11</c:v>
                </c:pt>
                <c:pt idx="9">
                  <c:v>2010/12</c:v>
                </c:pt>
                <c:pt idx="10">
                  <c:v>2011/13</c:v>
                </c:pt>
                <c:pt idx="11">
                  <c:v>2012/14</c:v>
                </c:pt>
                <c:pt idx="12">
                  <c:v>2013/15</c:v>
                </c:pt>
                <c:pt idx="13">
                  <c:v>2014/16</c:v>
                </c:pt>
              </c:strCache>
            </c:strRef>
          </c:cat>
          <c:val>
            <c:numRef>
              <c:f>Sheet1!$B$3:$O$3</c:f>
              <c:numCache>
                <c:formatCode>0.0</c:formatCode>
                <c:ptCount val="14"/>
                <c:pt idx="0">
                  <c:v>1.2116873541871354</c:v>
                </c:pt>
                <c:pt idx="1">
                  <c:v>1.3601577035527839</c:v>
                </c:pt>
                <c:pt idx="2">
                  <c:v>1.5044769988422386</c:v>
                </c:pt>
                <c:pt idx="3">
                  <c:v>1.5238217798488132</c:v>
                </c:pt>
                <c:pt idx="4">
                  <c:v>1.4160779488405681</c:v>
                </c:pt>
                <c:pt idx="5">
                  <c:v>1.3415531413444564</c:v>
                </c:pt>
                <c:pt idx="6">
                  <c:v>1.1978696702807927</c:v>
                </c:pt>
                <c:pt idx="7">
                  <c:v>1.0329872345052065</c:v>
                </c:pt>
                <c:pt idx="8">
                  <c:v>0.8788892495902938</c:v>
                </c:pt>
                <c:pt idx="9">
                  <c:v>0.82143315031110442</c:v>
                </c:pt>
                <c:pt idx="10">
                  <c:v>0.89415894416959851</c:v>
                </c:pt>
                <c:pt idx="11">
                  <c:v>0.96032278464386656</c:v>
                </c:pt>
                <c:pt idx="12">
                  <c:v>0.94534606669063859</c:v>
                </c:pt>
                <c:pt idx="13">
                  <c:v>0.86467839515983813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Norrland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Sheet1!$B$1:$O$1</c:f>
              <c:strCache>
                <c:ptCount val="14"/>
                <c:pt idx="0">
                  <c:v>2001/03</c:v>
                </c:pt>
                <c:pt idx="1">
                  <c:v>2002/04</c:v>
                </c:pt>
                <c:pt idx="2">
                  <c:v>2003/05</c:v>
                </c:pt>
                <c:pt idx="3">
                  <c:v>2004/06</c:v>
                </c:pt>
                <c:pt idx="4">
                  <c:v>2005/07</c:v>
                </c:pt>
                <c:pt idx="5">
                  <c:v>2006/08</c:v>
                </c:pt>
                <c:pt idx="6">
                  <c:v>2007/09</c:v>
                </c:pt>
                <c:pt idx="7">
                  <c:v>2008/10</c:v>
                </c:pt>
                <c:pt idx="8">
                  <c:v>2009/11</c:v>
                </c:pt>
                <c:pt idx="9">
                  <c:v>2010/12</c:v>
                </c:pt>
                <c:pt idx="10">
                  <c:v>2011/13</c:v>
                </c:pt>
                <c:pt idx="11">
                  <c:v>2012/14</c:v>
                </c:pt>
                <c:pt idx="12">
                  <c:v>2013/15</c:v>
                </c:pt>
                <c:pt idx="13">
                  <c:v>2014/16</c:v>
                </c:pt>
              </c:strCache>
            </c:strRef>
          </c:cat>
          <c:val>
            <c:numRef>
              <c:f>Sheet1!$B$4:$O$4</c:f>
              <c:numCache>
                <c:formatCode>0.0</c:formatCode>
                <c:ptCount val="14"/>
                <c:pt idx="0">
                  <c:v>0.53244387894824463</c:v>
                </c:pt>
                <c:pt idx="1">
                  <c:v>0.76171297536089855</c:v>
                </c:pt>
                <c:pt idx="2">
                  <c:v>0.89716424980236908</c:v>
                </c:pt>
                <c:pt idx="3">
                  <c:v>0.90688159002399538</c:v>
                </c:pt>
                <c:pt idx="4">
                  <c:v>0.70279853787070135</c:v>
                </c:pt>
                <c:pt idx="5">
                  <c:v>0.67153047326387938</c:v>
                </c:pt>
                <c:pt idx="6">
                  <c:v>0.65205441813631604</c:v>
                </c:pt>
                <c:pt idx="7">
                  <c:v>0.62279264051413641</c:v>
                </c:pt>
                <c:pt idx="8">
                  <c:v>0.56711148765617725</c:v>
                </c:pt>
                <c:pt idx="9">
                  <c:v>0.45879132696672986</c:v>
                </c:pt>
                <c:pt idx="10">
                  <c:v>0.58508273412649181</c:v>
                </c:pt>
                <c:pt idx="11">
                  <c:v>0.5851158859391119</c:v>
                </c:pt>
                <c:pt idx="12">
                  <c:v>0.60317069118373168</c:v>
                </c:pt>
                <c:pt idx="13">
                  <c:v>0.46789216420675506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62007480"/>
        <c:axId val="862007872"/>
      </c:lineChart>
      <c:catAx>
        <c:axId val="8620074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8620078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62007872"/>
        <c:scaling>
          <c:orientation val="minMax"/>
          <c:max val="4"/>
          <c:min val="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numFmt formatCode="0.0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862007480"/>
        <c:crosses val="autoZero"/>
        <c:crossBetween val="midCat"/>
        <c:majorUnit val="1"/>
      </c:valAx>
      <c:spPr>
        <a:solidFill>
          <a:schemeClr val="tx1"/>
        </a:solidFill>
        <a:ln w="31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4239966993907559"/>
          <c:y val="0.12061985605203028"/>
          <c:w val="0.48037902168010949"/>
          <c:h val="6.3555438284635044E-2"/>
        </c:manualLayout>
      </c:layout>
      <c:overlay val="0"/>
      <c:txPr>
        <a:bodyPr/>
        <a:lstStyle/>
        <a:p>
          <a:pPr>
            <a:defRPr b="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>
        <c:manualLayout>
          <c:layoutTarget val="inner"/>
          <c:xMode val="edge"/>
          <c:yMode val="edge"/>
          <c:x val="7.0028910067908956E-2"/>
          <c:y val="8.585827967083888E-2"/>
          <c:w val="0.92997108993209099"/>
          <c:h val="0.5985636098912986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</c:strCache>
            </c:strRef>
          </c:tx>
          <c:spPr>
            <a:solidFill>
              <a:srgbClr val="004687"/>
            </a:solidFill>
            <a:ln w="38097">
              <a:noFill/>
              <a:prstDash val="sysDot"/>
            </a:ln>
          </c:spPr>
          <c:invertIfNegative val="0"/>
          <c:dPt>
            <c:idx val="4"/>
            <c:invertIfNegative val="0"/>
            <c:bubble3D val="0"/>
            <c:spPr>
              <a:solidFill>
                <a:srgbClr val="004687"/>
              </a:solidFill>
              <a:ln w="12700">
                <a:solidFill>
                  <a:srgbClr val="004687"/>
                </a:solidFill>
                <a:prstDash val="sysDot"/>
              </a:ln>
            </c:spPr>
          </c:dPt>
          <c:dPt>
            <c:idx val="7"/>
            <c:invertIfNegative val="0"/>
            <c:bubble3D val="0"/>
            <c:spPr>
              <a:solidFill>
                <a:srgbClr val="004687"/>
              </a:solidFill>
              <a:ln w="12700">
                <a:solidFill>
                  <a:srgbClr val="004687"/>
                </a:solidFill>
                <a:prstDash val="sysDot"/>
              </a:ln>
            </c:spPr>
          </c:dPt>
          <c:dPt>
            <c:idx val="9"/>
            <c:invertIfNegative val="0"/>
            <c:bubble3D val="0"/>
            <c:spPr>
              <a:pattFill prst="wdUpDiag">
                <a:fgClr>
                  <a:srgbClr val="004687"/>
                </a:fgClr>
                <a:bgClr>
                  <a:schemeClr val="tx1"/>
                </a:bgClr>
              </a:pattFill>
              <a:ln w="12700">
                <a:solidFill>
                  <a:srgbClr val="004687"/>
                </a:solidFill>
                <a:prstDash val="sysDot"/>
              </a:ln>
            </c:spPr>
          </c:dPt>
          <c:dPt>
            <c:idx val="11"/>
            <c:invertIfNegative val="0"/>
            <c:bubble3D val="0"/>
            <c:spPr>
              <a:solidFill>
                <a:srgbClr val="004687"/>
              </a:solidFill>
              <a:ln w="12700">
                <a:solidFill>
                  <a:srgbClr val="004687"/>
                </a:solidFill>
                <a:prstDash val="sysDot"/>
              </a:ln>
            </c:spPr>
          </c:dPt>
          <c:dPt>
            <c:idx val="13"/>
            <c:invertIfNegative val="0"/>
            <c:bubble3D val="0"/>
            <c:spPr>
              <a:solidFill>
                <a:srgbClr val="004687"/>
              </a:solidFill>
              <a:ln w="12700">
                <a:solidFill>
                  <a:schemeClr val="bg1"/>
                </a:solidFill>
                <a:prstDash val="sysDot"/>
              </a:ln>
            </c:spPr>
          </c:dPt>
          <c:cat>
            <c:strRef>
              <c:f>Sheet1!$A$5:$A$26</c:f>
              <c:strCache>
                <c:ptCount val="22"/>
                <c:pt idx="0">
                  <c:v>Östergötland</c:v>
                </c:pt>
                <c:pt idx="1">
                  <c:v>Halland</c:v>
                </c:pt>
                <c:pt idx="2">
                  <c:v>Jönköping</c:v>
                </c:pt>
                <c:pt idx="3">
                  <c:v>Kalmar</c:v>
                </c:pt>
                <c:pt idx="4">
                  <c:v>Västra Götaland</c:v>
                </c:pt>
                <c:pt idx="5">
                  <c:v>Västmanland</c:v>
                </c:pt>
                <c:pt idx="6">
                  <c:v>Örebro</c:v>
                </c:pt>
                <c:pt idx="7">
                  <c:v>Värmland</c:v>
                </c:pt>
                <c:pt idx="8">
                  <c:v>Skåne</c:v>
                </c:pt>
                <c:pt idx="9">
                  <c:v>Riket</c:v>
                </c:pt>
                <c:pt idx="10">
                  <c:v>Kronoberg</c:v>
                </c:pt>
                <c:pt idx="11">
                  <c:v>Södermanland</c:v>
                </c:pt>
                <c:pt idx="12">
                  <c:v>Blekinge</c:v>
                </c:pt>
                <c:pt idx="13">
                  <c:v>Dalarna</c:v>
                </c:pt>
                <c:pt idx="14">
                  <c:v>Norrbotten</c:v>
                </c:pt>
                <c:pt idx="15">
                  <c:v>Stockholm</c:v>
                </c:pt>
                <c:pt idx="16">
                  <c:v>Gävleborg</c:v>
                </c:pt>
                <c:pt idx="17">
                  <c:v>Uppsala</c:v>
                </c:pt>
                <c:pt idx="18">
                  <c:v>Västerbotten</c:v>
                </c:pt>
                <c:pt idx="19">
                  <c:v>Jämtland</c:v>
                </c:pt>
                <c:pt idx="20">
                  <c:v>Gotland</c:v>
                </c:pt>
                <c:pt idx="21">
                  <c:v>Västernorrland</c:v>
                </c:pt>
              </c:strCache>
            </c:strRef>
          </c:cat>
          <c:val>
            <c:numRef>
              <c:f>Sheet1!$D$5:$D$26</c:f>
              <c:numCache>
                <c:formatCode>0.00</c:formatCode>
                <c:ptCount val="22"/>
                <c:pt idx="0">
                  <c:v>0.90876101486249872</c:v>
                </c:pt>
                <c:pt idx="1">
                  <c:v>0.82096513487001899</c:v>
                </c:pt>
                <c:pt idx="2">
                  <c:v>0.79394468239142835</c:v>
                </c:pt>
                <c:pt idx="3">
                  <c:v>0.72950997135454998</c:v>
                </c:pt>
                <c:pt idx="4">
                  <c:v>0.67284053934635646</c:v>
                </c:pt>
                <c:pt idx="5">
                  <c:v>0.62661418158166282</c:v>
                </c:pt>
                <c:pt idx="6">
                  <c:v>0.49934371108913211</c:v>
                </c:pt>
                <c:pt idx="7">
                  <c:v>0.49149206715515953</c:v>
                </c:pt>
                <c:pt idx="8">
                  <c:v>0.48982457457032869</c:v>
                </c:pt>
                <c:pt idx="9">
                  <c:v>0.4849019848420027</c:v>
                </c:pt>
                <c:pt idx="10">
                  <c:v>0.41219967314704153</c:v>
                </c:pt>
                <c:pt idx="11">
                  <c:v>0.39107549459399399</c:v>
                </c:pt>
                <c:pt idx="12">
                  <c:v>0.35387477293171055</c:v>
                </c:pt>
                <c:pt idx="13">
                  <c:v>0.3344417956298732</c:v>
                </c:pt>
                <c:pt idx="14">
                  <c:v>0.28195875868501813</c:v>
                </c:pt>
                <c:pt idx="15">
                  <c:v>0.27178880546130396</c:v>
                </c:pt>
                <c:pt idx="16">
                  <c:v>0.26929757063828336</c:v>
                </c:pt>
                <c:pt idx="17">
                  <c:v>0.24110802656251881</c:v>
                </c:pt>
                <c:pt idx="18">
                  <c:v>0.19686955366523828</c:v>
                </c:pt>
                <c:pt idx="19">
                  <c:v>0.19438491564115232</c:v>
                </c:pt>
                <c:pt idx="20">
                  <c:v>0.16671250188464118</c:v>
                </c:pt>
                <c:pt idx="21">
                  <c:v>9.2125478382470039E-2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62008656"/>
        <c:axId val="862009048"/>
      </c:barChart>
      <c:catAx>
        <c:axId val="862008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862009048"/>
        <c:crosses val="autoZero"/>
        <c:auto val="1"/>
        <c:lblAlgn val="ctr"/>
        <c:lblOffset val="100"/>
        <c:noMultiLvlLbl val="0"/>
      </c:catAx>
      <c:valAx>
        <c:axId val="862009048"/>
        <c:scaling>
          <c:orientation val="minMax"/>
          <c:max val="1"/>
          <c:min val="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numFmt formatCode="0.0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862008656"/>
        <c:crosses val="autoZero"/>
        <c:crossBetween val="between"/>
        <c:majorUnit val="0.2"/>
      </c:valAx>
      <c:spPr>
        <a:solidFill>
          <a:schemeClr val="tx1"/>
        </a:solidFill>
        <a:ln w="3175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211118769203656E-2"/>
          <c:y val="0.3645320730113813"/>
          <c:w val="0.87799545404585932"/>
          <c:h val="0.48015597115399355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1 Skåne</c:v>
                </c:pt>
              </c:strCache>
            </c:strRef>
          </c:tx>
          <c:spPr>
            <a:ln w="38097">
              <a:solidFill>
                <a:srgbClr val="BEBC00"/>
              </a:solidFill>
              <a:prstDash val="solid"/>
            </a:ln>
          </c:spPr>
          <c:marker>
            <c:symbol val="none"/>
          </c:marker>
          <c:cat>
            <c:strRef>
              <c:f>Sheet1!$B$1:$O$1</c:f>
              <c:strCache>
                <c:ptCount val="14"/>
                <c:pt idx="0">
                  <c:v>2001/03</c:v>
                </c:pt>
                <c:pt idx="1">
                  <c:v>2002/04</c:v>
                </c:pt>
                <c:pt idx="2">
                  <c:v>2003/05</c:v>
                </c:pt>
                <c:pt idx="3">
                  <c:v>2004/06</c:v>
                </c:pt>
                <c:pt idx="4">
                  <c:v>2005/07</c:v>
                </c:pt>
                <c:pt idx="5">
                  <c:v>2006/08</c:v>
                </c:pt>
                <c:pt idx="6">
                  <c:v>2007/09</c:v>
                </c:pt>
                <c:pt idx="7">
                  <c:v>2008/10</c:v>
                </c:pt>
                <c:pt idx="8">
                  <c:v>2009/11</c:v>
                </c:pt>
                <c:pt idx="9">
                  <c:v>2010/12</c:v>
                </c:pt>
                <c:pt idx="10">
                  <c:v>2011/13</c:v>
                </c:pt>
                <c:pt idx="11">
                  <c:v>2012/14</c:v>
                </c:pt>
                <c:pt idx="12">
                  <c:v>2013/15</c:v>
                </c:pt>
                <c:pt idx="13">
                  <c:v>2014/16</c:v>
                </c:pt>
              </c:strCache>
            </c:strRef>
          </c:cat>
          <c:val>
            <c:numRef>
              <c:f>Sheet1!$B$2:$O$2</c:f>
              <c:numCache>
                <c:formatCode>0.0</c:formatCode>
                <c:ptCount val="14"/>
                <c:pt idx="0">
                  <c:v>1.04436700490697</c:v>
                </c:pt>
                <c:pt idx="1">
                  <c:v>1.1692713466283216</c:v>
                </c:pt>
                <c:pt idx="2">
                  <c:v>1.2864656739570302</c:v>
                </c:pt>
                <c:pt idx="3">
                  <c:v>1.1457428643888405</c:v>
                </c:pt>
                <c:pt idx="4">
                  <c:v>1.0065050050970188</c:v>
                </c:pt>
                <c:pt idx="5">
                  <c:v>0.81919256230461901</c:v>
                </c:pt>
                <c:pt idx="6">
                  <c:v>0.60487752757880997</c:v>
                </c:pt>
                <c:pt idx="7">
                  <c:v>0.74157665573738163</c:v>
                </c:pt>
                <c:pt idx="8">
                  <c:v>0.5390078497902101</c:v>
                </c:pt>
                <c:pt idx="9">
                  <c:v>0.61507771955926016</c:v>
                </c:pt>
                <c:pt idx="10">
                  <c:v>0.46832485880501934</c:v>
                </c:pt>
                <c:pt idx="11">
                  <c:v>0.5106894367195135</c:v>
                </c:pt>
                <c:pt idx="12">
                  <c:v>0.49959085970661582</c:v>
                </c:pt>
                <c:pt idx="13">
                  <c:v>0.43887442710277136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2 Blekinge, Kronoberg, Halland</c:v>
                </c:pt>
              </c:strCache>
            </c:strRef>
          </c:tx>
          <c:spPr>
            <a:ln w="38100">
              <a:solidFill>
                <a:srgbClr val="B32B31"/>
              </a:solidFill>
            </a:ln>
          </c:spPr>
          <c:marker>
            <c:symbol val="none"/>
          </c:marker>
          <c:cat>
            <c:strRef>
              <c:f>Sheet1!$B$1:$O$1</c:f>
              <c:strCache>
                <c:ptCount val="14"/>
                <c:pt idx="0">
                  <c:v>2001/03</c:v>
                </c:pt>
                <c:pt idx="1">
                  <c:v>2002/04</c:v>
                </c:pt>
                <c:pt idx="2">
                  <c:v>2003/05</c:v>
                </c:pt>
                <c:pt idx="3">
                  <c:v>2004/06</c:v>
                </c:pt>
                <c:pt idx="4">
                  <c:v>2005/07</c:v>
                </c:pt>
                <c:pt idx="5">
                  <c:v>2006/08</c:v>
                </c:pt>
                <c:pt idx="6">
                  <c:v>2007/09</c:v>
                </c:pt>
                <c:pt idx="7">
                  <c:v>2008/10</c:v>
                </c:pt>
                <c:pt idx="8">
                  <c:v>2009/11</c:v>
                </c:pt>
                <c:pt idx="9">
                  <c:v>2010/12</c:v>
                </c:pt>
                <c:pt idx="10">
                  <c:v>2011/13</c:v>
                </c:pt>
                <c:pt idx="11">
                  <c:v>2012/14</c:v>
                </c:pt>
                <c:pt idx="12">
                  <c:v>2013/15</c:v>
                </c:pt>
                <c:pt idx="13">
                  <c:v>2014/16</c:v>
                </c:pt>
              </c:strCache>
            </c:strRef>
          </c:cat>
          <c:val>
            <c:numRef>
              <c:f>Sheet1!$B$3:$O$3</c:f>
              <c:numCache>
                <c:formatCode>0.0</c:formatCode>
                <c:ptCount val="14"/>
                <c:pt idx="0">
                  <c:v>0.79601849629999988</c:v>
                </c:pt>
                <c:pt idx="1">
                  <c:v>0.99405491226592113</c:v>
                </c:pt>
                <c:pt idx="2">
                  <c:v>1.2540623190802112</c:v>
                </c:pt>
                <c:pt idx="3">
                  <c:v>1.2322656238562246</c:v>
                </c:pt>
                <c:pt idx="4">
                  <c:v>1.2598950389264161</c:v>
                </c:pt>
                <c:pt idx="5">
                  <c:v>0.93706524852770112</c:v>
                </c:pt>
                <c:pt idx="6">
                  <c:v>1.0451420850480615</c:v>
                </c:pt>
                <c:pt idx="7">
                  <c:v>0.82916646545803785</c:v>
                </c:pt>
                <c:pt idx="8">
                  <c:v>0.85828943049880069</c:v>
                </c:pt>
                <c:pt idx="9">
                  <c:v>0.69161914438680638</c:v>
                </c:pt>
                <c:pt idx="10">
                  <c:v>0.68992149838782024</c:v>
                </c:pt>
                <c:pt idx="11">
                  <c:v>0.59390405736947338</c:v>
                </c:pt>
                <c:pt idx="12">
                  <c:v>0.62109987637007935</c:v>
                </c:pt>
                <c:pt idx="13">
                  <c:v>0.55414856049072692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3 Västra Götaland</c:v>
                </c:pt>
              </c:strCache>
            </c:strRef>
          </c:tx>
          <c:spPr>
            <a:ln w="38100">
              <a:solidFill>
                <a:srgbClr val="AAA096"/>
              </a:solidFill>
            </a:ln>
          </c:spPr>
          <c:marker>
            <c:symbol val="none"/>
          </c:marker>
          <c:cat>
            <c:strRef>
              <c:f>Sheet1!$B$1:$O$1</c:f>
              <c:strCache>
                <c:ptCount val="14"/>
                <c:pt idx="0">
                  <c:v>2001/03</c:v>
                </c:pt>
                <c:pt idx="1">
                  <c:v>2002/04</c:v>
                </c:pt>
                <c:pt idx="2">
                  <c:v>2003/05</c:v>
                </c:pt>
                <c:pt idx="3">
                  <c:v>2004/06</c:v>
                </c:pt>
                <c:pt idx="4">
                  <c:v>2005/07</c:v>
                </c:pt>
                <c:pt idx="5">
                  <c:v>2006/08</c:v>
                </c:pt>
                <c:pt idx="6">
                  <c:v>2007/09</c:v>
                </c:pt>
                <c:pt idx="7">
                  <c:v>2008/10</c:v>
                </c:pt>
                <c:pt idx="8">
                  <c:v>2009/11</c:v>
                </c:pt>
                <c:pt idx="9">
                  <c:v>2010/12</c:v>
                </c:pt>
                <c:pt idx="10">
                  <c:v>2011/13</c:v>
                </c:pt>
                <c:pt idx="11">
                  <c:v>2012/14</c:v>
                </c:pt>
                <c:pt idx="12">
                  <c:v>2013/15</c:v>
                </c:pt>
                <c:pt idx="13">
                  <c:v>2014/16</c:v>
                </c:pt>
              </c:strCache>
            </c:strRef>
          </c:cat>
          <c:val>
            <c:numRef>
              <c:f>Sheet1!$B$4:$O$4</c:f>
              <c:numCache>
                <c:formatCode>0.0</c:formatCode>
                <c:ptCount val="14"/>
                <c:pt idx="0">
                  <c:v>0.77806465786882473</c:v>
                </c:pt>
                <c:pt idx="1">
                  <c:v>0.97464325622468184</c:v>
                </c:pt>
                <c:pt idx="2">
                  <c:v>1.1413012424230022</c:v>
                </c:pt>
                <c:pt idx="3">
                  <c:v>1.3227140710855645</c:v>
                </c:pt>
                <c:pt idx="4">
                  <c:v>1.3207304039443912</c:v>
                </c:pt>
                <c:pt idx="5">
                  <c:v>1.2860295342382084</c:v>
                </c:pt>
                <c:pt idx="6">
                  <c:v>1.1314123167459067</c:v>
                </c:pt>
                <c:pt idx="7">
                  <c:v>0.87584268569697377</c:v>
                </c:pt>
                <c:pt idx="8">
                  <c:v>0.7575412996637122</c:v>
                </c:pt>
                <c:pt idx="9">
                  <c:v>0.56471737996495452</c:v>
                </c:pt>
                <c:pt idx="10">
                  <c:v>0.62598100780979304</c:v>
                </c:pt>
                <c:pt idx="11">
                  <c:v>0.58526908826196233</c:v>
                </c:pt>
                <c:pt idx="12">
                  <c:v>0.67064242594946322</c:v>
                </c:pt>
                <c:pt idx="13">
                  <c:v>0.71770911132674697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4 Östergötland, Jönköping, Kalmar, Gotland</c:v>
                </c:pt>
              </c:strCache>
            </c:strRef>
          </c:tx>
          <c:spPr>
            <a:ln w="38100">
              <a:solidFill>
                <a:srgbClr val="9A57CD"/>
              </a:solidFill>
            </a:ln>
          </c:spPr>
          <c:marker>
            <c:symbol val="none"/>
          </c:marker>
          <c:cat>
            <c:strRef>
              <c:f>Sheet1!$B$1:$O$1</c:f>
              <c:strCache>
                <c:ptCount val="14"/>
                <c:pt idx="0">
                  <c:v>2001/03</c:v>
                </c:pt>
                <c:pt idx="1">
                  <c:v>2002/04</c:v>
                </c:pt>
                <c:pt idx="2">
                  <c:v>2003/05</c:v>
                </c:pt>
                <c:pt idx="3">
                  <c:v>2004/06</c:v>
                </c:pt>
                <c:pt idx="4">
                  <c:v>2005/07</c:v>
                </c:pt>
                <c:pt idx="5">
                  <c:v>2006/08</c:v>
                </c:pt>
                <c:pt idx="6">
                  <c:v>2007/09</c:v>
                </c:pt>
                <c:pt idx="7">
                  <c:v>2008/10</c:v>
                </c:pt>
                <c:pt idx="8">
                  <c:v>2009/11</c:v>
                </c:pt>
                <c:pt idx="9">
                  <c:v>2010/12</c:v>
                </c:pt>
                <c:pt idx="10">
                  <c:v>2011/13</c:v>
                </c:pt>
                <c:pt idx="11">
                  <c:v>2012/14</c:v>
                </c:pt>
                <c:pt idx="12">
                  <c:v>2013/15</c:v>
                </c:pt>
                <c:pt idx="13">
                  <c:v>2014/16</c:v>
                </c:pt>
              </c:strCache>
            </c:strRef>
          </c:cat>
          <c:val>
            <c:numRef>
              <c:f>Sheet1!$B$5:$O$5</c:f>
              <c:numCache>
                <c:formatCode>0.0</c:formatCode>
                <c:ptCount val="14"/>
                <c:pt idx="0">
                  <c:v>0.8216239071926088</c:v>
                </c:pt>
                <c:pt idx="1">
                  <c:v>1.0763827035979594</c:v>
                </c:pt>
                <c:pt idx="2">
                  <c:v>1.2273689271537684</c:v>
                </c:pt>
                <c:pt idx="3">
                  <c:v>1.2428673200090115</c:v>
                </c:pt>
                <c:pt idx="4">
                  <c:v>1.1534639405373861</c:v>
                </c:pt>
                <c:pt idx="5">
                  <c:v>1.0715043680702518</c:v>
                </c:pt>
                <c:pt idx="6">
                  <c:v>1.0123828877021932</c:v>
                </c:pt>
                <c:pt idx="7">
                  <c:v>0.84289490018464441</c:v>
                </c:pt>
                <c:pt idx="8">
                  <c:v>0.65371921918260523</c:v>
                </c:pt>
                <c:pt idx="9">
                  <c:v>0.55558351688745722</c:v>
                </c:pt>
                <c:pt idx="10">
                  <c:v>0.68566060996319178</c:v>
                </c:pt>
                <c:pt idx="11">
                  <c:v>0.79589888204298731</c:v>
                </c:pt>
                <c:pt idx="12">
                  <c:v>0.80418130451940506</c:v>
                </c:pt>
                <c:pt idx="13">
                  <c:v>0.75342985349650948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5 Stockholm</c:v>
                </c:pt>
              </c:strCache>
            </c:strRef>
          </c:tx>
          <c:spPr>
            <a:ln w="38100">
              <a:solidFill>
                <a:srgbClr val="9DC3E6"/>
              </a:solidFill>
            </a:ln>
          </c:spPr>
          <c:marker>
            <c:symbol val="none"/>
          </c:marker>
          <c:cat>
            <c:strRef>
              <c:f>Sheet1!$B$1:$O$1</c:f>
              <c:strCache>
                <c:ptCount val="14"/>
                <c:pt idx="0">
                  <c:v>2001/03</c:v>
                </c:pt>
                <c:pt idx="1">
                  <c:v>2002/04</c:v>
                </c:pt>
                <c:pt idx="2">
                  <c:v>2003/05</c:v>
                </c:pt>
                <c:pt idx="3">
                  <c:v>2004/06</c:v>
                </c:pt>
                <c:pt idx="4">
                  <c:v>2005/07</c:v>
                </c:pt>
                <c:pt idx="5">
                  <c:v>2006/08</c:v>
                </c:pt>
                <c:pt idx="6">
                  <c:v>2007/09</c:v>
                </c:pt>
                <c:pt idx="7">
                  <c:v>2008/10</c:v>
                </c:pt>
                <c:pt idx="8">
                  <c:v>2009/11</c:v>
                </c:pt>
                <c:pt idx="9">
                  <c:v>2010/12</c:v>
                </c:pt>
                <c:pt idx="10">
                  <c:v>2011/13</c:v>
                </c:pt>
                <c:pt idx="11">
                  <c:v>2012/14</c:v>
                </c:pt>
                <c:pt idx="12">
                  <c:v>2013/15</c:v>
                </c:pt>
                <c:pt idx="13">
                  <c:v>2014/16</c:v>
                </c:pt>
              </c:strCache>
            </c:strRef>
          </c:cat>
          <c:val>
            <c:numRef>
              <c:f>Sheet1!$B$6:$O$6</c:f>
              <c:numCache>
                <c:formatCode>0.0</c:formatCode>
                <c:ptCount val="14"/>
                <c:pt idx="0">
                  <c:v>0.1135571018926201</c:v>
                </c:pt>
                <c:pt idx="1">
                  <c:v>0.29313997073094256</c:v>
                </c:pt>
                <c:pt idx="2">
                  <c:v>0.49414747213261556</c:v>
                </c:pt>
                <c:pt idx="3">
                  <c:v>0.70961173969849256</c:v>
                </c:pt>
                <c:pt idx="4">
                  <c:v>0.63899595770820528</c:v>
                </c:pt>
                <c:pt idx="5">
                  <c:v>0.50396400383876594</c:v>
                </c:pt>
                <c:pt idx="6">
                  <c:v>0.39498487035626467</c:v>
                </c:pt>
                <c:pt idx="7">
                  <c:v>0.30921942014723841</c:v>
                </c:pt>
                <c:pt idx="8">
                  <c:v>0.3376407857913053</c:v>
                </c:pt>
                <c:pt idx="9">
                  <c:v>0.26242252419308948</c:v>
                </c:pt>
                <c:pt idx="10">
                  <c:v>0.34205874535852604</c:v>
                </c:pt>
                <c:pt idx="11">
                  <c:v>0.3114451774845875</c:v>
                </c:pt>
                <c:pt idx="12">
                  <c:v>0.3312083916194693</c:v>
                </c:pt>
                <c:pt idx="13">
                  <c:v>0.2596412878648236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6 Uppsala, Södermanland, Värmland, Örebro, Västmanland,Dalarna</c:v>
                </c:pt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strRef>
              <c:f>Sheet1!$B$1:$O$1</c:f>
              <c:strCache>
                <c:ptCount val="14"/>
                <c:pt idx="0">
                  <c:v>2001/03</c:v>
                </c:pt>
                <c:pt idx="1">
                  <c:v>2002/04</c:v>
                </c:pt>
                <c:pt idx="2">
                  <c:v>2003/05</c:v>
                </c:pt>
                <c:pt idx="3">
                  <c:v>2004/06</c:v>
                </c:pt>
                <c:pt idx="4">
                  <c:v>2005/07</c:v>
                </c:pt>
                <c:pt idx="5">
                  <c:v>2006/08</c:v>
                </c:pt>
                <c:pt idx="6">
                  <c:v>2007/09</c:v>
                </c:pt>
                <c:pt idx="7">
                  <c:v>2008/10</c:v>
                </c:pt>
                <c:pt idx="8">
                  <c:v>2009/11</c:v>
                </c:pt>
                <c:pt idx="9">
                  <c:v>2010/12</c:v>
                </c:pt>
                <c:pt idx="10">
                  <c:v>2011/13</c:v>
                </c:pt>
                <c:pt idx="11">
                  <c:v>2012/14</c:v>
                </c:pt>
                <c:pt idx="12">
                  <c:v>2013/15</c:v>
                </c:pt>
                <c:pt idx="13">
                  <c:v>2014/16</c:v>
                </c:pt>
              </c:strCache>
            </c:strRef>
          </c:cat>
          <c:val>
            <c:numRef>
              <c:f>Sheet1!$B$7:$O$7</c:f>
              <c:numCache>
                <c:formatCode>0.0</c:formatCode>
                <c:ptCount val="14"/>
                <c:pt idx="0">
                  <c:v>0.31589985813430205</c:v>
                </c:pt>
                <c:pt idx="1">
                  <c:v>0.67936999476915327</c:v>
                </c:pt>
                <c:pt idx="2">
                  <c:v>1.0296014102772573</c:v>
                </c:pt>
                <c:pt idx="3">
                  <c:v>1.430202450739041</c:v>
                </c:pt>
                <c:pt idx="4">
                  <c:v>1.3189393438838015</c:v>
                </c:pt>
                <c:pt idx="5">
                  <c:v>0.99685165997007641</c:v>
                </c:pt>
                <c:pt idx="6">
                  <c:v>0.73589074072275096</c:v>
                </c:pt>
                <c:pt idx="7">
                  <c:v>0.60942679790398657</c:v>
                </c:pt>
                <c:pt idx="8">
                  <c:v>0.53355032889683451</c:v>
                </c:pt>
                <c:pt idx="9">
                  <c:v>0.42764173289352553</c:v>
                </c:pt>
                <c:pt idx="10">
                  <c:v>0.38037423086066718</c:v>
                </c:pt>
                <c:pt idx="11">
                  <c:v>0.46138188271005837</c:v>
                </c:pt>
                <c:pt idx="12">
                  <c:v>0.41478608440193288</c:v>
                </c:pt>
                <c:pt idx="13">
                  <c:v>0.41101684645067621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Sheet1!$A$8</c:f>
              <c:strCache>
                <c:ptCount val="1"/>
                <c:pt idx="0">
                  <c:v>7 Gävleborg, Västernorrland, Jämtland, Västerbotten, Norrbotten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Sheet1!$B$1:$O$1</c:f>
              <c:strCache>
                <c:ptCount val="14"/>
                <c:pt idx="0">
                  <c:v>2001/03</c:v>
                </c:pt>
                <c:pt idx="1">
                  <c:v>2002/04</c:v>
                </c:pt>
                <c:pt idx="2">
                  <c:v>2003/05</c:v>
                </c:pt>
                <c:pt idx="3">
                  <c:v>2004/06</c:v>
                </c:pt>
                <c:pt idx="4">
                  <c:v>2005/07</c:v>
                </c:pt>
                <c:pt idx="5">
                  <c:v>2006/08</c:v>
                </c:pt>
                <c:pt idx="6">
                  <c:v>2007/09</c:v>
                </c:pt>
                <c:pt idx="7">
                  <c:v>2008/10</c:v>
                </c:pt>
                <c:pt idx="8">
                  <c:v>2009/11</c:v>
                </c:pt>
                <c:pt idx="9">
                  <c:v>2010/12</c:v>
                </c:pt>
                <c:pt idx="10">
                  <c:v>2011/13</c:v>
                </c:pt>
                <c:pt idx="11">
                  <c:v>2012/14</c:v>
                </c:pt>
                <c:pt idx="12">
                  <c:v>2013/15</c:v>
                </c:pt>
                <c:pt idx="13">
                  <c:v>2014/16</c:v>
                </c:pt>
              </c:strCache>
            </c:strRef>
          </c:cat>
          <c:val>
            <c:numRef>
              <c:f>Sheet1!$B$8:$O$8</c:f>
              <c:numCache>
                <c:formatCode>0.0</c:formatCode>
                <c:ptCount val="14"/>
                <c:pt idx="0">
                  <c:v>0.11844970776742242</c:v>
                </c:pt>
                <c:pt idx="1">
                  <c:v>0.23943883148766731</c:v>
                </c:pt>
                <c:pt idx="2">
                  <c:v>0.51468000929414082</c:v>
                </c:pt>
                <c:pt idx="3">
                  <c:v>0.65573745518573279</c:v>
                </c:pt>
                <c:pt idx="4">
                  <c:v>0.60027280206208822</c:v>
                </c:pt>
                <c:pt idx="5">
                  <c:v>0.49235510030823981</c:v>
                </c:pt>
                <c:pt idx="6">
                  <c:v>0.36623705995783901</c:v>
                </c:pt>
                <c:pt idx="7">
                  <c:v>0.34556284575948526</c:v>
                </c:pt>
                <c:pt idx="8">
                  <c:v>0.26469763706949806</c:v>
                </c:pt>
                <c:pt idx="9">
                  <c:v>0.25155151005229359</c:v>
                </c:pt>
                <c:pt idx="10">
                  <c:v>0.22948476881275801</c:v>
                </c:pt>
                <c:pt idx="11">
                  <c:v>0.23813785280944097</c:v>
                </c:pt>
                <c:pt idx="12">
                  <c:v>0.25059299733024476</c:v>
                </c:pt>
                <c:pt idx="13">
                  <c:v>0.22639986254568067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62009832"/>
        <c:axId val="862010224"/>
      </c:lineChart>
      <c:catAx>
        <c:axId val="8620098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8620102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62010224"/>
        <c:scaling>
          <c:orientation val="minMax"/>
          <c:max val="1.5"/>
          <c:min val="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numFmt formatCode="0.0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862009832"/>
        <c:crosses val="autoZero"/>
        <c:crossBetween val="midCat"/>
        <c:majorUnit val="0.5"/>
      </c:valAx>
      <c:spPr>
        <a:solidFill>
          <a:schemeClr val="tx1"/>
        </a:solidFill>
        <a:ln w="31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12190564953969812"/>
          <c:y val="3.3487627184213872E-2"/>
          <c:w val="0.77552224688903981"/>
          <c:h val="0.33706506222704374"/>
        </c:manualLayout>
      </c:layout>
      <c:overlay val="0"/>
      <c:spPr>
        <a:solidFill>
          <a:schemeClr val="tx1"/>
        </a:solidFill>
      </c:spPr>
      <c:txPr>
        <a:bodyPr/>
        <a:lstStyle/>
        <a:p>
          <a:pPr>
            <a:defRPr sz="1600" b="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211118769203656E-2"/>
          <c:y val="9.1961299386882578E-2"/>
          <c:w val="0.89217361429601572"/>
          <c:h val="0.7317098025144354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Götaland</c:v>
                </c:pt>
              </c:strCache>
            </c:strRef>
          </c:tx>
          <c:spPr>
            <a:ln w="38097">
              <a:solidFill>
                <a:srgbClr val="BEBC00"/>
              </a:solidFill>
              <a:prstDash val="solid"/>
            </a:ln>
          </c:spPr>
          <c:marker>
            <c:symbol val="none"/>
          </c:marker>
          <c:cat>
            <c:strRef>
              <c:f>Sheet1!$B$1:$O$1</c:f>
              <c:strCache>
                <c:ptCount val="14"/>
                <c:pt idx="0">
                  <c:v>2001/03</c:v>
                </c:pt>
                <c:pt idx="1">
                  <c:v>2002/04</c:v>
                </c:pt>
                <c:pt idx="2">
                  <c:v>2003/05</c:v>
                </c:pt>
                <c:pt idx="3">
                  <c:v>2004/06</c:v>
                </c:pt>
                <c:pt idx="4">
                  <c:v>2005/07</c:v>
                </c:pt>
                <c:pt idx="5">
                  <c:v>2006/08</c:v>
                </c:pt>
                <c:pt idx="6">
                  <c:v>2007/09</c:v>
                </c:pt>
                <c:pt idx="7">
                  <c:v>2008/10</c:v>
                </c:pt>
                <c:pt idx="8">
                  <c:v>2009/11</c:v>
                </c:pt>
                <c:pt idx="9">
                  <c:v>2010/12</c:v>
                </c:pt>
                <c:pt idx="10">
                  <c:v>2011/13</c:v>
                </c:pt>
                <c:pt idx="11">
                  <c:v>2012/14</c:v>
                </c:pt>
                <c:pt idx="12">
                  <c:v>2013/15</c:v>
                </c:pt>
                <c:pt idx="13">
                  <c:v>2014/16</c:v>
                </c:pt>
              </c:strCache>
            </c:strRef>
          </c:cat>
          <c:val>
            <c:numRef>
              <c:f>Sheet1!$B$2:$O$2</c:f>
              <c:numCache>
                <c:formatCode>0.0</c:formatCode>
                <c:ptCount val="14"/>
                <c:pt idx="0">
                  <c:v>0.86236245032564618</c:v>
                </c:pt>
                <c:pt idx="1">
                  <c:v>1.0538686372724257</c:v>
                </c:pt>
                <c:pt idx="2">
                  <c:v>1.2168316498431879</c:v>
                </c:pt>
                <c:pt idx="3">
                  <c:v>1.2431605890752431</c:v>
                </c:pt>
                <c:pt idx="4">
                  <c:v>1.1870409133335738</c:v>
                </c:pt>
                <c:pt idx="5">
                  <c:v>1.0592676722010601</c:v>
                </c:pt>
                <c:pt idx="6">
                  <c:v>0.94742154102770881</c:v>
                </c:pt>
                <c:pt idx="7">
                  <c:v>0.8248648654952202</c:v>
                </c:pt>
                <c:pt idx="8">
                  <c:v>0.6874877067300762</c:v>
                </c:pt>
                <c:pt idx="9">
                  <c:v>0.59417395167434173</c:v>
                </c:pt>
                <c:pt idx="10">
                  <c:v>0.60548361239118809</c:v>
                </c:pt>
                <c:pt idx="11">
                  <c:v>0.6151295035790878</c:v>
                </c:pt>
                <c:pt idx="12">
                  <c:v>0.64767399875813203</c:v>
                </c:pt>
                <c:pt idx="13">
                  <c:v>0.62602290992124654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Svealand</c:v>
                </c:pt>
              </c:strCache>
            </c:strRef>
          </c:tx>
          <c:spPr>
            <a:ln w="38100">
              <a:solidFill>
                <a:srgbClr val="B32B31"/>
              </a:solidFill>
            </a:ln>
          </c:spPr>
          <c:marker>
            <c:symbol val="none"/>
          </c:marker>
          <c:cat>
            <c:strRef>
              <c:f>Sheet1!$B$1:$O$1</c:f>
              <c:strCache>
                <c:ptCount val="14"/>
                <c:pt idx="0">
                  <c:v>2001/03</c:v>
                </c:pt>
                <c:pt idx="1">
                  <c:v>2002/04</c:v>
                </c:pt>
                <c:pt idx="2">
                  <c:v>2003/05</c:v>
                </c:pt>
                <c:pt idx="3">
                  <c:v>2004/06</c:v>
                </c:pt>
                <c:pt idx="4">
                  <c:v>2005/07</c:v>
                </c:pt>
                <c:pt idx="5">
                  <c:v>2006/08</c:v>
                </c:pt>
                <c:pt idx="6">
                  <c:v>2007/09</c:v>
                </c:pt>
                <c:pt idx="7">
                  <c:v>2008/10</c:v>
                </c:pt>
                <c:pt idx="8">
                  <c:v>2009/11</c:v>
                </c:pt>
                <c:pt idx="9">
                  <c:v>2010/12</c:v>
                </c:pt>
                <c:pt idx="10">
                  <c:v>2011/13</c:v>
                </c:pt>
                <c:pt idx="11">
                  <c:v>2012/14</c:v>
                </c:pt>
                <c:pt idx="12">
                  <c:v>2013/15</c:v>
                </c:pt>
                <c:pt idx="13">
                  <c:v>2014/16</c:v>
                </c:pt>
              </c:strCache>
            </c:strRef>
          </c:cat>
          <c:val>
            <c:numRef>
              <c:f>Sheet1!$B$3:$O$3</c:f>
              <c:numCache>
                <c:formatCode>0.0</c:formatCode>
                <c:ptCount val="14"/>
                <c:pt idx="0">
                  <c:v>0.20897603391195749</c:v>
                </c:pt>
                <c:pt idx="1">
                  <c:v>0.47521820270200205</c:v>
                </c:pt>
                <c:pt idx="2">
                  <c:v>0.7462539469097248</c:v>
                </c:pt>
                <c:pt idx="3">
                  <c:v>1.0478581571705583</c:v>
                </c:pt>
                <c:pt idx="4">
                  <c:v>0.957336987901659</c:v>
                </c:pt>
                <c:pt idx="5">
                  <c:v>0.73405452942789318</c:v>
                </c:pt>
                <c:pt idx="6">
                  <c:v>0.55262188320582661</c:v>
                </c:pt>
                <c:pt idx="7">
                  <c:v>0.44718721164056136</c:v>
                </c:pt>
                <c:pt idx="8">
                  <c:v>0.42785838733511361</c:v>
                </c:pt>
                <c:pt idx="9">
                  <c:v>0.33735406295010456</c:v>
                </c:pt>
                <c:pt idx="10">
                  <c:v>0.35926466679380792</c:v>
                </c:pt>
                <c:pt idx="11">
                  <c:v>0.37895439904601497</c:v>
                </c:pt>
                <c:pt idx="12">
                  <c:v>0.36835211514751781</c:v>
                </c:pt>
                <c:pt idx="13">
                  <c:v>0.32706326686922393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Norrland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Sheet1!$B$1:$O$1</c:f>
              <c:strCache>
                <c:ptCount val="14"/>
                <c:pt idx="0">
                  <c:v>2001/03</c:v>
                </c:pt>
                <c:pt idx="1">
                  <c:v>2002/04</c:v>
                </c:pt>
                <c:pt idx="2">
                  <c:v>2003/05</c:v>
                </c:pt>
                <c:pt idx="3">
                  <c:v>2004/06</c:v>
                </c:pt>
                <c:pt idx="4">
                  <c:v>2005/07</c:v>
                </c:pt>
                <c:pt idx="5">
                  <c:v>2006/08</c:v>
                </c:pt>
                <c:pt idx="6">
                  <c:v>2007/09</c:v>
                </c:pt>
                <c:pt idx="7">
                  <c:v>2008/10</c:v>
                </c:pt>
                <c:pt idx="8">
                  <c:v>2009/11</c:v>
                </c:pt>
                <c:pt idx="9">
                  <c:v>2010/12</c:v>
                </c:pt>
                <c:pt idx="10">
                  <c:v>2011/13</c:v>
                </c:pt>
                <c:pt idx="11">
                  <c:v>2012/14</c:v>
                </c:pt>
                <c:pt idx="12">
                  <c:v>2013/15</c:v>
                </c:pt>
                <c:pt idx="13">
                  <c:v>2014/16</c:v>
                </c:pt>
              </c:strCache>
            </c:strRef>
          </c:cat>
          <c:val>
            <c:numRef>
              <c:f>Sheet1!$B$4:$O$4</c:f>
              <c:numCache>
                <c:formatCode>0.0</c:formatCode>
                <c:ptCount val="14"/>
                <c:pt idx="0">
                  <c:v>0.11844970776742242</c:v>
                </c:pt>
                <c:pt idx="1">
                  <c:v>0.23943883148766731</c:v>
                </c:pt>
                <c:pt idx="2">
                  <c:v>0.51468000929414082</c:v>
                </c:pt>
                <c:pt idx="3">
                  <c:v>0.65573745518573279</c:v>
                </c:pt>
                <c:pt idx="4">
                  <c:v>0.60027280206208822</c:v>
                </c:pt>
                <c:pt idx="5">
                  <c:v>0.49235510030823981</c:v>
                </c:pt>
                <c:pt idx="6">
                  <c:v>0.36623705995783901</c:v>
                </c:pt>
                <c:pt idx="7">
                  <c:v>0.34556284575948526</c:v>
                </c:pt>
                <c:pt idx="8">
                  <c:v>0.26469763706949806</c:v>
                </c:pt>
                <c:pt idx="9">
                  <c:v>0.25155151005229359</c:v>
                </c:pt>
                <c:pt idx="10">
                  <c:v>0.22948476881275801</c:v>
                </c:pt>
                <c:pt idx="11">
                  <c:v>0.23813785280944097</c:v>
                </c:pt>
                <c:pt idx="12">
                  <c:v>0.25059299733024476</c:v>
                </c:pt>
                <c:pt idx="13">
                  <c:v>0.22639986254568067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62011008"/>
        <c:axId val="862011400"/>
      </c:lineChart>
      <c:catAx>
        <c:axId val="8620110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8620114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62011400"/>
        <c:scaling>
          <c:orientation val="minMax"/>
          <c:max val="1.5"/>
          <c:min val="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numFmt formatCode="0.0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862011008"/>
        <c:crosses val="autoZero"/>
        <c:crossBetween val="midCat"/>
        <c:majorUnit val="0.5"/>
      </c:valAx>
      <c:spPr>
        <a:solidFill>
          <a:schemeClr val="tx1"/>
        </a:solidFill>
        <a:ln w="31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4239966993907559"/>
          <c:y val="0.12061985605203028"/>
          <c:w val="0.48037902168010949"/>
          <c:h val="6.3555438284635044E-2"/>
        </c:manualLayout>
      </c:layout>
      <c:overlay val="0"/>
      <c:txPr>
        <a:bodyPr/>
        <a:lstStyle/>
        <a:p>
          <a:pPr>
            <a:defRPr b="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3182388189049629E-2"/>
          <c:y val="9.1961299386882578E-2"/>
          <c:w val="0.90110241379900258"/>
          <c:h val="0.80082746953575656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Systembolagsförsäljning</c:v>
                </c:pt>
              </c:strCache>
            </c:strRef>
          </c:tx>
          <c:spPr>
            <a:ln w="38097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numRef>
              <c:f>Sheet1!$B$1:$Q$1</c:f>
              <c:numCache>
                <c:formatCode>General</c:formatCode>
                <c:ptCount val="16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</c:numCache>
            </c:numRef>
          </c:cat>
          <c:val>
            <c:numRef>
              <c:f>Sheet1!$B$2:$Q$2</c:f>
              <c:numCache>
                <c:formatCode>0.0</c:formatCode>
                <c:ptCount val="16"/>
                <c:pt idx="0">
                  <c:v>4.6295873438523181</c:v>
                </c:pt>
                <c:pt idx="1">
                  <c:v>4.9653776581715343</c:v>
                </c:pt>
                <c:pt idx="2">
                  <c:v>5.0659852264162195</c:v>
                </c:pt>
                <c:pt idx="3">
                  <c:v>4.7925785402994237</c:v>
                </c:pt>
                <c:pt idx="4">
                  <c:v>4.8679807575181222</c:v>
                </c:pt>
                <c:pt idx="5">
                  <c:v>5.0825959752342431</c:v>
                </c:pt>
                <c:pt idx="6">
                  <c:v>5.3062664552162921</c:v>
                </c:pt>
                <c:pt idx="7">
                  <c:v>5.3978791526255376</c:v>
                </c:pt>
                <c:pt idx="8">
                  <c:v>5.7392060262551272</c:v>
                </c:pt>
                <c:pt idx="9">
                  <c:v>5.7970313912177565</c:v>
                </c:pt>
                <c:pt idx="10">
                  <c:v>5.7794055420892585</c:v>
                </c:pt>
                <c:pt idx="11">
                  <c:v>5.7540643299624374</c:v>
                </c:pt>
                <c:pt idx="12">
                  <c:v>5.7988285336028582</c:v>
                </c:pt>
                <c:pt idx="13">
                  <c:v>5.7387959917149001</c:v>
                </c:pt>
                <c:pt idx="14">
                  <c:v>5.6976055675730422</c:v>
                </c:pt>
                <c:pt idx="15">
                  <c:v>5.7134396602296036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Restaurangförsäljning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numRef>
              <c:f>Sheet1!$B$1:$Q$1</c:f>
              <c:numCache>
                <c:formatCode>General</c:formatCode>
                <c:ptCount val="16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</c:numCache>
            </c:numRef>
          </c:cat>
          <c:val>
            <c:numRef>
              <c:f>Sheet1!$B$3:$Q$3</c:f>
              <c:numCache>
                <c:formatCode>0.0</c:formatCode>
                <c:ptCount val="16"/>
                <c:pt idx="0">
                  <c:v>1.0342212992908486</c:v>
                </c:pt>
                <c:pt idx="1">
                  <c:v>1.084004125605841</c:v>
                </c:pt>
                <c:pt idx="2">
                  <c:v>1.0005162957133309</c:v>
                </c:pt>
                <c:pt idx="3">
                  <c:v>0.99089106136814742</c:v>
                </c:pt>
                <c:pt idx="4">
                  <c:v>0.95526518176342079</c:v>
                </c:pt>
                <c:pt idx="5">
                  <c:v>0.99278479716897472</c:v>
                </c:pt>
                <c:pt idx="6">
                  <c:v>0.99694499539936643</c:v>
                </c:pt>
                <c:pt idx="7">
                  <c:v>0.99091890332216714</c:v>
                </c:pt>
                <c:pt idx="8">
                  <c:v>0.92250454664469339</c:v>
                </c:pt>
                <c:pt idx="9">
                  <c:v>0.94255299937953874</c:v>
                </c:pt>
                <c:pt idx="10">
                  <c:v>0.9691469860001507</c:v>
                </c:pt>
                <c:pt idx="11">
                  <c:v>0.9334757284523203</c:v>
                </c:pt>
                <c:pt idx="12">
                  <c:v>1.0092645441620163</c:v>
                </c:pt>
                <c:pt idx="13">
                  <c:v>0.97099791352155185</c:v>
                </c:pt>
                <c:pt idx="14">
                  <c:v>0.95466331430534501</c:v>
                </c:pt>
                <c:pt idx="15">
                  <c:v>0.95753445004178928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Folkölsförsäljning (livsmedelsbutiker)</c:v>
                </c:pt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numRef>
              <c:f>Sheet1!$B$1:$Q$1</c:f>
              <c:numCache>
                <c:formatCode>General</c:formatCode>
                <c:ptCount val="16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</c:numCache>
            </c:numRef>
          </c:cat>
          <c:val>
            <c:numRef>
              <c:f>Sheet1!$B$4:$Q$4</c:f>
              <c:numCache>
                <c:formatCode>0.0</c:formatCode>
                <c:ptCount val="16"/>
                <c:pt idx="0">
                  <c:v>0.83502850174094601</c:v>
                </c:pt>
                <c:pt idx="1">
                  <c:v>0.83050737883898207</c:v>
                </c:pt>
                <c:pt idx="2">
                  <c:v>0.80911358497318586</c:v>
                </c:pt>
                <c:pt idx="3">
                  <c:v>0.72480492570422161</c:v>
                </c:pt>
                <c:pt idx="4">
                  <c:v>0.7062148990460233</c:v>
                </c:pt>
                <c:pt idx="5">
                  <c:v>0.73233060141439266</c:v>
                </c:pt>
                <c:pt idx="6">
                  <c:v>0.68162852559429843</c:v>
                </c:pt>
                <c:pt idx="7">
                  <c:v>0.62740971059555128</c:v>
                </c:pt>
                <c:pt idx="8">
                  <c:v>0.61730802799040974</c:v>
                </c:pt>
                <c:pt idx="9">
                  <c:v>0.57349319689894196</c:v>
                </c:pt>
                <c:pt idx="10">
                  <c:v>0.59698540941193901</c:v>
                </c:pt>
                <c:pt idx="11">
                  <c:v>0.52658699622886818</c:v>
                </c:pt>
                <c:pt idx="12">
                  <c:v>0.50728111309211188</c:v>
                </c:pt>
                <c:pt idx="13">
                  <c:v>0.48857246443477387</c:v>
                </c:pt>
                <c:pt idx="14">
                  <c:v>0.50579142305376257</c:v>
                </c:pt>
                <c:pt idx="15">
                  <c:v>0.49792670742695155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60161272"/>
        <c:axId val="860161664"/>
      </c:lineChart>
      <c:catAx>
        <c:axId val="8601612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8601616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60161664"/>
        <c:scaling>
          <c:orientation val="minMax"/>
          <c:max val="7"/>
          <c:min val="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860161272"/>
        <c:crosses val="autoZero"/>
        <c:crossBetween val="midCat"/>
        <c:majorUnit val="1"/>
      </c:valAx>
      <c:spPr>
        <a:solidFill>
          <a:schemeClr val="tx1"/>
        </a:solidFill>
        <a:ln w="31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40911536688577765"/>
          <c:y val="0.43284117080084195"/>
          <c:w val="0.54039719331038394"/>
          <c:h val="0.18787233100226103"/>
        </c:manualLayout>
      </c:layout>
      <c:overlay val="0"/>
      <c:txPr>
        <a:bodyPr/>
        <a:lstStyle/>
        <a:p>
          <a:pPr>
            <a:defRPr b="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>
        <c:manualLayout>
          <c:layoutTarget val="inner"/>
          <c:xMode val="edge"/>
          <c:yMode val="edge"/>
          <c:x val="7.0028910067908956E-2"/>
          <c:y val="8.585827967083888E-2"/>
          <c:w val="0.92997108993209099"/>
          <c:h val="0.5985636098912986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</c:strCache>
            </c:strRef>
          </c:tx>
          <c:spPr>
            <a:solidFill>
              <a:srgbClr val="004687"/>
            </a:solidFill>
            <a:ln w="38097">
              <a:noFill/>
              <a:prstDash val="sysDot"/>
            </a:ln>
          </c:spPr>
          <c:invertIfNegative val="0"/>
          <c:dPt>
            <c:idx val="4"/>
            <c:invertIfNegative val="0"/>
            <c:bubble3D val="0"/>
            <c:spPr>
              <a:solidFill>
                <a:srgbClr val="004687"/>
              </a:solidFill>
              <a:ln w="12700">
                <a:solidFill>
                  <a:srgbClr val="004687"/>
                </a:solidFill>
                <a:prstDash val="sysDot"/>
              </a:ln>
            </c:spPr>
          </c:dPt>
          <c:dPt>
            <c:idx val="7"/>
            <c:invertIfNegative val="0"/>
            <c:bubble3D val="0"/>
            <c:spPr>
              <a:solidFill>
                <a:srgbClr val="004687"/>
              </a:solidFill>
              <a:ln w="12700">
                <a:solidFill>
                  <a:srgbClr val="004687"/>
                </a:solidFill>
                <a:prstDash val="sysDot"/>
              </a:ln>
            </c:spPr>
          </c:dPt>
          <c:dPt>
            <c:idx val="9"/>
            <c:invertIfNegative val="0"/>
            <c:bubble3D val="0"/>
            <c:spPr>
              <a:solidFill>
                <a:srgbClr val="004687"/>
              </a:solidFill>
              <a:ln w="12700">
                <a:solidFill>
                  <a:srgbClr val="004687"/>
                </a:solidFill>
                <a:prstDash val="sysDot"/>
              </a:ln>
            </c:spPr>
          </c:dPt>
          <c:dPt>
            <c:idx val="11"/>
            <c:invertIfNegative val="0"/>
            <c:bubble3D val="0"/>
            <c:spPr>
              <a:solidFill>
                <a:srgbClr val="004687"/>
              </a:solidFill>
              <a:ln w="12700">
                <a:solidFill>
                  <a:srgbClr val="004687"/>
                </a:solidFill>
                <a:prstDash val="sysDot"/>
              </a:ln>
            </c:spPr>
          </c:dPt>
          <c:dPt>
            <c:idx val="12"/>
            <c:invertIfNegative val="0"/>
            <c:bubble3D val="0"/>
            <c:spPr>
              <a:pattFill prst="wdUpDiag">
                <a:fgClr>
                  <a:srgbClr val="004687"/>
                </a:fgClr>
                <a:bgClr>
                  <a:schemeClr val="tx1"/>
                </a:bgClr>
              </a:pattFill>
              <a:ln w="12700">
                <a:solidFill>
                  <a:srgbClr val="004687"/>
                </a:solidFill>
                <a:prstDash val="sysDot"/>
              </a:ln>
            </c:spPr>
          </c:dPt>
          <c:dPt>
            <c:idx val="13"/>
            <c:invertIfNegative val="0"/>
            <c:bubble3D val="0"/>
            <c:spPr>
              <a:solidFill>
                <a:srgbClr val="004687"/>
              </a:solidFill>
              <a:ln w="12700">
                <a:solidFill>
                  <a:schemeClr val="bg1"/>
                </a:solidFill>
                <a:prstDash val="sysDot"/>
              </a:ln>
            </c:spPr>
          </c:dPt>
          <c:cat>
            <c:strRef>
              <c:f>Sheet1!$A$5:$A$26</c:f>
              <c:strCache>
                <c:ptCount val="22"/>
                <c:pt idx="0">
                  <c:v>Jämtland</c:v>
                </c:pt>
                <c:pt idx="1">
                  <c:v>Blekinge</c:v>
                </c:pt>
                <c:pt idx="2">
                  <c:v>Östergötland</c:v>
                </c:pt>
                <c:pt idx="3">
                  <c:v>Norrbotten</c:v>
                </c:pt>
                <c:pt idx="4">
                  <c:v>Värmland</c:v>
                </c:pt>
                <c:pt idx="5">
                  <c:v>Gävleborg</c:v>
                </c:pt>
                <c:pt idx="6">
                  <c:v>Västerbotten</c:v>
                </c:pt>
                <c:pt idx="7">
                  <c:v>Örebro</c:v>
                </c:pt>
                <c:pt idx="8">
                  <c:v>Gotland</c:v>
                </c:pt>
                <c:pt idx="9">
                  <c:v>Dalarna</c:v>
                </c:pt>
                <c:pt idx="10">
                  <c:v>Västmanland</c:v>
                </c:pt>
                <c:pt idx="11">
                  <c:v>Västernorrland</c:v>
                </c:pt>
                <c:pt idx="12">
                  <c:v>Riket</c:v>
                </c:pt>
                <c:pt idx="13">
                  <c:v>Uppsala</c:v>
                </c:pt>
                <c:pt idx="14">
                  <c:v>Halland</c:v>
                </c:pt>
                <c:pt idx="15">
                  <c:v>Västra Götaland</c:v>
                </c:pt>
                <c:pt idx="16">
                  <c:v>Jönköping</c:v>
                </c:pt>
                <c:pt idx="17">
                  <c:v>Kronoberg</c:v>
                </c:pt>
                <c:pt idx="18">
                  <c:v>Skåne</c:v>
                </c:pt>
                <c:pt idx="19">
                  <c:v>Stockholm</c:v>
                </c:pt>
                <c:pt idx="20">
                  <c:v>Kalmar</c:v>
                </c:pt>
                <c:pt idx="21">
                  <c:v>Södermanland</c:v>
                </c:pt>
              </c:strCache>
            </c:strRef>
          </c:cat>
          <c:val>
            <c:numRef>
              <c:f>Sheet1!$D$5:$D$26</c:f>
              <c:numCache>
                <c:formatCode>0.00</c:formatCode>
                <c:ptCount val="22"/>
                <c:pt idx="0">
                  <c:v>0.3476616398394986</c:v>
                </c:pt>
                <c:pt idx="1">
                  <c:v>0.27934476813265535</c:v>
                </c:pt>
                <c:pt idx="2">
                  <c:v>0.27576890512777041</c:v>
                </c:pt>
                <c:pt idx="3">
                  <c:v>0.25548954875895469</c:v>
                </c:pt>
                <c:pt idx="4">
                  <c:v>0.25101179711010485</c:v>
                </c:pt>
                <c:pt idx="5">
                  <c:v>0.2339898083294783</c:v>
                </c:pt>
                <c:pt idx="6">
                  <c:v>0.21150635264815443</c:v>
                </c:pt>
                <c:pt idx="7">
                  <c:v>0.2069855070372256</c:v>
                </c:pt>
                <c:pt idx="8">
                  <c:v>0.20416741038164754</c:v>
                </c:pt>
                <c:pt idx="9">
                  <c:v>0.18914865093920114</c:v>
                </c:pt>
                <c:pt idx="10">
                  <c:v>0.17331018078361432</c:v>
                </c:pt>
                <c:pt idx="11">
                  <c:v>0.16477334798046819</c:v>
                </c:pt>
                <c:pt idx="12">
                  <c:v>0.1627463802843277</c:v>
                </c:pt>
                <c:pt idx="13">
                  <c:v>0.15758777431464152</c:v>
                </c:pt>
                <c:pt idx="14">
                  <c:v>0.1475703569120424</c:v>
                </c:pt>
                <c:pt idx="15">
                  <c:v>0.13718058659634194</c:v>
                </c:pt>
                <c:pt idx="16">
                  <c:v>0.13254653138760925</c:v>
                </c:pt>
                <c:pt idx="17">
                  <c:v>0.12459334046115296</c:v>
                </c:pt>
                <c:pt idx="18">
                  <c:v>9.7314690392005992E-2</c:v>
                </c:pt>
                <c:pt idx="19">
                  <c:v>9.3100883402832596E-2</c:v>
                </c:pt>
                <c:pt idx="20">
                  <c:v>8.8659412641822241E-2</c:v>
                </c:pt>
                <c:pt idx="21">
                  <c:v>7.7386464230366186E-2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62011792"/>
        <c:axId val="862012184"/>
      </c:barChart>
      <c:catAx>
        <c:axId val="862011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862012184"/>
        <c:crosses val="autoZero"/>
        <c:auto val="1"/>
        <c:lblAlgn val="ctr"/>
        <c:lblOffset val="100"/>
        <c:noMultiLvlLbl val="0"/>
      </c:catAx>
      <c:valAx>
        <c:axId val="862012184"/>
        <c:scaling>
          <c:orientation val="minMax"/>
          <c:max val="0.5"/>
          <c:min val="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numFmt formatCode="0.0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862011792"/>
        <c:crosses val="autoZero"/>
        <c:crossBetween val="between"/>
        <c:majorUnit val="0.1"/>
      </c:valAx>
      <c:spPr>
        <a:solidFill>
          <a:schemeClr val="tx1"/>
        </a:solidFill>
        <a:ln w="3175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211118769203656E-2"/>
          <c:y val="9.1961299386882578E-2"/>
          <c:w val="0.89217361429601572"/>
          <c:h val="0.7317098025144354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Götaland</c:v>
                </c:pt>
              </c:strCache>
            </c:strRef>
          </c:tx>
          <c:spPr>
            <a:ln w="38097">
              <a:solidFill>
                <a:srgbClr val="BEBC00"/>
              </a:solidFill>
              <a:prstDash val="solid"/>
            </a:ln>
          </c:spPr>
          <c:marker>
            <c:symbol val="none"/>
          </c:marker>
          <c:cat>
            <c:strRef>
              <c:f>Sheet1!$B$1:$O$1</c:f>
              <c:strCache>
                <c:ptCount val="14"/>
                <c:pt idx="0">
                  <c:v>2001/03</c:v>
                </c:pt>
                <c:pt idx="1">
                  <c:v>2002/04</c:v>
                </c:pt>
                <c:pt idx="2">
                  <c:v>2003/05</c:v>
                </c:pt>
                <c:pt idx="3">
                  <c:v>2004/06</c:v>
                </c:pt>
                <c:pt idx="4">
                  <c:v>2005/07</c:v>
                </c:pt>
                <c:pt idx="5">
                  <c:v>2006/08</c:v>
                </c:pt>
                <c:pt idx="6">
                  <c:v>2007/09</c:v>
                </c:pt>
                <c:pt idx="7">
                  <c:v>2008/10</c:v>
                </c:pt>
                <c:pt idx="8">
                  <c:v>2009/11</c:v>
                </c:pt>
                <c:pt idx="9">
                  <c:v>2010/12</c:v>
                </c:pt>
                <c:pt idx="10">
                  <c:v>2011/13</c:v>
                </c:pt>
                <c:pt idx="11">
                  <c:v>2012/14</c:v>
                </c:pt>
                <c:pt idx="12">
                  <c:v>2013/15</c:v>
                </c:pt>
                <c:pt idx="13">
                  <c:v>2014/16</c:v>
                </c:pt>
              </c:strCache>
            </c:strRef>
          </c:cat>
          <c:val>
            <c:numRef>
              <c:f>Sheet1!$B$2:$O$2</c:f>
              <c:numCache>
                <c:formatCode>0.0</c:formatCode>
                <c:ptCount val="14"/>
                <c:pt idx="0">
                  <c:v>0.34986067231991674</c:v>
                </c:pt>
                <c:pt idx="1">
                  <c:v>0.3420742278734854</c:v>
                </c:pt>
                <c:pt idx="2">
                  <c:v>0.28837044448147797</c:v>
                </c:pt>
                <c:pt idx="3">
                  <c:v>0.23360495219034538</c:v>
                </c:pt>
                <c:pt idx="4">
                  <c:v>0.22156980214420111</c:v>
                </c:pt>
                <c:pt idx="5">
                  <c:v>0.21920265081197413</c:v>
                </c:pt>
                <c:pt idx="6">
                  <c:v>0.19269760290373761</c:v>
                </c:pt>
                <c:pt idx="7">
                  <c:v>0.18030745317465924</c:v>
                </c:pt>
                <c:pt idx="8">
                  <c:v>0.13936610772432104</c:v>
                </c:pt>
                <c:pt idx="9">
                  <c:v>0.137427669379276</c:v>
                </c:pt>
                <c:pt idx="10">
                  <c:v>0.13144058350829166</c:v>
                </c:pt>
                <c:pt idx="11">
                  <c:v>0.13001094141350497</c:v>
                </c:pt>
                <c:pt idx="12">
                  <c:v>0.14364742654790677</c:v>
                </c:pt>
                <c:pt idx="13">
                  <c:v>0.14405668485704329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Svealand</c:v>
                </c:pt>
              </c:strCache>
            </c:strRef>
          </c:tx>
          <c:spPr>
            <a:ln w="38100">
              <a:solidFill>
                <a:srgbClr val="B32B31"/>
              </a:solidFill>
            </a:ln>
          </c:spPr>
          <c:marker>
            <c:symbol val="none"/>
          </c:marker>
          <c:cat>
            <c:strRef>
              <c:f>Sheet1!$B$1:$O$1</c:f>
              <c:strCache>
                <c:ptCount val="14"/>
                <c:pt idx="0">
                  <c:v>2001/03</c:v>
                </c:pt>
                <c:pt idx="1">
                  <c:v>2002/04</c:v>
                </c:pt>
                <c:pt idx="2">
                  <c:v>2003/05</c:v>
                </c:pt>
                <c:pt idx="3">
                  <c:v>2004/06</c:v>
                </c:pt>
                <c:pt idx="4">
                  <c:v>2005/07</c:v>
                </c:pt>
                <c:pt idx="5">
                  <c:v>2006/08</c:v>
                </c:pt>
                <c:pt idx="6">
                  <c:v>2007/09</c:v>
                </c:pt>
                <c:pt idx="7">
                  <c:v>2008/10</c:v>
                </c:pt>
                <c:pt idx="8">
                  <c:v>2009/11</c:v>
                </c:pt>
                <c:pt idx="9">
                  <c:v>2010/12</c:v>
                </c:pt>
                <c:pt idx="10">
                  <c:v>2011/13</c:v>
                </c:pt>
                <c:pt idx="11">
                  <c:v>2012/14</c:v>
                </c:pt>
                <c:pt idx="12">
                  <c:v>2013/15</c:v>
                </c:pt>
                <c:pt idx="13">
                  <c:v>2014/16</c:v>
                </c:pt>
              </c:strCache>
            </c:strRef>
          </c:cat>
          <c:val>
            <c:numRef>
              <c:f>Sheet1!$B$3:$O$3</c:f>
              <c:numCache>
                <c:formatCode>0.0</c:formatCode>
                <c:ptCount val="14"/>
                <c:pt idx="0">
                  <c:v>0.333951207374658</c:v>
                </c:pt>
                <c:pt idx="1">
                  <c:v>0.31598250484302787</c:v>
                </c:pt>
                <c:pt idx="2">
                  <c:v>0.28275764728853131</c:v>
                </c:pt>
                <c:pt idx="3">
                  <c:v>0.22367662226679777</c:v>
                </c:pt>
                <c:pt idx="4">
                  <c:v>0.17225775334504312</c:v>
                </c:pt>
                <c:pt idx="5">
                  <c:v>0.12301873879912913</c:v>
                </c:pt>
                <c:pt idx="6">
                  <c:v>0.10839804628159534</c:v>
                </c:pt>
                <c:pt idx="7">
                  <c:v>0.11404233377784266</c:v>
                </c:pt>
                <c:pt idx="8">
                  <c:v>0.1304955257461167</c:v>
                </c:pt>
                <c:pt idx="9">
                  <c:v>0.12388453009732654</c:v>
                </c:pt>
                <c:pt idx="10">
                  <c:v>0.11890748635268368</c:v>
                </c:pt>
                <c:pt idx="11">
                  <c:v>0.12215560884698806</c:v>
                </c:pt>
                <c:pt idx="12">
                  <c:v>0.14228576356358727</c:v>
                </c:pt>
                <c:pt idx="13">
                  <c:v>0.14550020416149068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Norrland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Sheet1!$B$1:$O$1</c:f>
              <c:strCache>
                <c:ptCount val="14"/>
                <c:pt idx="0">
                  <c:v>2001/03</c:v>
                </c:pt>
                <c:pt idx="1">
                  <c:v>2002/04</c:v>
                </c:pt>
                <c:pt idx="2">
                  <c:v>2003/05</c:v>
                </c:pt>
                <c:pt idx="3">
                  <c:v>2004/06</c:v>
                </c:pt>
                <c:pt idx="4">
                  <c:v>2005/07</c:v>
                </c:pt>
                <c:pt idx="5">
                  <c:v>2006/08</c:v>
                </c:pt>
                <c:pt idx="6">
                  <c:v>2007/09</c:v>
                </c:pt>
                <c:pt idx="7">
                  <c:v>2008/10</c:v>
                </c:pt>
                <c:pt idx="8">
                  <c:v>2009/11</c:v>
                </c:pt>
                <c:pt idx="9">
                  <c:v>2010/12</c:v>
                </c:pt>
                <c:pt idx="10">
                  <c:v>2011/13</c:v>
                </c:pt>
                <c:pt idx="11">
                  <c:v>2012/14</c:v>
                </c:pt>
                <c:pt idx="12">
                  <c:v>2013/15</c:v>
                </c:pt>
                <c:pt idx="13">
                  <c:v>2014/16</c:v>
                </c:pt>
              </c:strCache>
            </c:strRef>
          </c:cat>
          <c:val>
            <c:numRef>
              <c:f>Sheet1!$B$4:$O$4</c:f>
              <c:numCache>
                <c:formatCode>0.0</c:formatCode>
                <c:ptCount val="14"/>
                <c:pt idx="0">
                  <c:v>0.41268354854862282</c:v>
                </c:pt>
                <c:pt idx="1">
                  <c:v>0.48973315572211229</c:v>
                </c:pt>
                <c:pt idx="2">
                  <c:v>0.36574761452323573</c:v>
                </c:pt>
                <c:pt idx="3">
                  <c:v>0.37556764890601474</c:v>
                </c:pt>
                <c:pt idx="4">
                  <c:v>0.23966902918189595</c:v>
                </c:pt>
                <c:pt idx="5">
                  <c:v>0.20566913161641645</c:v>
                </c:pt>
                <c:pt idx="6">
                  <c:v>0.16220574038093102</c:v>
                </c:pt>
                <c:pt idx="7">
                  <c:v>0.13003762061551774</c:v>
                </c:pt>
                <c:pt idx="8">
                  <c:v>0.19804653444363551</c:v>
                </c:pt>
                <c:pt idx="9">
                  <c:v>0.19391085700021293</c:v>
                </c:pt>
                <c:pt idx="10">
                  <c:v>0.27088151400034161</c:v>
                </c:pt>
                <c:pt idx="11">
                  <c:v>0.23739760245112787</c:v>
                </c:pt>
                <c:pt idx="12">
                  <c:v>0.25631521540435553</c:v>
                </c:pt>
                <c:pt idx="13">
                  <c:v>0.2260787239987235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62012968"/>
        <c:axId val="862013360"/>
      </c:lineChart>
      <c:catAx>
        <c:axId val="8620129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8620133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62013360"/>
        <c:scaling>
          <c:orientation val="minMax"/>
          <c:max val="0.5"/>
          <c:min val="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numFmt formatCode="0.0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862012968"/>
        <c:crosses val="autoZero"/>
        <c:crossBetween val="midCat"/>
        <c:majorUnit val="0.1"/>
      </c:valAx>
      <c:spPr>
        <a:solidFill>
          <a:schemeClr val="tx1"/>
        </a:solidFill>
        <a:ln w="31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4239966993907559"/>
          <c:y val="0.12061985605203028"/>
          <c:w val="0.48037902168010949"/>
          <c:h val="6.3555438284635044E-2"/>
        </c:manualLayout>
      </c:layout>
      <c:overlay val="0"/>
      <c:txPr>
        <a:bodyPr/>
        <a:lstStyle/>
        <a:p>
          <a:pPr>
            <a:defRPr b="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>
        <c:manualLayout>
          <c:layoutTarget val="inner"/>
          <c:xMode val="edge"/>
          <c:yMode val="edge"/>
          <c:x val="7.0028910067908956E-2"/>
          <c:y val="8.585827967083888E-2"/>
          <c:w val="0.92997108993209099"/>
          <c:h val="0.5985636098912986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</c:strCache>
            </c:strRef>
          </c:tx>
          <c:spPr>
            <a:solidFill>
              <a:srgbClr val="004687"/>
            </a:solidFill>
            <a:ln w="38097">
              <a:noFill/>
              <a:prstDash val="sysDot"/>
            </a:ln>
          </c:spPr>
          <c:invertIfNegative val="0"/>
          <c:dPt>
            <c:idx val="4"/>
            <c:invertIfNegative val="0"/>
            <c:bubble3D val="0"/>
            <c:spPr>
              <a:solidFill>
                <a:srgbClr val="004687"/>
              </a:solidFill>
              <a:ln w="12700">
                <a:solidFill>
                  <a:srgbClr val="004687"/>
                </a:solidFill>
                <a:prstDash val="sysDot"/>
              </a:ln>
            </c:spPr>
          </c:dPt>
          <c:dPt>
            <c:idx val="6"/>
            <c:invertIfNegative val="0"/>
            <c:bubble3D val="0"/>
            <c:spPr>
              <a:pattFill prst="wdUpDiag">
                <a:fgClr>
                  <a:srgbClr val="004687"/>
                </a:fgClr>
                <a:bgClr>
                  <a:schemeClr val="tx1"/>
                </a:bgClr>
              </a:pattFill>
              <a:ln w="12700">
                <a:solidFill>
                  <a:srgbClr val="004687"/>
                </a:solidFill>
                <a:prstDash val="sysDot"/>
              </a:ln>
            </c:spPr>
          </c:dPt>
          <c:dPt>
            <c:idx val="7"/>
            <c:invertIfNegative val="0"/>
            <c:bubble3D val="0"/>
            <c:spPr>
              <a:solidFill>
                <a:srgbClr val="004687"/>
              </a:solidFill>
              <a:ln w="12700">
                <a:solidFill>
                  <a:srgbClr val="004687"/>
                </a:solidFill>
                <a:prstDash val="sysDot"/>
              </a:ln>
            </c:spPr>
          </c:dPt>
          <c:dPt>
            <c:idx val="9"/>
            <c:invertIfNegative val="0"/>
            <c:bubble3D val="0"/>
            <c:spPr>
              <a:solidFill>
                <a:srgbClr val="004687"/>
              </a:solidFill>
              <a:ln w="12700">
                <a:solidFill>
                  <a:srgbClr val="004687"/>
                </a:solidFill>
                <a:prstDash val="sysDot"/>
              </a:ln>
            </c:spPr>
          </c:dPt>
          <c:dPt>
            <c:idx val="11"/>
            <c:invertIfNegative val="0"/>
            <c:bubble3D val="0"/>
            <c:spPr>
              <a:solidFill>
                <a:srgbClr val="004687"/>
              </a:solidFill>
              <a:ln w="12700">
                <a:solidFill>
                  <a:srgbClr val="004687"/>
                </a:solidFill>
                <a:prstDash val="sysDot"/>
              </a:ln>
            </c:spPr>
          </c:dPt>
          <c:dPt>
            <c:idx val="12"/>
            <c:invertIfNegative val="0"/>
            <c:bubble3D val="0"/>
            <c:spPr>
              <a:solidFill>
                <a:srgbClr val="004687"/>
              </a:solidFill>
              <a:ln w="12700">
                <a:solidFill>
                  <a:srgbClr val="004687"/>
                </a:solidFill>
                <a:prstDash val="sysDot"/>
              </a:ln>
            </c:spPr>
          </c:dPt>
          <c:dPt>
            <c:idx val="13"/>
            <c:invertIfNegative val="0"/>
            <c:bubble3D val="0"/>
            <c:spPr>
              <a:solidFill>
                <a:srgbClr val="004687"/>
              </a:solidFill>
              <a:ln w="12700">
                <a:solidFill>
                  <a:schemeClr val="bg1"/>
                </a:solidFill>
                <a:prstDash val="sysDot"/>
              </a:ln>
            </c:spPr>
          </c:dPt>
          <c:cat>
            <c:strRef>
              <c:f>Sheet1!$A$5:$A$26</c:f>
              <c:strCache>
                <c:ptCount val="22"/>
                <c:pt idx="0">
                  <c:v>Östergötland</c:v>
                </c:pt>
                <c:pt idx="1">
                  <c:v>Skåne</c:v>
                </c:pt>
                <c:pt idx="2">
                  <c:v>Norrbotten</c:v>
                </c:pt>
                <c:pt idx="3">
                  <c:v>Västra Götaland</c:v>
                </c:pt>
                <c:pt idx="4">
                  <c:v>Västernorrland</c:v>
                </c:pt>
                <c:pt idx="5">
                  <c:v>Stockholm</c:v>
                </c:pt>
                <c:pt idx="6">
                  <c:v>Riket</c:v>
                </c:pt>
                <c:pt idx="7">
                  <c:v>Uppsala</c:v>
                </c:pt>
                <c:pt idx="8">
                  <c:v>Örebro</c:v>
                </c:pt>
                <c:pt idx="9">
                  <c:v>Dalarna</c:v>
                </c:pt>
                <c:pt idx="10">
                  <c:v>Gotland</c:v>
                </c:pt>
                <c:pt idx="11">
                  <c:v>Kronoberg</c:v>
                </c:pt>
                <c:pt idx="12">
                  <c:v>Västerbotten</c:v>
                </c:pt>
                <c:pt idx="13">
                  <c:v>Jämtland</c:v>
                </c:pt>
                <c:pt idx="14">
                  <c:v>Kalmar</c:v>
                </c:pt>
                <c:pt idx="15">
                  <c:v>Södermanland</c:v>
                </c:pt>
                <c:pt idx="16">
                  <c:v>Gävleborg</c:v>
                </c:pt>
                <c:pt idx="17">
                  <c:v>Värmland</c:v>
                </c:pt>
                <c:pt idx="18">
                  <c:v>Jönköping</c:v>
                </c:pt>
                <c:pt idx="19">
                  <c:v>Blekinge</c:v>
                </c:pt>
                <c:pt idx="20">
                  <c:v>Halland</c:v>
                </c:pt>
                <c:pt idx="21">
                  <c:v>Västmanland</c:v>
                </c:pt>
              </c:strCache>
            </c:strRef>
          </c:cat>
          <c:val>
            <c:numRef>
              <c:f>Sheet1!$D$5:$D$26</c:f>
              <c:numCache>
                <c:formatCode>0.00</c:formatCode>
                <c:ptCount val="22"/>
                <c:pt idx="0">
                  <c:v>0.19201995890821802</c:v>
                </c:pt>
                <c:pt idx="1">
                  <c:v>0.17502231360235343</c:v>
                </c:pt>
                <c:pt idx="2">
                  <c:v>0.14069006721265426</c:v>
                </c:pt>
                <c:pt idx="3">
                  <c:v>0.12757070850070684</c:v>
                </c:pt>
                <c:pt idx="4">
                  <c:v>0.1247723048821833</c:v>
                </c:pt>
                <c:pt idx="5">
                  <c:v>0.12319556578159016</c:v>
                </c:pt>
                <c:pt idx="6">
                  <c:v>0.11439117732717688</c:v>
                </c:pt>
                <c:pt idx="7">
                  <c:v>8.7906143482927829E-2</c:v>
                </c:pt>
                <c:pt idx="8">
                  <c:v>8.342620276129073E-2</c:v>
                </c:pt>
                <c:pt idx="9">
                  <c:v>7.9416270086689028E-2</c:v>
                </c:pt>
                <c:pt idx="10">
                  <c:v>7.4002702001874393E-2</c:v>
                </c:pt>
                <c:pt idx="11">
                  <c:v>7.0201018822473066E-2</c:v>
                </c:pt>
                <c:pt idx="12">
                  <c:v>6.8372326846548009E-2</c:v>
                </c:pt>
                <c:pt idx="13">
                  <c:v>6.6581435481216297E-2</c:v>
                </c:pt>
                <c:pt idx="14">
                  <c:v>6.520047965322362E-2</c:v>
                </c:pt>
                <c:pt idx="15">
                  <c:v>6.5195385551376883E-2</c:v>
                </c:pt>
                <c:pt idx="16">
                  <c:v>6.3918011557734827E-2</c:v>
                </c:pt>
                <c:pt idx="17">
                  <c:v>6.0396127994201979E-2</c:v>
                </c:pt>
                <c:pt idx="18">
                  <c:v>5.7875963738729441E-2</c:v>
                </c:pt>
                <c:pt idx="19">
                  <c:v>4.3415491765545808E-2</c:v>
                </c:pt>
                <c:pt idx="20">
                  <c:v>3.5136944880283634E-2</c:v>
                </c:pt>
                <c:pt idx="21">
                  <c:v>3.4851509674605666E-2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62014536"/>
        <c:axId val="862515016"/>
      </c:barChart>
      <c:catAx>
        <c:axId val="862014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862515016"/>
        <c:crosses val="autoZero"/>
        <c:auto val="1"/>
        <c:lblAlgn val="ctr"/>
        <c:lblOffset val="100"/>
        <c:noMultiLvlLbl val="0"/>
      </c:catAx>
      <c:valAx>
        <c:axId val="862515016"/>
        <c:scaling>
          <c:orientation val="minMax"/>
          <c:max val="0.30000000000000004"/>
          <c:min val="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numFmt formatCode="0.0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862014536"/>
        <c:crosses val="autoZero"/>
        <c:crossBetween val="between"/>
        <c:majorUnit val="0.1"/>
      </c:valAx>
      <c:spPr>
        <a:solidFill>
          <a:schemeClr val="tx1"/>
        </a:solidFill>
        <a:ln w="3175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1746653633587842E-2"/>
          <c:y val="9.1961299386882578E-2"/>
          <c:w val="0.88026854829203305"/>
          <c:h val="0.7317098025144354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Götaland</c:v>
                </c:pt>
              </c:strCache>
            </c:strRef>
          </c:tx>
          <c:spPr>
            <a:ln w="38097">
              <a:solidFill>
                <a:srgbClr val="BEBC00"/>
              </a:solidFill>
              <a:prstDash val="solid"/>
            </a:ln>
          </c:spPr>
          <c:marker>
            <c:symbol val="none"/>
          </c:marker>
          <c:cat>
            <c:strRef>
              <c:f>Sheet1!$B$1:$J$1</c:f>
              <c:strCache>
                <c:ptCount val="9"/>
                <c:pt idx="0">
                  <c:v>2006/08</c:v>
                </c:pt>
                <c:pt idx="1">
                  <c:v>2007/09</c:v>
                </c:pt>
                <c:pt idx="2">
                  <c:v>2008/10</c:v>
                </c:pt>
                <c:pt idx="3">
                  <c:v>2009/11</c:v>
                </c:pt>
                <c:pt idx="4">
                  <c:v>2010/12</c:v>
                </c:pt>
                <c:pt idx="5">
                  <c:v>2011/13</c:v>
                </c:pt>
                <c:pt idx="6">
                  <c:v>2012/14</c:v>
                </c:pt>
                <c:pt idx="7">
                  <c:v>2013/15</c:v>
                </c:pt>
                <c:pt idx="8">
                  <c:v>2014/16</c:v>
                </c:pt>
              </c:strCache>
            </c:strRef>
          </c:cat>
          <c:val>
            <c:numRef>
              <c:f>Sheet1!$B$2:$J$2</c:f>
              <c:numCache>
                <c:formatCode>0.0</c:formatCode>
                <c:ptCount val="9"/>
                <c:pt idx="0">
                  <c:v>2.1447150122766139E-2</c:v>
                </c:pt>
                <c:pt idx="1">
                  <c:v>3.6454120762189818E-2</c:v>
                </c:pt>
                <c:pt idx="2">
                  <c:v>3.251844557044755E-2</c:v>
                </c:pt>
                <c:pt idx="3">
                  <c:v>6.9178460112365239E-2</c:v>
                </c:pt>
                <c:pt idx="4">
                  <c:v>6.1677334869550536E-2</c:v>
                </c:pt>
                <c:pt idx="5">
                  <c:v>0.13289653742789242</c:v>
                </c:pt>
                <c:pt idx="6">
                  <c:v>0.12980800552134761</c:v>
                </c:pt>
                <c:pt idx="7">
                  <c:v>0.14148501051485265</c:v>
                </c:pt>
                <c:pt idx="8">
                  <c:v>0.11978096187304067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Svealand</c:v>
                </c:pt>
              </c:strCache>
            </c:strRef>
          </c:tx>
          <c:spPr>
            <a:ln w="38100">
              <a:solidFill>
                <a:srgbClr val="B32B31"/>
              </a:solidFill>
            </a:ln>
          </c:spPr>
          <c:marker>
            <c:symbol val="none"/>
          </c:marker>
          <c:cat>
            <c:strRef>
              <c:f>Sheet1!$B$1:$J$1</c:f>
              <c:strCache>
                <c:ptCount val="9"/>
                <c:pt idx="0">
                  <c:v>2006/08</c:v>
                </c:pt>
                <c:pt idx="1">
                  <c:v>2007/09</c:v>
                </c:pt>
                <c:pt idx="2">
                  <c:v>2008/10</c:v>
                </c:pt>
                <c:pt idx="3">
                  <c:v>2009/11</c:v>
                </c:pt>
                <c:pt idx="4">
                  <c:v>2010/12</c:v>
                </c:pt>
                <c:pt idx="5">
                  <c:v>2011/13</c:v>
                </c:pt>
                <c:pt idx="6">
                  <c:v>2012/14</c:v>
                </c:pt>
                <c:pt idx="7">
                  <c:v>2013/15</c:v>
                </c:pt>
                <c:pt idx="8">
                  <c:v>2014/16</c:v>
                </c:pt>
              </c:strCache>
            </c:strRef>
          </c:cat>
          <c:val>
            <c:numRef>
              <c:f>Sheet1!$B$3:$J$3</c:f>
              <c:numCache>
                <c:formatCode>0.0</c:formatCode>
                <c:ptCount val="9"/>
                <c:pt idx="0">
                  <c:v>1.2726391566449766E-2</c:v>
                </c:pt>
                <c:pt idx="1">
                  <c:v>9.5760350184641383E-3</c:v>
                </c:pt>
                <c:pt idx="2">
                  <c:v>1.0451015411657003E-2</c:v>
                </c:pt>
                <c:pt idx="3">
                  <c:v>3.2573338388704853E-2</c:v>
                </c:pt>
                <c:pt idx="4">
                  <c:v>4.1663205037897139E-2</c:v>
                </c:pt>
                <c:pt idx="5">
                  <c:v>7.4728359195904495E-2</c:v>
                </c:pt>
                <c:pt idx="6">
                  <c:v>0.10828714483521285</c:v>
                </c:pt>
                <c:pt idx="7">
                  <c:v>0.12492818495262559</c:v>
                </c:pt>
                <c:pt idx="8">
                  <c:v>0.11641288543631194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Norrland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Sheet1!$B$1:$J$1</c:f>
              <c:strCache>
                <c:ptCount val="9"/>
                <c:pt idx="0">
                  <c:v>2006/08</c:v>
                </c:pt>
                <c:pt idx="1">
                  <c:v>2007/09</c:v>
                </c:pt>
                <c:pt idx="2">
                  <c:v>2008/10</c:v>
                </c:pt>
                <c:pt idx="3">
                  <c:v>2009/11</c:v>
                </c:pt>
                <c:pt idx="4">
                  <c:v>2010/12</c:v>
                </c:pt>
                <c:pt idx="5">
                  <c:v>2011/13</c:v>
                </c:pt>
                <c:pt idx="6">
                  <c:v>2012/14</c:v>
                </c:pt>
                <c:pt idx="7">
                  <c:v>2013/15</c:v>
                </c:pt>
                <c:pt idx="8">
                  <c:v>2014/16</c:v>
                </c:pt>
              </c:strCache>
            </c:strRef>
          </c:cat>
          <c:val>
            <c:numRef>
              <c:f>Sheet1!$B$4:$J$4</c:f>
              <c:numCache>
                <c:formatCode>0.0</c:formatCode>
                <c:ptCount val="9"/>
                <c:pt idx="0">
                  <c:v>2.4016685633344737E-2</c:v>
                </c:pt>
                <c:pt idx="1">
                  <c:v>1.8360411635677282E-2</c:v>
                </c:pt>
                <c:pt idx="2">
                  <c:v>2.982510770798542E-2</c:v>
                </c:pt>
                <c:pt idx="3">
                  <c:v>3.6630451271362885E-2</c:v>
                </c:pt>
                <c:pt idx="4">
                  <c:v>6.3127953929855304E-2</c:v>
                </c:pt>
                <c:pt idx="5">
                  <c:v>0.10350230516405874</c:v>
                </c:pt>
                <c:pt idx="6">
                  <c:v>0.10888992156224113</c:v>
                </c:pt>
                <c:pt idx="7">
                  <c:v>9.0438161883218224E-2</c:v>
                </c:pt>
                <c:pt idx="8">
                  <c:v>6.7134739981407857E-2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62515800"/>
        <c:axId val="862516192"/>
      </c:lineChart>
      <c:catAx>
        <c:axId val="8625158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8625161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62516192"/>
        <c:scaling>
          <c:orientation val="minMax"/>
          <c:max val="0.30000000000000004"/>
          <c:min val="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numFmt formatCode="0.0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862515800"/>
        <c:crosses val="autoZero"/>
        <c:crossBetween val="midCat"/>
        <c:majorUnit val="0.1"/>
      </c:valAx>
      <c:spPr>
        <a:solidFill>
          <a:schemeClr val="tx1"/>
        </a:solidFill>
        <a:ln w="31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4239966993907559"/>
          <c:y val="0.12061985605203028"/>
          <c:w val="0.48037902168010949"/>
          <c:h val="6.3555438284635044E-2"/>
        </c:manualLayout>
      </c:layout>
      <c:overlay val="0"/>
      <c:txPr>
        <a:bodyPr/>
        <a:lstStyle/>
        <a:p>
          <a:pPr>
            <a:defRPr b="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3563389378581284E-2"/>
          <c:y val="9.0211132437619967E-2"/>
          <c:w val="0.90000993298296428"/>
          <c:h val="0.56521340474523118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Resandeinförsel</c:v>
                </c:pt>
              </c:strCache>
            </c:strRef>
          </c:tx>
          <c:spPr>
            <a:solidFill>
              <a:srgbClr val="BEBC00"/>
            </a:solidFill>
          </c:spPr>
          <c:invertIfNegative val="0"/>
          <c:dPt>
            <c:idx val="8"/>
            <c:invertIfNegative val="0"/>
            <c:bubble3D val="0"/>
            <c:spPr>
              <a:pattFill prst="wdUpDiag">
                <a:fgClr>
                  <a:srgbClr val="BEBC00"/>
                </a:fgClr>
                <a:bgClr>
                  <a:schemeClr val="tx1"/>
                </a:bgClr>
              </a:pattFill>
              <a:ln w="12700">
                <a:solidFill>
                  <a:srgbClr val="BEBC00"/>
                </a:solidFill>
              </a:ln>
            </c:spPr>
          </c:dPt>
          <c:dPt>
            <c:idx val="9"/>
            <c:invertIfNegative val="0"/>
            <c:bubble3D val="0"/>
            <c:spPr>
              <a:solidFill>
                <a:srgbClr val="BEBC00"/>
              </a:solidFill>
              <a:ln w="12700">
                <a:solidFill>
                  <a:srgbClr val="BEBC00"/>
                </a:solidFill>
              </a:ln>
            </c:spPr>
          </c:dPt>
          <c:cat>
            <c:strRef>
              <c:f>Sheet1!$A$2:$A$23</c:f>
              <c:strCache>
                <c:ptCount val="22"/>
                <c:pt idx="0">
                  <c:v>Halland</c:v>
                </c:pt>
                <c:pt idx="1">
                  <c:v>Skåne</c:v>
                </c:pt>
                <c:pt idx="2">
                  <c:v>Blekinge </c:v>
                </c:pt>
                <c:pt idx="3">
                  <c:v>Östergötland</c:v>
                </c:pt>
                <c:pt idx="4">
                  <c:v>Västra Götaland</c:v>
                </c:pt>
                <c:pt idx="5">
                  <c:v>Kalmar </c:v>
                </c:pt>
                <c:pt idx="6">
                  <c:v>Jönköping</c:v>
                </c:pt>
                <c:pt idx="7">
                  <c:v>Kronoberg</c:v>
                </c:pt>
                <c:pt idx="8">
                  <c:v>Riket</c:v>
                </c:pt>
                <c:pt idx="9">
                  <c:v>Västmanland</c:v>
                </c:pt>
                <c:pt idx="10">
                  <c:v>Värmland</c:v>
                </c:pt>
                <c:pt idx="11">
                  <c:v>Örebro</c:v>
                </c:pt>
                <c:pt idx="12">
                  <c:v>Stockholm</c:v>
                </c:pt>
                <c:pt idx="13">
                  <c:v>Södermanland</c:v>
                </c:pt>
                <c:pt idx="14">
                  <c:v>Uppsala</c:v>
                </c:pt>
                <c:pt idx="15">
                  <c:v>Norrbotten</c:v>
                </c:pt>
                <c:pt idx="16">
                  <c:v>Dalarna </c:v>
                </c:pt>
                <c:pt idx="17">
                  <c:v>Gävleborg</c:v>
                </c:pt>
                <c:pt idx="18">
                  <c:v>Jämtland</c:v>
                </c:pt>
                <c:pt idx="19">
                  <c:v>Västernorrland</c:v>
                </c:pt>
                <c:pt idx="20">
                  <c:v>Gotland</c:v>
                </c:pt>
                <c:pt idx="21">
                  <c:v>Västerbotten</c:v>
                </c:pt>
              </c:strCache>
            </c:strRef>
          </c:cat>
          <c:val>
            <c:numRef>
              <c:f>Sheet1!$B$2:$B$23</c:f>
              <c:numCache>
                <c:formatCode>0.00</c:formatCode>
                <c:ptCount val="22"/>
                <c:pt idx="0">
                  <c:v>2.4963784976091232</c:v>
                </c:pt>
                <c:pt idx="1">
                  <c:v>2.1128580304799405</c:v>
                </c:pt>
                <c:pt idx="2">
                  <c:v>2.1703283631084638</c:v>
                </c:pt>
                <c:pt idx="3">
                  <c:v>1.2684037954374081</c:v>
                </c:pt>
                <c:pt idx="4">
                  <c:v>1.7067971397294812</c:v>
                </c:pt>
                <c:pt idx="5">
                  <c:v>1.729558411752</c:v>
                </c:pt>
                <c:pt idx="6">
                  <c:v>1.3560390507607591</c:v>
                </c:pt>
                <c:pt idx="7">
                  <c:v>1.5578537970471675</c:v>
                </c:pt>
                <c:pt idx="8">
                  <c:v>1.2887940238851512</c:v>
                </c:pt>
                <c:pt idx="9">
                  <c:v>1.0610246162217065</c:v>
                </c:pt>
                <c:pt idx="10">
                  <c:v>0.88481717531237236</c:v>
                </c:pt>
                <c:pt idx="11">
                  <c:v>0.75276048104315063</c:v>
                </c:pt>
                <c:pt idx="12">
                  <c:v>0.93998758036593455</c:v>
                </c:pt>
                <c:pt idx="13">
                  <c:v>0.81390782547225116</c:v>
                </c:pt>
                <c:pt idx="14">
                  <c:v>0.82001432759833059</c:v>
                </c:pt>
                <c:pt idx="15">
                  <c:v>0.61283540763329614</c:v>
                </c:pt>
                <c:pt idx="16">
                  <c:v>0.65061149840698285</c:v>
                </c:pt>
                <c:pt idx="17">
                  <c:v>0.6382797930930908</c:v>
                </c:pt>
                <c:pt idx="18">
                  <c:v>0.40045076246540329</c:v>
                </c:pt>
                <c:pt idx="19">
                  <c:v>0.61005735541800943</c:v>
                </c:pt>
                <c:pt idx="20">
                  <c:v>0.39635909263490615</c:v>
                </c:pt>
                <c:pt idx="21">
                  <c:v>0.31549952459832781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Köp av smugglad alkohol</c:v>
                </c:pt>
              </c:strCache>
            </c:strRef>
          </c:tx>
          <c:spPr>
            <a:solidFill>
              <a:srgbClr val="F29200"/>
            </a:solidFill>
            <a:ln w="11365">
              <a:noFill/>
              <a:prstDash val="solid"/>
            </a:ln>
          </c:spPr>
          <c:invertIfNegative val="0"/>
          <c:dPt>
            <c:idx val="8"/>
            <c:invertIfNegative val="0"/>
            <c:bubble3D val="0"/>
            <c:spPr>
              <a:pattFill prst="wdUpDiag">
                <a:fgClr>
                  <a:srgbClr val="F29200"/>
                </a:fgClr>
                <a:bgClr>
                  <a:schemeClr val="tx1"/>
                </a:bgClr>
              </a:pattFill>
              <a:ln w="12700">
                <a:solidFill>
                  <a:srgbClr val="F29200"/>
                </a:solidFill>
                <a:prstDash val="solid"/>
              </a:ln>
            </c:spPr>
          </c:dPt>
          <c:dPt>
            <c:idx val="9"/>
            <c:invertIfNegative val="0"/>
            <c:bubble3D val="0"/>
            <c:spPr>
              <a:solidFill>
                <a:srgbClr val="F29200"/>
              </a:solidFill>
              <a:ln w="12700">
                <a:solidFill>
                  <a:srgbClr val="F29200"/>
                </a:solidFill>
                <a:prstDash val="solid"/>
              </a:ln>
            </c:spPr>
          </c:dPt>
          <c:cat>
            <c:strRef>
              <c:f>Sheet1!$A$2:$A$23</c:f>
              <c:strCache>
                <c:ptCount val="22"/>
                <c:pt idx="0">
                  <c:v>Halland</c:v>
                </c:pt>
                <c:pt idx="1">
                  <c:v>Skåne</c:v>
                </c:pt>
                <c:pt idx="2">
                  <c:v>Blekinge </c:v>
                </c:pt>
                <c:pt idx="3">
                  <c:v>Östergötland</c:v>
                </c:pt>
                <c:pt idx="4">
                  <c:v>Västra Götaland</c:v>
                </c:pt>
                <c:pt idx="5">
                  <c:v>Kalmar </c:v>
                </c:pt>
                <c:pt idx="6">
                  <c:v>Jönköping</c:v>
                </c:pt>
                <c:pt idx="7">
                  <c:v>Kronoberg</c:v>
                </c:pt>
                <c:pt idx="8">
                  <c:v>Riket</c:v>
                </c:pt>
                <c:pt idx="9">
                  <c:v>Västmanland</c:v>
                </c:pt>
                <c:pt idx="10">
                  <c:v>Värmland</c:v>
                </c:pt>
                <c:pt idx="11">
                  <c:v>Örebro</c:v>
                </c:pt>
                <c:pt idx="12">
                  <c:v>Stockholm</c:v>
                </c:pt>
                <c:pt idx="13">
                  <c:v>Södermanland</c:v>
                </c:pt>
                <c:pt idx="14">
                  <c:v>Uppsala</c:v>
                </c:pt>
                <c:pt idx="15">
                  <c:v>Norrbotten</c:v>
                </c:pt>
                <c:pt idx="16">
                  <c:v>Dalarna </c:v>
                </c:pt>
                <c:pt idx="17">
                  <c:v>Gävleborg</c:v>
                </c:pt>
                <c:pt idx="18">
                  <c:v>Jämtland</c:v>
                </c:pt>
                <c:pt idx="19">
                  <c:v>Västernorrland</c:v>
                </c:pt>
                <c:pt idx="20">
                  <c:v>Gotland</c:v>
                </c:pt>
                <c:pt idx="21">
                  <c:v>Västerbotten</c:v>
                </c:pt>
              </c:strCache>
            </c:strRef>
          </c:cat>
          <c:val>
            <c:numRef>
              <c:f>Sheet1!$C$2:$C$23</c:f>
              <c:numCache>
                <c:formatCode>0.00</c:formatCode>
                <c:ptCount val="22"/>
                <c:pt idx="0">
                  <c:v>0.82096513487001899</c:v>
                </c:pt>
                <c:pt idx="1">
                  <c:v>0.48982457457032869</c:v>
                </c:pt>
                <c:pt idx="2">
                  <c:v>0.35387477293171055</c:v>
                </c:pt>
                <c:pt idx="3">
                  <c:v>0.90876101486249872</c:v>
                </c:pt>
                <c:pt idx="4">
                  <c:v>0.67284053934635646</c:v>
                </c:pt>
                <c:pt idx="5">
                  <c:v>0.72950997135454998</c:v>
                </c:pt>
                <c:pt idx="6">
                  <c:v>0.79394468239142835</c:v>
                </c:pt>
                <c:pt idx="7">
                  <c:v>0.41219967314704153</c:v>
                </c:pt>
                <c:pt idx="8">
                  <c:v>0.4849019848420027</c:v>
                </c:pt>
                <c:pt idx="9">
                  <c:v>0.62661418158166282</c:v>
                </c:pt>
                <c:pt idx="10">
                  <c:v>0.49149206715515953</c:v>
                </c:pt>
                <c:pt idx="11">
                  <c:v>0.49934371108913211</c:v>
                </c:pt>
                <c:pt idx="12">
                  <c:v>0.27178880546130396</c:v>
                </c:pt>
                <c:pt idx="13">
                  <c:v>0.39107549459399399</c:v>
                </c:pt>
                <c:pt idx="14">
                  <c:v>0.24110802656251881</c:v>
                </c:pt>
                <c:pt idx="15">
                  <c:v>0.28195875868501813</c:v>
                </c:pt>
                <c:pt idx="16">
                  <c:v>0.3344417956298732</c:v>
                </c:pt>
                <c:pt idx="17">
                  <c:v>0.26929757063828336</c:v>
                </c:pt>
                <c:pt idx="18">
                  <c:v>0.19438491564115232</c:v>
                </c:pt>
                <c:pt idx="19">
                  <c:v>9.2125478382470039E-2</c:v>
                </c:pt>
                <c:pt idx="20">
                  <c:v>0.16671250188464118</c:v>
                </c:pt>
                <c:pt idx="21">
                  <c:v>0.19686955366523828</c:v>
                </c:pt>
              </c:numCache>
            </c:numRef>
          </c:val>
        </c:ser>
        <c:ser>
          <c:idx val="0"/>
          <c:order val="2"/>
          <c:tx>
            <c:strRef>
              <c:f>Sheet1!$D$1</c:f>
              <c:strCache>
                <c:ptCount val="1"/>
                <c:pt idx="0">
                  <c:v>Hemtillverkad alkohol</c:v>
                </c:pt>
              </c:strCache>
            </c:strRef>
          </c:tx>
          <c:spPr>
            <a:solidFill>
              <a:srgbClr val="AAA096"/>
            </a:solidFill>
            <a:ln w="11365">
              <a:noFill/>
              <a:prstDash val="solid"/>
            </a:ln>
          </c:spPr>
          <c:invertIfNegative val="0"/>
          <c:dPt>
            <c:idx val="8"/>
            <c:invertIfNegative val="0"/>
            <c:bubble3D val="0"/>
            <c:spPr>
              <a:pattFill prst="wdUpDiag">
                <a:fgClr>
                  <a:srgbClr val="AAA096"/>
                </a:fgClr>
                <a:bgClr>
                  <a:schemeClr val="tx1"/>
                </a:bgClr>
              </a:pattFill>
              <a:ln w="12700">
                <a:solidFill>
                  <a:srgbClr val="AAA096"/>
                </a:solidFill>
                <a:prstDash val="solid"/>
              </a:ln>
            </c:spPr>
          </c:dPt>
          <c:dPt>
            <c:idx val="9"/>
            <c:invertIfNegative val="0"/>
            <c:bubble3D val="0"/>
            <c:spPr>
              <a:solidFill>
                <a:srgbClr val="AAA096"/>
              </a:solidFill>
              <a:ln w="12700">
                <a:noFill/>
                <a:prstDash val="solid"/>
              </a:ln>
            </c:spPr>
          </c:dPt>
          <c:cat>
            <c:strRef>
              <c:f>Sheet1!$A$2:$A$23</c:f>
              <c:strCache>
                <c:ptCount val="22"/>
                <c:pt idx="0">
                  <c:v>Halland</c:v>
                </c:pt>
                <c:pt idx="1">
                  <c:v>Skåne</c:v>
                </c:pt>
                <c:pt idx="2">
                  <c:v>Blekinge </c:v>
                </c:pt>
                <c:pt idx="3">
                  <c:v>Östergötland</c:v>
                </c:pt>
                <c:pt idx="4">
                  <c:v>Västra Götaland</c:v>
                </c:pt>
                <c:pt idx="5">
                  <c:v>Kalmar </c:v>
                </c:pt>
                <c:pt idx="6">
                  <c:v>Jönköping</c:v>
                </c:pt>
                <c:pt idx="7">
                  <c:v>Kronoberg</c:v>
                </c:pt>
                <c:pt idx="8">
                  <c:v>Riket</c:v>
                </c:pt>
                <c:pt idx="9">
                  <c:v>Västmanland</c:v>
                </c:pt>
                <c:pt idx="10">
                  <c:v>Värmland</c:v>
                </c:pt>
                <c:pt idx="11">
                  <c:v>Örebro</c:v>
                </c:pt>
                <c:pt idx="12">
                  <c:v>Stockholm</c:v>
                </c:pt>
                <c:pt idx="13">
                  <c:v>Södermanland</c:v>
                </c:pt>
                <c:pt idx="14">
                  <c:v>Uppsala</c:v>
                </c:pt>
                <c:pt idx="15">
                  <c:v>Norrbotten</c:v>
                </c:pt>
                <c:pt idx="16">
                  <c:v>Dalarna </c:v>
                </c:pt>
                <c:pt idx="17">
                  <c:v>Gävleborg</c:v>
                </c:pt>
                <c:pt idx="18">
                  <c:v>Jämtland</c:v>
                </c:pt>
                <c:pt idx="19">
                  <c:v>Västernorrland</c:v>
                </c:pt>
                <c:pt idx="20">
                  <c:v>Gotland</c:v>
                </c:pt>
                <c:pt idx="21">
                  <c:v>Västerbotten</c:v>
                </c:pt>
              </c:strCache>
            </c:strRef>
          </c:cat>
          <c:val>
            <c:numRef>
              <c:f>Sheet1!$D$2:$D$23</c:f>
              <c:numCache>
                <c:formatCode>0.00</c:formatCode>
                <c:ptCount val="22"/>
                <c:pt idx="0">
                  <c:v>0.1475703569120424</c:v>
                </c:pt>
                <c:pt idx="1">
                  <c:v>9.7314690392005992E-2</c:v>
                </c:pt>
                <c:pt idx="2">
                  <c:v>0.27934476813265535</c:v>
                </c:pt>
                <c:pt idx="3">
                  <c:v>0.27576890512777041</c:v>
                </c:pt>
                <c:pt idx="4">
                  <c:v>0.13718058659634194</c:v>
                </c:pt>
                <c:pt idx="5">
                  <c:v>8.8659412641822241E-2</c:v>
                </c:pt>
                <c:pt idx="6">
                  <c:v>0.13254653138760925</c:v>
                </c:pt>
                <c:pt idx="7">
                  <c:v>0.12459334046115296</c:v>
                </c:pt>
                <c:pt idx="8">
                  <c:v>0.1627463802843277</c:v>
                </c:pt>
                <c:pt idx="9">
                  <c:v>0.17331018078361432</c:v>
                </c:pt>
                <c:pt idx="10">
                  <c:v>0.25101179711010485</c:v>
                </c:pt>
                <c:pt idx="11">
                  <c:v>0.2069855070372256</c:v>
                </c:pt>
                <c:pt idx="12">
                  <c:v>9.3100883402832596E-2</c:v>
                </c:pt>
                <c:pt idx="13">
                  <c:v>7.7386464230366186E-2</c:v>
                </c:pt>
                <c:pt idx="14">
                  <c:v>0.15758777431464152</c:v>
                </c:pt>
                <c:pt idx="15">
                  <c:v>0.25548954875895469</c:v>
                </c:pt>
                <c:pt idx="16">
                  <c:v>0.18914865093920114</c:v>
                </c:pt>
                <c:pt idx="17">
                  <c:v>0.2339898083294783</c:v>
                </c:pt>
                <c:pt idx="18">
                  <c:v>0.3476616398394986</c:v>
                </c:pt>
                <c:pt idx="19">
                  <c:v>0.16477334798046819</c:v>
                </c:pt>
                <c:pt idx="20">
                  <c:v>0.20416741038164754</c:v>
                </c:pt>
                <c:pt idx="21">
                  <c:v>0.21150635264815443</c:v>
                </c:pt>
              </c:numCache>
            </c:numRef>
          </c:val>
        </c:ser>
        <c:ser>
          <c:idx val="2"/>
          <c:order val="3"/>
          <c:tx>
            <c:strRef>
              <c:f>Sheet1!$E$1</c:f>
              <c:strCache>
                <c:ptCount val="1"/>
                <c:pt idx="0">
                  <c:v>Köp på internet</c:v>
                </c:pt>
              </c:strCache>
            </c:strRef>
          </c:tx>
          <c:spPr>
            <a:solidFill>
              <a:srgbClr val="004687"/>
            </a:solidFill>
          </c:spPr>
          <c:invertIfNegative val="0"/>
          <c:dPt>
            <c:idx val="8"/>
            <c:invertIfNegative val="0"/>
            <c:bubble3D val="0"/>
            <c:spPr>
              <a:pattFill prst="wdUpDiag">
                <a:fgClr>
                  <a:srgbClr val="004687"/>
                </a:fgClr>
                <a:bgClr>
                  <a:schemeClr val="tx1"/>
                </a:bgClr>
              </a:pattFill>
              <a:ln w="12700">
                <a:solidFill>
                  <a:srgbClr val="004687"/>
                </a:solidFill>
              </a:ln>
            </c:spPr>
          </c:dPt>
          <c:cat>
            <c:strRef>
              <c:f>Sheet1!$A$2:$A$23</c:f>
              <c:strCache>
                <c:ptCount val="22"/>
                <c:pt idx="0">
                  <c:v>Halland</c:v>
                </c:pt>
                <c:pt idx="1">
                  <c:v>Skåne</c:v>
                </c:pt>
                <c:pt idx="2">
                  <c:v>Blekinge </c:v>
                </c:pt>
                <c:pt idx="3">
                  <c:v>Östergötland</c:v>
                </c:pt>
                <c:pt idx="4">
                  <c:v>Västra Götaland</c:v>
                </c:pt>
                <c:pt idx="5">
                  <c:v>Kalmar </c:v>
                </c:pt>
                <c:pt idx="6">
                  <c:v>Jönköping</c:v>
                </c:pt>
                <c:pt idx="7">
                  <c:v>Kronoberg</c:v>
                </c:pt>
                <c:pt idx="8">
                  <c:v>Riket</c:v>
                </c:pt>
                <c:pt idx="9">
                  <c:v>Västmanland</c:v>
                </c:pt>
                <c:pt idx="10">
                  <c:v>Värmland</c:v>
                </c:pt>
                <c:pt idx="11">
                  <c:v>Örebro</c:v>
                </c:pt>
                <c:pt idx="12">
                  <c:v>Stockholm</c:v>
                </c:pt>
                <c:pt idx="13">
                  <c:v>Södermanland</c:v>
                </c:pt>
                <c:pt idx="14">
                  <c:v>Uppsala</c:v>
                </c:pt>
                <c:pt idx="15">
                  <c:v>Norrbotten</c:v>
                </c:pt>
                <c:pt idx="16">
                  <c:v>Dalarna </c:v>
                </c:pt>
                <c:pt idx="17">
                  <c:v>Gävleborg</c:v>
                </c:pt>
                <c:pt idx="18">
                  <c:v>Jämtland</c:v>
                </c:pt>
                <c:pt idx="19">
                  <c:v>Västernorrland</c:v>
                </c:pt>
                <c:pt idx="20">
                  <c:v>Gotland</c:v>
                </c:pt>
                <c:pt idx="21">
                  <c:v>Västerbotten</c:v>
                </c:pt>
              </c:strCache>
            </c:strRef>
          </c:cat>
          <c:val>
            <c:numRef>
              <c:f>Sheet1!$E$2:$E$23</c:f>
              <c:numCache>
                <c:formatCode>0.00</c:formatCode>
                <c:ptCount val="22"/>
                <c:pt idx="0">
                  <c:v>3.5136944880283634E-2</c:v>
                </c:pt>
                <c:pt idx="1">
                  <c:v>0.17502231360235343</c:v>
                </c:pt>
                <c:pt idx="2">
                  <c:v>4.3415491765545808E-2</c:v>
                </c:pt>
                <c:pt idx="3">
                  <c:v>0.19201995890821802</c:v>
                </c:pt>
                <c:pt idx="4">
                  <c:v>0.12757070850070684</c:v>
                </c:pt>
                <c:pt idx="5">
                  <c:v>6.520047965322362E-2</c:v>
                </c:pt>
                <c:pt idx="6">
                  <c:v>5.7875963738729441E-2</c:v>
                </c:pt>
                <c:pt idx="7">
                  <c:v>7.0201018822473066E-2</c:v>
                </c:pt>
                <c:pt idx="8">
                  <c:v>0.11439117732717688</c:v>
                </c:pt>
                <c:pt idx="9">
                  <c:v>3.4851509674605666E-2</c:v>
                </c:pt>
                <c:pt idx="10">
                  <c:v>6.0396127994201979E-2</c:v>
                </c:pt>
                <c:pt idx="11">
                  <c:v>8.342620276129073E-2</c:v>
                </c:pt>
                <c:pt idx="12">
                  <c:v>0.12319556578159016</c:v>
                </c:pt>
                <c:pt idx="13">
                  <c:v>6.5195385551376883E-2</c:v>
                </c:pt>
                <c:pt idx="14">
                  <c:v>8.7906143482927829E-2</c:v>
                </c:pt>
                <c:pt idx="15">
                  <c:v>0.14069006721265426</c:v>
                </c:pt>
                <c:pt idx="16">
                  <c:v>7.9416270086689028E-2</c:v>
                </c:pt>
                <c:pt idx="17">
                  <c:v>6.3918011557734827E-2</c:v>
                </c:pt>
                <c:pt idx="18">
                  <c:v>6.6581435481216297E-2</c:v>
                </c:pt>
                <c:pt idx="19">
                  <c:v>0.1247723048821833</c:v>
                </c:pt>
                <c:pt idx="20">
                  <c:v>7.4002702001874393E-2</c:v>
                </c:pt>
                <c:pt idx="21">
                  <c:v>6.8372326846548009E-2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62516976"/>
        <c:axId val="862517368"/>
      </c:barChart>
      <c:catAx>
        <c:axId val="862516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8625173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62517368"/>
        <c:scaling>
          <c:orientation val="minMax"/>
          <c:max val="4"/>
          <c:min val="0"/>
        </c:scaling>
        <c:delete val="0"/>
        <c:axPos val="l"/>
        <c:majorGridlines>
          <c:spPr>
            <a:ln w="2841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#,##0.0" sourceLinked="0"/>
        <c:majorTickMark val="none"/>
        <c:minorTickMark val="none"/>
        <c:tickLblPos val="nextTo"/>
        <c:spPr>
          <a:ln w="284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862516976"/>
        <c:crosses val="autoZero"/>
        <c:crossBetween val="between"/>
        <c:majorUnit val="1"/>
      </c:valAx>
      <c:spPr>
        <a:solidFill>
          <a:schemeClr val="tx1"/>
        </a:solidFill>
        <a:ln w="2841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43203226948418155"/>
          <c:y val="0.11873909022036752"/>
          <c:w val="0.55451583534032944"/>
          <c:h val="0.22588387123394121"/>
        </c:manualLayout>
      </c:layout>
      <c:overlay val="0"/>
      <c:txPr>
        <a:bodyPr/>
        <a:lstStyle/>
        <a:p>
          <a:pPr>
            <a:defRPr sz="1700" b="0">
              <a:solidFill>
                <a:schemeClr val="bg1"/>
              </a:solidFill>
              <a:latin typeface="Arial" pitchFamily="34" charset="0"/>
              <a:cs typeface="Arial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1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211118769203656E-2"/>
          <c:y val="0.3645320730113813"/>
          <c:w val="0.87799545404585932"/>
          <c:h val="0.48015597115399355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1 Skåne</c:v>
                </c:pt>
              </c:strCache>
            </c:strRef>
          </c:tx>
          <c:spPr>
            <a:ln w="38097">
              <a:solidFill>
                <a:srgbClr val="BEBC00"/>
              </a:solidFill>
              <a:prstDash val="solid"/>
            </a:ln>
          </c:spPr>
          <c:marker>
            <c:symbol val="none"/>
          </c:marker>
          <c:cat>
            <c:strRef>
              <c:f>Sheet1!$B$1:$O$1</c:f>
              <c:strCache>
                <c:ptCount val="14"/>
                <c:pt idx="0">
                  <c:v>2001/03</c:v>
                </c:pt>
                <c:pt idx="1">
                  <c:v>2002/04</c:v>
                </c:pt>
                <c:pt idx="2">
                  <c:v>2003/05</c:v>
                </c:pt>
                <c:pt idx="3">
                  <c:v>2004/06</c:v>
                </c:pt>
                <c:pt idx="4">
                  <c:v>2005/07</c:v>
                </c:pt>
                <c:pt idx="5">
                  <c:v>2006/08</c:v>
                </c:pt>
                <c:pt idx="6">
                  <c:v>2007/09</c:v>
                </c:pt>
                <c:pt idx="7">
                  <c:v>2008/10</c:v>
                </c:pt>
                <c:pt idx="8">
                  <c:v>2009/11</c:v>
                </c:pt>
                <c:pt idx="9">
                  <c:v>2010/12</c:v>
                </c:pt>
                <c:pt idx="10">
                  <c:v>2011/13</c:v>
                </c:pt>
                <c:pt idx="11">
                  <c:v>2012/14</c:v>
                </c:pt>
                <c:pt idx="12">
                  <c:v>2013/15</c:v>
                </c:pt>
                <c:pt idx="13">
                  <c:v>2014/16</c:v>
                </c:pt>
              </c:strCache>
            </c:strRef>
          </c:cat>
          <c:val>
            <c:numRef>
              <c:f>Sheet1!$B$2:$O$2</c:f>
              <c:numCache>
                <c:formatCode>0.0</c:formatCode>
                <c:ptCount val="14"/>
                <c:pt idx="0">
                  <c:v>5.558741463824135</c:v>
                </c:pt>
                <c:pt idx="1">
                  <c:v>6.1760213202802055</c:v>
                </c:pt>
                <c:pt idx="2">
                  <c:v>6.5254000332414508</c:v>
                </c:pt>
                <c:pt idx="3">
                  <c:v>6.0142723169056715</c:v>
                </c:pt>
                <c:pt idx="4">
                  <c:v>5.4452042427119567</c:v>
                </c:pt>
                <c:pt idx="5">
                  <c:v>4.6480036090896331</c:v>
                </c:pt>
                <c:pt idx="6">
                  <c:v>3.937893992259061</c:v>
                </c:pt>
                <c:pt idx="7">
                  <c:v>3.748743600135922</c:v>
                </c:pt>
                <c:pt idx="8">
                  <c:v>3.5630228357142393</c:v>
                </c:pt>
                <c:pt idx="9">
                  <c:v>3.4967382837431704</c:v>
                </c:pt>
                <c:pt idx="10">
                  <c:v>3.5542364376927118</c:v>
                </c:pt>
                <c:pt idx="11">
                  <c:v>3.0405322371412011</c:v>
                </c:pt>
                <c:pt idx="12">
                  <c:v>3.104007416421894</c:v>
                </c:pt>
                <c:pt idx="13">
                  <c:v>2.5270996214811463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2 Blekinge, Kronoberg, Halland</c:v>
                </c:pt>
              </c:strCache>
            </c:strRef>
          </c:tx>
          <c:spPr>
            <a:ln w="38100">
              <a:solidFill>
                <a:srgbClr val="B32B31"/>
              </a:solidFill>
            </a:ln>
          </c:spPr>
          <c:marker>
            <c:symbol val="none"/>
          </c:marker>
          <c:cat>
            <c:strRef>
              <c:f>Sheet1!$B$1:$O$1</c:f>
              <c:strCache>
                <c:ptCount val="14"/>
                <c:pt idx="0">
                  <c:v>2001/03</c:v>
                </c:pt>
                <c:pt idx="1">
                  <c:v>2002/04</c:v>
                </c:pt>
                <c:pt idx="2">
                  <c:v>2003/05</c:v>
                </c:pt>
                <c:pt idx="3">
                  <c:v>2004/06</c:v>
                </c:pt>
                <c:pt idx="4">
                  <c:v>2005/07</c:v>
                </c:pt>
                <c:pt idx="5">
                  <c:v>2006/08</c:v>
                </c:pt>
                <c:pt idx="6">
                  <c:v>2007/09</c:v>
                </c:pt>
                <c:pt idx="7">
                  <c:v>2008/10</c:v>
                </c:pt>
                <c:pt idx="8">
                  <c:v>2009/11</c:v>
                </c:pt>
                <c:pt idx="9">
                  <c:v>2010/12</c:v>
                </c:pt>
                <c:pt idx="10">
                  <c:v>2011/13</c:v>
                </c:pt>
                <c:pt idx="11">
                  <c:v>2012/14</c:v>
                </c:pt>
                <c:pt idx="12">
                  <c:v>2013/15</c:v>
                </c:pt>
                <c:pt idx="13">
                  <c:v>2014/16</c:v>
                </c:pt>
              </c:strCache>
            </c:strRef>
          </c:cat>
          <c:val>
            <c:numRef>
              <c:f>Sheet1!$B$3:$O$3</c:f>
              <c:numCache>
                <c:formatCode>0.0</c:formatCode>
                <c:ptCount val="14"/>
                <c:pt idx="0">
                  <c:v>3.659787039439367</c:v>
                </c:pt>
                <c:pt idx="1">
                  <c:v>4.9132946129015922</c:v>
                </c:pt>
                <c:pt idx="2">
                  <c:v>5.7543734236305681</c:v>
                </c:pt>
                <c:pt idx="3">
                  <c:v>5.8122517841781383</c:v>
                </c:pt>
                <c:pt idx="4">
                  <c:v>5.1150324744610174</c:v>
                </c:pt>
                <c:pt idx="5">
                  <c:v>4.8398730401219874</c:v>
                </c:pt>
                <c:pt idx="6">
                  <c:v>4.6270213412952979</c:v>
                </c:pt>
                <c:pt idx="7">
                  <c:v>4.2114601332120287</c:v>
                </c:pt>
                <c:pt idx="8">
                  <c:v>3.7473552185822818</c:v>
                </c:pt>
                <c:pt idx="9">
                  <c:v>3.5142365754974976</c:v>
                </c:pt>
                <c:pt idx="10">
                  <c:v>3.1648127031614059</c:v>
                </c:pt>
                <c:pt idx="11">
                  <c:v>3.0187143032224899</c:v>
                </c:pt>
                <c:pt idx="12">
                  <c:v>3.1375527040820823</c:v>
                </c:pt>
                <c:pt idx="13">
                  <c:v>3.0190544288251604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3 Västra Götaland</c:v>
                </c:pt>
              </c:strCache>
            </c:strRef>
          </c:tx>
          <c:spPr>
            <a:ln w="38100">
              <a:solidFill>
                <a:srgbClr val="AAA096"/>
              </a:solidFill>
            </a:ln>
          </c:spPr>
          <c:marker>
            <c:symbol val="none"/>
          </c:marker>
          <c:cat>
            <c:strRef>
              <c:f>Sheet1!$B$1:$O$1</c:f>
              <c:strCache>
                <c:ptCount val="14"/>
                <c:pt idx="0">
                  <c:v>2001/03</c:v>
                </c:pt>
                <c:pt idx="1">
                  <c:v>2002/04</c:v>
                </c:pt>
                <c:pt idx="2">
                  <c:v>2003/05</c:v>
                </c:pt>
                <c:pt idx="3">
                  <c:v>2004/06</c:v>
                </c:pt>
                <c:pt idx="4">
                  <c:v>2005/07</c:v>
                </c:pt>
                <c:pt idx="5">
                  <c:v>2006/08</c:v>
                </c:pt>
                <c:pt idx="6">
                  <c:v>2007/09</c:v>
                </c:pt>
                <c:pt idx="7">
                  <c:v>2008/10</c:v>
                </c:pt>
                <c:pt idx="8">
                  <c:v>2009/11</c:v>
                </c:pt>
                <c:pt idx="9">
                  <c:v>2010/12</c:v>
                </c:pt>
                <c:pt idx="10">
                  <c:v>2011/13</c:v>
                </c:pt>
                <c:pt idx="11">
                  <c:v>2012/14</c:v>
                </c:pt>
                <c:pt idx="12">
                  <c:v>2013/15</c:v>
                </c:pt>
                <c:pt idx="13">
                  <c:v>2014/16</c:v>
                </c:pt>
              </c:strCache>
            </c:strRef>
          </c:cat>
          <c:val>
            <c:numRef>
              <c:f>Sheet1!$B$4:$O$4</c:f>
              <c:numCache>
                <c:formatCode>0.0</c:formatCode>
                <c:ptCount val="14"/>
                <c:pt idx="0">
                  <c:v>3.3801514943024831</c:v>
                </c:pt>
                <c:pt idx="1">
                  <c:v>4.0958661965820022</c:v>
                </c:pt>
                <c:pt idx="2">
                  <c:v>4.3260972851668784</c:v>
                </c:pt>
                <c:pt idx="3">
                  <c:v>4.3196089346023383</c:v>
                </c:pt>
                <c:pt idx="4">
                  <c:v>3.7184087015952181</c:v>
                </c:pt>
                <c:pt idx="5">
                  <c:v>3.5333691633702315</c:v>
                </c:pt>
                <c:pt idx="6">
                  <c:v>3.1804494015935667</c:v>
                </c:pt>
                <c:pt idx="7">
                  <c:v>2.8171586089238061</c:v>
                </c:pt>
                <c:pt idx="8">
                  <c:v>2.4761376026893767</c:v>
                </c:pt>
                <c:pt idx="9">
                  <c:v>2.4723928617856621</c:v>
                </c:pt>
                <c:pt idx="10">
                  <c:v>2.6256873773353457</c:v>
                </c:pt>
                <c:pt idx="11">
                  <c:v>2.6377118064579506</c:v>
                </c:pt>
                <c:pt idx="12">
                  <c:v>2.5651128313358185</c:v>
                </c:pt>
                <c:pt idx="13">
                  <c:v>2.5531850741278022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4 Östergötland, Jönköping, Kalmar, Gotland</c:v>
                </c:pt>
              </c:strCache>
            </c:strRef>
          </c:tx>
          <c:spPr>
            <a:ln w="38100">
              <a:solidFill>
                <a:srgbClr val="9A57CD"/>
              </a:solidFill>
            </a:ln>
          </c:spPr>
          <c:marker>
            <c:symbol val="none"/>
          </c:marker>
          <c:cat>
            <c:strRef>
              <c:f>Sheet1!$B$1:$O$1</c:f>
              <c:strCache>
                <c:ptCount val="14"/>
                <c:pt idx="0">
                  <c:v>2001/03</c:v>
                </c:pt>
                <c:pt idx="1">
                  <c:v>2002/04</c:v>
                </c:pt>
                <c:pt idx="2">
                  <c:v>2003/05</c:v>
                </c:pt>
                <c:pt idx="3">
                  <c:v>2004/06</c:v>
                </c:pt>
                <c:pt idx="4">
                  <c:v>2005/07</c:v>
                </c:pt>
                <c:pt idx="5">
                  <c:v>2006/08</c:v>
                </c:pt>
                <c:pt idx="6">
                  <c:v>2007/09</c:v>
                </c:pt>
                <c:pt idx="7">
                  <c:v>2008/10</c:v>
                </c:pt>
                <c:pt idx="8">
                  <c:v>2009/11</c:v>
                </c:pt>
                <c:pt idx="9">
                  <c:v>2010/12</c:v>
                </c:pt>
                <c:pt idx="10">
                  <c:v>2011/13</c:v>
                </c:pt>
                <c:pt idx="11">
                  <c:v>2012/14</c:v>
                </c:pt>
                <c:pt idx="12">
                  <c:v>2013/15</c:v>
                </c:pt>
                <c:pt idx="13">
                  <c:v>2014/16</c:v>
                </c:pt>
              </c:strCache>
            </c:strRef>
          </c:cat>
          <c:val>
            <c:numRef>
              <c:f>Sheet1!$B$5:$O$5</c:f>
              <c:numCache>
                <c:formatCode>0.0</c:formatCode>
                <c:ptCount val="14"/>
                <c:pt idx="0">
                  <c:v>2.8443101574785508</c:v>
                </c:pt>
                <c:pt idx="1">
                  <c:v>3.4166192330530039</c:v>
                </c:pt>
                <c:pt idx="2">
                  <c:v>3.6285761092319588</c:v>
                </c:pt>
                <c:pt idx="3">
                  <c:v>3.4943377250654102</c:v>
                </c:pt>
                <c:pt idx="4">
                  <c:v>3.3160656570381328</c:v>
                </c:pt>
                <c:pt idx="5">
                  <c:v>3.2382422491531115</c:v>
                </c:pt>
                <c:pt idx="6">
                  <c:v>3.1595306167533299</c:v>
                </c:pt>
                <c:pt idx="7">
                  <c:v>2.7746840368952497</c:v>
                </c:pt>
                <c:pt idx="8">
                  <c:v>2.3013424982183226</c:v>
                </c:pt>
                <c:pt idx="9">
                  <c:v>2.0509732157609815</c:v>
                </c:pt>
                <c:pt idx="10">
                  <c:v>2.2966981627480139</c:v>
                </c:pt>
                <c:pt idx="11">
                  <c:v>2.4028478472430268</c:v>
                </c:pt>
                <c:pt idx="12">
                  <c:v>2.5174991642516797</c:v>
                </c:pt>
                <c:pt idx="13">
                  <c:v>2.4041992613913474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5 Stockholm</c:v>
                </c:pt>
              </c:strCache>
            </c:strRef>
          </c:tx>
          <c:spPr>
            <a:ln w="38100">
              <a:solidFill>
                <a:srgbClr val="9DC3E6"/>
              </a:solidFill>
            </a:ln>
          </c:spPr>
          <c:marker>
            <c:symbol val="none"/>
          </c:marker>
          <c:cat>
            <c:strRef>
              <c:f>Sheet1!$B$1:$O$1</c:f>
              <c:strCache>
                <c:ptCount val="14"/>
                <c:pt idx="0">
                  <c:v>2001/03</c:v>
                </c:pt>
                <c:pt idx="1">
                  <c:v>2002/04</c:v>
                </c:pt>
                <c:pt idx="2">
                  <c:v>2003/05</c:v>
                </c:pt>
                <c:pt idx="3">
                  <c:v>2004/06</c:v>
                </c:pt>
                <c:pt idx="4">
                  <c:v>2005/07</c:v>
                </c:pt>
                <c:pt idx="5">
                  <c:v>2006/08</c:v>
                </c:pt>
                <c:pt idx="6">
                  <c:v>2007/09</c:v>
                </c:pt>
                <c:pt idx="7">
                  <c:v>2008/10</c:v>
                </c:pt>
                <c:pt idx="8">
                  <c:v>2009/11</c:v>
                </c:pt>
                <c:pt idx="9">
                  <c:v>2010/12</c:v>
                </c:pt>
                <c:pt idx="10">
                  <c:v>2011/13</c:v>
                </c:pt>
                <c:pt idx="11">
                  <c:v>2012/14</c:v>
                </c:pt>
                <c:pt idx="12">
                  <c:v>2013/15</c:v>
                </c:pt>
                <c:pt idx="13">
                  <c:v>2014/16</c:v>
                </c:pt>
              </c:strCache>
            </c:strRef>
          </c:cat>
          <c:val>
            <c:numRef>
              <c:f>Sheet1!$B$6:$O$6</c:f>
              <c:numCache>
                <c:formatCode>0.0</c:formatCode>
                <c:ptCount val="14"/>
                <c:pt idx="0">
                  <c:v>1.9124382451792616</c:v>
                </c:pt>
                <c:pt idx="1">
                  <c:v>2.1127731335455002</c:v>
                </c:pt>
                <c:pt idx="2">
                  <c:v>2.3975252598724679</c:v>
                </c:pt>
                <c:pt idx="3">
                  <c:v>2.3427776373480431</c:v>
                </c:pt>
                <c:pt idx="4">
                  <c:v>2.1846229857840096</c:v>
                </c:pt>
                <c:pt idx="5">
                  <c:v>2.0076415613276262</c:v>
                </c:pt>
                <c:pt idx="6">
                  <c:v>1.81380808394963</c:v>
                </c:pt>
                <c:pt idx="7">
                  <c:v>1.5693782614495912</c:v>
                </c:pt>
                <c:pt idx="8">
                  <c:v>1.3624580590379987</c:v>
                </c:pt>
                <c:pt idx="9">
                  <c:v>1.209885510491874</c:v>
                </c:pt>
                <c:pt idx="10">
                  <c:v>1.4332377829780345</c:v>
                </c:pt>
                <c:pt idx="11">
                  <c:v>1.5530586476644805</c:v>
                </c:pt>
                <c:pt idx="12">
                  <c:v>1.6156498788831872</c:v>
                </c:pt>
                <c:pt idx="13">
                  <c:v>1.4045647470316744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6 Uppsala, Södermanland, Värmland, Örebro, Västmanland,Dalarna</c:v>
                </c:pt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strRef>
              <c:f>Sheet1!$B$1:$O$1</c:f>
              <c:strCache>
                <c:ptCount val="14"/>
                <c:pt idx="0">
                  <c:v>2001/03</c:v>
                </c:pt>
                <c:pt idx="1">
                  <c:v>2002/04</c:v>
                </c:pt>
                <c:pt idx="2">
                  <c:v>2003/05</c:v>
                </c:pt>
                <c:pt idx="3">
                  <c:v>2004/06</c:v>
                </c:pt>
                <c:pt idx="4">
                  <c:v>2005/07</c:v>
                </c:pt>
                <c:pt idx="5">
                  <c:v>2006/08</c:v>
                </c:pt>
                <c:pt idx="6">
                  <c:v>2007/09</c:v>
                </c:pt>
                <c:pt idx="7">
                  <c:v>2008/10</c:v>
                </c:pt>
                <c:pt idx="8">
                  <c:v>2009/11</c:v>
                </c:pt>
                <c:pt idx="9">
                  <c:v>2010/12</c:v>
                </c:pt>
                <c:pt idx="10">
                  <c:v>2011/13</c:v>
                </c:pt>
                <c:pt idx="11">
                  <c:v>2012/14</c:v>
                </c:pt>
                <c:pt idx="12">
                  <c:v>2013/15</c:v>
                </c:pt>
                <c:pt idx="13">
                  <c:v>2014/16</c:v>
                </c:pt>
              </c:strCache>
            </c:strRef>
          </c:cat>
          <c:val>
            <c:numRef>
              <c:f>Sheet1!$B$7:$O$7</c:f>
              <c:numCache>
                <c:formatCode>0.0</c:formatCode>
                <c:ptCount val="14"/>
                <c:pt idx="0">
                  <c:v>1.6758433331977087</c:v>
                </c:pt>
                <c:pt idx="1">
                  <c:v>2.2927821929808281</c:v>
                </c:pt>
                <c:pt idx="2">
                  <c:v>2.7847478802771555</c:v>
                </c:pt>
                <c:pt idx="3">
                  <c:v>3.3190379425892846</c:v>
                </c:pt>
                <c:pt idx="4">
                  <c:v>2.9754848020251301</c:v>
                </c:pt>
                <c:pt idx="5">
                  <c:v>2.4421240262436679</c:v>
                </c:pt>
                <c:pt idx="6">
                  <c:v>1.9324307700822931</c:v>
                </c:pt>
                <c:pt idx="7">
                  <c:v>1.6472381741597395</c:v>
                </c:pt>
                <c:pt idx="8">
                  <c:v>1.5965498674752425</c:v>
                </c:pt>
                <c:pt idx="9">
                  <c:v>1.4626870335514097</c:v>
                </c:pt>
                <c:pt idx="10">
                  <c:v>1.4627698860965979</c:v>
                </c:pt>
                <c:pt idx="11">
                  <c:v>1.5894254588273096</c:v>
                </c:pt>
                <c:pt idx="12">
                  <c:v>1.5389403593515845</c:v>
                </c:pt>
                <c:pt idx="13">
                  <c:v>1.5147609903630685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Sheet1!$A$8</c:f>
              <c:strCache>
                <c:ptCount val="1"/>
                <c:pt idx="0">
                  <c:v>7 Gävleborg, Västernorrland, Jämtland, Västerbotten, Norrbotten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Sheet1!$B$1:$O$1</c:f>
              <c:strCache>
                <c:ptCount val="14"/>
                <c:pt idx="0">
                  <c:v>2001/03</c:v>
                </c:pt>
                <c:pt idx="1">
                  <c:v>2002/04</c:v>
                </c:pt>
                <c:pt idx="2">
                  <c:v>2003/05</c:v>
                </c:pt>
                <c:pt idx="3">
                  <c:v>2004/06</c:v>
                </c:pt>
                <c:pt idx="4">
                  <c:v>2005/07</c:v>
                </c:pt>
                <c:pt idx="5">
                  <c:v>2006/08</c:v>
                </c:pt>
                <c:pt idx="6">
                  <c:v>2007/09</c:v>
                </c:pt>
                <c:pt idx="7">
                  <c:v>2008/10</c:v>
                </c:pt>
                <c:pt idx="8">
                  <c:v>2009/11</c:v>
                </c:pt>
                <c:pt idx="9">
                  <c:v>2010/12</c:v>
                </c:pt>
                <c:pt idx="10">
                  <c:v>2011/13</c:v>
                </c:pt>
                <c:pt idx="11">
                  <c:v>2012/14</c:v>
                </c:pt>
                <c:pt idx="12">
                  <c:v>2013/15</c:v>
                </c:pt>
                <c:pt idx="13">
                  <c:v>2014/16</c:v>
                </c:pt>
              </c:strCache>
            </c:strRef>
          </c:cat>
          <c:val>
            <c:numRef>
              <c:f>Sheet1!$B$8:$O$8</c:f>
              <c:numCache>
                <c:formatCode>0.0</c:formatCode>
                <c:ptCount val="14"/>
                <c:pt idx="0">
                  <c:v>1.06357713526429</c:v>
                </c:pt>
                <c:pt idx="1">
                  <c:v>1.4908849625706786</c:v>
                </c:pt>
                <c:pt idx="2">
                  <c:v>1.7775918736197458</c:v>
                </c:pt>
                <c:pt idx="3">
                  <c:v>1.9541231657930302</c:v>
                </c:pt>
                <c:pt idx="4">
                  <c:v>1.5605078343243279</c:v>
                </c:pt>
                <c:pt idx="5">
                  <c:v>1.3935713908218805</c:v>
                </c:pt>
                <c:pt idx="6">
                  <c:v>1.1988576301107636</c:v>
                </c:pt>
                <c:pt idx="7">
                  <c:v>1.1282182145971251</c:v>
                </c:pt>
                <c:pt idx="8">
                  <c:v>1.0664861104406735</c:v>
                </c:pt>
                <c:pt idx="9">
                  <c:v>0.96738164794909165</c:v>
                </c:pt>
                <c:pt idx="10">
                  <c:v>1.1889513221036501</c:v>
                </c:pt>
                <c:pt idx="11">
                  <c:v>1.1695412627619219</c:v>
                </c:pt>
                <c:pt idx="12">
                  <c:v>1.2005170658015505</c:v>
                </c:pt>
                <c:pt idx="13">
                  <c:v>0.9875054907325671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62518152"/>
        <c:axId val="862518544"/>
      </c:lineChart>
      <c:catAx>
        <c:axId val="8625181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8625185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62518544"/>
        <c:scaling>
          <c:orientation val="minMax"/>
          <c:max val="8"/>
          <c:min val="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numFmt formatCode="0.0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862518152"/>
        <c:crosses val="autoZero"/>
        <c:crossBetween val="midCat"/>
        <c:majorUnit val="2"/>
      </c:valAx>
      <c:spPr>
        <a:solidFill>
          <a:schemeClr val="tx1"/>
        </a:solidFill>
        <a:ln w="31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12190564953969812"/>
          <c:y val="3.3487627184213872E-2"/>
          <c:w val="0.77552224688903981"/>
          <c:h val="0.33706506222704374"/>
        </c:manualLayout>
      </c:layout>
      <c:overlay val="0"/>
      <c:spPr>
        <a:solidFill>
          <a:schemeClr val="tx1"/>
        </a:solidFill>
      </c:spPr>
      <c:txPr>
        <a:bodyPr/>
        <a:lstStyle/>
        <a:p>
          <a:pPr>
            <a:defRPr sz="1600" b="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1746653633587842E-2"/>
          <c:y val="9.1961299386882578E-2"/>
          <c:w val="0.88026854829203305"/>
          <c:h val="0.7317098025144354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Götaland</c:v>
                </c:pt>
              </c:strCache>
            </c:strRef>
          </c:tx>
          <c:spPr>
            <a:ln w="38097">
              <a:solidFill>
                <a:srgbClr val="BEBC00"/>
              </a:solidFill>
              <a:prstDash val="solid"/>
            </a:ln>
          </c:spPr>
          <c:marker>
            <c:symbol val="none"/>
          </c:marker>
          <c:cat>
            <c:strRef>
              <c:f>Sheet1!$B$1:$O$1</c:f>
              <c:strCache>
                <c:ptCount val="14"/>
                <c:pt idx="0">
                  <c:v>2001/03</c:v>
                </c:pt>
                <c:pt idx="1">
                  <c:v>2002/04</c:v>
                </c:pt>
                <c:pt idx="2">
                  <c:v>2003/05</c:v>
                </c:pt>
                <c:pt idx="3">
                  <c:v>2004/06</c:v>
                </c:pt>
                <c:pt idx="4">
                  <c:v>2005/07</c:v>
                </c:pt>
                <c:pt idx="5">
                  <c:v>2006/08</c:v>
                </c:pt>
                <c:pt idx="6">
                  <c:v>2007/09</c:v>
                </c:pt>
                <c:pt idx="7">
                  <c:v>2008/10</c:v>
                </c:pt>
                <c:pt idx="8">
                  <c:v>2009/11</c:v>
                </c:pt>
                <c:pt idx="9">
                  <c:v>2010/12</c:v>
                </c:pt>
                <c:pt idx="10">
                  <c:v>2011/13</c:v>
                </c:pt>
                <c:pt idx="11">
                  <c:v>2012/14</c:v>
                </c:pt>
                <c:pt idx="12">
                  <c:v>2013/15</c:v>
                </c:pt>
                <c:pt idx="13">
                  <c:v>2014/16</c:v>
                </c:pt>
              </c:strCache>
            </c:strRef>
          </c:cat>
          <c:val>
            <c:numRef>
              <c:f>Sheet1!$B$2:$O$2</c:f>
              <c:numCache>
                <c:formatCode>0.0</c:formatCode>
                <c:ptCount val="14"/>
                <c:pt idx="0">
                  <c:v>3.873592588857024</c:v>
                </c:pt>
                <c:pt idx="1">
                  <c:v>4.6058264748843651</c:v>
                </c:pt>
                <c:pt idx="2">
                  <c:v>4.9514641029110296</c:v>
                </c:pt>
                <c:pt idx="3">
                  <c:v>4.789392419951775</c:v>
                </c:pt>
                <c:pt idx="4">
                  <c:v>4.2859220481147569</c:v>
                </c:pt>
                <c:pt idx="5">
                  <c:v>3.9500908677199824</c:v>
                </c:pt>
                <c:pt idx="6">
                  <c:v>3.5852066846405966</c:v>
                </c:pt>
                <c:pt idx="7">
                  <c:v>3.2585578073384815</c:v>
                </c:pt>
                <c:pt idx="8">
                  <c:v>2.9126134289871968</c:v>
                </c:pt>
                <c:pt idx="9">
                  <c:v>2.8014729497266679</c:v>
                </c:pt>
                <c:pt idx="10">
                  <c:v>2.8799988717733989</c:v>
                </c:pt>
                <c:pt idx="11">
                  <c:v>2.7472923663713082</c:v>
                </c:pt>
                <c:pt idx="12">
                  <c:v>2.7830320958068637</c:v>
                </c:pt>
                <c:pt idx="13">
                  <c:v>2.576713587570072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Svealand</c:v>
                </c:pt>
              </c:strCache>
            </c:strRef>
          </c:tx>
          <c:spPr>
            <a:ln w="38100">
              <a:solidFill>
                <a:srgbClr val="B32B31"/>
              </a:solidFill>
            </a:ln>
          </c:spPr>
          <c:marker>
            <c:symbol val="none"/>
          </c:marker>
          <c:cat>
            <c:strRef>
              <c:f>Sheet1!$B$1:$O$1</c:f>
              <c:strCache>
                <c:ptCount val="14"/>
                <c:pt idx="0">
                  <c:v>2001/03</c:v>
                </c:pt>
                <c:pt idx="1">
                  <c:v>2002/04</c:v>
                </c:pt>
                <c:pt idx="2">
                  <c:v>2003/05</c:v>
                </c:pt>
                <c:pt idx="3">
                  <c:v>2004/06</c:v>
                </c:pt>
                <c:pt idx="4">
                  <c:v>2005/07</c:v>
                </c:pt>
                <c:pt idx="5">
                  <c:v>2006/08</c:v>
                </c:pt>
                <c:pt idx="6">
                  <c:v>2007/09</c:v>
                </c:pt>
                <c:pt idx="7">
                  <c:v>2008/10</c:v>
                </c:pt>
                <c:pt idx="8">
                  <c:v>2009/11</c:v>
                </c:pt>
                <c:pt idx="9">
                  <c:v>2010/12</c:v>
                </c:pt>
                <c:pt idx="10">
                  <c:v>2011/13</c:v>
                </c:pt>
                <c:pt idx="11">
                  <c:v>2012/14</c:v>
                </c:pt>
                <c:pt idx="12">
                  <c:v>2013/15</c:v>
                </c:pt>
                <c:pt idx="13">
                  <c:v>2014/16</c:v>
                </c:pt>
              </c:strCache>
            </c:strRef>
          </c:cat>
          <c:val>
            <c:numRef>
              <c:f>Sheet1!$B$3:$O$3</c:f>
              <c:numCache>
                <c:formatCode>0.0</c:formatCode>
                <c:ptCount val="14"/>
                <c:pt idx="0">
                  <c:v>1.8008157419861341</c:v>
                </c:pt>
                <c:pt idx="1">
                  <c:v>2.1975595576101976</c:v>
                </c:pt>
                <c:pt idx="2">
                  <c:v>2.5796897395528782</c:v>
                </c:pt>
                <c:pt idx="3">
                  <c:v>2.8009946936506616</c:v>
                </c:pt>
                <c:pt idx="4">
                  <c:v>2.554961377399589</c:v>
                </c:pt>
                <c:pt idx="5">
                  <c:v>2.2113528011379286</c:v>
                </c:pt>
                <c:pt idx="6">
                  <c:v>1.8684656347866788</c:v>
                </c:pt>
                <c:pt idx="7">
                  <c:v>1.6046677953352673</c:v>
                </c:pt>
                <c:pt idx="8">
                  <c:v>1.4698165010602289</c:v>
                </c:pt>
                <c:pt idx="9">
                  <c:v>1.3243349483964326</c:v>
                </c:pt>
                <c:pt idx="10">
                  <c:v>1.4470594565119947</c:v>
                </c:pt>
                <c:pt idx="11">
                  <c:v>1.5697199373720823</c:v>
                </c:pt>
                <c:pt idx="12">
                  <c:v>1.5809121303543694</c:v>
                </c:pt>
                <c:pt idx="13">
                  <c:v>1.4536547516268647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Norrland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Sheet1!$B$1:$O$1</c:f>
              <c:strCache>
                <c:ptCount val="14"/>
                <c:pt idx="0">
                  <c:v>2001/03</c:v>
                </c:pt>
                <c:pt idx="1">
                  <c:v>2002/04</c:v>
                </c:pt>
                <c:pt idx="2">
                  <c:v>2003/05</c:v>
                </c:pt>
                <c:pt idx="3">
                  <c:v>2004/06</c:v>
                </c:pt>
                <c:pt idx="4">
                  <c:v>2005/07</c:v>
                </c:pt>
                <c:pt idx="5">
                  <c:v>2006/08</c:v>
                </c:pt>
                <c:pt idx="6">
                  <c:v>2007/09</c:v>
                </c:pt>
                <c:pt idx="7">
                  <c:v>2008/10</c:v>
                </c:pt>
                <c:pt idx="8">
                  <c:v>2009/11</c:v>
                </c:pt>
                <c:pt idx="9">
                  <c:v>2010/12</c:v>
                </c:pt>
                <c:pt idx="10">
                  <c:v>2011/13</c:v>
                </c:pt>
                <c:pt idx="11">
                  <c:v>2012/14</c:v>
                </c:pt>
                <c:pt idx="12">
                  <c:v>2013/15</c:v>
                </c:pt>
                <c:pt idx="13">
                  <c:v>2014/16</c:v>
                </c:pt>
              </c:strCache>
            </c:strRef>
          </c:cat>
          <c:val>
            <c:numRef>
              <c:f>Sheet1!$B$4:$O$4</c:f>
              <c:numCache>
                <c:formatCode>0.0</c:formatCode>
                <c:ptCount val="14"/>
                <c:pt idx="0">
                  <c:v>1.06357713526429</c:v>
                </c:pt>
                <c:pt idx="1">
                  <c:v>1.4908849625706786</c:v>
                </c:pt>
                <c:pt idx="2">
                  <c:v>1.7775918736197458</c:v>
                </c:pt>
                <c:pt idx="3">
                  <c:v>1.9541231657930302</c:v>
                </c:pt>
                <c:pt idx="4">
                  <c:v>1.5605078343243279</c:v>
                </c:pt>
                <c:pt idx="5">
                  <c:v>1.3935713908218805</c:v>
                </c:pt>
                <c:pt idx="6">
                  <c:v>1.1988576301107636</c:v>
                </c:pt>
                <c:pt idx="7">
                  <c:v>1.1282182145971251</c:v>
                </c:pt>
                <c:pt idx="8">
                  <c:v>1.0664861104406735</c:v>
                </c:pt>
                <c:pt idx="9">
                  <c:v>0.96738164794909165</c:v>
                </c:pt>
                <c:pt idx="10">
                  <c:v>1.1889513221036501</c:v>
                </c:pt>
                <c:pt idx="11">
                  <c:v>1.1695412627619219</c:v>
                </c:pt>
                <c:pt idx="12">
                  <c:v>1.2005170658015505</c:v>
                </c:pt>
                <c:pt idx="13">
                  <c:v>0.9875054907325671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62519328"/>
        <c:axId val="862519720"/>
      </c:lineChart>
      <c:catAx>
        <c:axId val="8625193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8625197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62519720"/>
        <c:scaling>
          <c:orientation val="minMax"/>
          <c:max val="6"/>
          <c:min val="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numFmt formatCode="0.0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862519328"/>
        <c:crosses val="autoZero"/>
        <c:crossBetween val="midCat"/>
        <c:majorUnit val="2"/>
      </c:valAx>
      <c:spPr>
        <a:solidFill>
          <a:schemeClr val="tx1"/>
        </a:solidFill>
        <a:ln w="31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4239966993907559"/>
          <c:y val="0.12061985605203028"/>
          <c:w val="0.48037902168010949"/>
          <c:h val="6.3555438284635044E-2"/>
        </c:manualLayout>
      </c:layout>
      <c:overlay val="0"/>
      <c:txPr>
        <a:bodyPr/>
        <a:lstStyle/>
        <a:p>
          <a:pPr>
            <a:defRPr b="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211118769203656E-2"/>
          <c:y val="0.13029333077105545"/>
          <c:w val="0.89217361429601572"/>
          <c:h val="0.71740958962517676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Storstadslän</c:v>
                </c:pt>
              </c:strCache>
            </c:strRef>
          </c:tx>
          <c:spPr>
            <a:ln w="38097">
              <a:solidFill>
                <a:srgbClr val="BEBC00"/>
              </a:solidFill>
              <a:prstDash val="solid"/>
            </a:ln>
          </c:spPr>
          <c:marker>
            <c:symbol val="none"/>
          </c:marker>
          <c:cat>
            <c:strRef>
              <c:f>Sheet1!$B$1:$O$1</c:f>
              <c:strCache>
                <c:ptCount val="14"/>
                <c:pt idx="0">
                  <c:v>2001/03</c:v>
                </c:pt>
                <c:pt idx="1">
                  <c:v>2002/04</c:v>
                </c:pt>
                <c:pt idx="2">
                  <c:v>2003/05</c:v>
                </c:pt>
                <c:pt idx="3">
                  <c:v>2004/06</c:v>
                </c:pt>
                <c:pt idx="4">
                  <c:v>2005/07</c:v>
                </c:pt>
                <c:pt idx="5">
                  <c:v>2006/08</c:v>
                </c:pt>
                <c:pt idx="6">
                  <c:v>2007/09</c:v>
                </c:pt>
                <c:pt idx="7">
                  <c:v>2008/10</c:v>
                </c:pt>
                <c:pt idx="8">
                  <c:v>2009/11</c:v>
                </c:pt>
                <c:pt idx="9">
                  <c:v>2010/12</c:v>
                </c:pt>
                <c:pt idx="10">
                  <c:v>2011/13</c:v>
                </c:pt>
                <c:pt idx="11">
                  <c:v>2012/14</c:v>
                </c:pt>
                <c:pt idx="12">
                  <c:v>2013/15</c:v>
                </c:pt>
                <c:pt idx="13">
                  <c:v>2014/16</c:v>
                </c:pt>
              </c:strCache>
            </c:strRef>
          </c:cat>
          <c:val>
            <c:numRef>
              <c:f>Sheet1!$B$2:$O$2</c:f>
              <c:numCache>
                <c:formatCode>0.0</c:formatCode>
                <c:ptCount val="14"/>
                <c:pt idx="0">
                  <c:v>3.3360505441397339</c:v>
                </c:pt>
                <c:pt idx="1">
                  <c:v>3.8172854044485276</c:v>
                </c:pt>
                <c:pt idx="2">
                  <c:v>4.1017371459783467</c:v>
                </c:pt>
                <c:pt idx="3">
                  <c:v>3.9460953804563732</c:v>
                </c:pt>
                <c:pt idx="4">
                  <c:v>3.5332033975155519</c:v>
                </c:pt>
                <c:pt idx="5">
                  <c:v>3.1927527439800696</c:v>
                </c:pt>
                <c:pt idx="6">
                  <c:v>2.8108828112248943</c:v>
                </c:pt>
                <c:pt idx="7">
                  <c:v>2.5389954587068768</c:v>
                </c:pt>
                <c:pt idx="8">
                  <c:v>2.2902543136821429</c:v>
                </c:pt>
                <c:pt idx="9">
                  <c:v>2.2046136278896484</c:v>
                </c:pt>
                <c:pt idx="10">
                  <c:v>2.3590353292490147</c:v>
                </c:pt>
                <c:pt idx="11">
                  <c:v>2.280769646496676</c:v>
                </c:pt>
                <c:pt idx="12">
                  <c:v>2.2975019523907374</c:v>
                </c:pt>
                <c:pt idx="13">
                  <c:v>2.0561920064969383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Icke storstadslän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Sheet1!$B$1:$O$1</c:f>
              <c:strCache>
                <c:ptCount val="14"/>
                <c:pt idx="0">
                  <c:v>2001/03</c:v>
                </c:pt>
                <c:pt idx="1">
                  <c:v>2002/04</c:v>
                </c:pt>
                <c:pt idx="2">
                  <c:v>2003/05</c:v>
                </c:pt>
                <c:pt idx="3">
                  <c:v>2004/06</c:v>
                </c:pt>
                <c:pt idx="4">
                  <c:v>2005/07</c:v>
                </c:pt>
                <c:pt idx="5">
                  <c:v>2006/08</c:v>
                </c:pt>
                <c:pt idx="6">
                  <c:v>2007/09</c:v>
                </c:pt>
                <c:pt idx="7">
                  <c:v>2008/10</c:v>
                </c:pt>
                <c:pt idx="8">
                  <c:v>2009/11</c:v>
                </c:pt>
                <c:pt idx="9">
                  <c:v>2010/12</c:v>
                </c:pt>
                <c:pt idx="10">
                  <c:v>2011/13</c:v>
                </c:pt>
                <c:pt idx="11">
                  <c:v>2012/14</c:v>
                </c:pt>
                <c:pt idx="12">
                  <c:v>2013/15</c:v>
                </c:pt>
                <c:pt idx="13">
                  <c:v>2014/16</c:v>
                </c:pt>
              </c:strCache>
            </c:strRef>
          </c:cat>
          <c:val>
            <c:numRef>
              <c:f>Sheet1!$B$3:$O$3</c:f>
              <c:numCache>
                <c:formatCode>0.0</c:formatCode>
                <c:ptCount val="14"/>
                <c:pt idx="0">
                  <c:v>2.0557007986567251</c:v>
                </c:pt>
                <c:pt idx="1">
                  <c:v>2.7006797643374898</c:v>
                </c:pt>
                <c:pt idx="2">
                  <c:v>3.1229698984206635</c:v>
                </c:pt>
                <c:pt idx="3">
                  <c:v>3.3448490405747471</c:v>
                </c:pt>
                <c:pt idx="4">
                  <c:v>2.9805929290020323</c:v>
                </c:pt>
                <c:pt idx="5">
                  <c:v>2.686283498364348</c:v>
                </c:pt>
                <c:pt idx="6">
                  <c:v>2.4014306498099312</c:v>
                </c:pt>
                <c:pt idx="7">
                  <c:v>2.1322367454132407</c:v>
                </c:pt>
                <c:pt idx="8">
                  <c:v>1.9242215870008597</c:v>
                </c:pt>
                <c:pt idx="9">
                  <c:v>1.7592994591280373</c:v>
                </c:pt>
                <c:pt idx="10">
                  <c:v>1.8246649497073957</c:v>
                </c:pt>
                <c:pt idx="11">
                  <c:v>1.8719871133065038</c:v>
                </c:pt>
                <c:pt idx="12">
                  <c:v>1.9054479728312439</c:v>
                </c:pt>
                <c:pt idx="13">
                  <c:v>1.8005110147585341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62520504"/>
        <c:axId val="862520896"/>
      </c:lineChart>
      <c:catAx>
        <c:axId val="862520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8625208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62520896"/>
        <c:scaling>
          <c:orientation val="minMax"/>
          <c:max val="6"/>
          <c:min val="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numFmt formatCode="0.0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862520504"/>
        <c:crosses val="autoZero"/>
        <c:crossBetween val="midCat"/>
        <c:majorUnit val="2"/>
      </c:valAx>
      <c:spPr>
        <a:solidFill>
          <a:schemeClr val="tx1"/>
        </a:solidFill>
        <a:ln w="31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35851883636885173"/>
          <c:y val="0.16113712590492948"/>
          <c:w val="0.59992252333029694"/>
          <c:h val="7.8237352818906272E-2"/>
        </c:manualLayout>
      </c:layout>
      <c:overlay val="0"/>
      <c:txPr>
        <a:bodyPr/>
        <a:lstStyle/>
        <a:p>
          <a:pPr>
            <a:defRPr b="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3563389378581284E-2"/>
          <c:y val="5.1395401168523612E-2"/>
          <c:w val="0.90000993298296428"/>
          <c:h val="0.60402920201062771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Registrerat</c:v>
                </c:pt>
              </c:strCache>
            </c:strRef>
          </c:tx>
          <c:spPr>
            <a:solidFill>
              <a:srgbClr val="BEBC00"/>
            </a:solidFill>
          </c:spPr>
          <c:invertIfNegative val="0"/>
          <c:dPt>
            <c:idx val="8"/>
            <c:invertIfNegative val="0"/>
            <c:bubble3D val="0"/>
            <c:spPr>
              <a:pattFill prst="wdUpDiag">
                <a:fgClr>
                  <a:srgbClr val="BEBC00"/>
                </a:fgClr>
                <a:bgClr>
                  <a:schemeClr val="tx1"/>
                </a:bgClr>
              </a:pattFill>
              <a:ln w="12700">
                <a:solidFill>
                  <a:srgbClr val="BEBC00"/>
                </a:solidFill>
              </a:ln>
            </c:spPr>
          </c:dPt>
          <c:dPt>
            <c:idx val="9"/>
            <c:invertIfNegative val="0"/>
            <c:bubble3D val="0"/>
            <c:spPr>
              <a:solidFill>
                <a:srgbClr val="BEBC00"/>
              </a:solidFill>
              <a:ln w="12700">
                <a:solidFill>
                  <a:srgbClr val="BEBC00"/>
                </a:solidFill>
              </a:ln>
            </c:spPr>
          </c:dPt>
          <c:cat>
            <c:strRef>
              <c:f>Sheet1!$A$2:$A$23</c:f>
              <c:strCache>
                <c:ptCount val="22"/>
                <c:pt idx="0">
                  <c:v>Jämtland</c:v>
                </c:pt>
                <c:pt idx="1">
                  <c:v>Värmland</c:v>
                </c:pt>
                <c:pt idx="2">
                  <c:v>Gotland</c:v>
                </c:pt>
                <c:pt idx="3">
                  <c:v>Västra Götaland</c:v>
                </c:pt>
                <c:pt idx="4">
                  <c:v>Stockholm</c:v>
                </c:pt>
                <c:pt idx="5">
                  <c:v>Halland</c:v>
                </c:pt>
                <c:pt idx="6">
                  <c:v>Kalmar</c:v>
                </c:pt>
                <c:pt idx="7">
                  <c:v>Norrbotten</c:v>
                </c:pt>
                <c:pt idx="8">
                  <c:v>Riket</c:v>
                </c:pt>
                <c:pt idx="9">
                  <c:v>Östergötland</c:v>
                </c:pt>
                <c:pt idx="10">
                  <c:v>Västerbotten</c:v>
                </c:pt>
                <c:pt idx="11">
                  <c:v>Västernorrland</c:v>
                </c:pt>
                <c:pt idx="12">
                  <c:v>Dalarna</c:v>
                </c:pt>
                <c:pt idx="13">
                  <c:v>Västmanland</c:v>
                </c:pt>
                <c:pt idx="14">
                  <c:v>Södermanland</c:v>
                </c:pt>
                <c:pt idx="15">
                  <c:v>Blekinge</c:v>
                </c:pt>
                <c:pt idx="16">
                  <c:v>Skåne</c:v>
                </c:pt>
                <c:pt idx="17">
                  <c:v>Uppsala</c:v>
                </c:pt>
                <c:pt idx="18">
                  <c:v>Gävleborg</c:v>
                </c:pt>
                <c:pt idx="19">
                  <c:v>Örebro</c:v>
                </c:pt>
                <c:pt idx="20">
                  <c:v>Kronoberg</c:v>
                </c:pt>
                <c:pt idx="21">
                  <c:v>Jönköping</c:v>
                </c:pt>
              </c:strCache>
            </c:strRef>
          </c:cat>
          <c:val>
            <c:numRef>
              <c:f>Sheet1!$B$2:$B$23</c:f>
              <c:numCache>
                <c:formatCode>0.0</c:formatCode>
                <c:ptCount val="22"/>
                <c:pt idx="0">
                  <c:v>11.99361463100632</c:v>
                </c:pt>
                <c:pt idx="1">
                  <c:v>9.9774391541822496</c:v>
                </c:pt>
                <c:pt idx="2">
                  <c:v>10.294321176698823</c:v>
                </c:pt>
                <c:pt idx="3">
                  <c:v>7.4285151577503665</c:v>
                </c:pt>
                <c:pt idx="4">
                  <c:v>8.470026531362624</c:v>
                </c:pt>
                <c:pt idx="5">
                  <c:v>6.3486253320389476</c:v>
                </c:pt>
                <c:pt idx="6">
                  <c:v>6.9027005923800786</c:v>
                </c:pt>
                <c:pt idx="7">
                  <c:v>8.1892868325633152</c:v>
                </c:pt>
                <c:pt idx="8">
                  <c:v>7.2109657475604667</c:v>
                </c:pt>
                <c:pt idx="9">
                  <c:v>6.3315754642264963</c:v>
                </c:pt>
                <c:pt idx="10">
                  <c:v>7.9985623917816016</c:v>
                </c:pt>
                <c:pt idx="11">
                  <c:v>7.737975203764516</c:v>
                </c:pt>
                <c:pt idx="12">
                  <c:v>7.4253308090534587</c:v>
                </c:pt>
                <c:pt idx="13">
                  <c:v>6.5416015947757984</c:v>
                </c:pt>
                <c:pt idx="14">
                  <c:v>7.0722486171073822</c:v>
                </c:pt>
                <c:pt idx="15">
                  <c:v>5.4961746073618754</c:v>
                </c:pt>
                <c:pt idx="16">
                  <c:v>5.3177127610381465</c:v>
                </c:pt>
                <c:pt idx="17">
                  <c:v>6.867949861927511</c:v>
                </c:pt>
                <c:pt idx="18">
                  <c:v>6.9457841267188458</c:v>
                </c:pt>
                <c:pt idx="19">
                  <c:v>6.3023287142000246</c:v>
                </c:pt>
                <c:pt idx="20">
                  <c:v>5.209913968175349</c:v>
                </c:pt>
                <c:pt idx="21">
                  <c:v>4.9953486760942036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Oregistrerat</c:v>
                </c:pt>
              </c:strCache>
            </c:strRef>
          </c:tx>
          <c:spPr>
            <a:solidFill>
              <a:srgbClr val="004687"/>
            </a:solidFill>
            <a:ln w="11365">
              <a:noFill/>
              <a:prstDash val="solid"/>
            </a:ln>
          </c:spPr>
          <c:invertIfNegative val="0"/>
          <c:dPt>
            <c:idx val="8"/>
            <c:invertIfNegative val="0"/>
            <c:bubble3D val="0"/>
            <c:spPr>
              <a:pattFill prst="wdUpDiag">
                <a:fgClr>
                  <a:srgbClr val="004687"/>
                </a:fgClr>
                <a:bgClr>
                  <a:schemeClr val="tx1"/>
                </a:bgClr>
              </a:pattFill>
              <a:ln w="12700">
                <a:solidFill>
                  <a:srgbClr val="004687"/>
                </a:solidFill>
                <a:prstDash val="solid"/>
              </a:ln>
            </c:spPr>
          </c:dPt>
          <c:dPt>
            <c:idx val="9"/>
            <c:invertIfNegative val="0"/>
            <c:bubble3D val="0"/>
            <c:spPr>
              <a:solidFill>
                <a:srgbClr val="004687"/>
              </a:solidFill>
              <a:ln w="12700">
                <a:noFill/>
                <a:prstDash val="solid"/>
              </a:ln>
            </c:spPr>
          </c:dPt>
          <c:cat>
            <c:strRef>
              <c:f>Sheet1!$A$2:$A$23</c:f>
              <c:strCache>
                <c:ptCount val="22"/>
                <c:pt idx="0">
                  <c:v>Jämtland</c:v>
                </c:pt>
                <c:pt idx="1">
                  <c:v>Värmland</c:v>
                </c:pt>
                <c:pt idx="2">
                  <c:v>Gotland</c:v>
                </c:pt>
                <c:pt idx="3">
                  <c:v>Västra Götaland</c:v>
                </c:pt>
                <c:pt idx="4">
                  <c:v>Stockholm</c:v>
                </c:pt>
                <c:pt idx="5">
                  <c:v>Halland</c:v>
                </c:pt>
                <c:pt idx="6">
                  <c:v>Kalmar</c:v>
                </c:pt>
                <c:pt idx="7">
                  <c:v>Norrbotten</c:v>
                </c:pt>
                <c:pt idx="8">
                  <c:v>Riket</c:v>
                </c:pt>
                <c:pt idx="9">
                  <c:v>Östergötland</c:v>
                </c:pt>
                <c:pt idx="10">
                  <c:v>Västerbotten</c:v>
                </c:pt>
                <c:pt idx="11">
                  <c:v>Västernorrland</c:v>
                </c:pt>
                <c:pt idx="12">
                  <c:v>Dalarna</c:v>
                </c:pt>
                <c:pt idx="13">
                  <c:v>Västmanland</c:v>
                </c:pt>
                <c:pt idx="14">
                  <c:v>Södermanland</c:v>
                </c:pt>
                <c:pt idx="15">
                  <c:v>Blekinge</c:v>
                </c:pt>
                <c:pt idx="16">
                  <c:v>Skåne</c:v>
                </c:pt>
                <c:pt idx="17">
                  <c:v>Uppsala</c:v>
                </c:pt>
                <c:pt idx="18">
                  <c:v>Gävleborg</c:v>
                </c:pt>
                <c:pt idx="19">
                  <c:v>Örebro</c:v>
                </c:pt>
                <c:pt idx="20">
                  <c:v>Kronoberg</c:v>
                </c:pt>
                <c:pt idx="21">
                  <c:v>Jönköping</c:v>
                </c:pt>
              </c:strCache>
            </c:strRef>
          </c:cat>
          <c:val>
            <c:numRef>
              <c:f>Sheet1!$C$2:$C$23</c:f>
              <c:numCache>
                <c:formatCode>0.0</c:formatCode>
                <c:ptCount val="22"/>
                <c:pt idx="0">
                  <c:v>1.0090787534272707</c:v>
                </c:pt>
                <c:pt idx="1">
                  <c:v>1.687717167571839</c:v>
                </c:pt>
                <c:pt idx="2">
                  <c:v>0.84124170690306921</c:v>
                </c:pt>
                <c:pt idx="3">
                  <c:v>2.6443889741728861</c:v>
                </c:pt>
                <c:pt idx="4">
                  <c:v>1.4280728350116612</c:v>
                </c:pt>
                <c:pt idx="5">
                  <c:v>3.5000509342714681</c:v>
                </c:pt>
                <c:pt idx="6">
                  <c:v>2.6129282754015959</c:v>
                </c:pt>
                <c:pt idx="7">
                  <c:v>1.2909737822899232</c:v>
                </c:pt>
                <c:pt idx="8">
                  <c:v>2.0508335663386581</c:v>
                </c:pt>
                <c:pt idx="9">
                  <c:v>2.6449536743358952</c:v>
                </c:pt>
                <c:pt idx="10">
                  <c:v>0.7922477577582685</c:v>
                </c:pt>
                <c:pt idx="11">
                  <c:v>0.99172848666313074</c:v>
                </c:pt>
                <c:pt idx="12">
                  <c:v>1.2536182150627462</c:v>
                </c:pt>
                <c:pt idx="13">
                  <c:v>1.8958004882615893</c:v>
                </c:pt>
                <c:pt idx="14">
                  <c:v>1.347565169847988</c:v>
                </c:pt>
                <c:pt idx="15">
                  <c:v>2.8469633959383756</c:v>
                </c:pt>
                <c:pt idx="16">
                  <c:v>2.8750196090446285</c:v>
                </c:pt>
                <c:pt idx="17">
                  <c:v>1.3066162719584189</c:v>
                </c:pt>
                <c:pt idx="18">
                  <c:v>1.2054851836185871</c:v>
                </c:pt>
                <c:pt idx="19">
                  <c:v>1.5425159019307992</c:v>
                </c:pt>
                <c:pt idx="20">
                  <c:v>2.1648478294778348</c:v>
                </c:pt>
                <c:pt idx="21">
                  <c:v>2.3404062282785261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62521680"/>
        <c:axId val="862522072"/>
      </c:barChart>
      <c:catAx>
        <c:axId val="8625216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8625220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62522072"/>
        <c:scaling>
          <c:orientation val="minMax"/>
          <c:max val="14"/>
          <c:min val="0"/>
        </c:scaling>
        <c:delete val="0"/>
        <c:axPos val="l"/>
        <c:majorGridlines>
          <c:spPr>
            <a:ln w="2841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#,##0.0" sourceLinked="0"/>
        <c:majorTickMark val="none"/>
        <c:minorTickMark val="none"/>
        <c:tickLblPos val="nextTo"/>
        <c:spPr>
          <a:ln w="284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862521680"/>
        <c:crosses val="autoZero"/>
        <c:crossBetween val="between"/>
        <c:majorUnit val="2"/>
      </c:valAx>
      <c:spPr>
        <a:solidFill>
          <a:schemeClr val="tx1"/>
        </a:solidFill>
        <a:ln w="2841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47388261003014731"/>
          <c:y val="6.5367368980447302E-2"/>
          <c:w val="0.50519221969686978"/>
          <c:h val="8.2750618817791541E-2"/>
        </c:manualLayout>
      </c:layout>
      <c:overlay val="0"/>
      <c:txPr>
        <a:bodyPr/>
        <a:lstStyle/>
        <a:p>
          <a:pPr>
            <a:defRPr sz="1700" b="0">
              <a:solidFill>
                <a:schemeClr val="bg1"/>
              </a:solidFill>
              <a:latin typeface="Arial" pitchFamily="34" charset="0"/>
              <a:cs typeface="Arial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1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3563389378581284E-2"/>
          <c:y val="0.10333820536836043"/>
          <c:w val="0.90000993298296428"/>
          <c:h val="0.56153060477062833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Registrerat</c:v>
                </c:pt>
              </c:strCache>
            </c:strRef>
          </c:tx>
          <c:spPr>
            <a:solidFill>
              <a:srgbClr val="BEBC00"/>
            </a:solidFill>
          </c:spPr>
          <c:invertIfNegative val="0"/>
          <c:dPt>
            <c:idx val="8"/>
            <c:invertIfNegative val="0"/>
            <c:bubble3D val="0"/>
            <c:spPr>
              <a:solidFill>
                <a:srgbClr val="BEBC00"/>
              </a:solidFill>
              <a:ln w="12700">
                <a:noFill/>
              </a:ln>
            </c:spPr>
          </c:dPt>
          <c:dPt>
            <c:idx val="9"/>
            <c:invertIfNegative val="0"/>
            <c:bubble3D val="0"/>
            <c:spPr>
              <a:solidFill>
                <a:srgbClr val="BEBC00"/>
              </a:solidFill>
              <a:ln w="12700">
                <a:solidFill>
                  <a:srgbClr val="BEBC00"/>
                </a:solidFill>
              </a:ln>
            </c:spPr>
          </c:dPt>
          <c:dPt>
            <c:idx val="12"/>
            <c:invertIfNegative val="0"/>
            <c:bubble3D val="0"/>
            <c:spPr>
              <a:pattFill prst="wdUpDiag">
                <a:fgClr>
                  <a:srgbClr val="BEBC00"/>
                </a:fgClr>
                <a:bgClr>
                  <a:schemeClr val="tx1"/>
                </a:bgClr>
              </a:pattFill>
              <a:ln w="12700">
                <a:solidFill>
                  <a:srgbClr val="BEBC00"/>
                </a:solidFill>
              </a:ln>
            </c:spPr>
          </c:dPt>
          <c:cat>
            <c:strRef>
              <c:f>Sheet1!$A$2:$A$23</c:f>
              <c:strCache>
                <c:ptCount val="22"/>
                <c:pt idx="0">
                  <c:v>Gotland</c:v>
                </c:pt>
                <c:pt idx="1">
                  <c:v>Jämtland</c:v>
                </c:pt>
                <c:pt idx="2">
                  <c:v>Västerbotten</c:v>
                </c:pt>
                <c:pt idx="3">
                  <c:v>Västernorrland</c:v>
                </c:pt>
                <c:pt idx="4">
                  <c:v>Norrbotten</c:v>
                </c:pt>
                <c:pt idx="5">
                  <c:v>Stockholm</c:v>
                </c:pt>
                <c:pt idx="6">
                  <c:v>Dalarna</c:v>
                </c:pt>
                <c:pt idx="7">
                  <c:v>Värmland</c:v>
                </c:pt>
                <c:pt idx="8">
                  <c:v>Gävleborg</c:v>
                </c:pt>
                <c:pt idx="9">
                  <c:v>Uppsala</c:v>
                </c:pt>
                <c:pt idx="10">
                  <c:v>Södermanland</c:v>
                </c:pt>
                <c:pt idx="11">
                  <c:v>Örebro</c:v>
                </c:pt>
                <c:pt idx="12">
                  <c:v>Riket</c:v>
                </c:pt>
                <c:pt idx="13">
                  <c:v>Västmanland</c:v>
                </c:pt>
                <c:pt idx="14">
                  <c:v>Västra Götaland</c:v>
                </c:pt>
                <c:pt idx="15">
                  <c:v>Kalmar</c:v>
                </c:pt>
                <c:pt idx="16">
                  <c:v>Kronoberg</c:v>
                </c:pt>
                <c:pt idx="17">
                  <c:v>Östergötland</c:v>
                </c:pt>
                <c:pt idx="18">
                  <c:v>Jönköping</c:v>
                </c:pt>
                <c:pt idx="19">
                  <c:v>Blekinge</c:v>
                </c:pt>
                <c:pt idx="20">
                  <c:v>Skåne</c:v>
                </c:pt>
                <c:pt idx="21">
                  <c:v>Halland</c:v>
                </c:pt>
              </c:strCache>
            </c:strRef>
          </c:cat>
          <c:val>
            <c:numRef>
              <c:f>Sheet1!$B$2:$B$23</c:f>
              <c:numCache>
                <c:formatCode>_-* #\ ##0\ _k_r_-;\-* #\ ##0\ _k_r_-;_-* "-"??\ _k_r_-;_-@_-</c:formatCode>
                <c:ptCount val="22"/>
                <c:pt idx="0">
                  <c:v>92.445449631092529</c:v>
                </c:pt>
                <c:pt idx="1">
                  <c:v>92.239463597324317</c:v>
                </c:pt>
                <c:pt idx="2">
                  <c:v>90.987773091655981</c:v>
                </c:pt>
                <c:pt idx="3">
                  <c:v>88.639608836316086</c:v>
                </c:pt>
                <c:pt idx="4">
                  <c:v>86.382507456943912</c:v>
                </c:pt>
                <c:pt idx="5">
                  <c:v>85.572251983415171</c:v>
                </c:pt>
                <c:pt idx="6">
                  <c:v>85.555644910699257</c:v>
                </c:pt>
                <c:pt idx="7">
                  <c:v>85.531979846472765</c:v>
                </c:pt>
                <c:pt idx="8">
                  <c:v>85.211074033711625</c:v>
                </c:pt>
                <c:pt idx="9">
                  <c:v>84.016078033277893</c:v>
                </c:pt>
                <c:pt idx="10">
                  <c:v>83.995309113180866</c:v>
                </c:pt>
                <c:pt idx="11">
                  <c:v>80.337202616365047</c:v>
                </c:pt>
                <c:pt idx="12">
                  <c:v>77.857071862256987</c:v>
                </c:pt>
                <c:pt idx="13">
                  <c:v>77.530992720224631</c:v>
                </c:pt>
                <c:pt idx="14">
                  <c:v>73.747501817353395</c:v>
                </c:pt>
                <c:pt idx="15">
                  <c:v>72.540666395170845</c:v>
                </c:pt>
                <c:pt idx="16">
                  <c:v>70.645183005548219</c:v>
                </c:pt>
                <c:pt idx="17">
                  <c:v>70.534784285683401</c:v>
                </c:pt>
                <c:pt idx="18">
                  <c:v>68.095904800698207</c:v>
                </c:pt>
                <c:pt idx="19">
                  <c:v>65.876587504459152</c:v>
                </c:pt>
                <c:pt idx="20">
                  <c:v>64.907683063793513</c:v>
                </c:pt>
                <c:pt idx="21">
                  <c:v>64.461712014596614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Oregistrerat</c:v>
                </c:pt>
              </c:strCache>
            </c:strRef>
          </c:tx>
          <c:spPr>
            <a:solidFill>
              <a:srgbClr val="004687"/>
            </a:solidFill>
            <a:ln w="11365">
              <a:noFill/>
              <a:prstDash val="solid"/>
            </a:ln>
          </c:spPr>
          <c:invertIfNegative val="0"/>
          <c:dPt>
            <c:idx val="8"/>
            <c:invertIfNegative val="0"/>
            <c:bubble3D val="0"/>
            <c:spPr>
              <a:solidFill>
                <a:srgbClr val="004687"/>
              </a:solidFill>
              <a:ln w="12700">
                <a:noFill/>
                <a:prstDash val="solid"/>
              </a:ln>
            </c:spPr>
          </c:dPt>
          <c:dPt>
            <c:idx val="9"/>
            <c:invertIfNegative val="0"/>
            <c:bubble3D val="0"/>
            <c:spPr>
              <a:solidFill>
                <a:srgbClr val="004687"/>
              </a:solidFill>
              <a:ln w="12700">
                <a:noFill/>
                <a:prstDash val="solid"/>
              </a:ln>
            </c:spPr>
          </c:dPt>
          <c:dPt>
            <c:idx val="12"/>
            <c:invertIfNegative val="0"/>
            <c:bubble3D val="0"/>
            <c:spPr>
              <a:pattFill prst="wdUpDiag">
                <a:fgClr>
                  <a:srgbClr val="004687"/>
                </a:fgClr>
                <a:bgClr>
                  <a:schemeClr val="tx1"/>
                </a:bgClr>
              </a:pattFill>
              <a:ln w="12700">
                <a:solidFill>
                  <a:srgbClr val="004687"/>
                </a:solidFill>
                <a:prstDash val="solid"/>
              </a:ln>
            </c:spPr>
          </c:dPt>
          <c:cat>
            <c:strRef>
              <c:f>Sheet1!$A$2:$A$23</c:f>
              <c:strCache>
                <c:ptCount val="22"/>
                <c:pt idx="0">
                  <c:v>Gotland</c:v>
                </c:pt>
                <c:pt idx="1">
                  <c:v>Jämtland</c:v>
                </c:pt>
                <c:pt idx="2">
                  <c:v>Västerbotten</c:v>
                </c:pt>
                <c:pt idx="3">
                  <c:v>Västernorrland</c:v>
                </c:pt>
                <c:pt idx="4">
                  <c:v>Norrbotten</c:v>
                </c:pt>
                <c:pt idx="5">
                  <c:v>Stockholm</c:v>
                </c:pt>
                <c:pt idx="6">
                  <c:v>Dalarna</c:v>
                </c:pt>
                <c:pt idx="7">
                  <c:v>Värmland</c:v>
                </c:pt>
                <c:pt idx="8">
                  <c:v>Gävleborg</c:v>
                </c:pt>
                <c:pt idx="9">
                  <c:v>Uppsala</c:v>
                </c:pt>
                <c:pt idx="10">
                  <c:v>Södermanland</c:v>
                </c:pt>
                <c:pt idx="11">
                  <c:v>Örebro</c:v>
                </c:pt>
                <c:pt idx="12">
                  <c:v>Riket</c:v>
                </c:pt>
                <c:pt idx="13">
                  <c:v>Västmanland</c:v>
                </c:pt>
                <c:pt idx="14">
                  <c:v>Västra Götaland</c:v>
                </c:pt>
                <c:pt idx="15">
                  <c:v>Kalmar</c:v>
                </c:pt>
                <c:pt idx="16">
                  <c:v>Kronoberg</c:v>
                </c:pt>
                <c:pt idx="17">
                  <c:v>Östergötland</c:v>
                </c:pt>
                <c:pt idx="18">
                  <c:v>Jönköping</c:v>
                </c:pt>
                <c:pt idx="19">
                  <c:v>Blekinge</c:v>
                </c:pt>
                <c:pt idx="20">
                  <c:v>Skåne</c:v>
                </c:pt>
                <c:pt idx="21">
                  <c:v>Halland</c:v>
                </c:pt>
              </c:strCache>
            </c:strRef>
          </c:cat>
          <c:val>
            <c:numRef>
              <c:f>Sheet1!$C$2:$C$23</c:f>
              <c:numCache>
                <c:formatCode>_-* #\ ##0\ _k_r_-;\-* #\ ##0\ _k_r_-;_-* "-"??\ _k_r_-;_-@_-</c:formatCode>
                <c:ptCount val="22"/>
                <c:pt idx="0">
                  <c:v>7.5545503689074627</c:v>
                </c:pt>
                <c:pt idx="1">
                  <c:v>7.760536402675676</c:v>
                </c:pt>
                <c:pt idx="2">
                  <c:v>9.0122269083440099</c:v>
                </c:pt>
                <c:pt idx="3">
                  <c:v>11.360391163683913</c:v>
                </c:pt>
                <c:pt idx="4">
                  <c:v>13.617492543056093</c:v>
                </c:pt>
                <c:pt idx="5">
                  <c:v>14.427748016584824</c:v>
                </c:pt>
                <c:pt idx="6">
                  <c:v>14.444355089300743</c:v>
                </c:pt>
                <c:pt idx="7">
                  <c:v>14.468020153527245</c:v>
                </c:pt>
                <c:pt idx="8">
                  <c:v>14.788925966288364</c:v>
                </c:pt>
                <c:pt idx="9">
                  <c:v>15.983921966722104</c:v>
                </c:pt>
                <c:pt idx="10">
                  <c:v>16.004690886819144</c:v>
                </c:pt>
                <c:pt idx="11">
                  <c:v>19.662797383634956</c:v>
                </c:pt>
                <c:pt idx="12">
                  <c:v>22.142928137743006</c:v>
                </c:pt>
                <c:pt idx="13">
                  <c:v>22.469007279775372</c:v>
                </c:pt>
                <c:pt idx="14">
                  <c:v>26.252498182646601</c:v>
                </c:pt>
                <c:pt idx="15">
                  <c:v>27.459333604829141</c:v>
                </c:pt>
                <c:pt idx="16">
                  <c:v>29.354816994451788</c:v>
                </c:pt>
                <c:pt idx="17">
                  <c:v>29.46521571431661</c:v>
                </c:pt>
                <c:pt idx="18">
                  <c:v>31.904095199301796</c:v>
                </c:pt>
                <c:pt idx="19">
                  <c:v>34.123412495540855</c:v>
                </c:pt>
                <c:pt idx="20">
                  <c:v>35.092316936206487</c:v>
                </c:pt>
                <c:pt idx="21">
                  <c:v>35.538287985403372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59809008"/>
        <c:axId val="859809400"/>
      </c:barChart>
      <c:catAx>
        <c:axId val="859809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8598094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59809400"/>
        <c:scaling>
          <c:orientation val="minMax"/>
          <c:max val="100"/>
          <c:min val="0"/>
        </c:scaling>
        <c:delete val="0"/>
        <c:axPos val="l"/>
        <c:majorGridlines>
          <c:spPr>
            <a:ln w="2841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#,##0" sourceLinked="0"/>
        <c:majorTickMark val="none"/>
        <c:minorTickMark val="none"/>
        <c:tickLblPos val="nextTo"/>
        <c:spPr>
          <a:ln w="284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859809008"/>
        <c:crosses val="autoZero"/>
        <c:crossBetween val="between"/>
        <c:majorUnit val="25"/>
      </c:valAx>
      <c:spPr>
        <a:solidFill>
          <a:schemeClr val="tx1"/>
        </a:solidFill>
        <a:ln w="2841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55907794614157735"/>
          <c:y val="2.2868757341051253E-2"/>
          <c:w val="0.41850222856594083"/>
          <c:h val="6.8584334851955711E-2"/>
        </c:manualLayout>
      </c:layout>
      <c:overlay val="0"/>
      <c:spPr>
        <a:solidFill>
          <a:schemeClr val="tx1"/>
        </a:solidFill>
      </c:spPr>
      <c:txPr>
        <a:bodyPr/>
        <a:lstStyle/>
        <a:p>
          <a:pPr>
            <a:defRPr sz="1700" b="0">
              <a:solidFill>
                <a:schemeClr val="bg1"/>
              </a:solidFill>
              <a:latin typeface="Arial" pitchFamily="34" charset="0"/>
              <a:cs typeface="Arial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1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>
        <c:manualLayout>
          <c:layoutTarget val="inner"/>
          <c:xMode val="edge"/>
          <c:yMode val="edge"/>
          <c:x val="4.9627791563275438E-2"/>
          <c:y val="8.585827967083888E-2"/>
          <c:w val="0.92541002158883923"/>
          <c:h val="0.654259175185622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</c:strCache>
            </c:strRef>
          </c:tx>
          <c:spPr>
            <a:solidFill>
              <a:srgbClr val="004687"/>
            </a:solidFill>
            <a:ln w="38097">
              <a:noFill/>
              <a:prstDash val="sysDot"/>
            </a:ln>
          </c:spPr>
          <c:invertIfNegative val="0"/>
          <c:dPt>
            <c:idx val="7"/>
            <c:invertIfNegative val="0"/>
            <c:bubble3D val="0"/>
            <c:spPr>
              <a:pattFill prst="wdUpDiag">
                <a:fgClr>
                  <a:srgbClr val="004687"/>
                </a:fgClr>
                <a:bgClr>
                  <a:schemeClr val="tx1"/>
                </a:bgClr>
              </a:pattFill>
              <a:ln w="12700">
                <a:solidFill>
                  <a:srgbClr val="004687"/>
                </a:solidFill>
                <a:prstDash val="sysDot"/>
              </a:ln>
            </c:spPr>
          </c:dPt>
          <c:dPt>
            <c:idx val="13"/>
            <c:invertIfNegative val="0"/>
            <c:bubble3D val="0"/>
            <c:spPr>
              <a:solidFill>
                <a:srgbClr val="004687"/>
              </a:solidFill>
              <a:ln w="12700">
                <a:solidFill>
                  <a:schemeClr val="bg1"/>
                </a:solidFill>
                <a:prstDash val="sysDot"/>
              </a:ln>
            </c:spPr>
          </c:dPt>
          <c:cat>
            <c:strRef>
              <c:f>Sheet1!$A$5:$A$26</c:f>
              <c:strCache>
                <c:ptCount val="22"/>
                <c:pt idx="0">
                  <c:v>Västerbotten</c:v>
                </c:pt>
                <c:pt idx="1">
                  <c:v>Kalmar</c:v>
                </c:pt>
                <c:pt idx="2">
                  <c:v>Uppsala</c:v>
                </c:pt>
                <c:pt idx="3">
                  <c:v>Halland</c:v>
                </c:pt>
                <c:pt idx="4">
                  <c:v>Gävleborg</c:v>
                </c:pt>
                <c:pt idx="5">
                  <c:v>Stockholm</c:v>
                </c:pt>
                <c:pt idx="6">
                  <c:v>Västra Götaland</c:v>
                </c:pt>
                <c:pt idx="7">
                  <c:v>Riket</c:v>
                </c:pt>
                <c:pt idx="8">
                  <c:v>Örebro</c:v>
                </c:pt>
                <c:pt idx="9">
                  <c:v>Västernorrland</c:v>
                </c:pt>
                <c:pt idx="10">
                  <c:v>Dalarna</c:v>
                </c:pt>
                <c:pt idx="11">
                  <c:v>Värmland</c:v>
                </c:pt>
                <c:pt idx="12">
                  <c:v>Östergötland</c:v>
                </c:pt>
                <c:pt idx="13">
                  <c:v>Skåne</c:v>
                </c:pt>
                <c:pt idx="14">
                  <c:v>Blekinge</c:v>
                </c:pt>
                <c:pt idx="15">
                  <c:v>Norrbotten</c:v>
                </c:pt>
                <c:pt idx="16">
                  <c:v>Västmanland</c:v>
                </c:pt>
                <c:pt idx="17">
                  <c:v>Kronoberg</c:v>
                </c:pt>
                <c:pt idx="18">
                  <c:v>Jönköping</c:v>
                </c:pt>
                <c:pt idx="19">
                  <c:v>Jämtland</c:v>
                </c:pt>
                <c:pt idx="20">
                  <c:v>Gotland</c:v>
                </c:pt>
                <c:pt idx="21">
                  <c:v>Södermanland</c:v>
                </c:pt>
              </c:strCache>
            </c:strRef>
          </c:cat>
          <c:val>
            <c:numRef>
              <c:f>Sheet1!$D$5:$D$26</c:f>
              <c:numCache>
                <c:formatCode>0.00</c:formatCode>
                <c:ptCount val="22"/>
                <c:pt idx="0">
                  <c:v>0.71115243521677107</c:v>
                </c:pt>
                <c:pt idx="1">
                  <c:v>0.59598805603656546</c:v>
                </c:pt>
                <c:pt idx="2">
                  <c:v>0.59155989402172215</c:v>
                </c:pt>
                <c:pt idx="3">
                  <c:v>0.57010679502459705</c:v>
                </c:pt>
                <c:pt idx="4">
                  <c:v>0.56364011560566574</c:v>
                </c:pt>
                <c:pt idx="5">
                  <c:v>0.55693757924241205</c:v>
                </c:pt>
                <c:pt idx="6">
                  <c:v>0.53041569003167865</c:v>
                </c:pt>
                <c:pt idx="7">
                  <c:v>0.50185906524035706</c:v>
                </c:pt>
                <c:pt idx="8">
                  <c:v>0.48903746867657594</c:v>
                </c:pt>
                <c:pt idx="9">
                  <c:v>0.46876060556488663</c:v>
                </c:pt>
                <c:pt idx="10">
                  <c:v>0.46710461192651032</c:v>
                </c:pt>
                <c:pt idx="11">
                  <c:v>0.46652986277501207</c:v>
                </c:pt>
                <c:pt idx="12">
                  <c:v>0.46155132512216035</c:v>
                </c:pt>
                <c:pt idx="13">
                  <c:v>0.44541751385716455</c:v>
                </c:pt>
                <c:pt idx="14">
                  <c:v>0.4389909095370359</c:v>
                </c:pt>
                <c:pt idx="15">
                  <c:v>0.42723290154290949</c:v>
                </c:pt>
                <c:pt idx="16">
                  <c:v>0.38807190400410729</c:v>
                </c:pt>
                <c:pt idx="17">
                  <c:v>0.38067521605313603</c:v>
                </c:pt>
                <c:pt idx="18">
                  <c:v>0.37813840677930449</c:v>
                </c:pt>
                <c:pt idx="19">
                  <c:v>0.36297131277086192</c:v>
                </c:pt>
                <c:pt idx="20">
                  <c:v>0.35534016225944526</c:v>
                </c:pt>
                <c:pt idx="21">
                  <c:v>0.35026745975715284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60162448"/>
        <c:axId val="860162840"/>
      </c:barChart>
      <c:catAx>
        <c:axId val="860162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860162840"/>
        <c:crosses val="autoZero"/>
        <c:auto val="1"/>
        <c:lblAlgn val="ctr"/>
        <c:lblOffset val="100"/>
        <c:noMultiLvlLbl val="0"/>
      </c:catAx>
      <c:valAx>
        <c:axId val="860162840"/>
        <c:scaling>
          <c:orientation val="minMax"/>
          <c:max val="0.8"/>
          <c:min val="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numFmt formatCode="0.0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860162448"/>
        <c:crosses val="autoZero"/>
        <c:crossBetween val="between"/>
        <c:majorUnit val="0.2"/>
      </c:valAx>
      <c:spPr>
        <a:solidFill>
          <a:schemeClr val="tx1"/>
        </a:solidFill>
        <a:ln w="3175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211118769203656E-2"/>
          <c:y val="9.1961299386882578E-2"/>
          <c:w val="0.87501918754486385"/>
          <c:h val="0.71378806283213525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1 Skåne</c:v>
                </c:pt>
              </c:strCache>
            </c:strRef>
          </c:tx>
          <c:spPr>
            <a:ln w="38097">
              <a:solidFill>
                <a:srgbClr val="BEBC00"/>
              </a:solidFill>
              <a:prstDash val="solid"/>
            </a:ln>
          </c:spPr>
          <c:marker>
            <c:symbol val="none"/>
          </c:marker>
          <c:cat>
            <c:strRef>
              <c:f>Sheet1!$B$1:$N$1</c:f>
              <c:strCache>
                <c:ptCount val="13"/>
                <c:pt idx="0">
                  <c:v>2002/04</c:v>
                </c:pt>
                <c:pt idx="1">
                  <c:v>2003/05</c:v>
                </c:pt>
                <c:pt idx="2">
                  <c:v>2004/06</c:v>
                </c:pt>
                <c:pt idx="3">
                  <c:v>2005/07</c:v>
                </c:pt>
                <c:pt idx="4">
                  <c:v>2006/08</c:v>
                </c:pt>
                <c:pt idx="5">
                  <c:v>2007/09</c:v>
                </c:pt>
                <c:pt idx="6">
                  <c:v>2008/10</c:v>
                </c:pt>
                <c:pt idx="7">
                  <c:v>2009/11</c:v>
                </c:pt>
                <c:pt idx="8">
                  <c:v>2010/12</c:v>
                </c:pt>
                <c:pt idx="9">
                  <c:v>2011/13</c:v>
                </c:pt>
                <c:pt idx="10">
                  <c:v>2012/14</c:v>
                </c:pt>
                <c:pt idx="11">
                  <c:v>2013/15</c:v>
                </c:pt>
                <c:pt idx="12">
                  <c:v>2014/16</c:v>
                </c:pt>
              </c:strCache>
            </c:strRef>
          </c:cat>
          <c:val>
            <c:numRef>
              <c:f>Sheet1!$B$2:$N$2</c:f>
              <c:numCache>
                <c:formatCode>0.0</c:formatCode>
                <c:ptCount val="13"/>
                <c:pt idx="0">
                  <c:v>10.906944717004903</c:v>
                </c:pt>
                <c:pt idx="1">
                  <c:v>11.139014435681389</c:v>
                </c:pt>
                <c:pt idx="2">
                  <c:v>10.666350751969665</c:v>
                </c:pt>
                <c:pt idx="3">
                  <c:v>10.205762901217483</c:v>
                </c:pt>
                <c:pt idx="4">
                  <c:v>9.5519581279401997</c:v>
                </c:pt>
                <c:pt idx="5">
                  <c:v>9.0961966338187938</c:v>
                </c:pt>
                <c:pt idx="6">
                  <c:v>9.1043918722092876</c:v>
                </c:pt>
                <c:pt idx="7">
                  <c:v>9.1004964885381465</c:v>
                </c:pt>
                <c:pt idx="8">
                  <c:v>8.9480117337675598</c:v>
                </c:pt>
                <c:pt idx="9">
                  <c:v>8.9943020347974478</c:v>
                </c:pt>
                <c:pt idx="10">
                  <c:v>8.3814305159015916</c:v>
                </c:pt>
                <c:pt idx="11">
                  <c:v>8.4410980632046009</c:v>
                </c:pt>
                <c:pt idx="12">
                  <c:v>7.7978195636324941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2 Blekinge, Kronoberg, Halland</c:v>
                </c:pt>
              </c:strCache>
            </c:strRef>
          </c:tx>
          <c:spPr>
            <a:ln w="38100">
              <a:solidFill>
                <a:srgbClr val="B32B31"/>
              </a:solidFill>
            </a:ln>
          </c:spPr>
          <c:marker>
            <c:symbol val="none"/>
          </c:marker>
          <c:cat>
            <c:strRef>
              <c:f>Sheet1!$B$1:$N$1</c:f>
              <c:strCache>
                <c:ptCount val="13"/>
                <c:pt idx="0">
                  <c:v>2002/04</c:v>
                </c:pt>
                <c:pt idx="1">
                  <c:v>2003/05</c:v>
                </c:pt>
                <c:pt idx="2">
                  <c:v>2004/06</c:v>
                </c:pt>
                <c:pt idx="3">
                  <c:v>2005/07</c:v>
                </c:pt>
                <c:pt idx="4">
                  <c:v>2006/08</c:v>
                </c:pt>
                <c:pt idx="5">
                  <c:v>2007/09</c:v>
                </c:pt>
                <c:pt idx="6">
                  <c:v>2008/10</c:v>
                </c:pt>
                <c:pt idx="7">
                  <c:v>2009/11</c:v>
                </c:pt>
                <c:pt idx="8">
                  <c:v>2010/12</c:v>
                </c:pt>
                <c:pt idx="9">
                  <c:v>2011/13</c:v>
                </c:pt>
                <c:pt idx="10">
                  <c:v>2012/14</c:v>
                </c:pt>
                <c:pt idx="11">
                  <c:v>2013/15</c:v>
                </c:pt>
                <c:pt idx="12">
                  <c:v>2014/16</c:v>
                </c:pt>
              </c:strCache>
            </c:strRef>
          </c:cat>
          <c:val>
            <c:numRef>
              <c:f>Sheet1!$B$3:$N$3</c:f>
              <c:numCache>
                <c:formatCode>0.0</c:formatCode>
                <c:ptCount val="13"/>
                <c:pt idx="0">
                  <c:v>10.095530832283588</c:v>
                </c:pt>
                <c:pt idx="1">
                  <c:v>10.884739298945497</c:v>
                </c:pt>
                <c:pt idx="2">
                  <c:v>11.037272572856487</c:v>
                </c:pt>
                <c:pt idx="3">
                  <c:v>10.498216278808274</c:v>
                </c:pt>
                <c:pt idx="4">
                  <c:v>10.418633985574077</c:v>
                </c:pt>
                <c:pt idx="5">
                  <c:v>10.361599252781014</c:v>
                </c:pt>
                <c:pt idx="6">
                  <c:v>10.076565736219177</c:v>
                </c:pt>
                <c:pt idx="7">
                  <c:v>9.7178769634099513</c:v>
                </c:pt>
                <c:pt idx="8">
                  <c:v>9.4112609724259126</c:v>
                </c:pt>
                <c:pt idx="9">
                  <c:v>9.0891141755743625</c:v>
                </c:pt>
                <c:pt idx="10">
                  <c:v>8.8460311051323384</c:v>
                </c:pt>
                <c:pt idx="11">
                  <c:v>8.959861405347505</c:v>
                </c:pt>
                <c:pt idx="12">
                  <c:v>8.8035910299863342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3 Västra Götaland</c:v>
                </c:pt>
              </c:strCache>
            </c:strRef>
          </c:tx>
          <c:spPr>
            <a:ln w="38100">
              <a:solidFill>
                <a:srgbClr val="AAA096"/>
              </a:solidFill>
            </a:ln>
          </c:spPr>
          <c:marker>
            <c:symbol val="none"/>
          </c:marker>
          <c:cat>
            <c:strRef>
              <c:f>Sheet1!$B$1:$N$1</c:f>
              <c:strCache>
                <c:ptCount val="13"/>
                <c:pt idx="0">
                  <c:v>2002/04</c:v>
                </c:pt>
                <c:pt idx="1">
                  <c:v>2003/05</c:v>
                </c:pt>
                <c:pt idx="2">
                  <c:v>2004/06</c:v>
                </c:pt>
                <c:pt idx="3">
                  <c:v>2005/07</c:v>
                </c:pt>
                <c:pt idx="4">
                  <c:v>2006/08</c:v>
                </c:pt>
                <c:pt idx="5">
                  <c:v>2007/09</c:v>
                </c:pt>
                <c:pt idx="6">
                  <c:v>2008/10</c:v>
                </c:pt>
                <c:pt idx="7">
                  <c:v>2009/11</c:v>
                </c:pt>
                <c:pt idx="8">
                  <c:v>2010/12</c:v>
                </c:pt>
                <c:pt idx="9">
                  <c:v>2011/13</c:v>
                </c:pt>
                <c:pt idx="10">
                  <c:v>2012/14</c:v>
                </c:pt>
                <c:pt idx="11">
                  <c:v>2013/15</c:v>
                </c:pt>
                <c:pt idx="12">
                  <c:v>2014/16</c:v>
                </c:pt>
              </c:strCache>
            </c:strRef>
          </c:cat>
          <c:val>
            <c:numRef>
              <c:f>Sheet1!$B$4:$N$4</c:f>
              <c:numCache>
                <c:formatCode>0.0</c:formatCode>
                <c:ptCount val="13"/>
                <c:pt idx="0">
                  <c:v>10.712211320893298</c:v>
                </c:pt>
                <c:pt idx="1">
                  <c:v>10.823645019107722</c:v>
                </c:pt>
                <c:pt idx="2">
                  <c:v>10.845790491438095</c:v>
                </c:pt>
                <c:pt idx="3">
                  <c:v>10.404552650753535</c:v>
                </c:pt>
                <c:pt idx="4">
                  <c:v>10.387115624164082</c:v>
                </c:pt>
                <c:pt idx="5">
                  <c:v>10.237717082458799</c:v>
                </c:pt>
                <c:pt idx="6">
                  <c:v>10.087133415498382</c:v>
                </c:pt>
                <c:pt idx="7">
                  <c:v>9.9272668775537447</c:v>
                </c:pt>
                <c:pt idx="8">
                  <c:v>9.9294655765058693</c:v>
                </c:pt>
                <c:pt idx="9">
                  <c:v>10.115195698830213</c:v>
                </c:pt>
                <c:pt idx="10">
                  <c:v>10.079363755788117</c:v>
                </c:pt>
                <c:pt idx="11">
                  <c:v>10.007256063709074</c:v>
                </c:pt>
                <c:pt idx="12">
                  <c:v>9.9371346673944476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4 Östergötland, Jönköping, Kalmar, Gotland</c:v>
                </c:pt>
              </c:strCache>
            </c:strRef>
          </c:tx>
          <c:spPr>
            <a:ln w="38100">
              <a:solidFill>
                <a:srgbClr val="9A57CD"/>
              </a:solidFill>
            </a:ln>
          </c:spPr>
          <c:marker>
            <c:symbol val="none"/>
          </c:marker>
          <c:cat>
            <c:strRef>
              <c:f>Sheet1!$B$1:$N$1</c:f>
              <c:strCache>
                <c:ptCount val="13"/>
                <c:pt idx="0">
                  <c:v>2002/04</c:v>
                </c:pt>
                <c:pt idx="1">
                  <c:v>2003/05</c:v>
                </c:pt>
                <c:pt idx="2">
                  <c:v>2004/06</c:v>
                </c:pt>
                <c:pt idx="3">
                  <c:v>2005/07</c:v>
                </c:pt>
                <c:pt idx="4">
                  <c:v>2006/08</c:v>
                </c:pt>
                <c:pt idx="5">
                  <c:v>2007/09</c:v>
                </c:pt>
                <c:pt idx="6">
                  <c:v>2008/10</c:v>
                </c:pt>
                <c:pt idx="7">
                  <c:v>2009/11</c:v>
                </c:pt>
                <c:pt idx="8">
                  <c:v>2010/12</c:v>
                </c:pt>
                <c:pt idx="9">
                  <c:v>2011/13</c:v>
                </c:pt>
                <c:pt idx="10">
                  <c:v>2012/14</c:v>
                </c:pt>
                <c:pt idx="11">
                  <c:v>2013/15</c:v>
                </c:pt>
                <c:pt idx="12">
                  <c:v>2014/16</c:v>
                </c:pt>
              </c:strCache>
            </c:strRef>
          </c:cat>
          <c:val>
            <c:numRef>
              <c:f>Sheet1!$B$5:$N$5</c:f>
              <c:numCache>
                <c:formatCode>0.0</c:formatCode>
                <c:ptCount val="13"/>
                <c:pt idx="0">
                  <c:v>9.3191299433402879</c:v>
                </c:pt>
                <c:pt idx="1">
                  <c:v>9.4198850185380252</c:v>
                </c:pt>
                <c:pt idx="2">
                  <c:v>9.2365148358817137</c:v>
                </c:pt>
                <c:pt idx="3">
                  <c:v>9.2097570476620216</c:v>
                </c:pt>
                <c:pt idx="4">
                  <c:v>9.2868606925758144</c:v>
                </c:pt>
                <c:pt idx="5">
                  <c:v>9.308073668196533</c:v>
                </c:pt>
                <c:pt idx="6">
                  <c:v>9.0715651880875878</c:v>
                </c:pt>
                <c:pt idx="7">
                  <c:v>8.7115311904176078</c:v>
                </c:pt>
                <c:pt idx="8">
                  <c:v>8.4687932316575374</c:v>
                </c:pt>
                <c:pt idx="9">
                  <c:v>8.6880872643875673</c:v>
                </c:pt>
                <c:pt idx="10">
                  <c:v>8.7180130842928509</c:v>
                </c:pt>
                <c:pt idx="11">
                  <c:v>8.7702369662243029</c:v>
                </c:pt>
                <c:pt idx="12">
                  <c:v>8.5901840350508305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5 Stockholm</c:v>
                </c:pt>
              </c:strCache>
            </c:strRef>
          </c:tx>
          <c:spPr>
            <a:ln w="38100">
              <a:solidFill>
                <a:srgbClr val="9DC3E6"/>
              </a:solidFill>
            </a:ln>
          </c:spPr>
          <c:marker>
            <c:symbol val="none"/>
          </c:marker>
          <c:cat>
            <c:strRef>
              <c:f>Sheet1!$B$1:$N$1</c:f>
              <c:strCache>
                <c:ptCount val="13"/>
                <c:pt idx="0">
                  <c:v>2002/04</c:v>
                </c:pt>
                <c:pt idx="1">
                  <c:v>2003/05</c:v>
                </c:pt>
                <c:pt idx="2">
                  <c:v>2004/06</c:v>
                </c:pt>
                <c:pt idx="3">
                  <c:v>2005/07</c:v>
                </c:pt>
                <c:pt idx="4">
                  <c:v>2006/08</c:v>
                </c:pt>
                <c:pt idx="5">
                  <c:v>2007/09</c:v>
                </c:pt>
                <c:pt idx="6">
                  <c:v>2008/10</c:v>
                </c:pt>
                <c:pt idx="7">
                  <c:v>2009/11</c:v>
                </c:pt>
                <c:pt idx="8">
                  <c:v>2010/12</c:v>
                </c:pt>
                <c:pt idx="9">
                  <c:v>2011/13</c:v>
                </c:pt>
                <c:pt idx="10">
                  <c:v>2012/14</c:v>
                </c:pt>
                <c:pt idx="11">
                  <c:v>2013/15</c:v>
                </c:pt>
                <c:pt idx="12">
                  <c:v>2014/16</c:v>
                </c:pt>
              </c:strCache>
            </c:strRef>
          </c:cat>
          <c:val>
            <c:numRef>
              <c:f>Sheet1!$B$6:$N$6</c:f>
              <c:numCache>
                <c:formatCode>0.0</c:formatCode>
                <c:ptCount val="13"/>
                <c:pt idx="0">
                  <c:v>11.082802860703074</c:v>
                </c:pt>
                <c:pt idx="1">
                  <c:v>11.11191288026918</c:v>
                </c:pt>
                <c:pt idx="2">
                  <c:v>10.937287786668547</c:v>
                </c:pt>
                <c:pt idx="3">
                  <c:v>11.002280706245813</c:v>
                </c:pt>
                <c:pt idx="4">
                  <c:v>10.988386314374344</c:v>
                </c:pt>
                <c:pt idx="5">
                  <c:v>10.885346323954735</c:v>
                </c:pt>
                <c:pt idx="6">
                  <c:v>10.524618204300937</c:v>
                </c:pt>
                <c:pt idx="7">
                  <c:v>10.237398139784165</c:v>
                </c:pt>
                <c:pt idx="8">
                  <c:v>9.9655013725114596</c:v>
                </c:pt>
                <c:pt idx="9">
                  <c:v>10.084453247173013</c:v>
                </c:pt>
                <c:pt idx="10">
                  <c:v>10.121843736961781</c:v>
                </c:pt>
                <c:pt idx="11">
                  <c:v>10.103694198533178</c:v>
                </c:pt>
                <c:pt idx="12">
                  <c:v>9.8113053481972283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6 Uppsala, Södermanland, Värmland, Örebro, Västmanland, Dalarna</c:v>
                </c:pt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strRef>
              <c:f>Sheet1!$B$1:$N$1</c:f>
              <c:strCache>
                <c:ptCount val="13"/>
                <c:pt idx="0">
                  <c:v>2002/04</c:v>
                </c:pt>
                <c:pt idx="1">
                  <c:v>2003/05</c:v>
                </c:pt>
                <c:pt idx="2">
                  <c:v>2004/06</c:v>
                </c:pt>
                <c:pt idx="3">
                  <c:v>2005/07</c:v>
                </c:pt>
                <c:pt idx="4">
                  <c:v>2006/08</c:v>
                </c:pt>
                <c:pt idx="5">
                  <c:v>2007/09</c:v>
                </c:pt>
                <c:pt idx="6">
                  <c:v>2008/10</c:v>
                </c:pt>
                <c:pt idx="7">
                  <c:v>2009/11</c:v>
                </c:pt>
                <c:pt idx="8">
                  <c:v>2010/12</c:v>
                </c:pt>
                <c:pt idx="9">
                  <c:v>2011/13</c:v>
                </c:pt>
                <c:pt idx="10">
                  <c:v>2012/14</c:v>
                </c:pt>
                <c:pt idx="11">
                  <c:v>2013/15</c:v>
                </c:pt>
                <c:pt idx="12">
                  <c:v>2014/16</c:v>
                </c:pt>
              </c:strCache>
            </c:strRef>
          </c:cat>
          <c:val>
            <c:numRef>
              <c:f>Sheet1!$B$7:$N$7</c:f>
              <c:numCache>
                <c:formatCode>0.0</c:formatCode>
                <c:ptCount val="13"/>
                <c:pt idx="0">
                  <c:v>9.1611129664757129</c:v>
                </c:pt>
                <c:pt idx="1">
                  <c:v>9.5623355756680954</c:v>
                </c:pt>
                <c:pt idx="2">
                  <c:v>9.9764962948642761</c:v>
                </c:pt>
                <c:pt idx="3">
                  <c:v>9.7803395738691616</c:v>
                </c:pt>
                <c:pt idx="4">
                  <c:v>9.4063002553545942</c:v>
                </c:pt>
                <c:pt idx="5">
                  <c:v>9.045317439988553</c:v>
                </c:pt>
                <c:pt idx="6">
                  <c:v>8.8540046994464721</c:v>
                </c:pt>
                <c:pt idx="7">
                  <c:v>8.9334937040715996</c:v>
                </c:pt>
                <c:pt idx="8">
                  <c:v>8.834950441126427</c:v>
                </c:pt>
                <c:pt idx="9">
                  <c:v>8.8862058988932109</c:v>
                </c:pt>
                <c:pt idx="10">
                  <c:v>8.9635684904623876</c:v>
                </c:pt>
                <c:pt idx="11">
                  <c:v>8.8925641712620855</c:v>
                </c:pt>
                <c:pt idx="12">
                  <c:v>8.820739073506239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Sheet1!$A$8</c:f>
              <c:strCache>
                <c:ptCount val="1"/>
                <c:pt idx="0">
                  <c:v>7 Gävleborg, Västernorrland, Jämtland, Västerbotten, Norrbotten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Sheet1!$B$1:$N$1</c:f>
              <c:strCache>
                <c:ptCount val="13"/>
                <c:pt idx="0">
                  <c:v>2002/04</c:v>
                </c:pt>
                <c:pt idx="1">
                  <c:v>2003/05</c:v>
                </c:pt>
                <c:pt idx="2">
                  <c:v>2004/06</c:v>
                </c:pt>
                <c:pt idx="3">
                  <c:v>2005/07</c:v>
                </c:pt>
                <c:pt idx="4">
                  <c:v>2006/08</c:v>
                </c:pt>
                <c:pt idx="5">
                  <c:v>2007/09</c:v>
                </c:pt>
                <c:pt idx="6">
                  <c:v>2008/10</c:v>
                </c:pt>
                <c:pt idx="7">
                  <c:v>2009/11</c:v>
                </c:pt>
                <c:pt idx="8">
                  <c:v>2010/12</c:v>
                </c:pt>
                <c:pt idx="9">
                  <c:v>2011/13</c:v>
                </c:pt>
                <c:pt idx="10">
                  <c:v>2012/14</c:v>
                </c:pt>
                <c:pt idx="11">
                  <c:v>2013/15</c:v>
                </c:pt>
                <c:pt idx="12">
                  <c:v>2014/16</c:v>
                </c:pt>
              </c:strCache>
            </c:strRef>
          </c:cat>
          <c:val>
            <c:numRef>
              <c:f>Sheet1!$B$8:$N$8</c:f>
              <c:numCache>
                <c:formatCode>0.0</c:formatCode>
                <c:ptCount val="13"/>
                <c:pt idx="0">
                  <c:v>8.4241879295318167</c:v>
                </c:pt>
                <c:pt idx="1">
                  <c:v>8.7367786279160899</c:v>
                </c:pt>
                <c:pt idx="2">
                  <c:v>8.9610959336362583</c:v>
                </c:pt>
                <c:pt idx="3">
                  <c:v>8.6820667473946518</c:v>
                </c:pt>
                <c:pt idx="4">
                  <c:v>8.6304621144939588</c:v>
                </c:pt>
                <c:pt idx="5">
                  <c:v>8.5701032501254613</c:v>
                </c:pt>
                <c:pt idx="6">
                  <c:v>8.7110731258000289</c:v>
                </c:pt>
                <c:pt idx="7">
                  <c:v>8.8843718800125089</c:v>
                </c:pt>
                <c:pt idx="8">
                  <c:v>8.913458797378782</c:v>
                </c:pt>
                <c:pt idx="9">
                  <c:v>9.2032260278519828</c:v>
                </c:pt>
                <c:pt idx="10">
                  <c:v>9.2830975372302706</c:v>
                </c:pt>
                <c:pt idx="11">
                  <c:v>9.3873031085058614</c:v>
                </c:pt>
                <c:pt idx="12">
                  <c:v>9.2174852961894889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59810184"/>
        <c:axId val="859810576"/>
      </c:lineChart>
      <c:catAx>
        <c:axId val="8598101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8598105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59810576"/>
        <c:scaling>
          <c:orientation val="minMax"/>
          <c:max val="12"/>
          <c:min val="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numFmt formatCode="0.0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859810184"/>
        <c:crosses val="autoZero"/>
        <c:crossBetween val="midCat"/>
        <c:majorUnit val="3"/>
      </c:valAx>
      <c:spPr>
        <a:solidFill>
          <a:schemeClr val="tx1"/>
        </a:solidFill>
        <a:ln w="31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8.0237918525759122E-2"/>
          <c:y val="0.40455036102596842"/>
          <c:w val="0.78593917964252469"/>
          <c:h val="0.37600369191831728"/>
        </c:manualLayout>
      </c:layout>
      <c:overlay val="0"/>
      <c:txPr>
        <a:bodyPr/>
        <a:lstStyle/>
        <a:p>
          <a:pPr>
            <a:defRPr b="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1746653633587842E-2"/>
          <c:y val="9.1961299386882578E-2"/>
          <c:w val="0.88026854829203305"/>
          <c:h val="0.7317098025144354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Götaland</c:v>
                </c:pt>
              </c:strCache>
            </c:strRef>
          </c:tx>
          <c:spPr>
            <a:ln w="38097">
              <a:solidFill>
                <a:srgbClr val="BEBC00"/>
              </a:solidFill>
              <a:prstDash val="solid"/>
            </a:ln>
          </c:spPr>
          <c:marker>
            <c:symbol val="none"/>
          </c:marker>
          <c:cat>
            <c:strRef>
              <c:f>Sheet1!$B$1:$N$1</c:f>
              <c:strCache>
                <c:ptCount val="13"/>
                <c:pt idx="0">
                  <c:v>2002/04</c:v>
                </c:pt>
                <c:pt idx="1">
                  <c:v>2003/05</c:v>
                </c:pt>
                <c:pt idx="2">
                  <c:v>2004/06</c:v>
                </c:pt>
                <c:pt idx="3">
                  <c:v>2005/07</c:v>
                </c:pt>
                <c:pt idx="4">
                  <c:v>2006/08</c:v>
                </c:pt>
                <c:pt idx="5">
                  <c:v>2007/09</c:v>
                </c:pt>
                <c:pt idx="6">
                  <c:v>2008/10</c:v>
                </c:pt>
                <c:pt idx="7">
                  <c:v>2009/11</c:v>
                </c:pt>
                <c:pt idx="8">
                  <c:v>2010/12</c:v>
                </c:pt>
                <c:pt idx="9">
                  <c:v>2011/13</c:v>
                </c:pt>
                <c:pt idx="10">
                  <c:v>2012/14</c:v>
                </c:pt>
                <c:pt idx="11">
                  <c:v>2013/15</c:v>
                </c:pt>
                <c:pt idx="12">
                  <c:v>2014/16</c:v>
                </c:pt>
              </c:strCache>
            </c:strRef>
          </c:cat>
          <c:val>
            <c:numRef>
              <c:f>Sheet1!$B$2:$N$2</c:f>
              <c:numCache>
                <c:formatCode>0.0</c:formatCode>
                <c:ptCount val="13"/>
                <c:pt idx="0">
                  <c:v>10.343149855111175</c:v>
                </c:pt>
                <c:pt idx="1">
                  <c:v>10.581029668990483</c:v>
                </c:pt>
                <c:pt idx="2">
                  <c:v>10.439840682323435</c:v>
                </c:pt>
                <c:pt idx="3">
                  <c:v>10.07891729362338</c:v>
                </c:pt>
                <c:pt idx="4">
                  <c:v>9.9035822249869678</c:v>
                </c:pt>
                <c:pt idx="5">
                  <c:v>9.7234556376557872</c:v>
                </c:pt>
                <c:pt idx="6">
                  <c:v>9.5773994270138463</c:v>
                </c:pt>
                <c:pt idx="7">
                  <c:v>9.3853805367206746</c:v>
                </c:pt>
                <c:pt idx="8">
                  <c:v>9.2438400429026206</c:v>
                </c:pt>
                <c:pt idx="9">
                  <c:v>9.3283442225054234</c:v>
                </c:pt>
                <c:pt idx="10">
                  <c:v>9.1200893436332731</c:v>
                </c:pt>
                <c:pt idx="11">
                  <c:v>9.1397263339135133</c:v>
                </c:pt>
                <c:pt idx="12">
                  <c:v>8.8735521732865124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Svealand</c:v>
                </c:pt>
              </c:strCache>
            </c:strRef>
          </c:tx>
          <c:spPr>
            <a:ln w="38100">
              <a:solidFill>
                <a:srgbClr val="B32B31"/>
              </a:solidFill>
            </a:ln>
          </c:spPr>
          <c:marker>
            <c:symbol val="none"/>
          </c:marker>
          <c:cat>
            <c:strRef>
              <c:f>Sheet1!$B$1:$N$1</c:f>
              <c:strCache>
                <c:ptCount val="13"/>
                <c:pt idx="0">
                  <c:v>2002/04</c:v>
                </c:pt>
                <c:pt idx="1">
                  <c:v>2003/05</c:v>
                </c:pt>
                <c:pt idx="2">
                  <c:v>2004/06</c:v>
                </c:pt>
                <c:pt idx="3">
                  <c:v>2005/07</c:v>
                </c:pt>
                <c:pt idx="4">
                  <c:v>2006/08</c:v>
                </c:pt>
                <c:pt idx="5">
                  <c:v>2007/09</c:v>
                </c:pt>
                <c:pt idx="6">
                  <c:v>2008/10</c:v>
                </c:pt>
                <c:pt idx="7">
                  <c:v>2009/11</c:v>
                </c:pt>
                <c:pt idx="8">
                  <c:v>2010/12</c:v>
                </c:pt>
                <c:pt idx="9">
                  <c:v>2011/13</c:v>
                </c:pt>
                <c:pt idx="10">
                  <c:v>2012/14</c:v>
                </c:pt>
                <c:pt idx="11">
                  <c:v>2013/15</c:v>
                </c:pt>
                <c:pt idx="12">
                  <c:v>2014/16</c:v>
                </c:pt>
              </c:strCache>
            </c:strRef>
          </c:cat>
          <c:val>
            <c:numRef>
              <c:f>Sheet1!$B$3:$N$3</c:f>
              <c:numCache>
                <c:formatCode>0.0</c:formatCode>
                <c:ptCount val="13"/>
                <c:pt idx="0">
                  <c:v>10.176689907017057</c:v>
                </c:pt>
                <c:pt idx="1">
                  <c:v>10.381929454038099</c:v>
                </c:pt>
                <c:pt idx="2">
                  <c:v>10.485572180906475</c:v>
                </c:pt>
                <c:pt idx="3">
                  <c:v>10.431094041957559</c:v>
                </c:pt>
                <c:pt idx="4">
                  <c:v>10.253580641939651</c:v>
                </c:pt>
                <c:pt idx="5">
                  <c:v>10.033233845276619</c:v>
                </c:pt>
                <c:pt idx="6">
                  <c:v>9.7550241356789513</c:v>
                </c:pt>
                <c:pt idx="7">
                  <c:v>9.6414126864824752</c:v>
                </c:pt>
                <c:pt idx="8">
                  <c:v>9.4513767712592394</c:v>
                </c:pt>
                <c:pt idx="9">
                  <c:v>9.5438153362919902</c:v>
                </c:pt>
                <c:pt idx="10">
                  <c:v>9.6022063939091122</c:v>
                </c:pt>
                <c:pt idx="11">
                  <c:v>9.5620509948524752</c:v>
                </c:pt>
                <c:pt idx="12">
                  <c:v>9.3701413912248928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Norrland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Sheet1!$B$1:$N$1</c:f>
              <c:strCache>
                <c:ptCount val="13"/>
                <c:pt idx="0">
                  <c:v>2002/04</c:v>
                </c:pt>
                <c:pt idx="1">
                  <c:v>2003/05</c:v>
                </c:pt>
                <c:pt idx="2">
                  <c:v>2004/06</c:v>
                </c:pt>
                <c:pt idx="3">
                  <c:v>2005/07</c:v>
                </c:pt>
                <c:pt idx="4">
                  <c:v>2006/08</c:v>
                </c:pt>
                <c:pt idx="5">
                  <c:v>2007/09</c:v>
                </c:pt>
                <c:pt idx="6">
                  <c:v>2008/10</c:v>
                </c:pt>
                <c:pt idx="7">
                  <c:v>2009/11</c:v>
                </c:pt>
                <c:pt idx="8">
                  <c:v>2010/12</c:v>
                </c:pt>
                <c:pt idx="9">
                  <c:v>2011/13</c:v>
                </c:pt>
                <c:pt idx="10">
                  <c:v>2012/14</c:v>
                </c:pt>
                <c:pt idx="11">
                  <c:v>2013/15</c:v>
                </c:pt>
                <c:pt idx="12">
                  <c:v>2014/16</c:v>
                </c:pt>
              </c:strCache>
            </c:strRef>
          </c:cat>
          <c:val>
            <c:numRef>
              <c:f>Sheet1!$B$4:$N$4</c:f>
              <c:numCache>
                <c:formatCode>0.0</c:formatCode>
                <c:ptCount val="13"/>
                <c:pt idx="0">
                  <c:v>8.4241879295318167</c:v>
                </c:pt>
                <c:pt idx="1">
                  <c:v>8.7367786279160899</c:v>
                </c:pt>
                <c:pt idx="2">
                  <c:v>8.9610959336362583</c:v>
                </c:pt>
                <c:pt idx="3">
                  <c:v>8.6820667473946518</c:v>
                </c:pt>
                <c:pt idx="4">
                  <c:v>8.6304621144939588</c:v>
                </c:pt>
                <c:pt idx="5">
                  <c:v>8.5701032501254613</c:v>
                </c:pt>
                <c:pt idx="6">
                  <c:v>8.7110731258000289</c:v>
                </c:pt>
                <c:pt idx="7">
                  <c:v>8.8843718800125089</c:v>
                </c:pt>
                <c:pt idx="8">
                  <c:v>8.913458797378782</c:v>
                </c:pt>
                <c:pt idx="9">
                  <c:v>9.2032260278519828</c:v>
                </c:pt>
                <c:pt idx="10">
                  <c:v>9.2830975372302706</c:v>
                </c:pt>
                <c:pt idx="11">
                  <c:v>9.3873031085058614</c:v>
                </c:pt>
                <c:pt idx="12">
                  <c:v>9.2174852961894889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59811360"/>
        <c:axId val="859811752"/>
      </c:lineChart>
      <c:catAx>
        <c:axId val="8598113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8598117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59811752"/>
        <c:scaling>
          <c:orientation val="minMax"/>
          <c:max val="12"/>
          <c:min val="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numFmt formatCode="0.0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859811360"/>
        <c:crosses val="autoZero"/>
        <c:crossBetween val="midCat"/>
        <c:majorUnit val="3"/>
      </c:valAx>
      <c:spPr>
        <a:solidFill>
          <a:schemeClr val="tx1"/>
        </a:solidFill>
        <a:ln w="31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4239966993907559"/>
          <c:y val="0.12061985605203028"/>
          <c:w val="0.48037902168010949"/>
          <c:h val="6.3555438284635044E-2"/>
        </c:manualLayout>
      </c:layout>
      <c:overlay val="0"/>
      <c:txPr>
        <a:bodyPr/>
        <a:lstStyle/>
        <a:p>
          <a:pPr>
            <a:defRPr b="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211118769203656E-2"/>
          <c:y val="0.17557733825370755"/>
          <c:w val="0.89217361429601572"/>
          <c:h val="0.67212558214252482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Storstadslän</c:v>
                </c:pt>
              </c:strCache>
            </c:strRef>
          </c:tx>
          <c:spPr>
            <a:ln w="38097">
              <a:solidFill>
                <a:srgbClr val="BEBC00"/>
              </a:solidFill>
              <a:prstDash val="solid"/>
            </a:ln>
          </c:spPr>
          <c:marker>
            <c:symbol val="none"/>
          </c:marker>
          <c:cat>
            <c:strRef>
              <c:f>Sheet1!$B$1:$N$1</c:f>
              <c:strCache>
                <c:ptCount val="13"/>
                <c:pt idx="0">
                  <c:v>2002/04</c:v>
                </c:pt>
                <c:pt idx="1">
                  <c:v>2003/05</c:v>
                </c:pt>
                <c:pt idx="2">
                  <c:v>2004/06</c:v>
                </c:pt>
                <c:pt idx="3">
                  <c:v>2005/07</c:v>
                </c:pt>
                <c:pt idx="4">
                  <c:v>2006/08</c:v>
                </c:pt>
                <c:pt idx="5">
                  <c:v>2007/09</c:v>
                </c:pt>
                <c:pt idx="6">
                  <c:v>2008/10</c:v>
                </c:pt>
                <c:pt idx="7">
                  <c:v>2009/11</c:v>
                </c:pt>
                <c:pt idx="8">
                  <c:v>2010/12</c:v>
                </c:pt>
                <c:pt idx="9">
                  <c:v>2011/13</c:v>
                </c:pt>
                <c:pt idx="10">
                  <c:v>2012/14</c:v>
                </c:pt>
                <c:pt idx="11">
                  <c:v>2013/15</c:v>
                </c:pt>
                <c:pt idx="12">
                  <c:v>2014/16</c:v>
                </c:pt>
              </c:strCache>
            </c:strRef>
          </c:cat>
          <c:val>
            <c:numRef>
              <c:f>Sheet1!$B$2:$N$2</c:f>
              <c:numCache>
                <c:formatCode>0.0</c:formatCode>
                <c:ptCount val="13"/>
                <c:pt idx="0">
                  <c:v>10.913691997693681</c:v>
                </c:pt>
                <c:pt idx="1">
                  <c:v>11.0224729459998</c:v>
                </c:pt>
                <c:pt idx="2">
                  <c:v>10.837112656955446</c:v>
                </c:pt>
                <c:pt idx="3">
                  <c:v>10.598495685118543</c:v>
                </c:pt>
                <c:pt idx="4">
                  <c:v>10.420043919639982</c:v>
                </c:pt>
                <c:pt idx="5">
                  <c:v>10.211205895059591</c:v>
                </c:pt>
                <c:pt idx="6">
                  <c:v>10.01568145287831</c:v>
                </c:pt>
                <c:pt idx="7">
                  <c:v>9.8444876379287543</c:v>
                </c:pt>
                <c:pt idx="8">
                  <c:v>9.6937294342031226</c:v>
                </c:pt>
                <c:pt idx="9">
                  <c:v>9.816718350354952</c:v>
                </c:pt>
                <c:pt idx="10">
                  <c:v>9.6671509155450668</c:v>
                </c:pt>
                <c:pt idx="11">
                  <c:v>9.652011712970312</c:v>
                </c:pt>
                <c:pt idx="12">
                  <c:v>9.3426271277465371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Icke storstadslän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Sheet1!$B$1:$N$1</c:f>
              <c:strCache>
                <c:ptCount val="13"/>
                <c:pt idx="0">
                  <c:v>2002/04</c:v>
                </c:pt>
                <c:pt idx="1">
                  <c:v>2003/05</c:v>
                </c:pt>
                <c:pt idx="2">
                  <c:v>2004/06</c:v>
                </c:pt>
                <c:pt idx="3">
                  <c:v>2005/07</c:v>
                </c:pt>
                <c:pt idx="4">
                  <c:v>2006/08</c:v>
                </c:pt>
                <c:pt idx="5">
                  <c:v>2007/09</c:v>
                </c:pt>
                <c:pt idx="6">
                  <c:v>2008/10</c:v>
                </c:pt>
                <c:pt idx="7">
                  <c:v>2009/11</c:v>
                </c:pt>
                <c:pt idx="8">
                  <c:v>2010/12</c:v>
                </c:pt>
                <c:pt idx="9">
                  <c:v>2011/13</c:v>
                </c:pt>
                <c:pt idx="10">
                  <c:v>2012/14</c:v>
                </c:pt>
                <c:pt idx="11">
                  <c:v>2013/15</c:v>
                </c:pt>
                <c:pt idx="12">
                  <c:v>2014/16</c:v>
                </c:pt>
              </c:strCache>
            </c:strRef>
          </c:cat>
          <c:val>
            <c:numRef>
              <c:f>Sheet1!$B$3:$N$3</c:f>
              <c:numCache>
                <c:formatCode>0.0</c:formatCode>
                <c:ptCount val="13"/>
                <c:pt idx="0">
                  <c:v>9.1320936472120522</c:v>
                </c:pt>
                <c:pt idx="1">
                  <c:v>9.4941132526384138</c:v>
                </c:pt>
                <c:pt idx="2">
                  <c:v>9.6848423032953868</c:v>
                </c:pt>
                <c:pt idx="3">
                  <c:v>9.4607288243790322</c:v>
                </c:pt>
                <c:pt idx="4">
                  <c:v>9.3172492560455371</c:v>
                </c:pt>
                <c:pt idx="5">
                  <c:v>9.1658241942159773</c:v>
                </c:pt>
                <c:pt idx="6">
                  <c:v>9.0374124213533165</c:v>
                </c:pt>
                <c:pt idx="7">
                  <c:v>8.978314787090234</c:v>
                </c:pt>
                <c:pt idx="8">
                  <c:v>8.8501354979847644</c:v>
                </c:pt>
                <c:pt idx="9">
                  <c:v>8.9489344922069503</c:v>
                </c:pt>
                <c:pt idx="10">
                  <c:v>8.9710349060278372</c:v>
                </c:pt>
                <c:pt idx="11">
                  <c:v>8.9989106166463984</c:v>
                </c:pt>
                <c:pt idx="12">
                  <c:v>8.8644725924943852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59812536"/>
        <c:axId val="859812928"/>
      </c:lineChart>
      <c:catAx>
        <c:axId val="8598125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8598129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59812928"/>
        <c:scaling>
          <c:orientation val="minMax"/>
          <c:max val="12"/>
          <c:min val="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numFmt formatCode="0.0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859812536"/>
        <c:crosses val="autoZero"/>
        <c:crossBetween val="midCat"/>
        <c:minorUnit val="3"/>
      </c:valAx>
      <c:spPr>
        <a:solidFill>
          <a:schemeClr val="tx1"/>
        </a:solidFill>
        <a:ln w="31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33322057111038877"/>
          <c:y val="0.55200961154466321"/>
          <c:w val="0.59992252333029694"/>
          <c:h val="7.8237352818906272E-2"/>
        </c:manualLayout>
      </c:layout>
      <c:overlay val="0"/>
      <c:txPr>
        <a:bodyPr/>
        <a:lstStyle/>
        <a:p>
          <a:pPr>
            <a:defRPr b="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211118769203656E-2"/>
          <c:y val="9.1961299386882578E-2"/>
          <c:w val="0.87501918754486385"/>
          <c:h val="0.71378806283213525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1 Skåne</c:v>
                </c:pt>
              </c:strCache>
            </c:strRef>
          </c:tx>
          <c:spPr>
            <a:ln w="38097">
              <a:solidFill>
                <a:srgbClr val="BEBC00"/>
              </a:solidFill>
              <a:prstDash val="solid"/>
            </a:ln>
          </c:spPr>
          <c:marker>
            <c:symbol val="none"/>
          </c:marker>
          <c:cat>
            <c:strRef>
              <c:f>Sheet1!$B$1:$P$1</c:f>
              <c:strCache>
                <c:ptCount val="15"/>
                <c:pt idx="0">
                  <c:v>2001/02</c:v>
                </c:pt>
                <c:pt idx="1">
                  <c:v>2002/03</c:v>
                </c:pt>
                <c:pt idx="2">
                  <c:v>2003/04</c:v>
                </c:pt>
                <c:pt idx="3">
                  <c:v>2004/05</c:v>
                </c:pt>
                <c:pt idx="4">
                  <c:v>2005/06</c:v>
                </c:pt>
                <c:pt idx="5">
                  <c:v>2006/07</c:v>
                </c:pt>
                <c:pt idx="6">
                  <c:v>2007/08</c:v>
                </c:pt>
                <c:pt idx="7">
                  <c:v>2008/09</c:v>
                </c:pt>
                <c:pt idx="8">
                  <c:v>2009/10</c:v>
                </c:pt>
                <c:pt idx="9">
                  <c:v>2010/11</c:v>
                </c:pt>
                <c:pt idx="10">
                  <c:v>2011/12</c:v>
                </c:pt>
                <c:pt idx="11">
                  <c:v>2012/13</c:v>
                </c:pt>
                <c:pt idx="12">
                  <c:v>2013/14</c:v>
                </c:pt>
                <c:pt idx="13">
                  <c:v>2014/15</c:v>
                </c:pt>
                <c:pt idx="14">
                  <c:v>2015/16</c:v>
                </c:pt>
              </c:strCache>
            </c:strRef>
          </c:cat>
          <c:val>
            <c:numRef>
              <c:f>Sheet1!$B$2:$P$2</c:f>
              <c:numCache>
                <c:formatCode>0.0</c:formatCode>
                <c:ptCount val="15"/>
                <c:pt idx="0">
                  <c:v>0.7091745667276026</c:v>
                </c:pt>
                <c:pt idx="1">
                  <c:v>0.68293910988695772</c:v>
                </c:pt>
                <c:pt idx="2">
                  <c:v>0.64354205070909598</c:v>
                </c:pt>
                <c:pt idx="3">
                  <c:v>0.62939297732008437</c:v>
                </c:pt>
                <c:pt idx="4">
                  <c:v>0.62254808149496699</c:v>
                </c:pt>
                <c:pt idx="5">
                  <c:v>0.59269574970584282</c:v>
                </c:pt>
                <c:pt idx="6">
                  <c:v>0.54986051757751286</c:v>
                </c:pt>
                <c:pt idx="7">
                  <c:v>0.56521484461811355</c:v>
                </c:pt>
                <c:pt idx="8">
                  <c:v>0.51183111098419021</c:v>
                </c:pt>
                <c:pt idx="9">
                  <c:v>0.52658296978227692</c:v>
                </c:pt>
                <c:pt idx="10">
                  <c:v>0.51658559814756178</c:v>
                </c:pt>
                <c:pt idx="11">
                  <c:v>0.45718089081900437</c:v>
                </c:pt>
                <c:pt idx="12">
                  <c:v>0.44231110929924489</c:v>
                </c:pt>
                <c:pt idx="13">
                  <c:v>0.42645342441027512</c:v>
                </c:pt>
                <c:pt idx="14">
                  <c:v>0.44541751385716455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2 Blekinge, Kronoberg, Halland</c:v>
                </c:pt>
              </c:strCache>
            </c:strRef>
          </c:tx>
          <c:spPr>
            <a:ln w="38100">
              <a:solidFill>
                <a:srgbClr val="B32B31"/>
              </a:solidFill>
            </a:ln>
          </c:spPr>
          <c:marker>
            <c:symbol val="none"/>
          </c:marker>
          <c:cat>
            <c:strRef>
              <c:f>Sheet1!$B$1:$P$1</c:f>
              <c:strCache>
                <c:ptCount val="15"/>
                <c:pt idx="0">
                  <c:v>2001/02</c:v>
                </c:pt>
                <c:pt idx="1">
                  <c:v>2002/03</c:v>
                </c:pt>
                <c:pt idx="2">
                  <c:v>2003/04</c:v>
                </c:pt>
                <c:pt idx="3">
                  <c:v>2004/05</c:v>
                </c:pt>
                <c:pt idx="4">
                  <c:v>2005/06</c:v>
                </c:pt>
                <c:pt idx="5">
                  <c:v>2006/07</c:v>
                </c:pt>
                <c:pt idx="6">
                  <c:v>2007/08</c:v>
                </c:pt>
                <c:pt idx="7">
                  <c:v>2008/09</c:v>
                </c:pt>
                <c:pt idx="8">
                  <c:v>2009/10</c:v>
                </c:pt>
                <c:pt idx="9">
                  <c:v>2010/11</c:v>
                </c:pt>
                <c:pt idx="10">
                  <c:v>2011/12</c:v>
                </c:pt>
                <c:pt idx="11">
                  <c:v>2012/13</c:v>
                </c:pt>
                <c:pt idx="12">
                  <c:v>2013/14</c:v>
                </c:pt>
                <c:pt idx="13">
                  <c:v>2014/15</c:v>
                </c:pt>
                <c:pt idx="14">
                  <c:v>2015/16</c:v>
                </c:pt>
              </c:strCache>
            </c:strRef>
          </c:cat>
          <c:val>
            <c:numRef>
              <c:f>Sheet1!$B$3:$P$3</c:f>
              <c:numCache>
                <c:formatCode>0.0</c:formatCode>
                <c:ptCount val="15"/>
                <c:pt idx="0">
                  <c:v>0.7843046796241997</c:v>
                </c:pt>
                <c:pt idx="1">
                  <c:v>0.74799230985040455</c:v>
                </c:pt>
                <c:pt idx="2">
                  <c:v>0.73123567430824155</c:v>
                </c:pt>
                <c:pt idx="3">
                  <c:v>0.72429168623985118</c:v>
                </c:pt>
                <c:pt idx="4">
                  <c:v>0.81542426889241182</c:v>
                </c:pt>
                <c:pt idx="5">
                  <c:v>0.81119525118894109</c:v>
                </c:pt>
                <c:pt idx="6">
                  <c:v>0.79932417599469108</c:v>
                </c:pt>
                <c:pt idx="7">
                  <c:v>0.77784506091794092</c:v>
                </c:pt>
                <c:pt idx="8">
                  <c:v>0.60720224245372989</c:v>
                </c:pt>
                <c:pt idx="9">
                  <c:v>0.60858933441031438</c:v>
                </c:pt>
                <c:pt idx="10">
                  <c:v>0.57574335625896822</c:v>
                </c:pt>
                <c:pt idx="11">
                  <c:v>0.51670471346844282</c:v>
                </c:pt>
                <c:pt idx="12">
                  <c:v>0.49990900460954513</c:v>
                </c:pt>
                <c:pt idx="13">
                  <c:v>0.44372785681975324</c:v>
                </c:pt>
                <c:pt idx="14">
                  <c:v>0.48424909632162494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3 Västra Götaland</c:v>
                </c:pt>
              </c:strCache>
            </c:strRef>
          </c:tx>
          <c:spPr>
            <a:ln w="38100">
              <a:solidFill>
                <a:srgbClr val="AAA096"/>
              </a:solidFill>
            </a:ln>
          </c:spPr>
          <c:marker>
            <c:symbol val="none"/>
          </c:marker>
          <c:cat>
            <c:strRef>
              <c:f>Sheet1!$B$1:$P$1</c:f>
              <c:strCache>
                <c:ptCount val="15"/>
                <c:pt idx="0">
                  <c:v>2001/02</c:v>
                </c:pt>
                <c:pt idx="1">
                  <c:v>2002/03</c:v>
                </c:pt>
                <c:pt idx="2">
                  <c:v>2003/04</c:v>
                </c:pt>
                <c:pt idx="3">
                  <c:v>2004/05</c:v>
                </c:pt>
                <c:pt idx="4">
                  <c:v>2005/06</c:v>
                </c:pt>
                <c:pt idx="5">
                  <c:v>2006/07</c:v>
                </c:pt>
                <c:pt idx="6">
                  <c:v>2007/08</c:v>
                </c:pt>
                <c:pt idx="7">
                  <c:v>2008/09</c:v>
                </c:pt>
                <c:pt idx="8">
                  <c:v>2009/10</c:v>
                </c:pt>
                <c:pt idx="9">
                  <c:v>2010/11</c:v>
                </c:pt>
                <c:pt idx="10">
                  <c:v>2011/12</c:v>
                </c:pt>
                <c:pt idx="11">
                  <c:v>2012/13</c:v>
                </c:pt>
                <c:pt idx="12">
                  <c:v>2013/14</c:v>
                </c:pt>
                <c:pt idx="13">
                  <c:v>2014/15</c:v>
                </c:pt>
                <c:pt idx="14">
                  <c:v>2015/16</c:v>
                </c:pt>
              </c:strCache>
            </c:strRef>
          </c:cat>
          <c:val>
            <c:numRef>
              <c:f>Sheet1!$B$4:$P$4</c:f>
              <c:numCache>
                <c:formatCode>0.0</c:formatCode>
                <c:ptCount val="15"/>
                <c:pt idx="0">
                  <c:v>0.78161823251074602</c:v>
                </c:pt>
                <c:pt idx="1">
                  <c:v>0.73204063965862454</c:v>
                </c:pt>
                <c:pt idx="2">
                  <c:v>0.71364796916936757</c:v>
                </c:pt>
                <c:pt idx="3">
                  <c:v>0.70767139983006933</c:v>
                </c:pt>
                <c:pt idx="4">
                  <c:v>0.71905821459148234</c:v>
                </c:pt>
                <c:pt idx="5">
                  <c:v>0.6809576883922388</c:v>
                </c:pt>
                <c:pt idx="6">
                  <c:v>0.60729032765419766</c:v>
                </c:pt>
                <c:pt idx="7">
                  <c:v>0.61245621601951039</c:v>
                </c:pt>
                <c:pt idx="8">
                  <c:v>0.57109590626982554</c:v>
                </c:pt>
                <c:pt idx="9">
                  <c:v>0.58771377981214312</c:v>
                </c:pt>
                <c:pt idx="10">
                  <c:v>0.58758170584769975</c:v>
                </c:pt>
                <c:pt idx="11">
                  <c:v>0.55334082373461846</c:v>
                </c:pt>
                <c:pt idx="12">
                  <c:v>0.5240405372763236</c:v>
                </c:pt>
                <c:pt idx="13">
                  <c:v>0.52969711552186804</c:v>
                </c:pt>
                <c:pt idx="14">
                  <c:v>0.53041569003167865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4 Östergötland, Jönköping, Kalmar, Gotland</c:v>
                </c:pt>
              </c:strCache>
            </c:strRef>
          </c:tx>
          <c:spPr>
            <a:ln w="38100">
              <a:solidFill>
                <a:srgbClr val="9A57CD"/>
              </a:solidFill>
            </a:ln>
          </c:spPr>
          <c:marker>
            <c:symbol val="none"/>
          </c:marker>
          <c:cat>
            <c:strRef>
              <c:f>Sheet1!$B$1:$P$1</c:f>
              <c:strCache>
                <c:ptCount val="15"/>
                <c:pt idx="0">
                  <c:v>2001/02</c:v>
                </c:pt>
                <c:pt idx="1">
                  <c:v>2002/03</c:v>
                </c:pt>
                <c:pt idx="2">
                  <c:v>2003/04</c:v>
                </c:pt>
                <c:pt idx="3">
                  <c:v>2004/05</c:v>
                </c:pt>
                <c:pt idx="4">
                  <c:v>2005/06</c:v>
                </c:pt>
                <c:pt idx="5">
                  <c:v>2006/07</c:v>
                </c:pt>
                <c:pt idx="6">
                  <c:v>2007/08</c:v>
                </c:pt>
                <c:pt idx="7">
                  <c:v>2008/09</c:v>
                </c:pt>
                <c:pt idx="8">
                  <c:v>2009/10</c:v>
                </c:pt>
                <c:pt idx="9">
                  <c:v>2010/11</c:v>
                </c:pt>
                <c:pt idx="10">
                  <c:v>2011/12</c:v>
                </c:pt>
                <c:pt idx="11">
                  <c:v>2012/13</c:v>
                </c:pt>
                <c:pt idx="12">
                  <c:v>2013/14</c:v>
                </c:pt>
                <c:pt idx="13">
                  <c:v>2014/15</c:v>
                </c:pt>
                <c:pt idx="14">
                  <c:v>2015/16</c:v>
                </c:pt>
              </c:strCache>
            </c:strRef>
          </c:cat>
          <c:val>
            <c:numRef>
              <c:f>Sheet1!$B$5:$P$5</c:f>
              <c:numCache>
                <c:formatCode>0.0</c:formatCode>
                <c:ptCount val="15"/>
                <c:pt idx="0">
                  <c:v>0.91312499293403171</c:v>
                </c:pt>
                <c:pt idx="1">
                  <c:v>0.94378646383090237</c:v>
                </c:pt>
                <c:pt idx="2">
                  <c:v>0.84952650268758079</c:v>
                </c:pt>
                <c:pt idx="3">
                  <c:v>0.70375552529846375</c:v>
                </c:pt>
                <c:pt idx="4">
                  <c:v>0.76649163725575298</c:v>
                </c:pt>
                <c:pt idx="5">
                  <c:v>0.75888977007136904</c:v>
                </c:pt>
                <c:pt idx="6">
                  <c:v>0.71446583436077404</c:v>
                </c:pt>
                <c:pt idx="7">
                  <c:v>0.64740436290884262</c:v>
                </c:pt>
                <c:pt idx="8">
                  <c:v>0.59608240864573081</c:v>
                </c:pt>
                <c:pt idx="9">
                  <c:v>0.63262189343546338</c:v>
                </c:pt>
                <c:pt idx="10">
                  <c:v>0.56723434779587789</c:v>
                </c:pt>
                <c:pt idx="11">
                  <c:v>0.49875919553983855</c:v>
                </c:pt>
                <c:pt idx="12">
                  <c:v>0.47912277474444731</c:v>
                </c:pt>
                <c:pt idx="13">
                  <c:v>0.43683887703242053</c:v>
                </c:pt>
                <c:pt idx="14">
                  <c:v>0.45931198593021655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5 Stockholm</c:v>
                </c:pt>
              </c:strCache>
            </c:strRef>
          </c:tx>
          <c:spPr>
            <a:ln w="38100">
              <a:solidFill>
                <a:srgbClr val="9DC3E6"/>
              </a:solidFill>
            </a:ln>
          </c:spPr>
          <c:marker>
            <c:symbol val="none"/>
          </c:marker>
          <c:cat>
            <c:strRef>
              <c:f>Sheet1!$B$1:$P$1</c:f>
              <c:strCache>
                <c:ptCount val="15"/>
                <c:pt idx="0">
                  <c:v>2001/02</c:v>
                </c:pt>
                <c:pt idx="1">
                  <c:v>2002/03</c:v>
                </c:pt>
                <c:pt idx="2">
                  <c:v>2003/04</c:v>
                </c:pt>
                <c:pt idx="3">
                  <c:v>2004/05</c:v>
                </c:pt>
                <c:pt idx="4">
                  <c:v>2005/06</c:v>
                </c:pt>
                <c:pt idx="5">
                  <c:v>2006/07</c:v>
                </c:pt>
                <c:pt idx="6">
                  <c:v>2007/08</c:v>
                </c:pt>
                <c:pt idx="7">
                  <c:v>2008/09</c:v>
                </c:pt>
                <c:pt idx="8">
                  <c:v>2009/10</c:v>
                </c:pt>
                <c:pt idx="9">
                  <c:v>2010/11</c:v>
                </c:pt>
                <c:pt idx="10">
                  <c:v>2011/12</c:v>
                </c:pt>
                <c:pt idx="11">
                  <c:v>2012/13</c:v>
                </c:pt>
                <c:pt idx="12">
                  <c:v>2013/14</c:v>
                </c:pt>
                <c:pt idx="13">
                  <c:v>2014/15</c:v>
                </c:pt>
                <c:pt idx="14">
                  <c:v>2015/16</c:v>
                </c:pt>
              </c:strCache>
            </c:strRef>
          </c:cat>
          <c:val>
            <c:numRef>
              <c:f>Sheet1!$B$6:$P$6</c:f>
              <c:numCache>
                <c:formatCode>0.0</c:formatCode>
                <c:ptCount val="15"/>
                <c:pt idx="0">
                  <c:v>0.95019542988442329</c:v>
                </c:pt>
                <c:pt idx="1">
                  <c:v>0.95762271816998212</c:v>
                </c:pt>
                <c:pt idx="2">
                  <c:v>0.80140738943044254</c:v>
                </c:pt>
                <c:pt idx="3">
                  <c:v>0.76044488581992264</c:v>
                </c:pt>
                <c:pt idx="4">
                  <c:v>0.74491819422720262</c:v>
                </c:pt>
                <c:pt idx="5">
                  <c:v>0.75376186981892324</c:v>
                </c:pt>
                <c:pt idx="6">
                  <c:v>0.73065499984722115</c:v>
                </c:pt>
                <c:pt idx="7">
                  <c:v>0.70795084179832313</c:v>
                </c:pt>
                <c:pt idx="8">
                  <c:v>0.74125631700711314</c:v>
                </c:pt>
                <c:pt idx="9">
                  <c:v>0.65854916622836335</c:v>
                </c:pt>
                <c:pt idx="10">
                  <c:v>0.66011652123880915</c:v>
                </c:pt>
                <c:pt idx="11">
                  <c:v>0.61241896483047187</c:v>
                </c:pt>
                <c:pt idx="12">
                  <c:v>0.58446193887081321</c:v>
                </c:pt>
                <c:pt idx="13">
                  <c:v>0.60876248926225329</c:v>
                </c:pt>
                <c:pt idx="14">
                  <c:v>0.55693757924241205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6 Uppsala, Södermanland, Värmland, Örebro, Västmanland, Dalarna</c:v>
                </c:pt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strRef>
              <c:f>Sheet1!$B$1:$P$1</c:f>
              <c:strCache>
                <c:ptCount val="15"/>
                <c:pt idx="0">
                  <c:v>2001/02</c:v>
                </c:pt>
                <c:pt idx="1">
                  <c:v>2002/03</c:v>
                </c:pt>
                <c:pt idx="2">
                  <c:v>2003/04</c:v>
                </c:pt>
                <c:pt idx="3">
                  <c:v>2004/05</c:v>
                </c:pt>
                <c:pt idx="4">
                  <c:v>2005/06</c:v>
                </c:pt>
                <c:pt idx="5">
                  <c:v>2006/07</c:v>
                </c:pt>
                <c:pt idx="6">
                  <c:v>2007/08</c:v>
                </c:pt>
                <c:pt idx="7">
                  <c:v>2008/09</c:v>
                </c:pt>
                <c:pt idx="8">
                  <c:v>2009/10</c:v>
                </c:pt>
                <c:pt idx="9">
                  <c:v>2010/11</c:v>
                </c:pt>
                <c:pt idx="10">
                  <c:v>2011/12</c:v>
                </c:pt>
                <c:pt idx="11">
                  <c:v>2012/13</c:v>
                </c:pt>
                <c:pt idx="12">
                  <c:v>2013/14</c:v>
                </c:pt>
                <c:pt idx="13">
                  <c:v>2014/15</c:v>
                </c:pt>
                <c:pt idx="14">
                  <c:v>2015/16</c:v>
                </c:pt>
              </c:strCache>
            </c:strRef>
          </c:cat>
          <c:val>
            <c:numRef>
              <c:f>Sheet1!$B$7:$P$7</c:f>
              <c:numCache>
                <c:formatCode>0.0</c:formatCode>
                <c:ptCount val="15"/>
                <c:pt idx="0">
                  <c:v>0.91043306146272163</c:v>
                </c:pt>
                <c:pt idx="1">
                  <c:v>0.85409843777431771</c:v>
                </c:pt>
                <c:pt idx="2">
                  <c:v>0.84745463360037387</c:v>
                </c:pt>
                <c:pt idx="3">
                  <c:v>0.75737871223696296</c:v>
                </c:pt>
                <c:pt idx="4">
                  <c:v>0.72104258680529631</c:v>
                </c:pt>
                <c:pt idx="5">
                  <c:v>0.71670943596624503</c:v>
                </c:pt>
                <c:pt idx="6">
                  <c:v>0.6884701591184853</c:v>
                </c:pt>
                <c:pt idx="7">
                  <c:v>0.59374550106006252</c:v>
                </c:pt>
                <c:pt idx="8">
                  <c:v>0.50369876447562956</c:v>
                </c:pt>
                <c:pt idx="9">
                  <c:v>0.51172917406086071</c:v>
                </c:pt>
                <c:pt idx="10">
                  <c:v>0.5004891842976219</c:v>
                </c:pt>
                <c:pt idx="11">
                  <c:v>0.45230940670392777</c:v>
                </c:pt>
                <c:pt idx="12">
                  <c:v>0.41996007814555619</c:v>
                </c:pt>
                <c:pt idx="13">
                  <c:v>0.42453581108031779</c:v>
                </c:pt>
                <c:pt idx="14">
                  <c:v>0.46503577013405395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Sheet1!$A$8</c:f>
              <c:strCache>
                <c:ptCount val="1"/>
                <c:pt idx="0">
                  <c:v>7 Gävleborg, Västernorrland, Jämtland, Västerbotten, Norrbotten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Sheet1!$B$1:$P$1</c:f>
              <c:strCache>
                <c:ptCount val="15"/>
                <c:pt idx="0">
                  <c:v>2001/02</c:v>
                </c:pt>
                <c:pt idx="1">
                  <c:v>2002/03</c:v>
                </c:pt>
                <c:pt idx="2">
                  <c:v>2003/04</c:v>
                </c:pt>
                <c:pt idx="3">
                  <c:v>2004/05</c:v>
                </c:pt>
                <c:pt idx="4">
                  <c:v>2005/06</c:v>
                </c:pt>
                <c:pt idx="5">
                  <c:v>2006/07</c:v>
                </c:pt>
                <c:pt idx="6">
                  <c:v>2007/08</c:v>
                </c:pt>
                <c:pt idx="7">
                  <c:v>2008/09</c:v>
                </c:pt>
                <c:pt idx="8">
                  <c:v>2009/10</c:v>
                </c:pt>
                <c:pt idx="9">
                  <c:v>2010/11</c:v>
                </c:pt>
                <c:pt idx="10">
                  <c:v>2011/12</c:v>
                </c:pt>
                <c:pt idx="11">
                  <c:v>2012/13</c:v>
                </c:pt>
                <c:pt idx="12">
                  <c:v>2013/14</c:v>
                </c:pt>
                <c:pt idx="13">
                  <c:v>2014/15</c:v>
                </c:pt>
                <c:pt idx="14">
                  <c:v>2015/16</c:v>
                </c:pt>
              </c:strCache>
            </c:strRef>
          </c:cat>
          <c:val>
            <c:numRef>
              <c:f>Sheet1!$B$8:$P$8</c:f>
              <c:numCache>
                <c:formatCode>0.0</c:formatCode>
                <c:ptCount val="15"/>
                <c:pt idx="0">
                  <c:v>0.68029424871693467</c:v>
                </c:pt>
                <c:pt idx="1">
                  <c:v>0.73016737733279036</c:v>
                </c:pt>
                <c:pt idx="2">
                  <c:v>0.73568174791590524</c:v>
                </c:pt>
                <c:pt idx="3">
                  <c:v>0.68666275233628649</c:v>
                </c:pt>
                <c:pt idx="4">
                  <c:v>0.68120424452425621</c:v>
                </c:pt>
                <c:pt idx="5">
                  <c:v>0.66526113195341985</c:v>
                </c:pt>
                <c:pt idx="6">
                  <c:v>0.51966725640481393</c:v>
                </c:pt>
                <c:pt idx="7">
                  <c:v>0.48994457225711147</c:v>
                </c:pt>
                <c:pt idx="8">
                  <c:v>0.59787937983446215</c:v>
                </c:pt>
                <c:pt idx="9">
                  <c:v>0.56814499837526411</c:v>
                </c:pt>
                <c:pt idx="10">
                  <c:v>0.47752819403512159</c:v>
                </c:pt>
                <c:pt idx="11">
                  <c:v>0.47236167388023764</c:v>
                </c:pt>
                <c:pt idx="12">
                  <c:v>0.50359110758226855</c:v>
                </c:pt>
                <c:pt idx="13">
                  <c:v>0.52488526741143682</c:v>
                </c:pt>
                <c:pt idx="14">
                  <c:v>0.52575883815949442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8662208"/>
        <c:axId val="860163232"/>
      </c:lineChart>
      <c:catAx>
        <c:axId val="2086622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8601632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60163232"/>
        <c:scaling>
          <c:orientation val="minMax"/>
          <c:max val="1"/>
          <c:min val="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numFmt formatCode="0.0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208662208"/>
        <c:crosses val="autoZero"/>
        <c:crossBetween val="midCat"/>
        <c:majorUnit val="0.2"/>
      </c:valAx>
      <c:spPr>
        <a:solidFill>
          <a:schemeClr val="tx1"/>
        </a:solidFill>
        <a:ln w="31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8.0237918525759122E-2"/>
          <c:y val="0.40455036102596842"/>
          <c:w val="0.78593917964252469"/>
          <c:h val="0.37600369191831728"/>
        </c:manualLayout>
      </c:layout>
      <c:overlay val="0"/>
      <c:txPr>
        <a:bodyPr/>
        <a:lstStyle/>
        <a:p>
          <a:pPr>
            <a:defRPr b="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>
        <c:manualLayout>
          <c:layoutTarget val="inner"/>
          <c:xMode val="edge"/>
          <c:yMode val="edge"/>
          <c:x val="4.9627791563275438E-2"/>
          <c:y val="8.585827967083888E-2"/>
          <c:w val="0.92541002158883923"/>
          <c:h val="0.654259175185622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</c:strCache>
            </c:strRef>
          </c:tx>
          <c:spPr>
            <a:solidFill>
              <a:srgbClr val="004687"/>
            </a:solidFill>
            <a:ln w="38097">
              <a:noFill/>
              <a:prstDash val="sysDot"/>
            </a:ln>
          </c:spPr>
          <c:invertIfNegative val="0"/>
          <c:dPt>
            <c:idx val="4"/>
            <c:invertIfNegative val="0"/>
            <c:bubble3D val="0"/>
            <c:spPr>
              <a:pattFill prst="wdUpDiag">
                <a:fgClr>
                  <a:srgbClr val="004687"/>
                </a:fgClr>
                <a:bgClr>
                  <a:schemeClr val="tx2"/>
                </a:bgClr>
              </a:pattFill>
              <a:ln w="12700">
                <a:solidFill>
                  <a:srgbClr val="004687"/>
                </a:solidFill>
                <a:prstDash val="sysDot"/>
              </a:ln>
            </c:spPr>
          </c:dPt>
          <c:dPt>
            <c:idx val="7"/>
            <c:invertIfNegative val="0"/>
            <c:bubble3D val="0"/>
            <c:spPr>
              <a:solidFill>
                <a:srgbClr val="004687"/>
              </a:solidFill>
              <a:ln w="12700">
                <a:solidFill>
                  <a:srgbClr val="004687"/>
                </a:solidFill>
                <a:prstDash val="sysDot"/>
              </a:ln>
            </c:spPr>
          </c:dPt>
          <c:dPt>
            <c:idx val="13"/>
            <c:invertIfNegative val="0"/>
            <c:bubble3D val="0"/>
            <c:spPr>
              <a:solidFill>
                <a:srgbClr val="004687"/>
              </a:solidFill>
              <a:ln w="12700">
                <a:solidFill>
                  <a:schemeClr val="bg1"/>
                </a:solidFill>
                <a:prstDash val="sysDot"/>
              </a:ln>
            </c:spPr>
          </c:dPt>
          <c:cat>
            <c:strRef>
              <c:f>Sheet1!$A$5:$A$26</c:f>
              <c:strCache>
                <c:ptCount val="22"/>
                <c:pt idx="0">
                  <c:v>Gotland</c:v>
                </c:pt>
                <c:pt idx="1">
                  <c:v>Stockholm</c:v>
                </c:pt>
                <c:pt idx="2">
                  <c:v>Jämtland</c:v>
                </c:pt>
                <c:pt idx="3">
                  <c:v>Västra Götaland</c:v>
                </c:pt>
                <c:pt idx="4">
                  <c:v>Riket</c:v>
                </c:pt>
                <c:pt idx="5">
                  <c:v>Skåne</c:v>
                </c:pt>
                <c:pt idx="6">
                  <c:v>Uppsala</c:v>
                </c:pt>
                <c:pt idx="7">
                  <c:v>Halland</c:v>
                </c:pt>
                <c:pt idx="8">
                  <c:v>Norrbotten</c:v>
                </c:pt>
                <c:pt idx="9">
                  <c:v>Dalarna</c:v>
                </c:pt>
                <c:pt idx="10">
                  <c:v>Örebro</c:v>
                </c:pt>
                <c:pt idx="11">
                  <c:v>Västerbotten</c:v>
                </c:pt>
                <c:pt idx="12">
                  <c:v>Östergötland</c:v>
                </c:pt>
                <c:pt idx="13">
                  <c:v>Kalmar</c:v>
                </c:pt>
                <c:pt idx="14">
                  <c:v>Västernorrland</c:v>
                </c:pt>
                <c:pt idx="15">
                  <c:v>Södermanland</c:v>
                </c:pt>
                <c:pt idx="16">
                  <c:v>Värmland</c:v>
                </c:pt>
                <c:pt idx="17">
                  <c:v>Jönköping</c:v>
                </c:pt>
                <c:pt idx="18">
                  <c:v>Västmanland</c:v>
                </c:pt>
                <c:pt idx="19">
                  <c:v>Blekinge</c:v>
                </c:pt>
                <c:pt idx="20">
                  <c:v>Kronoberg</c:v>
                </c:pt>
                <c:pt idx="21">
                  <c:v>Gävleborg</c:v>
                </c:pt>
              </c:strCache>
            </c:strRef>
          </c:cat>
          <c:val>
            <c:numRef>
              <c:f>Sheet1!$D$5:$D$26</c:f>
              <c:numCache>
                <c:formatCode>0.0</c:formatCode>
                <c:ptCount val="22"/>
                <c:pt idx="0">
                  <c:v>1.717945236837997</c:v>
                </c:pt>
                <c:pt idx="1">
                  <c:v>1.7054802219514087</c:v>
                </c:pt>
                <c:pt idx="2">
                  <c:v>1.2617544888300301</c:v>
                </c:pt>
                <c:pt idx="3">
                  <c:v>0.97824404910151297</c:v>
                </c:pt>
                <c:pt idx="4">
                  <c:v>0.95753445004178928</c:v>
                </c:pt>
                <c:pt idx="5">
                  <c:v>0.80695711530463776</c:v>
                </c:pt>
                <c:pt idx="6">
                  <c:v>0.78837291426390521</c:v>
                </c:pt>
                <c:pt idx="7">
                  <c:v>0.77513205875850222</c:v>
                </c:pt>
                <c:pt idx="8">
                  <c:v>0.73614697224006298</c:v>
                </c:pt>
                <c:pt idx="9">
                  <c:v>0.68254440390873206</c:v>
                </c:pt>
                <c:pt idx="10">
                  <c:v>0.63893183940677312</c:v>
                </c:pt>
                <c:pt idx="11">
                  <c:v>0.63786100905511134</c:v>
                </c:pt>
                <c:pt idx="12">
                  <c:v>0.62748848802782176</c:v>
                </c:pt>
                <c:pt idx="13">
                  <c:v>0.62569098390137023</c:v>
                </c:pt>
                <c:pt idx="14">
                  <c:v>0.59279509700357291</c:v>
                </c:pt>
                <c:pt idx="15">
                  <c:v>0.5920876035393059</c:v>
                </c:pt>
                <c:pt idx="16">
                  <c:v>0.53917334836171937</c:v>
                </c:pt>
                <c:pt idx="17">
                  <c:v>0.51664998249121163</c:v>
                </c:pt>
                <c:pt idx="18">
                  <c:v>0.51628664560381676</c:v>
                </c:pt>
                <c:pt idx="19">
                  <c:v>0.48375409559341426</c:v>
                </c:pt>
                <c:pt idx="20">
                  <c:v>0.47087657697540625</c:v>
                </c:pt>
                <c:pt idx="21">
                  <c:v>0.38542977178741722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60164016"/>
        <c:axId val="860164408"/>
      </c:barChart>
      <c:catAx>
        <c:axId val="860164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860164408"/>
        <c:crosses val="autoZero"/>
        <c:auto val="1"/>
        <c:lblAlgn val="ctr"/>
        <c:lblOffset val="100"/>
        <c:noMultiLvlLbl val="0"/>
      </c:catAx>
      <c:valAx>
        <c:axId val="860164408"/>
        <c:scaling>
          <c:orientation val="minMax"/>
          <c:max val="2"/>
          <c:min val="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numFmt formatCode="0.0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860164016"/>
        <c:crosses val="autoZero"/>
        <c:crossBetween val="between"/>
        <c:majorUnit val="0.5"/>
      </c:valAx>
      <c:spPr>
        <a:solidFill>
          <a:schemeClr val="tx1"/>
        </a:solidFill>
        <a:ln w="3175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211118769203656E-2"/>
          <c:y val="0.3645320730113813"/>
          <c:w val="0.87799545404585932"/>
          <c:h val="0.54429027083034609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1 Skåne</c:v>
                </c:pt>
              </c:strCache>
            </c:strRef>
          </c:tx>
          <c:spPr>
            <a:ln w="38097">
              <a:solidFill>
                <a:srgbClr val="BEBC00"/>
              </a:solidFill>
              <a:prstDash val="solid"/>
            </a:ln>
          </c:spPr>
          <c:marker>
            <c:symbol val="none"/>
          </c:marker>
          <c:cat>
            <c:numRef>
              <c:f>Sheet1!$B$1:$P$1</c:f>
              <c:numCache>
                <c:formatCode>General</c:formatCode>
                <c:ptCount val="15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</c:numCache>
            </c:numRef>
          </c:cat>
          <c:val>
            <c:numRef>
              <c:f>Sheet1!$B$2:$P$2</c:f>
              <c:numCache>
                <c:formatCode>0.0</c:formatCode>
                <c:ptCount val="15"/>
                <c:pt idx="0">
                  <c:v>0.88526898958207567</c:v>
                </c:pt>
                <c:pt idx="1">
                  <c:v>0.78682864551379128</c:v>
                </c:pt>
                <c:pt idx="2">
                  <c:v>0.89296791721926627</c:v>
                </c:pt>
                <c:pt idx="3">
                  <c:v>0.80644978079221885</c:v>
                </c:pt>
                <c:pt idx="4">
                  <c:v>0.82357784841462922</c:v>
                </c:pt>
                <c:pt idx="5">
                  <c:v>0.84070591603703959</c:v>
                </c:pt>
                <c:pt idx="6">
                  <c:v>0.78199491044202729</c:v>
                </c:pt>
                <c:pt idx="7">
                  <c:v>0.81496180525066619</c:v>
                </c:pt>
                <c:pt idx="8">
                  <c:v>0.8461950181525103</c:v>
                </c:pt>
                <c:pt idx="9">
                  <c:v>0.79063344036144567</c:v>
                </c:pt>
                <c:pt idx="10">
                  <c:v>0.78113357583433174</c:v>
                </c:pt>
                <c:pt idx="11">
                  <c:v>0.86675017501298901</c:v>
                </c:pt>
                <c:pt idx="12">
                  <c:v>0.79590128327501108</c:v>
                </c:pt>
                <c:pt idx="13">
                  <c:v>0.80865741021219917</c:v>
                </c:pt>
                <c:pt idx="14">
                  <c:v>0.80695711530463776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2 Blekinge, Kronoberg, Halland</c:v>
                </c:pt>
              </c:strCache>
            </c:strRef>
          </c:tx>
          <c:spPr>
            <a:ln w="38100">
              <a:solidFill>
                <a:srgbClr val="B32B31"/>
              </a:solidFill>
            </a:ln>
          </c:spPr>
          <c:marker>
            <c:symbol val="none"/>
          </c:marker>
          <c:cat>
            <c:numRef>
              <c:f>Sheet1!$B$1:$P$1</c:f>
              <c:numCache>
                <c:formatCode>General</c:formatCode>
                <c:ptCount val="15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</c:numCache>
            </c:numRef>
          </c:cat>
          <c:val>
            <c:numRef>
              <c:f>Sheet1!$B$3:$P$3</c:f>
              <c:numCache>
                <c:formatCode>0.0</c:formatCode>
                <c:ptCount val="15"/>
                <c:pt idx="0">
                  <c:v>0.69959267801983704</c:v>
                </c:pt>
                <c:pt idx="1">
                  <c:v>0.62202446772514586</c:v>
                </c:pt>
                <c:pt idx="2">
                  <c:v>0.67246199867758827</c:v>
                </c:pt>
                <c:pt idx="3">
                  <c:v>0.65695250643459557</c:v>
                </c:pt>
                <c:pt idx="4">
                  <c:v>0.65099965206319621</c:v>
                </c:pt>
                <c:pt idx="5">
                  <c:v>0.64504679769179674</c:v>
                </c:pt>
                <c:pt idx="6">
                  <c:v>0.59361434447271499</c:v>
                </c:pt>
                <c:pt idx="7">
                  <c:v>0.61964658537985751</c:v>
                </c:pt>
                <c:pt idx="8">
                  <c:v>0.61597854002683805</c:v>
                </c:pt>
                <c:pt idx="9">
                  <c:v>0.69538243000441935</c:v>
                </c:pt>
                <c:pt idx="10">
                  <c:v>0.63405448578125201</c:v>
                </c:pt>
                <c:pt idx="11">
                  <c:v>0.67004414690019432</c:v>
                </c:pt>
                <c:pt idx="12">
                  <c:v>0.63622462746800601</c:v>
                </c:pt>
                <c:pt idx="13">
                  <c:v>0.61722507224807477</c:v>
                </c:pt>
                <c:pt idx="14">
                  <c:v>0.61785617304961882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3 Västra Götaland</c:v>
                </c:pt>
              </c:strCache>
            </c:strRef>
          </c:tx>
          <c:spPr>
            <a:ln w="38100">
              <a:solidFill>
                <a:srgbClr val="AAA096"/>
              </a:solidFill>
            </a:ln>
          </c:spPr>
          <c:marker>
            <c:symbol val="none"/>
          </c:marker>
          <c:cat>
            <c:numRef>
              <c:f>Sheet1!$B$1:$P$1</c:f>
              <c:numCache>
                <c:formatCode>General</c:formatCode>
                <c:ptCount val="15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</c:numCache>
            </c:numRef>
          </c:cat>
          <c:val>
            <c:numRef>
              <c:f>Sheet1!$B$4:$P$4</c:f>
              <c:numCache>
                <c:formatCode>0.0</c:formatCode>
                <c:ptCount val="15"/>
                <c:pt idx="0">
                  <c:v>1.0968186727425666</c:v>
                </c:pt>
                <c:pt idx="1">
                  <c:v>1.0486386974811195</c:v>
                </c:pt>
                <c:pt idx="2">
                  <c:v>1.0085718671282116</c:v>
                </c:pt>
                <c:pt idx="3">
                  <c:v>1.022408863980083</c:v>
                </c:pt>
                <c:pt idx="4">
                  <c:v>1.0281249614452483</c:v>
                </c:pt>
                <c:pt idx="5">
                  <c:v>1.0338410589104134</c:v>
                </c:pt>
                <c:pt idx="6">
                  <c:v>0.93196653710214206</c:v>
                </c:pt>
                <c:pt idx="7">
                  <c:v>0.9527018286733141</c:v>
                </c:pt>
                <c:pt idx="8">
                  <c:v>1.0011321341522657</c:v>
                </c:pt>
                <c:pt idx="9">
                  <c:v>0.96251027522262944</c:v>
                </c:pt>
                <c:pt idx="10">
                  <c:v>0.93269680696636648</c:v>
                </c:pt>
                <c:pt idx="11">
                  <c:v>1.0300509326241318</c:v>
                </c:pt>
                <c:pt idx="12">
                  <c:v>0.91920993279649199</c:v>
                </c:pt>
                <c:pt idx="13">
                  <c:v>0.97257445282277999</c:v>
                </c:pt>
                <c:pt idx="14">
                  <c:v>0.97824404910151297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4 Östergötland, Jönköping, Kalmar, Gotland</c:v>
                </c:pt>
              </c:strCache>
            </c:strRef>
          </c:tx>
          <c:spPr>
            <a:ln w="38100">
              <a:solidFill>
                <a:srgbClr val="9A57CD"/>
              </a:solidFill>
            </a:ln>
          </c:spPr>
          <c:marker>
            <c:symbol val="none"/>
          </c:marker>
          <c:cat>
            <c:numRef>
              <c:f>Sheet1!$B$1:$P$1</c:f>
              <c:numCache>
                <c:formatCode>General</c:formatCode>
                <c:ptCount val="15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</c:numCache>
            </c:numRef>
          </c:cat>
          <c:val>
            <c:numRef>
              <c:f>Sheet1!$B$5:$P$5</c:f>
              <c:numCache>
                <c:formatCode>0.0</c:formatCode>
                <c:ptCount val="15"/>
                <c:pt idx="0">
                  <c:v>0.78724140103893736</c:v>
                </c:pt>
                <c:pt idx="1">
                  <c:v>0.70517420341521064</c:v>
                </c:pt>
                <c:pt idx="2">
                  <c:v>0.76588460007767378</c:v>
                </c:pt>
                <c:pt idx="3">
                  <c:v>0.70542845097750051</c:v>
                </c:pt>
                <c:pt idx="4">
                  <c:v>0.70682687687123247</c:v>
                </c:pt>
                <c:pt idx="5">
                  <c:v>0.70822530276496443</c:v>
                </c:pt>
                <c:pt idx="6">
                  <c:v>0.69854055729055953</c:v>
                </c:pt>
                <c:pt idx="7">
                  <c:v>0.66051614615309506</c:v>
                </c:pt>
                <c:pt idx="8">
                  <c:v>0.70873708729668206</c:v>
                </c:pt>
                <c:pt idx="9">
                  <c:v>0.69312715045994744</c:v>
                </c:pt>
                <c:pt idx="10">
                  <c:v>0.69094930004723831</c:v>
                </c:pt>
                <c:pt idx="11">
                  <c:v>0.75588988832307713</c:v>
                </c:pt>
                <c:pt idx="12">
                  <c:v>0.7093868362216329</c:v>
                </c:pt>
                <c:pt idx="13">
                  <c:v>0.64786409943141376</c:v>
                </c:pt>
                <c:pt idx="14">
                  <c:v>0.65086221260497812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5 Stockholm</c:v>
                </c:pt>
              </c:strCache>
            </c:strRef>
          </c:tx>
          <c:spPr>
            <a:ln w="38100">
              <a:solidFill>
                <a:srgbClr val="9DC3E6"/>
              </a:solidFill>
            </a:ln>
          </c:spPr>
          <c:marker>
            <c:symbol val="none"/>
          </c:marker>
          <c:cat>
            <c:numRef>
              <c:f>Sheet1!$B$1:$P$1</c:f>
              <c:numCache>
                <c:formatCode>General</c:formatCode>
                <c:ptCount val="15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</c:numCache>
            </c:numRef>
          </c:cat>
          <c:val>
            <c:numRef>
              <c:f>Sheet1!$B$6:$P$6</c:f>
              <c:numCache>
                <c:formatCode>0.0</c:formatCode>
                <c:ptCount val="15"/>
                <c:pt idx="0">
                  <c:v>2.0160752840469369</c:v>
                </c:pt>
                <c:pt idx="1">
                  <c:v>1.8100842995178561</c:v>
                </c:pt>
                <c:pt idx="2">
                  <c:v>1.6814567045564666</c:v>
                </c:pt>
                <c:pt idx="3">
                  <c:v>1.6197079678179187</c:v>
                </c:pt>
                <c:pt idx="4">
                  <c:v>1.7300861352468</c:v>
                </c:pt>
                <c:pt idx="5">
                  <c:v>1.8404643026756815</c:v>
                </c:pt>
                <c:pt idx="6">
                  <c:v>1.9603434056286437</c:v>
                </c:pt>
                <c:pt idx="7">
                  <c:v>1.5954886046456704</c:v>
                </c:pt>
                <c:pt idx="8">
                  <c:v>1.5612893996898431</c:v>
                </c:pt>
                <c:pt idx="9">
                  <c:v>1.7187683486118386</c:v>
                </c:pt>
                <c:pt idx="10">
                  <c:v>1.5739258617557434</c:v>
                </c:pt>
                <c:pt idx="11">
                  <c:v>1.6832539630687031</c:v>
                </c:pt>
                <c:pt idx="12">
                  <c:v>1.7599507249884048</c:v>
                </c:pt>
                <c:pt idx="13">
                  <c:v>1.7047372431500414</c:v>
                </c:pt>
                <c:pt idx="14">
                  <c:v>1.7054802219514089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6 Uppsala, Södermanland, Värmland, Örebro, Västmanland, Dalarna</c:v>
                </c:pt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numRef>
              <c:f>Sheet1!$B$1:$P$1</c:f>
              <c:numCache>
                <c:formatCode>General</c:formatCode>
                <c:ptCount val="15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</c:numCache>
            </c:numRef>
          </c:cat>
          <c:val>
            <c:numRef>
              <c:f>Sheet1!$B$7:$P$7</c:f>
              <c:numCache>
                <c:formatCode>0.0</c:formatCode>
                <c:ptCount val="15"/>
                <c:pt idx="0">
                  <c:v>0.75224345278421989</c:v>
                </c:pt>
                <c:pt idx="1">
                  <c:v>0.76261092907365491</c:v>
                </c:pt>
                <c:pt idx="2">
                  <c:v>0.70693557898342663</c:v>
                </c:pt>
                <c:pt idx="3">
                  <c:v>0.7061131055398332</c:v>
                </c:pt>
                <c:pt idx="4">
                  <c:v>0.67322814715549084</c:v>
                </c:pt>
                <c:pt idx="5">
                  <c:v>0.64034318877114837</c:v>
                </c:pt>
                <c:pt idx="6">
                  <c:v>0.62999838293195243</c:v>
                </c:pt>
                <c:pt idx="7">
                  <c:v>0.64765967036105332</c:v>
                </c:pt>
                <c:pt idx="8">
                  <c:v>0.68137174562685132</c:v>
                </c:pt>
                <c:pt idx="9">
                  <c:v>0.68074990326083085</c:v>
                </c:pt>
                <c:pt idx="10">
                  <c:v>0.68857008165419953</c:v>
                </c:pt>
                <c:pt idx="11">
                  <c:v>0.7271924112852749</c:v>
                </c:pt>
                <c:pt idx="12">
                  <c:v>0.66787629002041093</c:v>
                </c:pt>
                <c:pt idx="13">
                  <c:v>0.63071434149838723</c:v>
                </c:pt>
                <c:pt idx="14">
                  <c:v>0.63400811234261889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Sheet1!$A$8</c:f>
              <c:strCache>
                <c:ptCount val="1"/>
                <c:pt idx="0">
                  <c:v>7 Gävleborg, Västernorrland, Jämtland, Västerbotten, Norrbotten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numRef>
              <c:f>Sheet1!$B$1:$P$1</c:f>
              <c:numCache>
                <c:formatCode>General</c:formatCode>
                <c:ptCount val="15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</c:numCache>
            </c:numRef>
          </c:cat>
          <c:val>
            <c:numRef>
              <c:f>Sheet1!$B$8:$P$8</c:f>
              <c:numCache>
                <c:formatCode>0.0</c:formatCode>
                <c:ptCount val="15"/>
                <c:pt idx="0">
                  <c:v>0.7222255113702295</c:v>
                </c:pt>
                <c:pt idx="1">
                  <c:v>0.66455841363924717</c:v>
                </c:pt>
                <c:pt idx="2">
                  <c:v>0.73799802039553741</c:v>
                </c:pt>
                <c:pt idx="3">
                  <c:v>0.6875097320896979</c:v>
                </c:pt>
                <c:pt idx="4">
                  <c:v>0.68381414932071527</c:v>
                </c:pt>
                <c:pt idx="5">
                  <c:v>0.68011856655173264</c:v>
                </c:pt>
                <c:pt idx="6">
                  <c:v>0.66583316111995916</c:v>
                </c:pt>
                <c:pt idx="7">
                  <c:v>0.65103931339599208</c:v>
                </c:pt>
                <c:pt idx="8">
                  <c:v>0.66876619362232959</c:v>
                </c:pt>
                <c:pt idx="9">
                  <c:v>0.67542309368576325</c:v>
                </c:pt>
                <c:pt idx="10">
                  <c:v>0.70139105209038111</c:v>
                </c:pt>
                <c:pt idx="11">
                  <c:v>0.75025936805709093</c:v>
                </c:pt>
                <c:pt idx="12">
                  <c:v>0.6632079493524119</c:v>
                </c:pt>
                <c:pt idx="13">
                  <c:v>0.65308374572360006</c:v>
                </c:pt>
                <c:pt idx="14">
                  <c:v>0.65668206974589283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60526336"/>
        <c:axId val="860526728"/>
      </c:lineChart>
      <c:catAx>
        <c:axId val="8605263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8605267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60526728"/>
        <c:scaling>
          <c:orientation val="minMax"/>
          <c:max val="2.5"/>
          <c:min val="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numFmt formatCode="0.0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860526336"/>
        <c:crosses val="autoZero"/>
        <c:crossBetween val="midCat"/>
        <c:majorUnit val="0.5"/>
      </c:valAx>
      <c:spPr>
        <a:solidFill>
          <a:schemeClr val="tx1"/>
        </a:solidFill>
        <a:ln w="31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7.1309119022772205E-2"/>
          <c:y val="1.2873030859671952E-2"/>
          <c:w val="0.87671530792289187"/>
          <c:h val="0.33706506222704374"/>
        </c:manualLayout>
      </c:layout>
      <c:overlay val="0"/>
      <c:spPr>
        <a:solidFill>
          <a:schemeClr val="tx1"/>
        </a:solidFill>
      </c:spPr>
      <c:txPr>
        <a:bodyPr/>
        <a:lstStyle/>
        <a:p>
          <a:pPr>
            <a:defRPr b="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211118769203656E-2"/>
          <c:y val="9.1961299386882578E-2"/>
          <c:w val="0.89217361429601572"/>
          <c:h val="0.80082746953575656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Storstadslän</c:v>
                </c:pt>
              </c:strCache>
            </c:strRef>
          </c:tx>
          <c:spPr>
            <a:ln w="38097">
              <a:solidFill>
                <a:srgbClr val="BEBC00"/>
              </a:solidFill>
              <a:prstDash val="solid"/>
            </a:ln>
          </c:spPr>
          <c:marker>
            <c:symbol val="none"/>
          </c:marker>
          <c:cat>
            <c:numRef>
              <c:f>Sheet1!$B$1:$P$1</c:f>
              <c:numCache>
                <c:formatCode>General</c:formatCode>
                <c:ptCount val="15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</c:numCache>
            </c:numRef>
          </c:cat>
          <c:val>
            <c:numRef>
              <c:f>Sheet1!$B$2:$P$2</c:f>
              <c:numCache>
                <c:formatCode>0.0</c:formatCode>
                <c:ptCount val="15"/>
                <c:pt idx="0">
                  <c:v>1.4192241600300199</c:v>
                </c:pt>
                <c:pt idx="1">
                  <c:v>1.2929950367777192</c:v>
                </c:pt>
                <c:pt idx="2">
                  <c:v>1.2538286993716887</c:v>
                </c:pt>
                <c:pt idx="3">
                  <c:v>1.2111774252610568</c:v>
                </c:pt>
                <c:pt idx="4">
                  <c:v>1.2635618998713705</c:v>
                </c:pt>
                <c:pt idx="5">
                  <c:v>1.3159463744816844</c:v>
                </c:pt>
                <c:pt idx="6">
                  <c:v>1.3178517067679518</c:v>
                </c:pt>
                <c:pt idx="7">
                  <c:v>1.1839343663002091</c:v>
                </c:pt>
                <c:pt idx="8">
                  <c:v>1.1948819430128541</c:v>
                </c:pt>
                <c:pt idx="9">
                  <c:v>1.2358336631135862</c:v>
                </c:pt>
                <c:pt idx="10">
                  <c:v>1.1646882467640645</c:v>
                </c:pt>
                <c:pt idx="11">
                  <c:v>1.2656381288419418</c:v>
                </c:pt>
                <c:pt idx="12">
                  <c:v>1.2457074229102136</c:v>
                </c:pt>
                <c:pt idx="13">
                  <c:v>1.243684166806533</c:v>
                </c:pt>
                <c:pt idx="14">
                  <c:v>1.2251143776068583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Icke storstadslän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numRef>
              <c:f>Sheet1!$B$1:$P$1</c:f>
              <c:numCache>
                <c:formatCode>General</c:formatCode>
                <c:ptCount val="15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</c:numCache>
            </c:numRef>
          </c:cat>
          <c:val>
            <c:numRef>
              <c:f>Sheet1!$B$3:$P$3</c:f>
              <c:numCache>
                <c:formatCode>0.0</c:formatCode>
                <c:ptCount val="15"/>
                <c:pt idx="0">
                  <c:v>0.74532016541567137</c:v>
                </c:pt>
                <c:pt idx="1">
                  <c:v>0.70442363168873556</c:v>
                </c:pt>
                <c:pt idx="2">
                  <c:v>0.7240341420134413</c:v>
                </c:pt>
                <c:pt idx="3">
                  <c:v>0.69436133617786777</c:v>
                </c:pt>
                <c:pt idx="4">
                  <c:v>0.68072051045654924</c:v>
                </c:pt>
                <c:pt idx="5">
                  <c:v>0.6670796847352306</c:v>
                </c:pt>
                <c:pt idx="6">
                  <c:v>0.65014904506232851</c:v>
                </c:pt>
                <c:pt idx="7">
                  <c:v>0.64763057404663504</c:v>
                </c:pt>
                <c:pt idx="8">
                  <c:v>0.67540611894955072</c:v>
                </c:pt>
                <c:pt idx="9">
                  <c:v>0.68431250081149675</c:v>
                </c:pt>
                <c:pt idx="10">
                  <c:v>0.68477396153282277</c:v>
                </c:pt>
                <c:pt idx="11">
                  <c:v>0.73173629989879807</c:v>
                </c:pt>
                <c:pt idx="12">
                  <c:v>0.67191980219760128</c:v>
                </c:pt>
                <c:pt idx="13">
                  <c:v>0.63844410560524678</c:v>
                </c:pt>
                <c:pt idx="14">
                  <c:v>0.63327595884067689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60527512"/>
        <c:axId val="860527904"/>
      </c:lineChart>
      <c:catAx>
        <c:axId val="8605275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8605279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60527904"/>
        <c:scaling>
          <c:orientation val="minMax"/>
          <c:max val="1.5"/>
          <c:min val="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numFmt formatCode="0.0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860527512"/>
        <c:crosses val="autoZero"/>
        <c:crossBetween val="midCat"/>
        <c:majorUnit val="0.5"/>
      </c:valAx>
      <c:spPr>
        <a:solidFill>
          <a:schemeClr val="tx1"/>
        </a:solidFill>
        <a:ln w="31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38232896837681685"/>
          <c:y val="9.678616790326601E-2"/>
          <c:w val="0.59992252333029694"/>
          <c:h val="7.8237352818906272E-2"/>
        </c:manualLayout>
      </c:layout>
      <c:overlay val="0"/>
      <c:txPr>
        <a:bodyPr/>
        <a:lstStyle/>
        <a:p>
          <a:pPr>
            <a:defRPr b="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>
        <c:manualLayout>
          <c:layoutTarget val="inner"/>
          <c:xMode val="edge"/>
          <c:yMode val="edge"/>
          <c:x val="7.0028910067908956E-2"/>
          <c:y val="8.585827967083888E-2"/>
          <c:w val="0.92997108993209099"/>
          <c:h val="0.5985636098912986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</c:strCache>
            </c:strRef>
          </c:tx>
          <c:spPr>
            <a:solidFill>
              <a:srgbClr val="004687"/>
            </a:solidFill>
            <a:ln w="38097">
              <a:noFill/>
              <a:prstDash val="sysDot"/>
            </a:ln>
          </c:spPr>
          <c:invertIfNegative val="0"/>
          <c:dPt>
            <c:idx val="4"/>
            <c:invertIfNegative val="0"/>
            <c:bubble3D val="0"/>
            <c:spPr>
              <a:solidFill>
                <a:srgbClr val="004687"/>
              </a:solidFill>
              <a:ln w="12700">
                <a:solidFill>
                  <a:srgbClr val="004687"/>
                </a:solidFill>
                <a:prstDash val="sysDot"/>
              </a:ln>
            </c:spPr>
          </c:dPt>
          <c:dPt>
            <c:idx val="7"/>
            <c:invertIfNegative val="0"/>
            <c:bubble3D val="0"/>
            <c:spPr>
              <a:solidFill>
                <a:srgbClr val="004687"/>
              </a:solidFill>
              <a:ln w="12700">
                <a:solidFill>
                  <a:srgbClr val="004687"/>
                </a:solidFill>
                <a:prstDash val="sysDot"/>
              </a:ln>
            </c:spPr>
          </c:dPt>
          <c:dPt>
            <c:idx val="11"/>
            <c:invertIfNegative val="0"/>
            <c:bubble3D val="0"/>
            <c:spPr>
              <a:pattFill prst="wdUpDiag">
                <a:fgClr>
                  <a:srgbClr val="004687"/>
                </a:fgClr>
                <a:bgClr>
                  <a:schemeClr val="tx1"/>
                </a:bgClr>
              </a:pattFill>
              <a:ln w="12700">
                <a:solidFill>
                  <a:srgbClr val="004687"/>
                </a:solidFill>
                <a:prstDash val="sysDot"/>
              </a:ln>
            </c:spPr>
          </c:dPt>
          <c:dPt>
            <c:idx val="13"/>
            <c:invertIfNegative val="0"/>
            <c:bubble3D val="0"/>
            <c:spPr>
              <a:solidFill>
                <a:srgbClr val="004687"/>
              </a:solidFill>
              <a:ln w="12700">
                <a:solidFill>
                  <a:schemeClr val="bg1"/>
                </a:solidFill>
                <a:prstDash val="sysDot"/>
              </a:ln>
            </c:spPr>
          </c:dPt>
          <c:cat>
            <c:strRef>
              <c:f>Sheet1!$A$5:$A$26</c:f>
              <c:strCache>
                <c:ptCount val="22"/>
                <c:pt idx="0">
                  <c:v>Jämtland</c:v>
                </c:pt>
                <c:pt idx="1">
                  <c:v>Värmland</c:v>
                </c:pt>
                <c:pt idx="2">
                  <c:v>Gotland</c:v>
                </c:pt>
                <c:pt idx="3">
                  <c:v>Norrbotten</c:v>
                </c:pt>
                <c:pt idx="4">
                  <c:v>Västerbotten</c:v>
                </c:pt>
                <c:pt idx="5">
                  <c:v>Västernorrland</c:v>
                </c:pt>
                <c:pt idx="6">
                  <c:v>Dalarna</c:v>
                </c:pt>
                <c:pt idx="7">
                  <c:v>Södermanland</c:v>
                </c:pt>
                <c:pt idx="8">
                  <c:v>Stockholm</c:v>
                </c:pt>
                <c:pt idx="9">
                  <c:v>Västra Götaland</c:v>
                </c:pt>
                <c:pt idx="10">
                  <c:v>Gävleborg</c:v>
                </c:pt>
                <c:pt idx="11">
                  <c:v>Riket</c:v>
                </c:pt>
                <c:pt idx="12">
                  <c:v>Kalmar</c:v>
                </c:pt>
                <c:pt idx="13">
                  <c:v>Västmanland</c:v>
                </c:pt>
                <c:pt idx="14">
                  <c:v>Uppsala</c:v>
                </c:pt>
                <c:pt idx="15">
                  <c:v>Örebro</c:v>
                </c:pt>
                <c:pt idx="16">
                  <c:v>Östergötland</c:v>
                </c:pt>
                <c:pt idx="17">
                  <c:v>Halland</c:v>
                </c:pt>
                <c:pt idx="18">
                  <c:v>Blekinge</c:v>
                </c:pt>
                <c:pt idx="19">
                  <c:v>Kronoberg</c:v>
                </c:pt>
                <c:pt idx="20">
                  <c:v>Skåne</c:v>
                </c:pt>
                <c:pt idx="21">
                  <c:v>Jönköping</c:v>
                </c:pt>
              </c:strCache>
            </c:strRef>
          </c:cat>
          <c:val>
            <c:numRef>
              <c:f>Sheet1!$D$5:$D$26</c:f>
              <c:numCache>
                <c:formatCode>0.00</c:formatCode>
                <c:ptCount val="22"/>
                <c:pt idx="0">
                  <c:v>10.535121560539256</c:v>
                </c:pt>
                <c:pt idx="1">
                  <c:v>9.1273450901480722</c:v>
                </c:pt>
                <c:pt idx="2">
                  <c:v>8.141651943448462</c:v>
                </c:pt>
                <c:pt idx="3">
                  <c:v>7.315510370479978</c:v>
                </c:pt>
                <c:pt idx="4">
                  <c:v>6.8878348250757213</c:v>
                </c:pt>
                <c:pt idx="5">
                  <c:v>6.7728102907257162</c:v>
                </c:pt>
                <c:pt idx="6">
                  <c:v>6.30615862346529</c:v>
                </c:pt>
                <c:pt idx="7">
                  <c:v>6.0612588659341098</c:v>
                </c:pt>
                <c:pt idx="8">
                  <c:v>6.0329925283922314</c:v>
                </c:pt>
                <c:pt idx="9">
                  <c:v>5.9269623145586623</c:v>
                </c:pt>
                <c:pt idx="10">
                  <c:v>5.8444309370136924</c:v>
                </c:pt>
                <c:pt idx="11">
                  <c:v>5.7134396602296036</c:v>
                </c:pt>
                <c:pt idx="12">
                  <c:v>5.693578737877071</c:v>
                </c:pt>
                <c:pt idx="13">
                  <c:v>5.5174817700744416</c:v>
                </c:pt>
                <c:pt idx="14">
                  <c:v>5.4608626640514508</c:v>
                </c:pt>
                <c:pt idx="15">
                  <c:v>5.1379519019589805</c:v>
                </c:pt>
                <c:pt idx="16">
                  <c:v>5.1140582741075287</c:v>
                </c:pt>
                <c:pt idx="17">
                  <c:v>5.0808543786047267</c:v>
                </c:pt>
                <c:pt idx="18">
                  <c:v>4.4759845628776551</c:v>
                </c:pt>
                <c:pt idx="19">
                  <c:v>4.2754973599017561</c:v>
                </c:pt>
                <c:pt idx="20">
                  <c:v>4.0349095713625367</c:v>
                </c:pt>
                <c:pt idx="21">
                  <c:v>4.0012760296480918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60528688"/>
        <c:axId val="860529080"/>
      </c:barChart>
      <c:catAx>
        <c:axId val="860528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860529080"/>
        <c:crosses val="autoZero"/>
        <c:auto val="1"/>
        <c:lblAlgn val="ctr"/>
        <c:lblOffset val="100"/>
        <c:noMultiLvlLbl val="0"/>
      </c:catAx>
      <c:valAx>
        <c:axId val="860529080"/>
        <c:scaling>
          <c:orientation val="minMax"/>
          <c:max val="12"/>
          <c:min val="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numFmt formatCode="0.0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860528688"/>
        <c:crosses val="autoZero"/>
        <c:crossBetween val="between"/>
        <c:majorUnit val="4"/>
      </c:valAx>
      <c:spPr>
        <a:solidFill>
          <a:schemeClr val="tx1"/>
        </a:solidFill>
        <a:ln w="3175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211118769203656E-2"/>
          <c:y val="0.3645320730113813"/>
          <c:w val="0.87799545404585932"/>
          <c:h val="0.54429027083034609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1 Skåne</c:v>
                </c:pt>
              </c:strCache>
            </c:strRef>
          </c:tx>
          <c:spPr>
            <a:ln w="38097">
              <a:solidFill>
                <a:srgbClr val="BEBC00"/>
              </a:solidFill>
              <a:prstDash val="solid"/>
            </a:ln>
          </c:spPr>
          <c:marker>
            <c:symbol val="none"/>
          </c:marker>
          <c:cat>
            <c:numRef>
              <c:f>Sheet1!$B$1:$Q$1</c:f>
              <c:numCache>
                <c:formatCode>General</c:formatCode>
                <c:ptCount val="16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</c:numCache>
            </c:numRef>
          </c:cat>
          <c:val>
            <c:numRef>
              <c:f>Sheet1!$B$2:$Q$2</c:f>
              <c:numCache>
                <c:formatCode>0.0</c:formatCode>
                <c:ptCount val="16"/>
                <c:pt idx="0">
                  <c:v>3.1471487940284195</c:v>
                </c:pt>
                <c:pt idx="1">
                  <c:v>3.307254996217559</c:v>
                </c:pt>
                <c:pt idx="2">
                  <c:v>3.259610424232255</c:v>
                </c:pt>
                <c:pt idx="3">
                  <c:v>3.0462230296455468</c:v>
                </c:pt>
                <c:pt idx="4">
                  <c:v>3.1516313218480594</c:v>
                </c:pt>
                <c:pt idx="5">
                  <c:v>3.3415512762926434</c:v>
                </c:pt>
                <c:pt idx="6">
                  <c:v>3.5223203460698125</c:v>
                </c:pt>
                <c:pt idx="7">
                  <c:v>3.6669440478010746</c:v>
                </c:pt>
                <c:pt idx="8">
                  <c:v>4.1672078867701199</c:v>
                </c:pt>
                <c:pt idx="9">
                  <c:v>4.2166012137525337</c:v>
                </c:pt>
                <c:pt idx="10">
                  <c:v>4.1426036774664565</c:v>
                </c:pt>
                <c:pt idx="11">
                  <c:v>4.1008719833958214</c:v>
                </c:pt>
                <c:pt idx="12">
                  <c:v>4.1132864628555392</c:v>
                </c:pt>
                <c:pt idx="13">
                  <c:v>4.0575136357634785</c:v>
                </c:pt>
                <c:pt idx="14">
                  <c:v>4.0245098443158547</c:v>
                </c:pt>
                <c:pt idx="15">
                  <c:v>4.0349095713625367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2 Blekinge, Kronoberg, Halland</c:v>
                </c:pt>
              </c:strCache>
            </c:strRef>
          </c:tx>
          <c:spPr>
            <a:ln w="38100">
              <a:solidFill>
                <a:srgbClr val="B32B31"/>
              </a:solidFill>
            </a:ln>
          </c:spPr>
          <c:marker>
            <c:symbol val="none"/>
          </c:marker>
          <c:cat>
            <c:numRef>
              <c:f>Sheet1!$B$1:$Q$1</c:f>
              <c:numCache>
                <c:formatCode>General</c:formatCode>
                <c:ptCount val="16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</c:numCache>
            </c:numRef>
          </c:cat>
          <c:val>
            <c:numRef>
              <c:f>Sheet1!$B$3:$Q$3</c:f>
              <c:numCache>
                <c:formatCode>0.0</c:formatCode>
                <c:ptCount val="16"/>
                <c:pt idx="0">
                  <c:v>3.5450171992834218</c:v>
                </c:pt>
                <c:pt idx="1">
                  <c:v>3.8412631712657874</c:v>
                </c:pt>
                <c:pt idx="2">
                  <c:v>3.876435786466764</c:v>
                </c:pt>
                <c:pt idx="3">
                  <c:v>3.6147029272407698</c:v>
                </c:pt>
                <c:pt idx="4">
                  <c:v>3.7617082273530227</c:v>
                </c:pt>
                <c:pt idx="5">
                  <c:v>3.9631295754199298</c:v>
                </c:pt>
                <c:pt idx="6">
                  <c:v>4.1249678562590981</c:v>
                </c:pt>
                <c:pt idx="7">
                  <c:v>4.2533521520939166</c:v>
                </c:pt>
                <c:pt idx="8">
                  <c:v>4.6955335487004071</c:v>
                </c:pt>
                <c:pt idx="9">
                  <c:v>4.720021129474345</c:v>
                </c:pt>
                <c:pt idx="10">
                  <c:v>4.674900234206536</c:v>
                </c:pt>
                <c:pt idx="11">
                  <c:v>4.657769271736437</c:v>
                </c:pt>
                <c:pt idx="12">
                  <c:v>4.7316461398900023</c:v>
                </c:pt>
                <c:pt idx="13">
                  <c:v>4.676605293999776</c:v>
                </c:pt>
                <c:pt idx="14">
                  <c:v>4.6901041134486174</c:v>
                </c:pt>
                <c:pt idx="15">
                  <c:v>4.7046834393092674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3 Västra Götaland</c:v>
                </c:pt>
              </c:strCache>
            </c:strRef>
          </c:tx>
          <c:spPr>
            <a:ln w="38100">
              <a:solidFill>
                <a:srgbClr val="AAA096"/>
              </a:solidFill>
            </a:ln>
          </c:spPr>
          <c:marker>
            <c:symbol val="none"/>
          </c:marker>
          <c:cat>
            <c:numRef>
              <c:f>Sheet1!$B$1:$Q$1</c:f>
              <c:numCache>
                <c:formatCode>General</c:formatCode>
                <c:ptCount val="16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</c:numCache>
            </c:numRef>
          </c:cat>
          <c:val>
            <c:numRef>
              <c:f>Sheet1!$B$4:$Q$4</c:f>
              <c:numCache>
                <c:formatCode>0.0</c:formatCode>
                <c:ptCount val="16"/>
                <c:pt idx="0">
                  <c:v>4.4078762805595346</c:v>
                </c:pt>
                <c:pt idx="1">
                  <c:v>4.89567617733106</c:v>
                </c:pt>
                <c:pt idx="2">
                  <c:v>4.9854189269641278</c:v>
                </c:pt>
                <c:pt idx="3">
                  <c:v>4.5911907561536154</c:v>
                </c:pt>
                <c:pt idx="4">
                  <c:v>4.7524143479324392</c:v>
                </c:pt>
                <c:pt idx="5">
                  <c:v>4.97907844886877</c:v>
                </c:pt>
                <c:pt idx="6">
                  <c:v>5.2239449857093199</c:v>
                </c:pt>
                <c:pt idx="7">
                  <c:v>5.3682901096984974</c:v>
                </c:pt>
                <c:pt idx="8">
                  <c:v>5.8556433390172744</c:v>
                </c:pt>
                <c:pt idx="9">
                  <c:v>5.9239207546779014</c:v>
                </c:pt>
                <c:pt idx="10">
                  <c:v>5.8912174050490993</c:v>
                </c:pt>
                <c:pt idx="11">
                  <c:v>5.933220072033647</c:v>
                </c:pt>
                <c:pt idx="12">
                  <c:v>5.9880775498585193</c:v>
                </c:pt>
                <c:pt idx="13">
                  <c:v>5.9225263427242663</c:v>
                </c:pt>
                <c:pt idx="14">
                  <c:v>5.8790077442150279</c:v>
                </c:pt>
                <c:pt idx="15">
                  <c:v>5.9269623145586623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4 Östergötland, Jönköping, Kalmar, Gotland</c:v>
                </c:pt>
              </c:strCache>
            </c:strRef>
          </c:tx>
          <c:spPr>
            <a:ln w="38100">
              <a:solidFill>
                <a:srgbClr val="9A57CD"/>
              </a:solidFill>
            </a:ln>
          </c:spPr>
          <c:marker>
            <c:symbol val="none"/>
          </c:marker>
          <c:cat>
            <c:numRef>
              <c:f>Sheet1!$B$1:$Q$1</c:f>
              <c:numCache>
                <c:formatCode>General</c:formatCode>
                <c:ptCount val="16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</c:numCache>
            </c:numRef>
          </c:cat>
          <c:val>
            <c:numRef>
              <c:f>Sheet1!$B$5:$Q$5</c:f>
              <c:numCache>
                <c:formatCode>0.0</c:formatCode>
                <c:ptCount val="16"/>
                <c:pt idx="0">
                  <c:v>4.0650914959427933</c:v>
                </c:pt>
                <c:pt idx="1">
                  <c:v>4.3394175078332342</c:v>
                </c:pt>
                <c:pt idx="2">
                  <c:v>4.4048347971463926</c:v>
                </c:pt>
                <c:pt idx="3">
                  <c:v>4.1274534991136544</c:v>
                </c:pt>
                <c:pt idx="4">
                  <c:v>4.2485403157906223</c:v>
                </c:pt>
                <c:pt idx="5">
                  <c:v>4.4494395951166483</c:v>
                </c:pt>
                <c:pt idx="6">
                  <c:v>4.6272547087708489</c:v>
                </c:pt>
                <c:pt idx="7">
                  <c:v>4.7111896768276589</c:v>
                </c:pt>
                <c:pt idx="8">
                  <c:v>5.0427399150515786</c:v>
                </c:pt>
                <c:pt idx="9">
                  <c:v>5.150177706597642</c:v>
                </c:pt>
                <c:pt idx="10">
                  <c:v>5.1417931054186319</c:v>
                </c:pt>
                <c:pt idx="11">
                  <c:v>5.1102733637356659</c:v>
                </c:pt>
                <c:pt idx="12">
                  <c:v>5.1433059575256053</c:v>
                </c:pt>
                <c:pt idx="13">
                  <c:v>5.0842862685444237</c:v>
                </c:pt>
                <c:pt idx="14">
                  <c:v>5.0394427579901331</c:v>
                </c:pt>
                <c:pt idx="15">
                  <c:v>5.0538153540228432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5 Stockholm</c:v>
                </c:pt>
              </c:strCache>
            </c:strRef>
          </c:tx>
          <c:spPr>
            <a:ln w="38100">
              <a:solidFill>
                <a:srgbClr val="9DC3E6"/>
              </a:solidFill>
            </a:ln>
          </c:spPr>
          <c:marker>
            <c:symbol val="none"/>
          </c:marker>
          <c:cat>
            <c:numRef>
              <c:f>Sheet1!$B$1:$Q$1</c:f>
              <c:numCache>
                <c:formatCode>General</c:formatCode>
                <c:ptCount val="16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</c:numCache>
            </c:numRef>
          </c:cat>
          <c:val>
            <c:numRef>
              <c:f>Sheet1!$B$6:$Q$6</c:f>
              <c:numCache>
                <c:formatCode>0.0</c:formatCode>
                <c:ptCount val="16"/>
                <c:pt idx="0">
                  <c:v>6.1510873455109678</c:v>
                </c:pt>
                <c:pt idx="1">
                  <c:v>6.3109615716985648</c:v>
                </c:pt>
                <c:pt idx="2">
                  <c:v>6.3469378123233522</c:v>
                </c:pt>
                <c:pt idx="3">
                  <c:v>6.1264952381023106</c:v>
                </c:pt>
                <c:pt idx="4">
                  <c:v>6.1376091232587662</c:v>
                </c:pt>
                <c:pt idx="5">
                  <c:v>6.2955060556375795</c:v>
                </c:pt>
                <c:pt idx="6">
                  <c:v>6.5040189003582327</c:v>
                </c:pt>
                <c:pt idx="7">
                  <c:v>6.4787260081969489</c:v>
                </c:pt>
                <c:pt idx="8">
                  <c:v>6.5839275269774609</c:v>
                </c:pt>
                <c:pt idx="9">
                  <c:v>6.5778665376428256</c:v>
                </c:pt>
                <c:pt idx="10">
                  <c:v>6.4800455203759038</c:v>
                </c:pt>
                <c:pt idx="11">
                  <c:v>6.3425422133289828</c:v>
                </c:pt>
                <c:pt idx="12">
                  <c:v>6.3053508855020892</c:v>
                </c:pt>
                <c:pt idx="13">
                  <c:v>6.17709636930946</c:v>
                </c:pt>
                <c:pt idx="14">
                  <c:v>6.0866922369427181</c:v>
                </c:pt>
                <c:pt idx="15">
                  <c:v>6.0329925283922314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6 Uppsala, Södermanland, Värmland, Örebro, Västmanland,Dalarna</c:v>
                </c:pt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numRef>
              <c:f>Sheet1!$B$1:$Q$1</c:f>
              <c:numCache>
                <c:formatCode>General</c:formatCode>
                <c:ptCount val="16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</c:numCache>
            </c:numRef>
          </c:cat>
          <c:val>
            <c:numRef>
              <c:f>Sheet1!$B$7:$Q$7</c:f>
              <c:numCache>
                <c:formatCode>0.0</c:formatCode>
                <c:ptCount val="16"/>
                <c:pt idx="0">
                  <c:v>4.7947547327738764</c:v>
                </c:pt>
                <c:pt idx="1">
                  <c:v>5.3013890577510958</c:v>
                </c:pt>
                <c:pt idx="2">
                  <c:v>5.4793635442800035</c:v>
                </c:pt>
                <c:pt idx="3">
                  <c:v>5.1110109287055909</c:v>
                </c:pt>
                <c:pt idx="4">
                  <c:v>5.1403042612736742</c:v>
                </c:pt>
                <c:pt idx="5">
                  <c:v>5.4084121557781408</c:v>
                </c:pt>
                <c:pt idx="6">
                  <c:v>5.6801853615452318</c:v>
                </c:pt>
                <c:pt idx="7">
                  <c:v>5.7718076779989502</c:v>
                </c:pt>
                <c:pt idx="8">
                  <c:v>6.0583255565525249</c:v>
                </c:pt>
                <c:pt idx="9">
                  <c:v>6.1696478646384332</c:v>
                </c:pt>
                <c:pt idx="10">
                  <c:v>6.2162185679067097</c:v>
                </c:pt>
                <c:pt idx="11">
                  <c:v>6.2052560154124734</c:v>
                </c:pt>
                <c:pt idx="12">
                  <c:v>6.2982415729710901</c:v>
                </c:pt>
                <c:pt idx="13">
                  <c:v>6.243854871166838</c:v>
                </c:pt>
                <c:pt idx="14">
                  <c:v>6.1908192093248466</c:v>
                </c:pt>
                <c:pt idx="15">
                  <c:v>6.2335198700554377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Sheet1!$A$8</c:f>
              <c:strCache>
                <c:ptCount val="1"/>
                <c:pt idx="0">
                  <c:v>7 Gävleborg, Västernorrland, Jämtland, Västerbotten, Norrbotten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numRef>
              <c:f>Sheet1!$B$1:$Q$1</c:f>
              <c:numCache>
                <c:formatCode>General</c:formatCode>
                <c:ptCount val="16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</c:numCache>
            </c:numRef>
          </c:cat>
          <c:val>
            <c:numRef>
              <c:f>Sheet1!$B$8:$Q$8</c:f>
              <c:numCache>
                <c:formatCode>0.0</c:formatCode>
                <c:ptCount val="16"/>
                <c:pt idx="0">
                  <c:v>4.8934420324319561</c:v>
                </c:pt>
                <c:pt idx="1">
                  <c:v>5.3176131639733768</c:v>
                </c:pt>
                <c:pt idx="2">
                  <c:v>5.6531072218389564</c:v>
                </c:pt>
                <c:pt idx="3">
                  <c:v>5.5040545263008553</c:v>
                </c:pt>
                <c:pt idx="4">
                  <c:v>5.5256606368199872</c:v>
                </c:pt>
                <c:pt idx="5">
                  <c:v>5.7794879414254021</c:v>
                </c:pt>
                <c:pt idx="6">
                  <c:v>6.0442877136943141</c:v>
                </c:pt>
                <c:pt idx="7">
                  <c:v>6.0887283335895699</c:v>
                </c:pt>
                <c:pt idx="8">
                  <c:v>6.4024186363470319</c:v>
                </c:pt>
                <c:pt idx="9">
                  <c:v>6.6381078138865472</c:v>
                </c:pt>
                <c:pt idx="10">
                  <c:v>6.7396356384914498</c:v>
                </c:pt>
                <c:pt idx="11">
                  <c:v>6.8060691313092967</c:v>
                </c:pt>
                <c:pt idx="12">
                  <c:v>6.9428146262330728</c:v>
                </c:pt>
                <c:pt idx="13">
                  <c:v>6.9971959527454803</c:v>
                </c:pt>
                <c:pt idx="14">
                  <c:v>7.0318511318707078</c:v>
                </c:pt>
                <c:pt idx="15">
                  <c:v>7.1014278302157336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60529864"/>
        <c:axId val="860851968"/>
      </c:lineChart>
      <c:catAx>
        <c:axId val="8605298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8608519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60851968"/>
        <c:scaling>
          <c:orientation val="minMax"/>
          <c:max val="8"/>
          <c:min val="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numFmt formatCode="0.0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860529864"/>
        <c:crosses val="autoZero"/>
        <c:crossBetween val="midCat"/>
        <c:majorUnit val="2"/>
      </c:valAx>
      <c:spPr>
        <a:solidFill>
          <a:schemeClr val="tx1"/>
        </a:solidFill>
        <a:ln w="31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7.1309119022772205E-2"/>
          <c:y val="1.2873030859671952E-2"/>
          <c:w val="0.87671530792289187"/>
          <c:h val="0.33706506222704374"/>
        </c:manualLayout>
      </c:layout>
      <c:overlay val="0"/>
      <c:spPr>
        <a:solidFill>
          <a:schemeClr val="tx1"/>
        </a:solidFill>
      </c:spPr>
      <c:txPr>
        <a:bodyPr/>
        <a:lstStyle/>
        <a:p>
          <a:pPr>
            <a:defRPr b="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0.003</cdr:x>
      <cdr:y>0</cdr:y>
    </cdr:from>
    <cdr:to>
      <cdr:x>0.14148</cdr:x>
      <cdr:y>0.06661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25634" y="-980728"/>
          <a:ext cx="1181806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 smtClean="0">
              <a:latin typeface="Gill Sans MT" panose="020B0502020104020203" pitchFamily="34" charset="0"/>
            </a:rPr>
            <a:t>Liter</a:t>
          </a:r>
          <a:endParaRPr lang="sv-SE" sz="1800" dirty="0">
            <a:latin typeface="Gill Sans MT" panose="020B0502020104020203" pitchFamily="34" charset="0"/>
          </a:endParaRP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0.0015</cdr:x>
      <cdr:y>0.25974</cdr:y>
    </cdr:from>
    <cdr:to>
      <cdr:x>0.13998</cdr:x>
      <cdr:y>0.32635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12812" y="1440160"/>
          <a:ext cx="1181813" cy="36932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 smtClean="0">
              <a:latin typeface="Gill Sans MT" panose="020B0502020104020203" pitchFamily="34" charset="0"/>
            </a:rPr>
            <a:t>Liter</a:t>
          </a:r>
          <a:endParaRPr lang="sv-SE" sz="1800" dirty="0">
            <a:latin typeface="Gill Sans MT" panose="020B0502020104020203" pitchFamily="34" charset="0"/>
          </a:endParaRP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0.003</cdr:x>
      <cdr:y>0</cdr:y>
    </cdr:from>
    <cdr:to>
      <cdr:x>0.14148</cdr:x>
      <cdr:y>0.06661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25634" y="-980728"/>
          <a:ext cx="1181806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 smtClean="0">
              <a:latin typeface="Gill Sans MT" panose="020B0502020104020203" pitchFamily="34" charset="0"/>
            </a:rPr>
            <a:t>Liter</a:t>
          </a:r>
          <a:endParaRPr lang="sv-SE" sz="1800" dirty="0">
            <a:latin typeface="Gill Sans MT" panose="020B0502020104020203" pitchFamily="34" charset="0"/>
          </a:endParaRPr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0.0015</cdr:x>
      <cdr:y>0.25974</cdr:y>
    </cdr:from>
    <cdr:to>
      <cdr:x>0.13998</cdr:x>
      <cdr:y>0.32635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12812" y="1440160"/>
          <a:ext cx="1181813" cy="36932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 smtClean="0">
              <a:latin typeface="Gill Sans MT" panose="020B0502020104020203" pitchFamily="34" charset="0"/>
            </a:rPr>
            <a:t>Liter</a:t>
          </a:r>
          <a:endParaRPr lang="sv-SE" sz="1800" dirty="0">
            <a:latin typeface="Gill Sans MT" panose="020B0502020104020203" pitchFamily="34" charset="0"/>
          </a:endParaRPr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0.003</cdr:x>
      <cdr:y>0</cdr:y>
    </cdr:from>
    <cdr:to>
      <cdr:x>0.14148</cdr:x>
      <cdr:y>0.06661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25634" y="-980728"/>
          <a:ext cx="1181806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 smtClean="0">
              <a:latin typeface="Gill Sans MT" panose="020B0502020104020203" pitchFamily="34" charset="0"/>
            </a:rPr>
            <a:t>Liter</a:t>
          </a:r>
          <a:endParaRPr lang="sv-SE" sz="1800" dirty="0">
            <a:latin typeface="Gill Sans MT" panose="020B0502020104020203" pitchFamily="34" charset="0"/>
          </a:endParaRPr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0.003</cdr:x>
      <cdr:y>0</cdr:y>
    </cdr:from>
    <cdr:to>
      <cdr:x>0.14148</cdr:x>
      <cdr:y>0.06661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25634" y="-980728"/>
          <a:ext cx="1181806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 smtClean="0">
              <a:latin typeface="Gill Sans MT" panose="020B0502020104020203" pitchFamily="34" charset="0"/>
            </a:rPr>
            <a:t>Liter</a:t>
          </a:r>
          <a:endParaRPr lang="sv-SE" sz="1800" dirty="0">
            <a:latin typeface="Gill Sans MT" panose="020B0502020104020203" pitchFamily="34" charset="0"/>
          </a:endParaRPr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0.003</cdr:x>
      <cdr:y>0</cdr:y>
    </cdr:from>
    <cdr:to>
      <cdr:x>0.14148</cdr:x>
      <cdr:y>0.06661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25634" y="-980728"/>
          <a:ext cx="1181806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 smtClean="0">
              <a:latin typeface="Gill Sans MT" panose="020B0502020104020203" pitchFamily="34" charset="0"/>
            </a:rPr>
            <a:t>Liter</a:t>
          </a:r>
          <a:endParaRPr lang="sv-SE" sz="1800" dirty="0">
            <a:latin typeface="Gill Sans MT" panose="020B0502020104020203" pitchFamily="34" charset="0"/>
          </a:endParaRPr>
        </a:p>
      </cdr:txBody>
    </cdr: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0.0015</cdr:x>
      <cdr:y>0.25974</cdr:y>
    </cdr:from>
    <cdr:to>
      <cdr:x>0.13998</cdr:x>
      <cdr:y>0.32635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12812" y="1440160"/>
          <a:ext cx="1181813" cy="36932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 smtClean="0">
              <a:latin typeface="Gill Sans MT" panose="020B0502020104020203" pitchFamily="34" charset="0"/>
            </a:rPr>
            <a:t>Liter</a:t>
          </a:r>
          <a:endParaRPr lang="sv-SE" sz="1800" dirty="0">
            <a:latin typeface="Gill Sans MT" panose="020B0502020104020203" pitchFamily="34" charset="0"/>
          </a:endParaRPr>
        </a:p>
      </cdr:txBody>
    </cdr:sp>
  </cdr:relSizeAnchor>
</c:userShapes>
</file>

<file path=ppt/drawings/drawing17.xml><?xml version="1.0" encoding="utf-8"?>
<c:userShapes xmlns:c="http://schemas.openxmlformats.org/drawingml/2006/chart">
  <cdr:relSizeAnchor xmlns:cdr="http://schemas.openxmlformats.org/drawingml/2006/chartDrawing">
    <cdr:from>
      <cdr:x>0.003</cdr:x>
      <cdr:y>0</cdr:y>
    </cdr:from>
    <cdr:to>
      <cdr:x>0.14148</cdr:x>
      <cdr:y>0.06661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25634" y="-980728"/>
          <a:ext cx="1181806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 smtClean="0">
              <a:latin typeface="Gill Sans MT" panose="020B0502020104020203" pitchFamily="34" charset="0"/>
            </a:rPr>
            <a:t>Liter</a:t>
          </a:r>
          <a:endParaRPr lang="sv-SE" sz="1800" dirty="0">
            <a:latin typeface="Gill Sans MT" panose="020B0502020104020203" pitchFamily="34" charset="0"/>
          </a:endParaRPr>
        </a:p>
      </cdr:txBody>
    </cdr:sp>
  </cdr:relSizeAnchor>
</c:userShapes>
</file>

<file path=ppt/drawings/drawing18.xml><?xml version="1.0" encoding="utf-8"?>
<c:userShapes xmlns:c="http://schemas.openxmlformats.org/drawingml/2006/chart">
  <cdr:relSizeAnchor xmlns:cdr="http://schemas.openxmlformats.org/drawingml/2006/chartDrawing">
    <cdr:from>
      <cdr:x>0</cdr:x>
      <cdr:y>0.02703</cdr:y>
    </cdr:from>
    <cdr:to>
      <cdr:x>0.13848</cdr:x>
      <cdr:y>0.09364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-214282" y="144015"/>
          <a:ext cx="1181813" cy="354938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 smtClean="0">
              <a:latin typeface="Gill Sans MT" panose="020B0502020104020203" pitchFamily="34" charset="0"/>
            </a:rPr>
            <a:t>Liter</a:t>
          </a:r>
          <a:endParaRPr lang="sv-SE" sz="1800" dirty="0">
            <a:latin typeface="Gill Sans MT" panose="020B0502020104020203" pitchFamily="34" charset="0"/>
          </a:endParaRPr>
        </a:p>
      </cdr:txBody>
    </cdr:sp>
  </cdr:relSizeAnchor>
</c:userShapes>
</file>

<file path=ppt/drawings/drawing19.xml><?xml version="1.0" encoding="utf-8"?>
<c:userShapes xmlns:c="http://schemas.openxmlformats.org/drawingml/2006/chart">
  <cdr:relSizeAnchor xmlns:cdr="http://schemas.openxmlformats.org/drawingml/2006/chartDrawing">
    <cdr:from>
      <cdr:x>0.003</cdr:x>
      <cdr:y>0</cdr:y>
    </cdr:from>
    <cdr:to>
      <cdr:x>0.14148</cdr:x>
      <cdr:y>0.06661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25634" y="-980728"/>
          <a:ext cx="1181806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 smtClean="0">
              <a:latin typeface="Gill Sans MT" panose="020B0502020104020203" pitchFamily="34" charset="0"/>
            </a:rPr>
            <a:t>Liter</a:t>
          </a:r>
          <a:endParaRPr lang="sv-SE" sz="1800" dirty="0">
            <a:latin typeface="Gill Sans MT" panose="020B0502020104020203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0.003</cdr:x>
      <cdr:y>0</cdr:y>
    </cdr:from>
    <cdr:to>
      <cdr:x>0.14148</cdr:x>
      <cdr:y>0.06661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25634" y="-980728"/>
          <a:ext cx="1181806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 smtClean="0">
              <a:latin typeface="Gill Sans MT" panose="020B0502020104020203" pitchFamily="34" charset="0"/>
            </a:rPr>
            <a:t>Liter</a:t>
          </a:r>
          <a:endParaRPr lang="sv-SE" sz="1800" dirty="0">
            <a:latin typeface="Gill Sans MT" panose="020B0502020104020203" pitchFamily="34" charset="0"/>
          </a:endParaRPr>
        </a:p>
      </cdr:txBody>
    </cdr:sp>
  </cdr:relSizeAnchor>
</c:userShapes>
</file>

<file path=ppt/drawings/drawing20.xml><?xml version="1.0" encoding="utf-8"?>
<c:userShapes xmlns:c="http://schemas.openxmlformats.org/drawingml/2006/chart">
  <cdr:relSizeAnchor xmlns:cdr="http://schemas.openxmlformats.org/drawingml/2006/chartDrawing">
    <cdr:from>
      <cdr:x>0.003</cdr:x>
      <cdr:y>0</cdr:y>
    </cdr:from>
    <cdr:to>
      <cdr:x>0.14148</cdr:x>
      <cdr:y>0.06661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25634" y="-980728"/>
          <a:ext cx="1181806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 smtClean="0">
              <a:latin typeface="Gill Sans MT" panose="020B0502020104020203" pitchFamily="34" charset="0"/>
            </a:rPr>
            <a:t>Liter</a:t>
          </a:r>
          <a:endParaRPr lang="sv-SE" sz="1800" dirty="0">
            <a:latin typeface="Gill Sans MT" panose="020B0502020104020203" pitchFamily="34" charset="0"/>
          </a:endParaRPr>
        </a:p>
      </cdr:txBody>
    </cdr:sp>
  </cdr:relSizeAnchor>
</c:userShapes>
</file>

<file path=ppt/drawings/drawing21.xml><?xml version="1.0" encoding="utf-8"?>
<c:userShapes xmlns:c="http://schemas.openxmlformats.org/drawingml/2006/chart">
  <cdr:relSizeAnchor xmlns:cdr="http://schemas.openxmlformats.org/drawingml/2006/chartDrawing">
    <cdr:from>
      <cdr:x>0</cdr:x>
      <cdr:y>0.09407</cdr:y>
    </cdr:from>
    <cdr:to>
      <cdr:x>0.13848</cdr:x>
      <cdr:y>0.16068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-214282" y="501281"/>
          <a:ext cx="1181814" cy="35493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 smtClean="0">
              <a:latin typeface="Gill Sans MT" panose="020B0502020104020203" pitchFamily="34" charset="0"/>
            </a:rPr>
            <a:t>Liter</a:t>
          </a:r>
          <a:endParaRPr lang="sv-SE" sz="1800" dirty="0">
            <a:latin typeface="Gill Sans MT" panose="020B0502020104020203" pitchFamily="34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0.003</cdr:x>
      <cdr:y>0</cdr:y>
    </cdr:from>
    <cdr:to>
      <cdr:x>0.14148</cdr:x>
      <cdr:y>0.06661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25634" y="-980728"/>
          <a:ext cx="1181806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 smtClean="0">
              <a:latin typeface="Gill Sans MT" panose="020B0502020104020203" pitchFamily="34" charset="0"/>
            </a:rPr>
            <a:t>Liter</a:t>
          </a:r>
          <a:endParaRPr lang="sv-SE" sz="1800" dirty="0">
            <a:latin typeface="Gill Sans MT" panose="020B0502020104020203" pitchFamily="34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0.0015</cdr:x>
      <cdr:y>0.25974</cdr:y>
    </cdr:from>
    <cdr:to>
      <cdr:x>0.13998</cdr:x>
      <cdr:y>0.32635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12812" y="1440160"/>
          <a:ext cx="1181813" cy="36932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 smtClean="0">
              <a:latin typeface="Gill Sans MT" panose="020B0502020104020203" pitchFamily="34" charset="0"/>
            </a:rPr>
            <a:t>Liter</a:t>
          </a:r>
          <a:endParaRPr lang="sv-SE" sz="1800" dirty="0">
            <a:latin typeface="Gill Sans MT" panose="020B0502020104020203" pitchFamily="34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0.003</cdr:x>
      <cdr:y>0</cdr:y>
    </cdr:from>
    <cdr:to>
      <cdr:x>0.14148</cdr:x>
      <cdr:y>0.06661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25634" y="-980728"/>
          <a:ext cx="1181806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 smtClean="0">
              <a:latin typeface="Gill Sans MT" panose="020B0502020104020203" pitchFamily="34" charset="0"/>
            </a:rPr>
            <a:t>Liter</a:t>
          </a:r>
          <a:endParaRPr lang="sv-SE" sz="1800" dirty="0">
            <a:latin typeface="Gill Sans MT" panose="020B0502020104020203" pitchFamily="34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0.0015</cdr:x>
      <cdr:y>0.25974</cdr:y>
    </cdr:from>
    <cdr:to>
      <cdr:x>0.13998</cdr:x>
      <cdr:y>0.32635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12812" y="1440160"/>
          <a:ext cx="1181813" cy="36932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 smtClean="0">
              <a:latin typeface="Gill Sans MT" panose="020B0502020104020203" pitchFamily="34" charset="0"/>
            </a:rPr>
            <a:t>Liter</a:t>
          </a:r>
          <a:endParaRPr lang="sv-SE" sz="1800" dirty="0">
            <a:latin typeface="Gill Sans MT" panose="020B0502020104020203" pitchFamily="34" charset="0"/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0.003</cdr:x>
      <cdr:y>0</cdr:y>
    </cdr:from>
    <cdr:to>
      <cdr:x>0.14148</cdr:x>
      <cdr:y>0.06661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25634" y="-980728"/>
          <a:ext cx="1181806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 smtClean="0">
              <a:latin typeface="Gill Sans MT" panose="020B0502020104020203" pitchFamily="34" charset="0"/>
            </a:rPr>
            <a:t>Liter</a:t>
          </a:r>
          <a:endParaRPr lang="sv-SE" sz="1800" dirty="0">
            <a:latin typeface="Gill Sans MT" panose="020B0502020104020203" pitchFamily="34" charset="0"/>
          </a:endParaRP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0.003</cdr:x>
      <cdr:y>0</cdr:y>
    </cdr:from>
    <cdr:to>
      <cdr:x>0.14148</cdr:x>
      <cdr:y>0.06661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25634" y="-980728"/>
          <a:ext cx="1181806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 smtClean="0">
              <a:latin typeface="Gill Sans MT" panose="020B0502020104020203" pitchFamily="34" charset="0"/>
            </a:rPr>
            <a:t>Liter</a:t>
          </a:r>
          <a:endParaRPr lang="sv-SE" sz="1800" dirty="0">
            <a:latin typeface="Gill Sans MT" panose="020B0502020104020203" pitchFamily="34" charset="0"/>
          </a:endParaRP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0.003</cdr:x>
      <cdr:y>0</cdr:y>
    </cdr:from>
    <cdr:to>
      <cdr:x>0.14148</cdr:x>
      <cdr:y>0.06661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25634" y="-980728"/>
          <a:ext cx="1181806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 smtClean="0">
              <a:latin typeface="Gill Sans MT" panose="020B0502020104020203" pitchFamily="34" charset="0"/>
            </a:rPr>
            <a:t>Liter</a:t>
          </a:r>
          <a:endParaRPr lang="sv-SE" sz="1800" dirty="0">
            <a:latin typeface="Gill Sans MT" panose="020B0502020104020203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2"/>
          </a:xfrm>
          <a:prstGeom prst="rect">
            <a:avLst/>
          </a:prstGeom>
        </p:spPr>
        <p:txBody>
          <a:bodyPr vert="horz" lIns="93165" tIns="46583" rIns="93165" bIns="4658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3165" tIns="46583" rIns="93165" bIns="4658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187B9191-AFF4-41D5-A2B5-969EA01BC9F3}" type="datetimeFigureOut">
              <a:rPr lang="sv-SE" smtClean="0"/>
              <a:pPr>
                <a:defRPr/>
              </a:pPr>
              <a:t>2017-05-22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5" tIns="46583" rIns="93165" bIns="46583" rtlCol="0" anchor="ctr"/>
          <a:lstStyle/>
          <a:p>
            <a:pPr lvl="0"/>
            <a:endParaRPr lang="sv-SE" noProof="0" dirty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3165" tIns="46583" rIns="93165" bIns="46583" rtlCol="0">
            <a:normAutofit/>
          </a:bodyPr>
          <a:lstStyle/>
          <a:p>
            <a:pPr lvl="0"/>
            <a:r>
              <a:rPr lang="sv-SE" noProof="0" dirty="0" smtClean="0"/>
              <a:t>Klicka här för att ändra format på bakgrundstexten</a:t>
            </a:r>
          </a:p>
          <a:p>
            <a:pPr lvl="1"/>
            <a:r>
              <a:rPr lang="sv-SE" noProof="0" dirty="0" smtClean="0"/>
              <a:t>Nivå två</a:t>
            </a:r>
          </a:p>
          <a:p>
            <a:pPr lvl="2"/>
            <a:r>
              <a:rPr lang="sv-SE" noProof="0" dirty="0" smtClean="0"/>
              <a:t>Nivå tre</a:t>
            </a:r>
          </a:p>
          <a:p>
            <a:pPr lvl="3"/>
            <a:r>
              <a:rPr lang="sv-SE" noProof="0" dirty="0" smtClean="0"/>
              <a:t>Nivå fyra</a:t>
            </a:r>
          </a:p>
          <a:p>
            <a:pPr lvl="4"/>
            <a:r>
              <a:rPr lang="sv-SE" noProof="0" dirty="0" smtClean="0"/>
              <a:t>Nivå fem</a:t>
            </a:r>
            <a:endParaRPr lang="sv-SE" noProof="0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3165" tIns="46583" rIns="93165" bIns="4658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3165" tIns="46583" rIns="93165" bIns="4658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C34EF4E4-941E-4B8C-AC64-E1AC2287173B}" type="slidenum">
              <a:rPr lang="sv-SE" smtClean="0"/>
              <a:pPr>
                <a:defRPr/>
              </a:pPr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000602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 txBox="1">
            <a:spLocks noGrp="1" noChangeArrowheads="1"/>
          </p:cNvSpPr>
          <p:nvPr/>
        </p:nvSpPr>
        <p:spPr bwMode="auto">
          <a:xfrm>
            <a:off x="3850444" y="9428584"/>
            <a:ext cx="2945659" cy="49633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12" tIns="45705" rIns="91412" bIns="45705" anchor="b"/>
          <a:lstStyle/>
          <a:p>
            <a:pPr algn="r">
              <a:defRPr/>
            </a:pPr>
            <a:fld id="{A7ABA489-E4BB-4650-A225-94CDA71F0D20}" type="slidenum">
              <a:rPr lang="sv-SE" sz="1200">
                <a:latin typeface="Arial" pitchFamily="34" charset="0"/>
              </a:rPr>
              <a:pPr algn="r">
                <a:defRPr/>
              </a:pPr>
              <a:t>1</a:t>
            </a:fld>
            <a:endParaRPr lang="sv-SE" sz="1200" dirty="0">
              <a:latin typeface="Arial" pitchFamily="34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1526" tIns="45763" rIns="91526" bIns="4576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0672308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7258307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7663457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85E6D5A-FE63-413B-AD64-E9A631DC7908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sv-SE" smtClean="0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8877488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0363247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1388022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55395066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19967514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51690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17640340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068252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39425742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82606003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87291450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98047017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31968829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58179825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85E6D5A-FE63-413B-AD64-E9A631DC7908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sv-SE" smtClean="0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6485674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73701019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16191205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08473892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85E6D5A-FE63-413B-AD64-E9A631DC7908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</a:t>
            </a:fld>
            <a:endParaRPr lang="sv-SE" smtClean="0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142101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2640805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85E6D5A-FE63-413B-AD64-E9A631DC7908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</a:t>
            </a:fld>
            <a:endParaRPr lang="sv-SE" smtClean="0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27053457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31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39825971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32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76853721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33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8363777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399366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3301527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4963824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9292547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9166143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255419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/>
          <p:cNvSpPr txBox="1"/>
          <p:nvPr userDrawn="1"/>
        </p:nvSpPr>
        <p:spPr>
          <a:xfrm>
            <a:off x="690563" y="6518275"/>
            <a:ext cx="325730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000" b="1" dirty="0" smtClean="0">
                <a:latin typeface="Arial" pitchFamily="34" charset="0"/>
              </a:rPr>
              <a:t>    </a:t>
            </a:r>
            <a:endParaRPr lang="sv-SE" sz="1000" b="1" dirty="0" smtClean="0">
              <a:latin typeface="Gill Sans MT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sv-SE" sz="1000" b="1" dirty="0">
              <a:latin typeface="Arial" pitchFamily="34" charset="0"/>
            </a:endParaRPr>
          </a:p>
        </p:txBody>
      </p:sp>
      <p:pic>
        <p:nvPicPr>
          <p:cNvPr id="6" name="Bildobjekt 5"/>
          <p:cNvPicPr/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50" y="6496745"/>
            <a:ext cx="723900" cy="278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/>
          <p:cNvSpPr txBox="1"/>
          <p:nvPr/>
        </p:nvSpPr>
        <p:spPr>
          <a:xfrm>
            <a:off x="690563" y="6518275"/>
            <a:ext cx="396262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000" b="1" dirty="0" smtClean="0">
                <a:latin typeface="Arial" pitchFamily="34" charset="0"/>
              </a:rPr>
              <a:t>      </a:t>
            </a:r>
            <a:endParaRPr lang="sv-SE" sz="1000" b="1" dirty="0">
              <a:latin typeface="Gill Sans MT" pitchFamily="34" charset="0"/>
            </a:endParaRPr>
          </a:p>
        </p:txBody>
      </p:sp>
      <p:pic>
        <p:nvPicPr>
          <p:cNvPr id="4" name="Bildobjekt 3"/>
          <p:cNvPicPr/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6496745"/>
            <a:ext cx="723900" cy="278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C:\Users\Min HP\Desktop\CANcd\CAN nytt formelement\formelement 5.png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130" t="3234" r="47445"/>
          <a:stretch/>
        </p:blipFill>
        <p:spPr bwMode="auto">
          <a:xfrm rot="5400000">
            <a:off x="5898002" y="993370"/>
            <a:ext cx="337937" cy="5631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 smtClean="0"/>
              <a:t>Klicka här för att ändra format</a:t>
            </a:r>
          </a:p>
        </p:txBody>
      </p:sp>
      <p:sp>
        <p:nvSpPr>
          <p:cNvPr id="39939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FFFFF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0027EDB0-154B-48F5-87B7-11C4FFDE3644}" type="datetimeFigureOut">
              <a:rPr lang="sv-SE" smtClean="0"/>
              <a:pPr>
                <a:defRPr/>
              </a:pPr>
              <a:t>2017-05-22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FFFFF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FFFFF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DDF5752F-4C79-46AA-B04F-6BFFC8DE9719}" type="slidenum">
              <a:rPr lang="sv-SE" smtClean="0"/>
              <a:pPr>
                <a:defRPr/>
              </a:pPr>
              <a:t>‹#›</a:t>
            </a:fld>
            <a:endParaRPr lang="sv-SE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39" r:id="rId1"/>
    <p:sldLayoutId id="2147484040" r:id="rId2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-110" charset="-128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-110" charset="-128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34" charset="0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34" charset="0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34" charset="0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0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1.xm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2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3131840" y="476672"/>
            <a:ext cx="5797878" cy="82176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endParaRPr lang="sv-SE" sz="4000" b="1" dirty="0">
              <a:latin typeface="Gill Sans MT" pitchFamily="34" charset="0"/>
            </a:endParaRPr>
          </a:p>
          <a:p>
            <a:pPr algn="ctr">
              <a:defRPr/>
            </a:pPr>
            <a:r>
              <a:rPr lang="sv-SE" sz="4000" b="1" dirty="0" smtClean="0">
                <a:latin typeface="Gill Sans MT" pitchFamily="34" charset="0"/>
              </a:rPr>
              <a:t>Registrerad och oregistrerad alkohol</a:t>
            </a:r>
          </a:p>
          <a:p>
            <a:pPr algn="ctr">
              <a:defRPr/>
            </a:pPr>
            <a:r>
              <a:rPr lang="sv-SE" sz="4000" b="1" dirty="0" smtClean="0">
                <a:latin typeface="Gill Sans MT" pitchFamily="34" charset="0"/>
              </a:rPr>
              <a:t>i Sveriges län</a:t>
            </a:r>
          </a:p>
          <a:p>
            <a:pPr algn="ctr">
              <a:defRPr/>
            </a:pPr>
            <a:r>
              <a:rPr lang="sv-SE" sz="4000" b="1" dirty="0" smtClean="0">
                <a:latin typeface="Gill Sans MT" pitchFamily="34" charset="0"/>
              </a:rPr>
              <a:t>2001</a:t>
            </a:r>
            <a:r>
              <a:rPr lang="sv-SE" sz="4000" b="1" dirty="0" smtClean="0">
                <a:latin typeface="Vrinda" panose="020B0502040204020203" pitchFamily="34" charset="0"/>
                <a:cs typeface="Vrinda" panose="020B0502040204020203" pitchFamily="34" charset="0"/>
              </a:rPr>
              <a:t>-</a:t>
            </a:r>
            <a:r>
              <a:rPr lang="sv-SE" sz="4000" b="1" dirty="0" smtClean="0">
                <a:latin typeface="Gill Sans MT" pitchFamily="34" charset="0"/>
              </a:rPr>
              <a:t>2016</a:t>
            </a:r>
          </a:p>
          <a:p>
            <a:pPr algn="ctr">
              <a:defRPr/>
            </a:pPr>
            <a:endParaRPr lang="sv-SE" sz="4000" b="1" dirty="0">
              <a:latin typeface="Gill Sans MT" pitchFamily="34" charset="0"/>
            </a:endParaRPr>
          </a:p>
          <a:p>
            <a:pPr algn="ctr">
              <a:defRPr/>
            </a:pPr>
            <a:endParaRPr lang="sv-SE" sz="2400" dirty="0">
              <a:latin typeface="Gill Sans MT" pitchFamily="34" charset="0"/>
            </a:endParaRPr>
          </a:p>
          <a:p>
            <a:pPr algn="ctr">
              <a:defRPr/>
            </a:pPr>
            <a:endParaRPr lang="sv-SE" sz="800" dirty="0">
              <a:latin typeface="Gill Sans MT" pitchFamily="34" charset="0"/>
            </a:endParaRPr>
          </a:p>
          <a:p>
            <a:pPr algn="ctr">
              <a:defRPr/>
            </a:pPr>
            <a:endParaRPr lang="sv-SE" sz="800" dirty="0">
              <a:latin typeface="Gill Sans MT" pitchFamily="34" charset="0"/>
            </a:endParaRPr>
          </a:p>
          <a:p>
            <a:pPr algn="ctr">
              <a:defRPr/>
            </a:pPr>
            <a:endParaRPr lang="sv-SE" sz="800" dirty="0" smtClean="0">
              <a:latin typeface="Gill Sans MT" pitchFamily="34" charset="0"/>
            </a:endParaRPr>
          </a:p>
          <a:p>
            <a:pPr algn="ctr">
              <a:defRPr/>
            </a:pPr>
            <a:endParaRPr lang="sv-SE" sz="800" dirty="0" smtClean="0">
              <a:latin typeface="Gill Sans MT" pitchFamily="34" charset="0"/>
            </a:endParaRPr>
          </a:p>
          <a:p>
            <a:pPr algn="ctr">
              <a:defRPr/>
            </a:pPr>
            <a:endParaRPr lang="sv-SE" sz="800" dirty="0" smtClean="0">
              <a:latin typeface="Gill Sans MT" pitchFamily="34" charset="0"/>
            </a:endParaRPr>
          </a:p>
          <a:p>
            <a:pPr algn="ctr">
              <a:defRPr/>
            </a:pPr>
            <a:endParaRPr lang="sv-SE" sz="800" dirty="0">
              <a:latin typeface="Gill Sans MT" pitchFamily="34" charset="0"/>
            </a:endParaRPr>
          </a:p>
          <a:p>
            <a:pPr algn="ctr">
              <a:defRPr/>
            </a:pPr>
            <a:endParaRPr lang="sv-SE" sz="2400" dirty="0" smtClean="0">
              <a:latin typeface="Gill Sans MT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</p:txBody>
      </p:sp>
      <p:sp>
        <p:nvSpPr>
          <p:cNvPr id="43011" name="Text Box 2"/>
          <p:cNvSpPr txBox="1">
            <a:spLocks noChangeArrowheads="1"/>
          </p:cNvSpPr>
          <p:nvPr/>
        </p:nvSpPr>
        <p:spPr bwMode="auto">
          <a:xfrm>
            <a:off x="8072462" y="6528462"/>
            <a:ext cx="928687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6800" rIns="46800" anchor="ctr">
            <a:spAutoFit/>
          </a:bodyPr>
          <a:lstStyle/>
          <a:p>
            <a:pPr>
              <a:spcAft>
                <a:spcPts val="1000"/>
              </a:spcAft>
            </a:pPr>
            <a:r>
              <a:rPr lang="sv-SE" sz="1000" b="1" dirty="0">
                <a:latin typeface="Gill Sans MT" pitchFamily="34" charset="0"/>
              </a:rPr>
              <a:t>  www.can.se</a:t>
            </a:r>
            <a:endParaRPr lang="sv-SE" b="1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189299"/>
            <a:ext cx="8606190" cy="856218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Försäljning </a:t>
            </a:r>
            <a:r>
              <a:rPr lang="sv-SE" sz="2400" b="1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på Systembolaget</a:t>
            </a:r>
            <a:r>
              <a:rPr lang="sv-SE" sz="2400" b="1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i liter ren alkohol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per </a:t>
            </a:r>
            <a:r>
              <a:rPr lang="sv-SE" sz="2400" b="1">
                <a:latin typeface="Gill Sans MT" pitchFamily="34" charset="0"/>
                <a:ea typeface="Geneva" pitchFamily="34" charset="0"/>
                <a:cs typeface="Geneva" pitchFamily="34" charset="0"/>
              </a:rPr>
              <a:t>invånare </a:t>
            </a:r>
            <a:r>
              <a:rPr lang="sv-SE" sz="2400" b="1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15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år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och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äldre</a:t>
            </a:r>
            <a:r>
              <a:rPr lang="sv-SE" sz="2400" b="1">
                <a:latin typeface="Gill Sans MT" pitchFamily="34" charset="0"/>
                <a:ea typeface="Geneva" pitchFamily="34" charset="0"/>
                <a:cs typeface="Geneva" pitchFamily="34" charset="0"/>
              </a:rPr>
              <a:t>, </a:t>
            </a:r>
            <a:r>
              <a:rPr lang="sv-SE" sz="2400" b="1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 </a:t>
            </a:r>
            <a:r>
              <a:rPr lang="sv-SE" sz="2400" b="1">
                <a:latin typeface="Gill Sans MT" pitchFamily="34" charset="0"/>
                <a:ea typeface="Geneva" pitchFamily="34" charset="0"/>
                <a:cs typeface="Geneva" pitchFamily="34" charset="0"/>
              </a:rPr>
              <a:t>per </a:t>
            </a:r>
            <a:r>
              <a:rPr lang="sv-SE" sz="2400" b="1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Monitorregion 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2001</a:t>
            </a:r>
            <a:r>
              <a:rPr lang="sv-SE" sz="2400" b="1" dirty="0" smtClean="0">
                <a:latin typeface="Vrinda" panose="020B0502040204020203" pitchFamily="34" charset="0"/>
                <a:ea typeface="Geneva" pitchFamily="34" charset="0"/>
                <a:cs typeface="Vrinda" panose="020B0502040204020203" pitchFamily="34" charset="0"/>
              </a:rPr>
              <a:t>-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2016. </a:t>
            </a: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670107104"/>
              </p:ext>
            </p:extLst>
          </p:nvPr>
        </p:nvGraphicFramePr>
        <p:xfrm>
          <a:off x="214282" y="980728"/>
          <a:ext cx="8534182" cy="55446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95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>
                <a:latin typeface="Gill Sans MT" pitchFamily="34" charset="0"/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916648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124510"/>
            <a:ext cx="8606190" cy="856218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Försäljning på Systembolaget i liter ren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alkohol per invånare 15 år och äldre, fördelat per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landsdel.  2001</a:t>
            </a:r>
            <a:r>
              <a:rPr lang="sv-SE" sz="2400" b="1" dirty="0" smtClean="0">
                <a:latin typeface="Vrinda" panose="020B0502040204020203" pitchFamily="34" charset="0"/>
                <a:ea typeface="Geneva" pitchFamily="34" charset="0"/>
                <a:cs typeface="Vrinda" panose="020B0502040204020203" pitchFamily="34" charset="0"/>
              </a:rPr>
              <a:t>-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2016. </a:t>
            </a: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789280532"/>
              </p:ext>
            </p:extLst>
          </p:nvPr>
        </p:nvGraphicFramePr>
        <p:xfrm>
          <a:off x="214282" y="980729"/>
          <a:ext cx="8534182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95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10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1899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4200" y="291378"/>
            <a:ext cx="8586819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200" b="1" dirty="0" smtClean="0">
                <a:ea typeface="Geneva" pitchFamily="34" charset="0"/>
                <a:cs typeface="Geneva" pitchFamily="34" charset="0"/>
              </a:rPr>
              <a:t>Registrerad försäljning i liter ren alkohol per invånare 15 år och äldre, fördelat per län. 2016.</a:t>
            </a:r>
            <a:endParaRPr lang="sv-SE" sz="2200" b="1" dirty="0" smtClean="0">
              <a:latin typeface="Arial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83940945"/>
              </p:ext>
            </p:extLst>
          </p:nvPr>
        </p:nvGraphicFramePr>
        <p:xfrm>
          <a:off x="323528" y="1434378"/>
          <a:ext cx="8496944" cy="52349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8715375" y="50800"/>
            <a:ext cx="42862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Arial" pitchFamily="34" charset="0"/>
              </a:rPr>
              <a:t>11</a:t>
            </a:r>
            <a:endParaRPr lang="sv-SE" sz="1200" dirty="0">
              <a:latin typeface="Times New Roman" pitchFamily="18" charset="0"/>
            </a:endParaRP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314638" y="1395063"/>
            <a:ext cx="609462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sv-SE" sz="1700" dirty="0" smtClean="0">
                <a:latin typeface="Arial" pitchFamily="34" charset="0"/>
              </a:rPr>
              <a:t>Liter</a:t>
            </a:r>
            <a:endParaRPr lang="sv-SE" sz="17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7782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270295"/>
            <a:ext cx="8606190" cy="856218"/>
          </a:xfrm>
          <a:noFill/>
          <a:ln w="25400">
            <a:noFill/>
          </a:ln>
        </p:spPr>
        <p:txBody>
          <a:bodyPr/>
          <a:lstStyle/>
          <a:p>
            <a:r>
              <a:rPr lang="sv-SE" sz="2200" b="1" dirty="0">
                <a:ea typeface="Geneva" pitchFamily="34" charset="0"/>
                <a:cs typeface="Geneva" pitchFamily="34" charset="0"/>
              </a:rPr>
              <a:t>Registrerad </a:t>
            </a:r>
            <a:r>
              <a:rPr lang="sv-SE" sz="2200" b="1" dirty="0" smtClean="0">
                <a:ea typeface="Geneva" pitchFamily="34" charset="0"/>
                <a:cs typeface="Geneva" pitchFamily="34" charset="0"/>
              </a:rPr>
              <a:t>försäljning </a:t>
            </a:r>
            <a:r>
              <a:rPr lang="sv-SE" sz="2200" b="1" dirty="0">
                <a:ea typeface="Geneva" pitchFamily="34" charset="0"/>
                <a:cs typeface="Geneva" pitchFamily="34" charset="0"/>
              </a:rPr>
              <a:t>i liter ren alkohol per invånare 15 år och äldre, fördelat per </a:t>
            </a:r>
            <a:r>
              <a:rPr lang="sv-SE" sz="2200" b="1" dirty="0" smtClean="0">
                <a:ea typeface="Geneva" pitchFamily="34" charset="0"/>
                <a:cs typeface="Geneva" pitchFamily="34" charset="0"/>
              </a:rPr>
              <a:t>Monitorregion. 2002</a:t>
            </a:r>
            <a:r>
              <a:rPr lang="sv-SE" sz="2200" b="1" dirty="0">
                <a:latin typeface="Vrinda" panose="020B0502040204020203" pitchFamily="34" charset="0"/>
                <a:ea typeface="Geneva" pitchFamily="34" charset="0"/>
                <a:cs typeface="Vrinda" panose="020B0502040204020203" pitchFamily="34" charset="0"/>
              </a:rPr>
              <a:t>-</a:t>
            </a:r>
            <a:r>
              <a:rPr lang="sv-SE" sz="2200" b="1" dirty="0" smtClean="0">
                <a:ea typeface="Geneva" pitchFamily="34" charset="0"/>
                <a:cs typeface="Geneva" pitchFamily="34" charset="0"/>
              </a:rPr>
              <a:t>2016.</a:t>
            </a:r>
            <a:endParaRPr lang="sv-SE" sz="1800" b="1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643737071"/>
              </p:ext>
            </p:extLst>
          </p:nvPr>
        </p:nvGraphicFramePr>
        <p:xfrm>
          <a:off x="214282" y="1045517"/>
          <a:ext cx="8534182" cy="55446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95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12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850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124510"/>
            <a:ext cx="8606190" cy="856218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Oregistrerade delmängder i Sverige i liter ren alkohol per invånare 15 år och äldre.  2001</a:t>
            </a:r>
            <a:r>
              <a:rPr lang="sv-SE" sz="2400" b="1" dirty="0" smtClean="0">
                <a:latin typeface="Vrinda" panose="020B0502040204020203" pitchFamily="34" charset="0"/>
                <a:ea typeface="Geneva" pitchFamily="34" charset="0"/>
                <a:cs typeface="Vrinda" panose="020B0502040204020203" pitchFamily="34" charset="0"/>
              </a:rPr>
              <a:t>-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2016. </a:t>
            </a: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327392724"/>
              </p:ext>
            </p:extLst>
          </p:nvPr>
        </p:nvGraphicFramePr>
        <p:xfrm>
          <a:off x="214282" y="980729"/>
          <a:ext cx="8534182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95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13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3727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124510"/>
            <a:ext cx="8606190" cy="928226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Resandeinförsel i liter ren alkohol per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invånare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15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år och äldre, fördelat per län.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Medelvärden åren 2012</a:t>
            </a:r>
            <a:r>
              <a:rPr lang="sv-SE" sz="2400" b="1" dirty="0">
                <a:latin typeface="Vrinda" panose="020B0502040204020203" pitchFamily="34" charset="0"/>
                <a:ea typeface="Geneva" pitchFamily="34" charset="0"/>
                <a:cs typeface="Vrinda" panose="020B0502040204020203" pitchFamily="34" charset="0"/>
              </a:rPr>
              <a:t>-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2016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.</a:t>
            </a:r>
            <a:endParaRPr lang="sv-SE" sz="2400" b="1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191315914"/>
              </p:ext>
            </p:extLst>
          </p:nvPr>
        </p:nvGraphicFramePr>
        <p:xfrm>
          <a:off x="176546" y="1052736"/>
          <a:ext cx="8787942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95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14</a:t>
            </a:r>
            <a:endParaRPr lang="sv-SE" sz="1200" dirty="0">
              <a:latin typeface="Gill Sans MT" pitchFamily="34" charset="0"/>
            </a:endParaRPr>
          </a:p>
        </p:txBody>
      </p:sp>
      <p:sp>
        <p:nvSpPr>
          <p:cNvPr id="2" name="textruta 1"/>
          <p:cNvSpPr txBox="1"/>
          <p:nvPr/>
        </p:nvSpPr>
        <p:spPr>
          <a:xfrm>
            <a:off x="-75719" y="1052736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>
                <a:latin typeface="Gill Sans MT" panose="020B0502020104020203" pitchFamily="34" charset="0"/>
              </a:rPr>
              <a:t>   Liter</a:t>
            </a:r>
            <a:endParaRPr lang="sv-SE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0749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7504" y="189299"/>
            <a:ext cx="8712968" cy="856218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Resandeinförsel i liter ren alkohol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per invånare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15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år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och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äldre, fördelat per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Monitorregion.  3-års glidande medelvärden åren 2001</a:t>
            </a:r>
            <a:r>
              <a:rPr lang="sv-SE" sz="2400" b="1" dirty="0" smtClean="0">
                <a:latin typeface="Vrinda" panose="020B0502040204020203" pitchFamily="34" charset="0"/>
                <a:ea typeface="Geneva" pitchFamily="34" charset="0"/>
                <a:cs typeface="Vrinda" panose="020B0502040204020203" pitchFamily="34" charset="0"/>
              </a:rPr>
              <a:t>-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2016. </a:t>
            </a: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184370137"/>
              </p:ext>
            </p:extLst>
          </p:nvPr>
        </p:nvGraphicFramePr>
        <p:xfrm>
          <a:off x="214282" y="980728"/>
          <a:ext cx="8534182" cy="55446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95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15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8536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327799"/>
            <a:ext cx="8606190" cy="856218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Resandeinförsel i liter ren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alkohol per invånare 15 år och äldre, fördelat per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landsdel.  3-års glidande medelvärden åren 2001</a:t>
            </a:r>
            <a:r>
              <a:rPr lang="sv-SE" sz="2400" b="1" dirty="0" smtClean="0">
                <a:latin typeface="Vrinda" panose="020B0502040204020203" pitchFamily="34" charset="0"/>
                <a:ea typeface="Geneva" pitchFamily="34" charset="0"/>
                <a:cs typeface="Vrinda" panose="020B0502040204020203" pitchFamily="34" charset="0"/>
              </a:rPr>
              <a:t>-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2016. </a:t>
            </a: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063636671"/>
              </p:ext>
            </p:extLst>
          </p:nvPr>
        </p:nvGraphicFramePr>
        <p:xfrm>
          <a:off x="214282" y="980729"/>
          <a:ext cx="8534182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95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16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6270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7750" y="226155"/>
            <a:ext cx="8606190" cy="928226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Köp av smugglad alkohol i liter ren alkohol per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invånare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/>
            </a:r>
            <a:b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15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år och äldre, fördelat per län.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Medelvärden åren </a:t>
            </a:r>
            <a:b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2012</a:t>
            </a:r>
            <a:r>
              <a:rPr lang="sv-SE" sz="2400" b="1" dirty="0" smtClean="0">
                <a:latin typeface="Vrinda" panose="020B0502040204020203" pitchFamily="34" charset="0"/>
                <a:ea typeface="Geneva" pitchFamily="34" charset="0"/>
                <a:cs typeface="Vrinda" panose="020B0502040204020203" pitchFamily="34" charset="0"/>
              </a:rPr>
              <a:t>-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2016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.</a:t>
            </a:r>
            <a:endParaRPr lang="sv-SE" sz="2400" b="1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780822740"/>
              </p:ext>
            </p:extLst>
          </p:nvPr>
        </p:nvGraphicFramePr>
        <p:xfrm>
          <a:off x="176546" y="1052736"/>
          <a:ext cx="8787942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95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17</a:t>
            </a:r>
            <a:endParaRPr lang="sv-SE" sz="1200" dirty="0">
              <a:latin typeface="Gill Sans MT" pitchFamily="34" charset="0"/>
            </a:endParaRPr>
          </a:p>
        </p:txBody>
      </p:sp>
      <p:sp>
        <p:nvSpPr>
          <p:cNvPr id="2" name="textruta 1"/>
          <p:cNvSpPr txBox="1"/>
          <p:nvPr/>
        </p:nvSpPr>
        <p:spPr>
          <a:xfrm>
            <a:off x="-75719" y="1052736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>
                <a:latin typeface="Gill Sans MT" panose="020B0502020104020203" pitchFamily="34" charset="0"/>
              </a:rPr>
              <a:t>   Liter</a:t>
            </a:r>
            <a:endParaRPr lang="sv-SE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2645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7504" y="189299"/>
            <a:ext cx="8712968" cy="856218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Köp av smugglad alkohol i liter ren alkohol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per invånare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/>
            </a:r>
            <a:b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15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år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och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äldre, fördelat per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Monitorregion.  3-års glidande medelvärden åren 2001</a:t>
            </a:r>
            <a:r>
              <a:rPr lang="sv-SE" sz="2400" b="1" dirty="0" smtClean="0">
                <a:latin typeface="Vrinda" panose="020B0502040204020203" pitchFamily="34" charset="0"/>
                <a:ea typeface="Geneva" pitchFamily="34" charset="0"/>
                <a:cs typeface="Vrinda" panose="020B0502040204020203" pitchFamily="34" charset="0"/>
              </a:rPr>
              <a:t>-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2016</a:t>
            </a:r>
            <a:r>
              <a:rPr lang="sv-SE" sz="20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.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 </a:t>
            </a: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839518704"/>
              </p:ext>
            </p:extLst>
          </p:nvPr>
        </p:nvGraphicFramePr>
        <p:xfrm>
          <a:off x="214282" y="980728"/>
          <a:ext cx="8534182" cy="55446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95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18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0320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8278" y="302388"/>
            <a:ext cx="8606190" cy="856218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Total konsumtion i Sverige i liter ren alkohol per invånare 15 år och äldre, fördelad på registrerade resp. oregistrerade delmängder.  2001</a:t>
            </a:r>
            <a:r>
              <a:rPr lang="sv-SE" sz="2400" b="1" dirty="0" smtClean="0">
                <a:latin typeface="Vrinda" panose="020B0502040204020203" pitchFamily="34" charset="0"/>
                <a:ea typeface="Geneva" pitchFamily="34" charset="0"/>
                <a:cs typeface="Vrinda" panose="020B0502040204020203" pitchFamily="34" charset="0"/>
              </a:rPr>
              <a:t>-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2016. </a:t>
            </a: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778833017"/>
              </p:ext>
            </p:extLst>
          </p:nvPr>
        </p:nvGraphicFramePr>
        <p:xfrm>
          <a:off x="214282" y="980729"/>
          <a:ext cx="8534182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95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>
                <a:latin typeface="Gill Sans MT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38104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8278" y="226155"/>
            <a:ext cx="8606190" cy="856218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Köp av smugglad alkohol i liter ren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alkohol per invånare 15 år och äldre, fördelat per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landsdel.  3-års glidande medelvärden åren 2001</a:t>
            </a:r>
            <a:r>
              <a:rPr lang="sv-SE" sz="2400" b="1" dirty="0" smtClean="0">
                <a:latin typeface="Vrinda" panose="020B0502040204020203" pitchFamily="34" charset="0"/>
                <a:ea typeface="Geneva" pitchFamily="34" charset="0"/>
                <a:cs typeface="Vrinda" panose="020B0502040204020203" pitchFamily="34" charset="0"/>
              </a:rPr>
              <a:t>-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2016. </a:t>
            </a: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576864524"/>
              </p:ext>
            </p:extLst>
          </p:nvPr>
        </p:nvGraphicFramePr>
        <p:xfrm>
          <a:off x="214282" y="980729"/>
          <a:ext cx="8534182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95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19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3094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7750" y="226155"/>
            <a:ext cx="8606190" cy="928226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Hemtillverkning i liter ren alkohol per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invånare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/>
            </a:r>
            <a:b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15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år och äldre, fördelat per län.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Medelvärden åren </a:t>
            </a:r>
            <a:b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2012</a:t>
            </a:r>
            <a:r>
              <a:rPr lang="sv-SE" sz="2400" b="1" dirty="0" smtClean="0">
                <a:latin typeface="Vrinda" panose="020B0502040204020203" pitchFamily="34" charset="0"/>
                <a:ea typeface="Geneva" pitchFamily="34" charset="0"/>
                <a:cs typeface="Vrinda" panose="020B0502040204020203" pitchFamily="34" charset="0"/>
              </a:rPr>
              <a:t>-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2016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.</a:t>
            </a:r>
            <a:endParaRPr lang="sv-SE" sz="2400" b="1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519999328"/>
              </p:ext>
            </p:extLst>
          </p:nvPr>
        </p:nvGraphicFramePr>
        <p:xfrm>
          <a:off x="176546" y="1052736"/>
          <a:ext cx="8787942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95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20</a:t>
            </a:r>
            <a:endParaRPr lang="sv-SE" sz="1200" dirty="0">
              <a:latin typeface="Gill Sans MT" pitchFamily="34" charset="0"/>
            </a:endParaRPr>
          </a:p>
        </p:txBody>
      </p:sp>
      <p:sp>
        <p:nvSpPr>
          <p:cNvPr id="2" name="textruta 1"/>
          <p:cNvSpPr txBox="1"/>
          <p:nvPr/>
        </p:nvSpPr>
        <p:spPr>
          <a:xfrm>
            <a:off x="-75719" y="1052736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>
                <a:latin typeface="Gill Sans MT" panose="020B0502020104020203" pitchFamily="34" charset="0"/>
              </a:rPr>
              <a:t>   Liter</a:t>
            </a:r>
            <a:endParaRPr lang="sv-SE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6075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8278" y="226155"/>
            <a:ext cx="8606190" cy="856218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Hemtillverkning i liter ren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alkohol per invånare 15 år och äldre, fördelat per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landsdel.  3-års glidande medelvärden åren 2001</a:t>
            </a:r>
            <a:r>
              <a:rPr lang="sv-SE" sz="2400" b="1" dirty="0" smtClean="0">
                <a:latin typeface="Vrinda" panose="020B0502040204020203" pitchFamily="34" charset="0"/>
                <a:ea typeface="Geneva" pitchFamily="34" charset="0"/>
                <a:cs typeface="Vrinda" panose="020B0502040204020203" pitchFamily="34" charset="0"/>
              </a:rPr>
              <a:t>-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2016. </a:t>
            </a: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649500841"/>
              </p:ext>
            </p:extLst>
          </p:nvPr>
        </p:nvGraphicFramePr>
        <p:xfrm>
          <a:off x="214282" y="980729"/>
          <a:ext cx="8534182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95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21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3469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7750" y="226155"/>
            <a:ext cx="8606190" cy="928226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Köp på internet i liter ren alkohol per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invånare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15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år och äldre, fördelat per län.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Medelvärden åren 2012</a:t>
            </a:r>
            <a:r>
              <a:rPr lang="sv-SE" sz="2400" b="1" dirty="0" smtClean="0">
                <a:latin typeface="Vrinda" panose="020B0502040204020203" pitchFamily="34" charset="0"/>
                <a:ea typeface="Geneva" pitchFamily="34" charset="0"/>
                <a:cs typeface="Vrinda" panose="020B0502040204020203" pitchFamily="34" charset="0"/>
              </a:rPr>
              <a:t>-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2016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.</a:t>
            </a:r>
            <a:endParaRPr lang="sv-SE" sz="2400" b="1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301827239"/>
              </p:ext>
            </p:extLst>
          </p:nvPr>
        </p:nvGraphicFramePr>
        <p:xfrm>
          <a:off x="176546" y="1052736"/>
          <a:ext cx="8787942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95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22</a:t>
            </a:r>
            <a:endParaRPr lang="sv-SE" sz="1200" dirty="0">
              <a:latin typeface="Gill Sans MT" pitchFamily="34" charset="0"/>
            </a:endParaRPr>
          </a:p>
        </p:txBody>
      </p:sp>
      <p:sp>
        <p:nvSpPr>
          <p:cNvPr id="2" name="textruta 1"/>
          <p:cNvSpPr txBox="1"/>
          <p:nvPr/>
        </p:nvSpPr>
        <p:spPr>
          <a:xfrm>
            <a:off x="-75719" y="1052736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>
                <a:latin typeface="Gill Sans MT" panose="020B0502020104020203" pitchFamily="34" charset="0"/>
              </a:rPr>
              <a:t>   Liter</a:t>
            </a:r>
            <a:endParaRPr lang="sv-SE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2043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8278" y="226155"/>
            <a:ext cx="8606190" cy="856218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Köp på internet i liter ren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alkohol per invånare 15 år och äldre, fördelat per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landsdel.  3-års glidande medelvärden åren 2006</a:t>
            </a:r>
            <a:r>
              <a:rPr lang="sv-SE" sz="2400" b="1" dirty="0" smtClean="0">
                <a:latin typeface="Vrinda" panose="020B0502040204020203" pitchFamily="34" charset="0"/>
                <a:ea typeface="Geneva" pitchFamily="34" charset="0"/>
                <a:cs typeface="Vrinda" panose="020B0502040204020203" pitchFamily="34" charset="0"/>
              </a:rPr>
              <a:t>-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2016. </a:t>
            </a: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720946169"/>
              </p:ext>
            </p:extLst>
          </p:nvPr>
        </p:nvGraphicFramePr>
        <p:xfrm>
          <a:off x="214282" y="980729"/>
          <a:ext cx="8534182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95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23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4724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4200" y="291378"/>
            <a:ext cx="8586819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200" b="1" dirty="0" smtClean="0">
                <a:ea typeface="Geneva" pitchFamily="34" charset="0"/>
                <a:cs typeface="Geneva" pitchFamily="34" charset="0"/>
              </a:rPr>
              <a:t>Total oregistrerad anskaffning uppdelad per källa, i liter ren alkohol per invånare 15 år och äldre, fördelat per län. Medelvärden åren 2012</a:t>
            </a:r>
            <a:r>
              <a:rPr lang="sv-SE" sz="2000" b="1" dirty="0">
                <a:latin typeface="Vrinda" panose="020B0502040204020203" pitchFamily="34" charset="0"/>
                <a:ea typeface="Geneva" pitchFamily="34" charset="0"/>
                <a:cs typeface="Vrinda" panose="020B0502040204020203" pitchFamily="34" charset="0"/>
              </a:rPr>
              <a:t>-</a:t>
            </a:r>
            <a:r>
              <a:rPr lang="sv-SE" sz="2200" b="1" dirty="0" smtClean="0">
                <a:ea typeface="Geneva" pitchFamily="34" charset="0"/>
                <a:cs typeface="Geneva" pitchFamily="34" charset="0"/>
              </a:rPr>
              <a:t>2016. </a:t>
            </a:r>
            <a:endParaRPr lang="sv-SE" sz="2200" b="1" dirty="0" smtClean="0">
              <a:latin typeface="Arial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168120319"/>
              </p:ext>
            </p:extLst>
          </p:nvPr>
        </p:nvGraphicFramePr>
        <p:xfrm>
          <a:off x="323528" y="1434378"/>
          <a:ext cx="8496944" cy="52349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8715375" y="50800"/>
            <a:ext cx="42862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Arial" pitchFamily="34" charset="0"/>
              </a:rPr>
              <a:t>24</a:t>
            </a:r>
            <a:endParaRPr lang="sv-SE" sz="1200" dirty="0">
              <a:latin typeface="Times New Roman" pitchFamily="18" charset="0"/>
            </a:endParaRP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314638" y="1395063"/>
            <a:ext cx="609462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sv-SE" sz="1700" dirty="0" smtClean="0">
                <a:latin typeface="Arial" pitchFamily="34" charset="0"/>
              </a:rPr>
              <a:t>Liter</a:t>
            </a:r>
            <a:endParaRPr lang="sv-SE" sz="17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3419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41131064"/>
              </p:ext>
            </p:extLst>
          </p:nvPr>
        </p:nvGraphicFramePr>
        <p:xfrm>
          <a:off x="214282" y="980728"/>
          <a:ext cx="8534182" cy="55446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95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25</a:t>
            </a:r>
            <a:endParaRPr lang="sv-SE" sz="1200" dirty="0">
              <a:latin typeface="Gill Sans MT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87963" y="50800"/>
            <a:ext cx="8586819" cy="1143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Arial" pitchFamily="34" charset="0"/>
                <a:ea typeface="Geneva" pitchFamily="-110" charset="-128"/>
                <a:cs typeface="Geneva" pitchFamily="-110" charset="-128"/>
              </a:defRPr>
            </a:lvl1pPr>
            <a:lvl2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Geneva" pitchFamily="-110" charset="-128"/>
                <a:cs typeface="Geneva" pitchFamily="-110" charset="-128"/>
              </a:defRPr>
            </a:lvl2pPr>
            <a:lvl3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Geneva" pitchFamily="-110" charset="-128"/>
                <a:cs typeface="Geneva" pitchFamily="-110" charset="-128"/>
              </a:defRPr>
            </a:lvl3pPr>
            <a:lvl4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Geneva" pitchFamily="-110" charset="-128"/>
                <a:cs typeface="Geneva" pitchFamily="-110" charset="-128"/>
              </a:defRPr>
            </a:lvl4pPr>
            <a:lvl5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Geneva" pitchFamily="-110" charset="-128"/>
                <a:cs typeface="Geneva" pitchFamily="-110" charset="-128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Geneva" pitchFamily="-110" charset="-128"/>
                <a:cs typeface="Geneva" pitchFamily="-110" charset="-128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Geneva" pitchFamily="-110" charset="-128"/>
                <a:cs typeface="Geneva" pitchFamily="-110" charset="-128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Geneva" pitchFamily="-110" charset="-128"/>
                <a:cs typeface="Geneva" pitchFamily="-110" charset="-128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Geneva" pitchFamily="-110" charset="-128"/>
                <a:cs typeface="Geneva" pitchFamily="-110" charset="-128"/>
              </a:defRPr>
            </a:lvl9pPr>
          </a:lstStyle>
          <a:p>
            <a:r>
              <a:rPr lang="sv-SE" sz="2200" b="1" dirty="0" smtClean="0">
                <a:ea typeface="Geneva" pitchFamily="34" charset="0"/>
                <a:cs typeface="Geneva" pitchFamily="34" charset="0"/>
              </a:rPr>
              <a:t>Total oregistrerad anskaffning i liter ren alkohol per invånare 15 år och äldre, fördelat per Monitorregion. 3-års glidande medelvärden åren 2001</a:t>
            </a:r>
            <a:r>
              <a:rPr lang="sv-SE" sz="2000" b="1" dirty="0" smtClean="0">
                <a:latin typeface="Vrinda" panose="020B0502040204020203" pitchFamily="34" charset="0"/>
                <a:ea typeface="Geneva" pitchFamily="34" charset="0"/>
                <a:cs typeface="Vrinda" panose="020B0502040204020203" pitchFamily="34" charset="0"/>
              </a:rPr>
              <a:t>-</a:t>
            </a:r>
            <a:r>
              <a:rPr lang="sv-SE" sz="2200" b="1" dirty="0" smtClean="0">
                <a:ea typeface="Geneva" pitchFamily="34" charset="0"/>
                <a:cs typeface="Geneva" pitchFamily="34" charset="0"/>
              </a:rPr>
              <a:t>2016. </a:t>
            </a:r>
          </a:p>
        </p:txBody>
      </p:sp>
    </p:spTree>
    <p:extLst>
      <p:ext uri="{BB962C8B-B14F-4D97-AF65-F5344CB8AC3E}">
        <p14:creationId xmlns:p14="http://schemas.microsoft.com/office/powerpoint/2010/main" val="1864428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8278" y="226155"/>
            <a:ext cx="8606190" cy="856218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>
                <a:ea typeface="Geneva" pitchFamily="34" charset="0"/>
                <a:cs typeface="Geneva" pitchFamily="34" charset="0"/>
              </a:rPr>
              <a:t>Total oregistrerad </a:t>
            </a:r>
            <a:r>
              <a:rPr lang="sv-SE" sz="2400" b="1" dirty="0" smtClean="0">
                <a:ea typeface="Geneva" pitchFamily="34" charset="0"/>
                <a:cs typeface="Geneva" pitchFamily="34" charset="0"/>
              </a:rPr>
              <a:t>anskaffning </a:t>
            </a:r>
            <a:r>
              <a:rPr lang="sv-SE" sz="2400" b="1" dirty="0">
                <a:ea typeface="Geneva" pitchFamily="34" charset="0"/>
                <a:cs typeface="Geneva" pitchFamily="34" charset="0"/>
              </a:rPr>
              <a:t>i liter ren alkohol per invånare 15 år och äldre, fördelat per </a:t>
            </a:r>
            <a:r>
              <a:rPr lang="sv-SE" sz="2400" b="1" dirty="0" smtClean="0">
                <a:ea typeface="Geneva" pitchFamily="34" charset="0"/>
                <a:cs typeface="Geneva" pitchFamily="34" charset="0"/>
              </a:rPr>
              <a:t>landsdel. </a:t>
            </a:r>
            <a:br>
              <a:rPr lang="sv-SE" sz="2400" b="1" dirty="0" smtClean="0">
                <a:ea typeface="Geneva" pitchFamily="34" charset="0"/>
                <a:cs typeface="Geneva" pitchFamily="34" charset="0"/>
              </a:rPr>
            </a:br>
            <a:r>
              <a:rPr lang="sv-SE" sz="2400" b="1" dirty="0" smtClean="0">
                <a:ea typeface="Geneva" pitchFamily="34" charset="0"/>
                <a:cs typeface="Geneva" pitchFamily="34" charset="0"/>
              </a:rPr>
              <a:t>3-års </a:t>
            </a:r>
            <a:r>
              <a:rPr lang="sv-SE" sz="2400" b="1" dirty="0">
                <a:ea typeface="Geneva" pitchFamily="34" charset="0"/>
                <a:cs typeface="Geneva" pitchFamily="34" charset="0"/>
              </a:rPr>
              <a:t>glidande </a:t>
            </a:r>
            <a:r>
              <a:rPr lang="sv-SE" sz="2400" b="1" dirty="0" smtClean="0">
                <a:ea typeface="Geneva" pitchFamily="34" charset="0"/>
                <a:cs typeface="Geneva" pitchFamily="34" charset="0"/>
              </a:rPr>
              <a:t>medelvärden </a:t>
            </a:r>
            <a:r>
              <a:rPr lang="sv-SE" sz="2400" b="1" dirty="0">
                <a:ea typeface="Geneva" pitchFamily="34" charset="0"/>
                <a:cs typeface="Geneva" pitchFamily="34" charset="0"/>
              </a:rPr>
              <a:t>åren </a:t>
            </a:r>
            <a:r>
              <a:rPr lang="sv-SE" sz="2400" b="1" dirty="0" smtClean="0">
                <a:ea typeface="Geneva" pitchFamily="34" charset="0"/>
                <a:cs typeface="Geneva" pitchFamily="34" charset="0"/>
              </a:rPr>
              <a:t>2001</a:t>
            </a:r>
            <a:r>
              <a:rPr lang="sv-SE" sz="2400" b="1" dirty="0" smtClean="0">
                <a:latin typeface="Vrinda" panose="020B0502040204020203" pitchFamily="34" charset="0"/>
                <a:ea typeface="Geneva" pitchFamily="34" charset="0"/>
                <a:cs typeface="Vrinda" panose="020B0502040204020203" pitchFamily="34" charset="0"/>
              </a:rPr>
              <a:t>-</a:t>
            </a:r>
            <a:r>
              <a:rPr lang="sv-SE" sz="2400" b="1" dirty="0" smtClean="0">
                <a:ea typeface="Geneva" pitchFamily="34" charset="0"/>
                <a:cs typeface="Geneva" pitchFamily="34" charset="0"/>
              </a:rPr>
              <a:t>2016.</a:t>
            </a:r>
            <a:endParaRPr lang="sv-SE" sz="2400" b="1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835109454"/>
              </p:ext>
            </p:extLst>
          </p:nvPr>
        </p:nvGraphicFramePr>
        <p:xfrm>
          <a:off x="214282" y="980729"/>
          <a:ext cx="8534182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95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26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9642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404664"/>
            <a:ext cx="8606190" cy="856218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>
                <a:ea typeface="Geneva" pitchFamily="34" charset="0"/>
                <a:cs typeface="Geneva" pitchFamily="34" charset="0"/>
              </a:rPr>
              <a:t>Total oregistrerad </a:t>
            </a:r>
            <a:r>
              <a:rPr lang="sv-SE" sz="2400" b="1" dirty="0" smtClean="0">
                <a:ea typeface="Geneva" pitchFamily="34" charset="0"/>
                <a:cs typeface="Geneva" pitchFamily="34" charset="0"/>
              </a:rPr>
              <a:t>anskaffning </a:t>
            </a:r>
            <a:r>
              <a:rPr lang="sv-SE" sz="2400" b="1" dirty="0">
                <a:ea typeface="Geneva" pitchFamily="34" charset="0"/>
                <a:cs typeface="Geneva" pitchFamily="34" charset="0"/>
              </a:rPr>
              <a:t>i liter ren alkohol per invånare 15 år och äldre, fördelat per </a:t>
            </a:r>
            <a:r>
              <a:rPr lang="sv-SE" sz="2400" b="1" dirty="0" smtClean="0">
                <a:ea typeface="Geneva" pitchFamily="34" charset="0"/>
                <a:cs typeface="Geneva" pitchFamily="34" charset="0"/>
              </a:rPr>
              <a:t>storstadslän </a:t>
            </a:r>
            <a:br>
              <a:rPr lang="sv-SE" sz="2400" b="1" dirty="0" smtClean="0">
                <a:ea typeface="Geneva" pitchFamily="34" charset="0"/>
                <a:cs typeface="Geneva" pitchFamily="34" charset="0"/>
              </a:rPr>
            </a:br>
            <a:r>
              <a:rPr lang="sv-SE" sz="2400" b="1" dirty="0" smtClean="0">
                <a:ea typeface="Geneva" pitchFamily="34" charset="0"/>
                <a:cs typeface="Geneva" pitchFamily="34" charset="0"/>
              </a:rPr>
              <a:t>och icke storstadslän. 3-års </a:t>
            </a:r>
            <a:r>
              <a:rPr lang="sv-SE" sz="2400" b="1" dirty="0">
                <a:ea typeface="Geneva" pitchFamily="34" charset="0"/>
                <a:cs typeface="Geneva" pitchFamily="34" charset="0"/>
              </a:rPr>
              <a:t>glidande medelvärden </a:t>
            </a:r>
            <a:r>
              <a:rPr lang="sv-SE" sz="2400" b="1" dirty="0" smtClean="0">
                <a:ea typeface="Geneva" pitchFamily="34" charset="0"/>
                <a:cs typeface="Geneva" pitchFamily="34" charset="0"/>
              </a:rPr>
              <a:t>åren 2001</a:t>
            </a:r>
            <a:r>
              <a:rPr lang="sv-SE" sz="2400" b="1" dirty="0" smtClean="0">
                <a:latin typeface="Vrinda" panose="020B0502040204020203" pitchFamily="34" charset="0"/>
                <a:ea typeface="Geneva" pitchFamily="34" charset="0"/>
                <a:cs typeface="Vrinda" panose="020B0502040204020203" pitchFamily="34" charset="0"/>
              </a:rPr>
              <a:t>-</a:t>
            </a:r>
            <a:r>
              <a:rPr lang="sv-SE" sz="2400" b="1" dirty="0" smtClean="0">
                <a:ea typeface="Geneva" pitchFamily="34" charset="0"/>
                <a:cs typeface="Geneva" pitchFamily="34" charset="0"/>
              </a:rPr>
              <a:t>2016.</a:t>
            </a:r>
            <a:endParaRPr lang="sv-SE" sz="2400" b="1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844261807"/>
              </p:ext>
            </p:extLst>
          </p:nvPr>
        </p:nvGraphicFramePr>
        <p:xfrm>
          <a:off x="214282" y="980729"/>
          <a:ext cx="8534182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95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27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4092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8556" y="76758"/>
            <a:ext cx="8586819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200" b="1" dirty="0" smtClean="0">
                <a:ea typeface="Geneva" pitchFamily="34" charset="0"/>
                <a:cs typeface="Geneva" pitchFamily="34" charset="0"/>
              </a:rPr>
              <a:t>Total anskaffning, uppdelat på registrerade och oregistrerade delmängder, i liter ren alkohol per invånare 15 år och äldre, fördelat per län. Medelvärden åren 2012</a:t>
            </a:r>
            <a:r>
              <a:rPr lang="sv-SE" sz="2000" b="1" dirty="0">
                <a:latin typeface="Vrinda" panose="020B0502040204020203" pitchFamily="34" charset="0"/>
                <a:ea typeface="Geneva" pitchFamily="34" charset="0"/>
                <a:cs typeface="Vrinda" panose="020B0502040204020203" pitchFamily="34" charset="0"/>
              </a:rPr>
              <a:t>-</a:t>
            </a:r>
            <a:r>
              <a:rPr lang="sv-SE" sz="2200" b="1" dirty="0" smtClean="0">
                <a:ea typeface="Geneva" pitchFamily="34" charset="0"/>
                <a:cs typeface="Geneva" pitchFamily="34" charset="0"/>
              </a:rPr>
              <a:t>2016. </a:t>
            </a:r>
            <a:endParaRPr lang="sv-SE" sz="2200" b="1" dirty="0" smtClean="0">
              <a:latin typeface="Arial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277845517"/>
              </p:ext>
            </p:extLst>
          </p:nvPr>
        </p:nvGraphicFramePr>
        <p:xfrm>
          <a:off x="323528" y="1434378"/>
          <a:ext cx="8496944" cy="52349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8715375" y="50800"/>
            <a:ext cx="42862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Arial" pitchFamily="34" charset="0"/>
              </a:rPr>
              <a:t>28</a:t>
            </a:r>
            <a:endParaRPr lang="sv-SE" sz="1200" dirty="0">
              <a:latin typeface="Times New Roman" pitchFamily="18" charset="0"/>
            </a:endParaRP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323528" y="1219758"/>
            <a:ext cx="609462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sv-SE" sz="1700" dirty="0" smtClean="0">
                <a:latin typeface="Arial" pitchFamily="34" charset="0"/>
              </a:rPr>
              <a:t>Liter</a:t>
            </a:r>
            <a:endParaRPr lang="sv-SE" sz="17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4326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8278" y="302388"/>
            <a:ext cx="8606190" cy="856218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Registrerad försäljning i Sverige i liter ren alkohol per invånare 15 år och äldre.  2001</a:t>
            </a:r>
            <a:r>
              <a:rPr lang="sv-SE" sz="2400" b="1" dirty="0" smtClean="0">
                <a:latin typeface="Vrinda" panose="020B0502040204020203" pitchFamily="34" charset="0"/>
                <a:ea typeface="Geneva" pitchFamily="34" charset="0"/>
                <a:cs typeface="Vrinda" panose="020B0502040204020203" pitchFamily="34" charset="0"/>
              </a:rPr>
              <a:t>-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2016. </a:t>
            </a: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012098431"/>
              </p:ext>
            </p:extLst>
          </p:nvPr>
        </p:nvGraphicFramePr>
        <p:xfrm>
          <a:off x="214282" y="980729"/>
          <a:ext cx="8534182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95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2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5759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8556" y="76758"/>
            <a:ext cx="8586819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200" b="1" dirty="0" smtClean="0">
                <a:ea typeface="Geneva" pitchFamily="34" charset="0"/>
                <a:cs typeface="Geneva" pitchFamily="34" charset="0"/>
              </a:rPr>
              <a:t>Andelen registrerade och oregistrerade delmängder relativt den totala anskaffningen, fördelat per län. Medelvärden åren 2012</a:t>
            </a:r>
            <a:r>
              <a:rPr lang="sv-SE" sz="2000" b="1" dirty="0">
                <a:latin typeface="Vrinda" panose="020B0502040204020203" pitchFamily="34" charset="0"/>
                <a:ea typeface="Geneva" pitchFamily="34" charset="0"/>
                <a:cs typeface="Vrinda" panose="020B0502040204020203" pitchFamily="34" charset="0"/>
              </a:rPr>
              <a:t>-</a:t>
            </a:r>
            <a:r>
              <a:rPr lang="sv-SE" sz="2200" b="1" dirty="0" smtClean="0">
                <a:ea typeface="Geneva" pitchFamily="34" charset="0"/>
                <a:cs typeface="Geneva" pitchFamily="34" charset="0"/>
              </a:rPr>
              <a:t>2016. </a:t>
            </a:r>
            <a:endParaRPr lang="sv-SE" sz="2200" b="1" dirty="0" smtClean="0">
              <a:latin typeface="Arial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136909260"/>
              </p:ext>
            </p:extLst>
          </p:nvPr>
        </p:nvGraphicFramePr>
        <p:xfrm>
          <a:off x="323528" y="1434378"/>
          <a:ext cx="8496944" cy="53789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8715375" y="50800"/>
            <a:ext cx="42862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Arial" pitchFamily="34" charset="0"/>
              </a:rPr>
              <a:t>29</a:t>
            </a:r>
            <a:endParaRPr lang="sv-SE" sz="1200" dirty="0">
              <a:latin typeface="Times New Roman" pitchFamily="18" charset="0"/>
            </a:endParaRP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179512" y="1437220"/>
            <a:ext cx="1082093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sz="1700" dirty="0" smtClean="0">
                <a:latin typeface="Arial" pitchFamily="34" charset="0"/>
              </a:rPr>
              <a:t>Procent</a:t>
            </a:r>
            <a:endParaRPr lang="sv-SE" sz="17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887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189299"/>
            <a:ext cx="8606190" cy="856218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Total anskaffning i liter ren alkohol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per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invånare 15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år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och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äldre, fördelat per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Monitorregion.  3-års glidande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medelvärden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åren 2002</a:t>
            </a:r>
            <a:r>
              <a:rPr lang="sv-SE" sz="2400" b="1" dirty="0" smtClean="0">
                <a:latin typeface="Vrinda" panose="020B0502040204020203" pitchFamily="34" charset="0"/>
                <a:ea typeface="Geneva" pitchFamily="34" charset="0"/>
                <a:cs typeface="Vrinda" panose="020B0502040204020203" pitchFamily="34" charset="0"/>
              </a:rPr>
              <a:t>-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2016.</a:t>
            </a: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086343843"/>
              </p:ext>
            </p:extLst>
          </p:nvPr>
        </p:nvGraphicFramePr>
        <p:xfrm>
          <a:off x="214282" y="980728"/>
          <a:ext cx="8534182" cy="55446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95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30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963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8278" y="226155"/>
            <a:ext cx="8606190" cy="856218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>
                <a:ea typeface="Geneva" pitchFamily="34" charset="0"/>
                <a:cs typeface="Geneva" pitchFamily="34" charset="0"/>
              </a:rPr>
              <a:t>Total </a:t>
            </a:r>
            <a:r>
              <a:rPr lang="sv-SE" sz="2400" b="1" dirty="0" smtClean="0">
                <a:ea typeface="Geneva" pitchFamily="34" charset="0"/>
                <a:cs typeface="Geneva" pitchFamily="34" charset="0"/>
              </a:rPr>
              <a:t>anskaffning </a:t>
            </a:r>
            <a:r>
              <a:rPr lang="sv-SE" sz="2400" b="1" dirty="0">
                <a:ea typeface="Geneva" pitchFamily="34" charset="0"/>
                <a:cs typeface="Geneva" pitchFamily="34" charset="0"/>
              </a:rPr>
              <a:t>i liter ren alkohol per invånare </a:t>
            </a:r>
            <a:r>
              <a:rPr lang="sv-SE" sz="2400" b="1" dirty="0" smtClean="0">
                <a:ea typeface="Geneva" pitchFamily="34" charset="0"/>
                <a:cs typeface="Geneva" pitchFamily="34" charset="0"/>
              </a:rPr>
              <a:t/>
            </a:r>
            <a:br>
              <a:rPr lang="sv-SE" sz="2400" b="1" dirty="0" smtClean="0">
                <a:ea typeface="Geneva" pitchFamily="34" charset="0"/>
                <a:cs typeface="Geneva" pitchFamily="34" charset="0"/>
              </a:rPr>
            </a:br>
            <a:r>
              <a:rPr lang="sv-SE" sz="2400" b="1" dirty="0" smtClean="0">
                <a:ea typeface="Geneva" pitchFamily="34" charset="0"/>
                <a:cs typeface="Geneva" pitchFamily="34" charset="0"/>
              </a:rPr>
              <a:t>15 </a:t>
            </a:r>
            <a:r>
              <a:rPr lang="sv-SE" sz="2400" b="1" dirty="0">
                <a:ea typeface="Geneva" pitchFamily="34" charset="0"/>
                <a:cs typeface="Geneva" pitchFamily="34" charset="0"/>
              </a:rPr>
              <a:t>år och äldre, fördelat per </a:t>
            </a:r>
            <a:r>
              <a:rPr lang="sv-SE" sz="2400" b="1" dirty="0" smtClean="0">
                <a:ea typeface="Geneva" pitchFamily="34" charset="0"/>
                <a:cs typeface="Geneva" pitchFamily="34" charset="0"/>
              </a:rPr>
              <a:t>landsdel. 3-års </a:t>
            </a:r>
            <a:r>
              <a:rPr lang="sv-SE" sz="2400" b="1" dirty="0">
                <a:ea typeface="Geneva" pitchFamily="34" charset="0"/>
                <a:cs typeface="Geneva" pitchFamily="34" charset="0"/>
              </a:rPr>
              <a:t>glidande </a:t>
            </a:r>
            <a:r>
              <a:rPr lang="sv-SE" sz="2400" b="1" dirty="0" smtClean="0">
                <a:ea typeface="Geneva" pitchFamily="34" charset="0"/>
                <a:cs typeface="Geneva" pitchFamily="34" charset="0"/>
              </a:rPr>
              <a:t>medelvärden </a:t>
            </a:r>
            <a:r>
              <a:rPr lang="sv-SE" sz="2400" b="1" dirty="0">
                <a:ea typeface="Geneva" pitchFamily="34" charset="0"/>
                <a:cs typeface="Geneva" pitchFamily="34" charset="0"/>
              </a:rPr>
              <a:t>åren </a:t>
            </a:r>
            <a:r>
              <a:rPr lang="sv-SE" sz="2400" b="1" dirty="0" smtClean="0">
                <a:ea typeface="Geneva" pitchFamily="34" charset="0"/>
                <a:cs typeface="Geneva" pitchFamily="34" charset="0"/>
              </a:rPr>
              <a:t>2002</a:t>
            </a:r>
            <a:r>
              <a:rPr lang="sv-SE" sz="2400" b="1" dirty="0" smtClean="0">
                <a:latin typeface="Vrinda" panose="020B0502040204020203" pitchFamily="34" charset="0"/>
                <a:ea typeface="Geneva" pitchFamily="34" charset="0"/>
                <a:cs typeface="Vrinda" panose="020B0502040204020203" pitchFamily="34" charset="0"/>
              </a:rPr>
              <a:t>-</a:t>
            </a:r>
            <a:r>
              <a:rPr lang="sv-SE" sz="2400" b="1" dirty="0" smtClean="0">
                <a:ea typeface="Geneva" pitchFamily="34" charset="0"/>
                <a:cs typeface="Geneva" pitchFamily="34" charset="0"/>
              </a:rPr>
              <a:t>2016.</a:t>
            </a:r>
            <a:endParaRPr lang="sv-SE" sz="2400" b="1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062957331"/>
              </p:ext>
            </p:extLst>
          </p:nvPr>
        </p:nvGraphicFramePr>
        <p:xfrm>
          <a:off x="214282" y="980729"/>
          <a:ext cx="8534182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95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31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8999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404664"/>
            <a:ext cx="8606190" cy="856218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>
                <a:ea typeface="Geneva" pitchFamily="34" charset="0"/>
                <a:cs typeface="Geneva" pitchFamily="34" charset="0"/>
              </a:rPr>
              <a:t>Total </a:t>
            </a:r>
            <a:r>
              <a:rPr lang="sv-SE" sz="2400" b="1" dirty="0" smtClean="0">
                <a:ea typeface="Geneva" pitchFamily="34" charset="0"/>
                <a:cs typeface="Geneva" pitchFamily="34" charset="0"/>
              </a:rPr>
              <a:t>anskaffning </a:t>
            </a:r>
            <a:r>
              <a:rPr lang="sv-SE" sz="2400" b="1" dirty="0">
                <a:ea typeface="Geneva" pitchFamily="34" charset="0"/>
                <a:cs typeface="Geneva" pitchFamily="34" charset="0"/>
              </a:rPr>
              <a:t>i liter ren alkohol per invånare 15 år och äldre, fördelat per </a:t>
            </a:r>
            <a:r>
              <a:rPr lang="sv-SE" sz="2400" b="1" dirty="0" smtClean="0">
                <a:ea typeface="Geneva" pitchFamily="34" charset="0"/>
                <a:cs typeface="Geneva" pitchFamily="34" charset="0"/>
              </a:rPr>
              <a:t>storstadslän och icke storstadslän. </a:t>
            </a:r>
            <a:br>
              <a:rPr lang="sv-SE" sz="2400" b="1" dirty="0" smtClean="0">
                <a:ea typeface="Geneva" pitchFamily="34" charset="0"/>
                <a:cs typeface="Geneva" pitchFamily="34" charset="0"/>
              </a:rPr>
            </a:br>
            <a:r>
              <a:rPr lang="sv-SE" sz="2400" b="1" dirty="0" smtClean="0">
                <a:ea typeface="Geneva" pitchFamily="34" charset="0"/>
                <a:cs typeface="Geneva" pitchFamily="34" charset="0"/>
              </a:rPr>
              <a:t>3-års </a:t>
            </a:r>
            <a:r>
              <a:rPr lang="sv-SE" sz="2400" b="1" dirty="0">
                <a:ea typeface="Geneva" pitchFamily="34" charset="0"/>
                <a:cs typeface="Geneva" pitchFamily="34" charset="0"/>
              </a:rPr>
              <a:t>glidande </a:t>
            </a:r>
            <a:r>
              <a:rPr lang="sv-SE" sz="2400" b="1" dirty="0" smtClean="0">
                <a:ea typeface="Geneva" pitchFamily="34" charset="0"/>
                <a:cs typeface="Geneva" pitchFamily="34" charset="0"/>
              </a:rPr>
              <a:t>medelvärden </a:t>
            </a:r>
            <a:r>
              <a:rPr lang="sv-SE" sz="2400" b="1" dirty="0">
                <a:ea typeface="Geneva" pitchFamily="34" charset="0"/>
                <a:cs typeface="Geneva" pitchFamily="34" charset="0"/>
              </a:rPr>
              <a:t>åren </a:t>
            </a:r>
            <a:r>
              <a:rPr lang="sv-SE" sz="2400" b="1" dirty="0" smtClean="0">
                <a:ea typeface="Geneva" pitchFamily="34" charset="0"/>
                <a:cs typeface="Geneva" pitchFamily="34" charset="0"/>
              </a:rPr>
              <a:t>2002</a:t>
            </a:r>
            <a:r>
              <a:rPr lang="sv-SE" sz="2400" b="1" dirty="0" smtClean="0">
                <a:latin typeface="Vrinda" panose="020B0502040204020203" pitchFamily="34" charset="0"/>
                <a:ea typeface="Geneva" pitchFamily="34" charset="0"/>
                <a:cs typeface="Vrinda" panose="020B0502040204020203" pitchFamily="34" charset="0"/>
              </a:rPr>
              <a:t>-</a:t>
            </a:r>
            <a:r>
              <a:rPr lang="sv-SE" sz="2400" b="1" dirty="0" smtClean="0">
                <a:ea typeface="Geneva" pitchFamily="34" charset="0"/>
                <a:cs typeface="Geneva" pitchFamily="34" charset="0"/>
              </a:rPr>
              <a:t>2016.</a:t>
            </a:r>
            <a:endParaRPr lang="sv-SE" sz="2400" b="1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848638728"/>
              </p:ext>
            </p:extLst>
          </p:nvPr>
        </p:nvGraphicFramePr>
        <p:xfrm>
          <a:off x="214282" y="980729"/>
          <a:ext cx="8534182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95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32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1777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124510"/>
            <a:ext cx="8606190" cy="928226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Folkölsförsäljning i liter ren alkohol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per invånare 15 år och äldre, fördelat per län.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Medelvärden 2015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och 2016.</a:t>
            </a:r>
            <a:endParaRPr lang="sv-SE" sz="2400" b="1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291931153"/>
              </p:ext>
            </p:extLst>
          </p:nvPr>
        </p:nvGraphicFramePr>
        <p:xfrm>
          <a:off x="323528" y="1052736"/>
          <a:ext cx="8640960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95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>
                <a:latin typeface="Gill Sans MT" pitchFamily="34" charset="0"/>
              </a:rPr>
              <a:t>3</a:t>
            </a:r>
          </a:p>
        </p:txBody>
      </p:sp>
      <p:sp>
        <p:nvSpPr>
          <p:cNvPr id="2" name="textruta 1"/>
          <p:cNvSpPr txBox="1"/>
          <p:nvPr/>
        </p:nvSpPr>
        <p:spPr>
          <a:xfrm>
            <a:off x="70266" y="1052736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>
                <a:latin typeface="Gill Sans MT" panose="020B0502020104020203" pitchFamily="34" charset="0"/>
              </a:rPr>
              <a:t>  Liter</a:t>
            </a:r>
            <a:endParaRPr lang="sv-SE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6734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189299"/>
            <a:ext cx="8606190" cy="856218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Folkölsförsäljning i liter ren alkohol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per invånare 15 år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/>
            </a:r>
            <a:b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och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äldre, fördelat per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Monitorregion. 2-års glidande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medelvärden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åren 2001</a:t>
            </a:r>
            <a:r>
              <a:rPr lang="sv-SE" sz="2400" b="1" dirty="0" smtClean="0">
                <a:latin typeface="Vrinda" panose="020B0502040204020203" pitchFamily="34" charset="0"/>
                <a:ea typeface="Geneva" pitchFamily="34" charset="0"/>
                <a:cs typeface="Vrinda" panose="020B0502040204020203" pitchFamily="34" charset="0"/>
              </a:rPr>
              <a:t>-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2016.</a:t>
            </a: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800801025"/>
              </p:ext>
            </p:extLst>
          </p:nvPr>
        </p:nvGraphicFramePr>
        <p:xfrm>
          <a:off x="214282" y="980728"/>
          <a:ext cx="8534182" cy="55446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95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>
                <a:latin typeface="Gill Sans MT" pitchFamily="34" charset="0"/>
              </a:rPr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124510"/>
            <a:ext cx="8606190" cy="928226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Restaurangförsäljning i liter ren alkohol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per invånare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/>
            </a:r>
            <a:b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15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år och äldre, fördelat per län.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2016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.</a:t>
            </a:r>
            <a:endParaRPr lang="sv-SE" sz="2400" b="1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791312923"/>
              </p:ext>
            </p:extLst>
          </p:nvPr>
        </p:nvGraphicFramePr>
        <p:xfrm>
          <a:off x="323528" y="1052736"/>
          <a:ext cx="8640960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95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5</a:t>
            </a:r>
            <a:endParaRPr lang="sv-SE" sz="1200" dirty="0">
              <a:latin typeface="Gill Sans MT" pitchFamily="34" charset="0"/>
            </a:endParaRPr>
          </a:p>
        </p:txBody>
      </p:sp>
      <p:sp>
        <p:nvSpPr>
          <p:cNvPr id="2" name="textruta 1"/>
          <p:cNvSpPr txBox="1"/>
          <p:nvPr/>
        </p:nvSpPr>
        <p:spPr>
          <a:xfrm>
            <a:off x="70266" y="1052736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>
                <a:latin typeface="Gill Sans MT" panose="020B0502020104020203" pitchFamily="34" charset="0"/>
              </a:rPr>
              <a:t>   Liter</a:t>
            </a:r>
            <a:endParaRPr lang="sv-SE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611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189299"/>
            <a:ext cx="8606190" cy="856218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Restaurangförsäljning i liter ren alkohol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per invånare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/>
            </a:r>
            <a:b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15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år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och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äldre, fördelat per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Monitorregion.  2002</a:t>
            </a:r>
            <a:r>
              <a:rPr lang="sv-SE" sz="2400" b="1" dirty="0" smtClean="0">
                <a:latin typeface="Vrinda" panose="020B0502040204020203" pitchFamily="34" charset="0"/>
                <a:ea typeface="Geneva" pitchFamily="34" charset="0"/>
                <a:cs typeface="Vrinda" panose="020B0502040204020203" pitchFamily="34" charset="0"/>
              </a:rPr>
              <a:t>-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2016. </a:t>
            </a: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500590641"/>
              </p:ext>
            </p:extLst>
          </p:nvPr>
        </p:nvGraphicFramePr>
        <p:xfrm>
          <a:off x="214282" y="980728"/>
          <a:ext cx="8534182" cy="55446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95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6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9125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226155"/>
            <a:ext cx="8606190" cy="856218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Restaurangförsäljning i liter ren alkohol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per invånare 15 år och äldre, fördelat per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storstadslän och icke storstadslän.  2002</a:t>
            </a:r>
            <a:r>
              <a:rPr lang="sv-SE" sz="2400" b="1" dirty="0" smtClean="0">
                <a:latin typeface="Vrinda" panose="020B0502040204020203" pitchFamily="34" charset="0"/>
                <a:ea typeface="Geneva" pitchFamily="34" charset="0"/>
                <a:cs typeface="Vrinda" panose="020B0502040204020203" pitchFamily="34" charset="0"/>
              </a:rPr>
              <a:t>-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2016. </a:t>
            </a: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611872219"/>
              </p:ext>
            </p:extLst>
          </p:nvPr>
        </p:nvGraphicFramePr>
        <p:xfrm>
          <a:off x="214282" y="980729"/>
          <a:ext cx="8534182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95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7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4759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124510"/>
            <a:ext cx="8606190" cy="928226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F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örsäljning på Systembolaget i liter ren alkohol </a:t>
            </a:r>
            <a:b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per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invånare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15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år och äldre, fördelat per län.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2016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.</a:t>
            </a:r>
            <a:endParaRPr lang="sv-SE" sz="2400" b="1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519572584"/>
              </p:ext>
            </p:extLst>
          </p:nvPr>
        </p:nvGraphicFramePr>
        <p:xfrm>
          <a:off x="176546" y="1052736"/>
          <a:ext cx="8787942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95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8</a:t>
            </a:r>
            <a:endParaRPr lang="sv-SE" sz="1200" dirty="0">
              <a:latin typeface="Gill Sans MT" pitchFamily="34" charset="0"/>
            </a:endParaRPr>
          </a:p>
        </p:txBody>
      </p:sp>
      <p:sp>
        <p:nvSpPr>
          <p:cNvPr id="2" name="textruta 1"/>
          <p:cNvSpPr txBox="1"/>
          <p:nvPr/>
        </p:nvSpPr>
        <p:spPr>
          <a:xfrm>
            <a:off x="-75719" y="1052736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>
                <a:latin typeface="Gill Sans MT" panose="020B0502020104020203" pitchFamily="34" charset="0"/>
              </a:rPr>
              <a:t>   Liter</a:t>
            </a:r>
            <a:endParaRPr lang="sv-SE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8244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Tema1</Template>
  <TotalTime>0</TotalTime>
  <Words>695</Words>
  <Application>Microsoft Office PowerPoint</Application>
  <PresentationFormat>Bildspel på skärmen (4:3)</PresentationFormat>
  <Paragraphs>156</Paragraphs>
  <Slides>33</Slides>
  <Notes>33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33</vt:i4>
      </vt:variant>
    </vt:vector>
  </HeadingPairs>
  <TitlesOfParts>
    <vt:vector size="40" baseType="lpstr">
      <vt:lpstr>Arial</vt:lpstr>
      <vt:lpstr>Calibri</vt:lpstr>
      <vt:lpstr>Geneva</vt:lpstr>
      <vt:lpstr>Gill Sans MT</vt:lpstr>
      <vt:lpstr>Times New Roman</vt:lpstr>
      <vt:lpstr>Vrinda</vt:lpstr>
      <vt:lpstr>Tema1</vt:lpstr>
      <vt:lpstr>PowerPoint-presentation</vt:lpstr>
      <vt:lpstr>Total konsumtion i Sverige i liter ren alkohol per invånare 15 år och äldre, fördelad på registrerade resp. oregistrerade delmängder.  2001-2016. </vt:lpstr>
      <vt:lpstr>Registrerad försäljning i Sverige i liter ren alkohol per invånare 15 år och äldre.  2001-2016. </vt:lpstr>
      <vt:lpstr>Folkölsförsäljning i liter ren alkohol per invånare 15 år och äldre, fördelat per län. Medelvärden 2015 och 2016.</vt:lpstr>
      <vt:lpstr>Folkölsförsäljning i liter ren alkohol per invånare 15 år  och äldre, fördelat per Monitorregion. 2-års glidande medelvärden åren 2001-2016.</vt:lpstr>
      <vt:lpstr>Restaurangförsäljning i liter ren alkohol per invånare  15 år och äldre, fördelat per län. 2016.</vt:lpstr>
      <vt:lpstr>Restaurangförsäljning i liter ren alkohol per invånare  15 år och äldre, fördelat per Monitorregion.  2002-2016. </vt:lpstr>
      <vt:lpstr>Restaurangförsäljning i liter ren alkohol per invånare 15 år och äldre, fördelat per storstadslän och icke storstadslän.  2002-2016. </vt:lpstr>
      <vt:lpstr>Försäljning på Systembolaget i liter ren alkohol  per invånare 15 år och äldre, fördelat per län. 2016.</vt:lpstr>
      <vt:lpstr>Försäljning på Systembolaget i liter ren alkohol per invånare 15 år och äldre,  per Monitorregion  2001-2016. </vt:lpstr>
      <vt:lpstr>Försäljning på Systembolaget i liter ren alkohol per invånare 15 år och äldre, fördelat per landsdel.  2001-2016. </vt:lpstr>
      <vt:lpstr>Registrerad försäljning i liter ren alkohol per invånare 15 år och äldre, fördelat per län. 2016.</vt:lpstr>
      <vt:lpstr>Registrerad försäljning i liter ren alkohol per invånare 15 år och äldre, fördelat per Monitorregion. 2002-2016.</vt:lpstr>
      <vt:lpstr>Oregistrerade delmängder i Sverige i liter ren alkohol per invånare 15 år och äldre.  2001-2016. </vt:lpstr>
      <vt:lpstr>Resandeinförsel i liter ren alkohol per invånare 15 år och äldre, fördelat per län. Medelvärden åren 2012-2016.</vt:lpstr>
      <vt:lpstr>Resandeinförsel i liter ren alkohol per invånare 15 år och äldre, fördelat per Monitorregion.  3-års glidande medelvärden åren 2001-2016. </vt:lpstr>
      <vt:lpstr>Resandeinförsel i liter ren alkohol per invånare 15 år och äldre, fördelat per landsdel.  3-års glidande medelvärden åren 2001-2016. </vt:lpstr>
      <vt:lpstr>Köp av smugglad alkohol i liter ren alkohol per invånare  15 år och äldre, fördelat per län. Medelvärden åren  2012-2016.</vt:lpstr>
      <vt:lpstr>Köp av smugglad alkohol i liter ren alkohol per invånare  15 år och äldre, fördelat per Monitorregion.  3-års glidande medelvärden åren 2001-2016. </vt:lpstr>
      <vt:lpstr>Köp av smugglad alkohol i liter ren alkohol per invånare 15 år och äldre, fördelat per landsdel.  3-års glidande medelvärden åren 2001-2016. </vt:lpstr>
      <vt:lpstr>Hemtillverkning i liter ren alkohol per invånare  15 år och äldre, fördelat per län. Medelvärden åren  2012-2016.</vt:lpstr>
      <vt:lpstr>Hemtillverkning i liter ren alkohol per invånare 15 år och äldre, fördelat per landsdel.  3-års glidande medelvärden åren 2001-2016. </vt:lpstr>
      <vt:lpstr>Köp på internet i liter ren alkohol per invånare 15 år och äldre, fördelat per län. Medelvärden åren 2012-2016.</vt:lpstr>
      <vt:lpstr>Köp på internet i liter ren alkohol per invånare 15 år och äldre, fördelat per landsdel.  3-års glidande medelvärden åren 2006-2016. </vt:lpstr>
      <vt:lpstr>Total oregistrerad anskaffning uppdelad per källa, i liter ren alkohol per invånare 15 år och äldre, fördelat per län. Medelvärden åren 2012-2016. </vt:lpstr>
      <vt:lpstr>PowerPoint-presentation</vt:lpstr>
      <vt:lpstr>Total oregistrerad anskaffning i liter ren alkohol per invånare 15 år och äldre, fördelat per landsdel.  3-års glidande medelvärden åren 2001-2016.</vt:lpstr>
      <vt:lpstr>Total oregistrerad anskaffning i liter ren alkohol per invånare 15 år och äldre, fördelat per storstadslän  och icke storstadslän. 3-års glidande medelvärden åren 2001-2016.</vt:lpstr>
      <vt:lpstr>Total anskaffning, uppdelat på registrerade och oregistrerade delmängder, i liter ren alkohol per invånare 15 år och äldre, fördelat per län. Medelvärden åren 2012-2016. </vt:lpstr>
      <vt:lpstr>Andelen registrerade och oregistrerade delmängder relativt den totala anskaffningen, fördelat per län. Medelvärden åren 2012-2016. </vt:lpstr>
      <vt:lpstr>Total anskaffning i liter ren alkohol per invånare 15 år och äldre, fördelat per Monitorregion.  3-års glidande medelvärden åren 2002-2016.</vt:lpstr>
      <vt:lpstr>Total anskaffning i liter ren alkohol per invånare  15 år och äldre, fördelat per landsdel. 3-års glidande medelvärden åren 2002-2016.</vt:lpstr>
      <vt:lpstr>Total anskaffning i liter ren alkohol per invånare 15 år och äldre, fördelat per storstadslän och icke storstadslän.  3-års glidande medelvärden åren 2002-2016.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subject>CAN Presentations mall</dc:subject>
  <dc:creator/>
  <dc:description>2008-01-02</dc:description>
  <cp:lastModifiedBy/>
  <cp:revision>1</cp:revision>
  <dcterms:created xsi:type="dcterms:W3CDTF">2008-07-02T13:26:31Z</dcterms:created>
  <dcterms:modified xsi:type="dcterms:W3CDTF">2017-05-22T15:21:01Z</dcterms:modified>
</cp:coreProperties>
</file>