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notesSlides/notesSlide14.xml" ContentType="application/vnd.openxmlformats-officedocument.presentationml.notesSlide+xml"/>
  <Override PartName="/ppt/charts/chart13.xml" ContentType="application/vnd.openxmlformats-officedocument.drawingml.chart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notesSlides/notesSlide16.xml" ContentType="application/vnd.openxmlformats-officedocument.presentationml.notesSlide+xml"/>
  <Override PartName="/ppt/charts/chart15.xml" ContentType="application/vnd.openxmlformats-officedocument.drawingml.chart+xml"/>
  <Override PartName="/ppt/notesSlides/notesSlide17.xml" ContentType="application/vnd.openxmlformats-officedocument.presentationml.notesSlide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29" r:id="rId1"/>
  </p:sldMasterIdLst>
  <p:notesMasterIdLst>
    <p:notesMasterId r:id="rId19"/>
  </p:notesMasterIdLst>
  <p:sldIdLst>
    <p:sldId id="308" r:id="rId2"/>
    <p:sldId id="264" r:id="rId3"/>
    <p:sldId id="327" r:id="rId4"/>
    <p:sldId id="265" r:id="rId5"/>
    <p:sldId id="272" r:id="rId6"/>
    <p:sldId id="328" r:id="rId7"/>
    <p:sldId id="284" r:id="rId8"/>
    <p:sldId id="285" r:id="rId9"/>
    <p:sldId id="331" r:id="rId10"/>
    <p:sldId id="295" r:id="rId11"/>
    <p:sldId id="333" r:id="rId12"/>
    <p:sldId id="298" r:id="rId13"/>
    <p:sldId id="335" r:id="rId14"/>
    <p:sldId id="326" r:id="rId15"/>
    <p:sldId id="299" r:id="rId16"/>
    <p:sldId id="334" r:id="rId17"/>
    <p:sldId id="319" r:id="rId18"/>
  </p:sldIdLst>
  <p:sldSz cx="9144000" cy="6858000" type="screen4x3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2B31"/>
    <a:srgbClr val="F29200"/>
    <a:srgbClr val="BEBC00"/>
    <a:srgbClr val="004687"/>
    <a:srgbClr val="FF0000"/>
    <a:srgbClr val="3366FF"/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 varScale="1">
        <p:scale>
          <a:sx n="86" d="100"/>
          <a:sy n="86" d="100"/>
        </p:scale>
        <p:origin x="94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-kalkylblad7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-kalkylblad8.xlsx"/><Relationship Id="rId1" Type="http://schemas.openxmlformats.org/officeDocument/2006/relationships/themeOverride" Target="../theme/themeOverride1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191668394677"/>
          <c:y val="5.6060788844449524E-2"/>
          <c:w val="0.86972704714641424"/>
          <c:h val="0.84893617021276557"/>
        </c:manualLayout>
      </c:layout>
      <c:lineChart>
        <c:grouping val="standard"/>
        <c:varyColors val="0"/>
        <c:ser>
          <c:idx val="1"/>
          <c:order val="0"/>
          <c:tx>
            <c:strRef>
              <c:f>Sheet1!$D$1</c:f>
              <c:strCache>
                <c:ptCount val="1"/>
                <c:pt idx="0">
                  <c:v>Totalt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Sheet1!$A$2:$A$40</c:f>
              <c:strCache>
                <c:ptCount val="39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</c:strCache>
            </c:strRef>
          </c:cat>
          <c:val>
            <c:numRef>
              <c:f>Sheet1!$D$2:$D$40</c:f>
              <c:numCache>
                <c:formatCode>#,##0</c:formatCode>
                <c:ptCount val="39"/>
                <c:pt idx="0">
                  <c:v>3009</c:v>
                </c:pt>
                <c:pt idx="1">
                  <c:v>3528</c:v>
                </c:pt>
                <c:pt idx="2">
                  <c:v>3729</c:v>
                </c:pt>
                <c:pt idx="3">
                  <c:v>3854</c:v>
                </c:pt>
                <c:pt idx="4">
                  <c:v>3941</c:v>
                </c:pt>
                <c:pt idx="5">
                  <c:v>4087</c:v>
                </c:pt>
                <c:pt idx="6">
                  <c:v>4285</c:v>
                </c:pt>
                <c:pt idx="7">
                  <c:v>4648</c:v>
                </c:pt>
                <c:pt idx="8">
                  <c:v>5078</c:v>
                </c:pt>
                <c:pt idx="9">
                  <c:v>5409</c:v>
                </c:pt>
                <c:pt idx="10">
                  <c:v>5836</c:v>
                </c:pt>
                <c:pt idx="11">
                  <c:v>6169</c:v>
                </c:pt>
                <c:pt idx="12">
                  <c:v>6748</c:v>
                </c:pt>
                <c:pt idx="13">
                  <c:v>7220</c:v>
                </c:pt>
                <c:pt idx="14">
                  <c:v>7757</c:v>
                </c:pt>
                <c:pt idx="15">
                  <c:v>8281</c:v>
                </c:pt>
                <c:pt idx="16">
                  <c:v>8850</c:v>
                </c:pt>
                <c:pt idx="17">
                  <c:v>9396</c:v>
                </c:pt>
                <c:pt idx="18">
                  <c:v>10142</c:v>
                </c:pt>
                <c:pt idx="20">
                  <c:v>10507</c:v>
                </c:pt>
                <c:pt idx="21">
                  <c:v>10879</c:v>
                </c:pt>
                <c:pt idx="22">
                  <c:v>11000</c:v>
                </c:pt>
                <c:pt idx="23">
                  <c:v>11497</c:v>
                </c:pt>
                <c:pt idx="24">
                  <c:v>11551</c:v>
                </c:pt>
                <c:pt idx="25">
                  <c:v>11959</c:v>
                </c:pt>
                <c:pt idx="26">
                  <c:v>12090</c:v>
                </c:pt>
                <c:pt idx="27">
                  <c:v>12063</c:v>
                </c:pt>
                <c:pt idx="28">
                  <c:v>12306</c:v>
                </c:pt>
                <c:pt idx="29">
                  <c:v>12542</c:v>
                </c:pt>
                <c:pt idx="30">
                  <c:v>12393</c:v>
                </c:pt>
                <c:pt idx="31">
                  <c:v>12398</c:v>
                </c:pt>
                <c:pt idx="32">
                  <c:v>12599</c:v>
                </c:pt>
                <c:pt idx="33">
                  <c:v>12711</c:v>
                </c:pt>
                <c:pt idx="34" formatCode="General">
                  <c:v>13094</c:v>
                </c:pt>
                <c:pt idx="35" formatCode="General">
                  <c:v>13628</c:v>
                </c:pt>
                <c:pt idx="36" formatCode="General">
                  <c:v>14143</c:v>
                </c:pt>
                <c:pt idx="37" formatCode="General">
                  <c:v>14560</c:v>
                </c:pt>
                <c:pt idx="38" formatCode="General">
                  <c:v>14828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Sheet1!$B$1</c:f>
              <c:strCache>
                <c:ptCount val="1"/>
                <c:pt idx="0">
                  <c:v>Servering till allmänheten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Sheet1!$A$2:$A$40</c:f>
              <c:strCache>
                <c:ptCount val="39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</c:strCache>
            </c:strRef>
          </c:cat>
          <c:val>
            <c:numRef>
              <c:f>Sheet1!$B$2:$B$40</c:f>
              <c:numCache>
                <c:formatCode>#,##0</c:formatCode>
                <c:ptCount val="39"/>
                <c:pt idx="0">
                  <c:v>2523</c:v>
                </c:pt>
                <c:pt idx="1">
                  <c:v>2701</c:v>
                </c:pt>
                <c:pt idx="2">
                  <c:v>2812</c:v>
                </c:pt>
                <c:pt idx="3">
                  <c:v>2886</c:v>
                </c:pt>
                <c:pt idx="4">
                  <c:v>2946</c:v>
                </c:pt>
                <c:pt idx="5">
                  <c:v>3080</c:v>
                </c:pt>
                <c:pt idx="6">
                  <c:v>3255</c:v>
                </c:pt>
                <c:pt idx="7">
                  <c:v>3525</c:v>
                </c:pt>
                <c:pt idx="8">
                  <c:v>3874</c:v>
                </c:pt>
                <c:pt idx="9">
                  <c:v>4144</c:v>
                </c:pt>
                <c:pt idx="10">
                  <c:v>4459</c:v>
                </c:pt>
                <c:pt idx="11">
                  <c:v>4692</c:v>
                </c:pt>
                <c:pt idx="12">
                  <c:v>5147</c:v>
                </c:pt>
                <c:pt idx="13">
                  <c:v>5528</c:v>
                </c:pt>
                <c:pt idx="14">
                  <c:v>5945</c:v>
                </c:pt>
                <c:pt idx="15">
                  <c:v>6437</c:v>
                </c:pt>
                <c:pt idx="16">
                  <c:v>6956</c:v>
                </c:pt>
                <c:pt idx="17">
                  <c:v>7478</c:v>
                </c:pt>
                <c:pt idx="18">
                  <c:v>8121</c:v>
                </c:pt>
                <c:pt idx="20">
                  <c:v>8636</c:v>
                </c:pt>
                <c:pt idx="21">
                  <c:v>9028</c:v>
                </c:pt>
                <c:pt idx="22">
                  <c:v>9145</c:v>
                </c:pt>
                <c:pt idx="23">
                  <c:v>9631</c:v>
                </c:pt>
                <c:pt idx="24">
                  <c:v>9690</c:v>
                </c:pt>
                <c:pt idx="25">
                  <c:v>10062</c:v>
                </c:pt>
                <c:pt idx="26">
                  <c:v>10211</c:v>
                </c:pt>
                <c:pt idx="27">
                  <c:v>10285</c:v>
                </c:pt>
                <c:pt idx="28">
                  <c:v>10526</c:v>
                </c:pt>
                <c:pt idx="29">
                  <c:v>10785</c:v>
                </c:pt>
                <c:pt idx="30">
                  <c:v>10782</c:v>
                </c:pt>
                <c:pt idx="31">
                  <c:v>10837</c:v>
                </c:pt>
                <c:pt idx="32">
                  <c:v>11043</c:v>
                </c:pt>
                <c:pt idx="33">
                  <c:v>11228</c:v>
                </c:pt>
                <c:pt idx="34" formatCode="General">
                  <c:v>11432</c:v>
                </c:pt>
                <c:pt idx="35" formatCode="General">
                  <c:v>11801</c:v>
                </c:pt>
                <c:pt idx="36" formatCode="General">
                  <c:v>12153</c:v>
                </c:pt>
                <c:pt idx="37" formatCode="General">
                  <c:v>12464</c:v>
                </c:pt>
                <c:pt idx="38" formatCode="General">
                  <c:v>12623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Servering till slutna sällskap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Sheet1!$A$2:$A$40</c:f>
              <c:strCache>
                <c:ptCount val="39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</c:strCache>
            </c:strRef>
          </c:cat>
          <c:val>
            <c:numRef>
              <c:f>Sheet1!$C$2:$C$40</c:f>
              <c:numCache>
                <c:formatCode>#,##0</c:formatCode>
                <c:ptCount val="39"/>
                <c:pt idx="0">
                  <c:v>486</c:v>
                </c:pt>
                <c:pt idx="1">
                  <c:v>827</c:v>
                </c:pt>
                <c:pt idx="2">
                  <c:v>917</c:v>
                </c:pt>
                <c:pt idx="3">
                  <c:v>968</c:v>
                </c:pt>
                <c:pt idx="4">
                  <c:v>995</c:v>
                </c:pt>
                <c:pt idx="5">
                  <c:v>1007</c:v>
                </c:pt>
                <c:pt idx="6">
                  <c:v>1030</c:v>
                </c:pt>
                <c:pt idx="7">
                  <c:v>1123</c:v>
                </c:pt>
                <c:pt idx="8">
                  <c:v>1204</c:v>
                </c:pt>
                <c:pt idx="9">
                  <c:v>1265</c:v>
                </c:pt>
                <c:pt idx="10">
                  <c:v>1377</c:v>
                </c:pt>
                <c:pt idx="11">
                  <c:v>1477</c:v>
                </c:pt>
                <c:pt idx="12">
                  <c:v>1601</c:v>
                </c:pt>
                <c:pt idx="13">
                  <c:v>1692</c:v>
                </c:pt>
                <c:pt idx="14">
                  <c:v>1812</c:v>
                </c:pt>
                <c:pt idx="15">
                  <c:v>1844</c:v>
                </c:pt>
                <c:pt idx="16">
                  <c:v>1894</c:v>
                </c:pt>
                <c:pt idx="17">
                  <c:v>1918</c:v>
                </c:pt>
                <c:pt idx="18">
                  <c:v>2021</c:v>
                </c:pt>
                <c:pt idx="20">
                  <c:v>1871</c:v>
                </c:pt>
                <c:pt idx="21">
                  <c:v>1851</c:v>
                </c:pt>
                <c:pt idx="22">
                  <c:v>1855</c:v>
                </c:pt>
                <c:pt idx="23">
                  <c:v>1866</c:v>
                </c:pt>
                <c:pt idx="24">
                  <c:v>1861</c:v>
                </c:pt>
                <c:pt idx="25">
                  <c:v>1897</c:v>
                </c:pt>
                <c:pt idx="26">
                  <c:v>1879</c:v>
                </c:pt>
                <c:pt idx="27">
                  <c:v>1778</c:v>
                </c:pt>
                <c:pt idx="28">
                  <c:v>1780</c:v>
                </c:pt>
                <c:pt idx="29">
                  <c:v>1757</c:v>
                </c:pt>
                <c:pt idx="30">
                  <c:v>1611</c:v>
                </c:pt>
                <c:pt idx="31">
                  <c:v>1561</c:v>
                </c:pt>
                <c:pt idx="32">
                  <c:v>1556</c:v>
                </c:pt>
                <c:pt idx="33">
                  <c:v>1483</c:v>
                </c:pt>
                <c:pt idx="34" formatCode="General">
                  <c:v>1662</c:v>
                </c:pt>
                <c:pt idx="35" formatCode="General">
                  <c:v>1827</c:v>
                </c:pt>
                <c:pt idx="36" formatCode="General">
                  <c:v>1990</c:v>
                </c:pt>
                <c:pt idx="37" formatCode="General">
                  <c:v>2096</c:v>
                </c:pt>
                <c:pt idx="38" formatCode="General">
                  <c:v>2205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6871232"/>
        <c:axId val="156870840"/>
      </c:lineChart>
      <c:catAx>
        <c:axId val="156871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56870840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156870840"/>
        <c:scaling>
          <c:orientation val="minMax"/>
          <c:max val="150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40">
            <a:noFill/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56871232"/>
        <c:crosses val="autoZero"/>
        <c:crossBetween val="midCat"/>
        <c:majorUnit val="500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0421766699676999"/>
          <c:y val="9.0718393128355918E-2"/>
          <c:w val="0.44789085574829468"/>
          <c:h val="0.22127666299777055"/>
        </c:manualLayout>
      </c:layout>
      <c:overlay val="0"/>
      <c:spPr>
        <a:noFill/>
        <a:ln w="3140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 pitchFamily="34" charset="0"/>
              <a:ea typeface="helvetica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875311720698312E-2"/>
          <c:y val="6.9868995633187894E-2"/>
          <c:w val="0.93266832917705556"/>
          <c:h val="0.8340611353711796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dPt>
            <c:idx val="2"/>
            <c:bubble3D val="0"/>
            <c:spPr>
              <a:ln w="38100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Sheet1!$B$3:$B$48</c:f>
              <c:strCache>
                <c:ptCount val="46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</c:strCache>
            </c:strRef>
          </c:cat>
          <c:val>
            <c:numRef>
              <c:f>Sheet1!$C$3:$C$48</c:f>
              <c:numCache>
                <c:formatCode>0</c:formatCode>
                <c:ptCount val="46"/>
                <c:pt idx="0">
                  <c:v>27</c:v>
                </c:pt>
                <c:pt idx="1">
                  <c:v>18</c:v>
                </c:pt>
                <c:pt idx="2">
                  <c:v>13</c:v>
                </c:pt>
                <c:pt idx="3">
                  <c:v>13</c:v>
                </c:pt>
                <c:pt idx="4">
                  <c:v>11</c:v>
                </c:pt>
                <c:pt idx="5">
                  <c:v>10</c:v>
                </c:pt>
                <c:pt idx="6">
                  <c:v>7</c:v>
                </c:pt>
                <c:pt idx="7">
                  <c:v>7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41" formatCode="0.0">
                  <c:v>6.3688198910462699</c:v>
                </c:pt>
                <c:pt idx="42" formatCode="0.0">
                  <c:v>4.3315514155043164</c:v>
                </c:pt>
                <c:pt idx="43" formatCode="0.0">
                  <c:v>4.3273013375294997</c:v>
                </c:pt>
                <c:pt idx="44" formatCode="0.0">
                  <c:v>4.20762878489972</c:v>
                </c:pt>
                <c:pt idx="45" formatCode="0.0">
                  <c:v>3.1699637319929002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dPt>
            <c:idx val="36"/>
            <c:bubble3D val="0"/>
            <c:spPr>
              <a:ln w="38100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Sheet1!$B$3:$B$48</c:f>
              <c:strCache>
                <c:ptCount val="46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</c:strCache>
            </c:strRef>
          </c:cat>
          <c:val>
            <c:numRef>
              <c:f>Sheet1!$D$3:$D$48</c:f>
              <c:numCache>
                <c:formatCode>General</c:formatCode>
                <c:ptCount val="46"/>
                <c:pt idx="12" formatCode="#,##0">
                  <c:v>8</c:v>
                </c:pt>
                <c:pt idx="13" formatCode="#,##0">
                  <c:v>9</c:v>
                </c:pt>
                <c:pt idx="14" formatCode="#,##0">
                  <c:v>9</c:v>
                </c:pt>
                <c:pt idx="15" formatCode="#,##0">
                  <c:v>8</c:v>
                </c:pt>
                <c:pt idx="16" formatCode="#,##0">
                  <c:v>7</c:v>
                </c:pt>
                <c:pt idx="17" formatCode="#,##0">
                  <c:v>7</c:v>
                </c:pt>
                <c:pt idx="18" formatCode="0.0">
                  <c:v>5.2375836891132348</c:v>
                </c:pt>
                <c:pt idx="19" formatCode="0.0">
                  <c:v>6.0100779844032148</c:v>
                </c:pt>
                <c:pt idx="20" formatCode="0.0">
                  <c:v>5.5355815479518959</c:v>
                </c:pt>
                <c:pt idx="21" formatCode="0.0">
                  <c:v>6.1672924682380046</c:v>
                </c:pt>
                <c:pt idx="22" formatCode="0.0">
                  <c:v>8.3940395400120966</c:v>
                </c:pt>
                <c:pt idx="23" formatCode="0.0">
                  <c:v>7.7524506864618177</c:v>
                </c:pt>
                <c:pt idx="24" formatCode="0.0">
                  <c:v>11.228122317866999</c:v>
                </c:pt>
                <c:pt idx="25" formatCode="0.0">
                  <c:v>10.323751355627982</c:v>
                </c:pt>
                <c:pt idx="26" formatCode="0.0">
                  <c:v>9.5772302094201329</c:v>
                </c:pt>
                <c:pt idx="27" formatCode="0.0">
                  <c:v>10.046981190623331</c:v>
                </c:pt>
                <c:pt idx="28" formatCode="0.0">
                  <c:v>13.116828984505128</c:v>
                </c:pt>
                <c:pt idx="29" formatCode="0.0">
                  <c:v>10.08622244235235</c:v>
                </c:pt>
                <c:pt idx="30" formatCode="0.0">
                  <c:v>8.4490463543716707</c:v>
                </c:pt>
                <c:pt idx="31" formatCode="0.0">
                  <c:v>8.6454040806646315</c:v>
                </c:pt>
                <c:pt idx="32" formatCode="0.0">
                  <c:v>8.2924173713364127</c:v>
                </c:pt>
                <c:pt idx="33" formatCode="0.0">
                  <c:v>7.5414136331726223</c:v>
                </c:pt>
                <c:pt idx="34" formatCode="0.0">
                  <c:v>8.0391525782494337</c:v>
                </c:pt>
                <c:pt idx="35" formatCode="0.0">
                  <c:v>7.2182723044489139</c:v>
                </c:pt>
                <c:pt idx="36" formatCode="0.0">
                  <c:v>4.7084175943982087</c:v>
                </c:pt>
                <c:pt idx="37" formatCode="0.0">
                  <c:v>5.2257042875045272</c:v>
                </c:pt>
                <c:pt idx="38" formatCode="0.0">
                  <c:v>7.3788459056955862</c:v>
                </c:pt>
                <c:pt idx="39" formatCode="0.0">
                  <c:v>5.4126700887335257</c:v>
                </c:pt>
                <c:pt idx="40" formatCode="0.0">
                  <c:v>4.8323554220480895</c:v>
                </c:pt>
                <c:pt idx="41" formatCode="0.0">
                  <c:v>3.8896938513732486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dPt>
            <c:idx val="2"/>
            <c:bubble3D val="0"/>
            <c:spPr>
              <a:ln w="38100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Sheet1!$B$3:$B$48</c:f>
              <c:strCache>
                <c:ptCount val="46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</c:strCache>
            </c:strRef>
          </c:cat>
          <c:val>
            <c:numRef>
              <c:f>Sheet1!$E$3:$E$48</c:f>
              <c:numCache>
                <c:formatCode>0</c:formatCode>
                <c:ptCount val="46"/>
                <c:pt idx="0">
                  <c:v>17</c:v>
                </c:pt>
                <c:pt idx="1">
                  <c:v>13</c:v>
                </c:pt>
                <c:pt idx="2">
                  <c:v>12</c:v>
                </c:pt>
                <c:pt idx="3">
                  <c:v>11</c:v>
                </c:pt>
                <c:pt idx="4">
                  <c:v>10</c:v>
                </c:pt>
                <c:pt idx="5">
                  <c:v>7</c:v>
                </c:pt>
                <c:pt idx="6">
                  <c:v>6</c:v>
                </c:pt>
                <c:pt idx="7">
                  <c:v>6</c:v>
                </c:pt>
                <c:pt idx="8">
                  <c:v>4</c:v>
                </c:pt>
                <c:pt idx="9">
                  <c:v>5</c:v>
                </c:pt>
                <c:pt idx="10">
                  <c:v>4</c:v>
                </c:pt>
                <c:pt idx="11">
                  <c:v>3</c:v>
                </c:pt>
                <c:pt idx="12">
                  <c:v>2</c:v>
                </c:pt>
                <c:pt idx="41" formatCode="0.0">
                  <c:v>5.76393478915237</c:v>
                </c:pt>
                <c:pt idx="42" formatCode="0.0">
                  <c:v>3.5729441991093971</c:v>
                </c:pt>
                <c:pt idx="43" formatCode="0.0">
                  <c:v>5.5485498108448903</c:v>
                </c:pt>
                <c:pt idx="44" formatCode="0.0">
                  <c:v>3.0112923462986201</c:v>
                </c:pt>
                <c:pt idx="45" formatCode="0.0">
                  <c:v>2.2268447699756102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dPt>
            <c:idx val="36"/>
            <c:bubble3D val="0"/>
            <c:spPr>
              <a:ln w="38100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Sheet1!$B$3:$B$48</c:f>
              <c:strCache>
                <c:ptCount val="46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</c:strCache>
            </c:strRef>
          </c:cat>
          <c:val>
            <c:numRef>
              <c:f>Sheet1!$F$3:$F$48</c:f>
              <c:numCache>
                <c:formatCode>General</c:formatCode>
                <c:ptCount val="46"/>
                <c:pt idx="12" formatCode="#,##0">
                  <c:v>6</c:v>
                </c:pt>
                <c:pt idx="13" formatCode="#,##0">
                  <c:v>6</c:v>
                </c:pt>
                <c:pt idx="14" formatCode="#,##0">
                  <c:v>6</c:v>
                </c:pt>
                <c:pt idx="15" formatCode="#,##0">
                  <c:v>4</c:v>
                </c:pt>
                <c:pt idx="16" formatCode="#,##0">
                  <c:v>5</c:v>
                </c:pt>
                <c:pt idx="17" formatCode="#,##0">
                  <c:v>5</c:v>
                </c:pt>
                <c:pt idx="18" formatCode="0.0">
                  <c:v>5.2389183703334865</c:v>
                </c:pt>
                <c:pt idx="19" formatCode="0.0">
                  <c:v>4.0720088810760906</c:v>
                </c:pt>
                <c:pt idx="20" formatCode="0.0">
                  <c:v>3.734011660312845</c:v>
                </c:pt>
                <c:pt idx="21" formatCode="0.0">
                  <c:v>4.040509092544883</c:v>
                </c:pt>
                <c:pt idx="22" formatCode="0.0">
                  <c:v>4.6990341061971597</c:v>
                </c:pt>
                <c:pt idx="23" formatCode="0.0">
                  <c:v>6.136094655132303</c:v>
                </c:pt>
                <c:pt idx="24" formatCode="0.0">
                  <c:v>7.0237107552666611</c:v>
                </c:pt>
                <c:pt idx="25" formatCode="0.0">
                  <c:v>6.994195956981974</c:v>
                </c:pt>
                <c:pt idx="26" formatCode="0.0">
                  <c:v>6.5800523986414339</c:v>
                </c:pt>
                <c:pt idx="27" formatCode="0.0">
                  <c:v>5.8329620997080012</c:v>
                </c:pt>
                <c:pt idx="28" formatCode="0.0">
                  <c:v>10.615698124044437</c:v>
                </c:pt>
                <c:pt idx="29" formatCode="0.0">
                  <c:v>6.8814287681398207</c:v>
                </c:pt>
                <c:pt idx="30" formatCode="0.0">
                  <c:v>7.2714208334352426</c:v>
                </c:pt>
                <c:pt idx="31" formatCode="0.0">
                  <c:v>6.6533447960272207</c:v>
                </c:pt>
                <c:pt idx="32" formatCode="0.0">
                  <c:v>6.217293223597042</c:v>
                </c:pt>
                <c:pt idx="33" formatCode="0.0">
                  <c:v>6.4110578211487388</c:v>
                </c:pt>
                <c:pt idx="34" formatCode="0.0">
                  <c:v>7.6108791236880791</c:v>
                </c:pt>
                <c:pt idx="35" formatCode="0.0">
                  <c:v>6.1216522887670335</c:v>
                </c:pt>
                <c:pt idx="36" formatCode="0.0">
                  <c:v>4.6121755729051186</c:v>
                </c:pt>
                <c:pt idx="37" formatCode="0.0">
                  <c:v>4.3674456757174438</c:v>
                </c:pt>
                <c:pt idx="38" formatCode="0.0">
                  <c:v>4.5743994316323162</c:v>
                </c:pt>
                <c:pt idx="39" formatCode="0.0">
                  <c:v>4.3812493920733671</c:v>
                </c:pt>
                <c:pt idx="40" formatCode="0.0">
                  <c:v>2.8236985165895412</c:v>
                </c:pt>
                <c:pt idx="41" formatCode="0.0">
                  <c:v>1.8844900467235102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Sheet1!$B$3:$B$48</c:f>
              <c:strCache>
                <c:ptCount val="46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</c:strCache>
            </c:strRef>
          </c:cat>
          <c:val>
            <c:numRef>
              <c:f>Sheet1!$G$3:$G$48</c:f>
              <c:numCache>
                <c:formatCode>General</c:formatCode>
                <c:ptCount val="46"/>
                <c:pt idx="41" formatCode="0.0">
                  <c:v>7.0261456098609898</c:v>
                </c:pt>
                <c:pt idx="42" formatCode="0.0">
                  <c:v>5.2474278035687396</c:v>
                </c:pt>
                <c:pt idx="43" formatCode="0.0">
                  <c:v>5.2422405033770296</c:v>
                </c:pt>
                <c:pt idx="44" formatCode="0.0">
                  <c:v>3.04868392334361</c:v>
                </c:pt>
                <c:pt idx="45" formatCode="0.0">
                  <c:v>3.9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dPt>
            <c:idx val="36"/>
            <c:bubble3D val="0"/>
            <c:spPr>
              <a:ln w="38100">
                <a:solidFill>
                  <a:schemeClr val="tx1"/>
                </a:solidFill>
              </a:ln>
            </c:spPr>
          </c:dPt>
          <c:cat>
            <c:strRef>
              <c:f>Sheet1!$B$3:$B$48</c:f>
              <c:strCache>
                <c:ptCount val="46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</c:strCache>
            </c:strRef>
          </c:cat>
          <c:val>
            <c:numRef>
              <c:f>Sheet1!$H$3:$H$46</c:f>
              <c:numCache>
                <c:formatCode>General</c:formatCode>
                <c:ptCount val="44"/>
                <c:pt idx="33" formatCode="0.0">
                  <c:v>6.2194570640454803</c:v>
                </c:pt>
                <c:pt idx="34" formatCode="0.0">
                  <c:v>7.0252469714878449</c:v>
                </c:pt>
                <c:pt idx="35" formatCode="0.0">
                  <c:v>7.7737882616016734</c:v>
                </c:pt>
                <c:pt idx="36" formatCode="0.0">
                  <c:v>5.1710436910106097</c:v>
                </c:pt>
                <c:pt idx="37" formatCode="0.0">
                  <c:v>5.1799357214757276</c:v>
                </c:pt>
                <c:pt idx="38" formatCode="0.0">
                  <c:v>5.5500637689201717</c:v>
                </c:pt>
                <c:pt idx="39" formatCode="0.0">
                  <c:v>4.9645358350430593</c:v>
                </c:pt>
                <c:pt idx="40" formatCode="0.0">
                  <c:v>5.7614263683114695</c:v>
                </c:pt>
                <c:pt idx="41" formatCode="0.0">
                  <c:v>4.4017148530872436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Sheet1!$B$3:$B$48</c:f>
              <c:strCache>
                <c:ptCount val="46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</c:strCache>
            </c:strRef>
          </c:cat>
          <c:val>
            <c:numRef>
              <c:f>Sheet1!$I$3:$I$48</c:f>
              <c:numCache>
                <c:formatCode>General</c:formatCode>
                <c:ptCount val="46"/>
                <c:pt idx="41" formatCode="0.0">
                  <c:v>5.43299361601259</c:v>
                </c:pt>
                <c:pt idx="42" formatCode="0.0">
                  <c:v>4.6158505705250201</c:v>
                </c:pt>
                <c:pt idx="43" formatCode="0.0">
                  <c:v>4.1853446526286202</c:v>
                </c:pt>
                <c:pt idx="44" formatCode="0.0">
                  <c:v>3.4046282898092199</c:v>
                </c:pt>
                <c:pt idx="45" formatCode="0.0">
                  <c:v>2.8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dPt>
            <c:idx val="36"/>
            <c:bubble3D val="0"/>
            <c:spPr>
              <a:ln w="38100">
                <a:solidFill>
                  <a:schemeClr val="tx1"/>
                </a:solidFill>
              </a:ln>
            </c:spPr>
          </c:dPt>
          <c:cat>
            <c:strRef>
              <c:f>Sheet1!$B$3:$B$48</c:f>
              <c:strCache>
                <c:ptCount val="46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</c:strCache>
            </c:strRef>
          </c:cat>
          <c:val>
            <c:numRef>
              <c:f>Sheet1!$J$3:$J$48</c:f>
              <c:numCache>
                <c:formatCode>General</c:formatCode>
                <c:ptCount val="46"/>
                <c:pt idx="33" formatCode="0.0">
                  <c:v>3.9065298367352841</c:v>
                </c:pt>
                <c:pt idx="34" formatCode="0.0">
                  <c:v>5.2657149828458616</c:v>
                </c:pt>
                <c:pt idx="35" formatCode="0.0">
                  <c:v>4.9796786675078604</c:v>
                </c:pt>
                <c:pt idx="36" formatCode="0.0">
                  <c:v>4.0700182877826814</c:v>
                </c:pt>
                <c:pt idx="37" formatCode="0.0">
                  <c:v>4.5280682012377493</c:v>
                </c:pt>
                <c:pt idx="38" formatCode="0.0">
                  <c:v>4.3885885475850985</c:v>
                </c:pt>
                <c:pt idx="39" formatCode="0.0">
                  <c:v>3.6259896144045616</c:v>
                </c:pt>
                <c:pt idx="40" formatCode="0.0">
                  <c:v>2.7566225619819766</c:v>
                </c:pt>
                <c:pt idx="41" formatCode="0.0">
                  <c:v>2.633089568814166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6013720"/>
        <c:axId val="348204312"/>
      </c:lineChart>
      <c:catAx>
        <c:axId val="346013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48204312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348204312"/>
        <c:scaling>
          <c:orientation val="minMax"/>
          <c:max val="30"/>
        </c:scaling>
        <c:delete val="0"/>
        <c:axPos val="l"/>
        <c:majorGridlines>
          <c:spPr>
            <a:ln w="3167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1"/>
        <c:majorTickMark val="none"/>
        <c:minorTickMark val="none"/>
        <c:tickLblPos val="nextTo"/>
        <c:spPr>
          <a:ln w="31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46013720"/>
        <c:crosses val="autoZero"/>
        <c:crossBetween val="midCat"/>
        <c:majorUnit val="10"/>
      </c:valAx>
      <c:spPr>
        <a:solidFill>
          <a:schemeClr val="tx1"/>
        </a:solidFill>
        <a:ln w="3167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39308456897724592"/>
          <c:y val="0.1255797218863117"/>
          <c:w val="0.46248961803708588"/>
          <c:h val="0.16212638740535171"/>
        </c:manualLayout>
      </c:layout>
      <c:overlay val="0"/>
      <c:txPr>
        <a:bodyPr/>
        <a:lstStyle/>
        <a:p>
          <a:pPr>
            <a:defRPr sz="1700" b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115691827777932E-2"/>
          <c:y val="0.1283095723014257"/>
          <c:w val="0.90398869151073868"/>
          <c:h val="0.7596741344195725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15–19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Sheet1!$A$2:$A$24</c:f>
              <c:numCache>
                <c:formatCode>@</c:formatCode>
                <c:ptCount val="23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 formatCode="General">
                  <c:v>2006</c:v>
                </c:pt>
                <c:pt idx="14" formatCode="General">
                  <c:v>2007</c:v>
                </c:pt>
                <c:pt idx="15" formatCode="General">
                  <c:v>2008</c:v>
                </c:pt>
                <c:pt idx="16" formatCode="General">
                  <c:v>2009</c:v>
                </c:pt>
                <c:pt idx="17" formatCode="General">
                  <c:v>2010</c:v>
                </c:pt>
                <c:pt idx="18" formatCode="General">
                  <c:v>2011</c:v>
                </c:pt>
                <c:pt idx="19" formatCode="General">
                  <c:v>2012</c:v>
                </c:pt>
                <c:pt idx="20" formatCode="General">
                  <c:v>2013</c:v>
                </c:pt>
                <c:pt idx="21" formatCode="General">
                  <c:v>2014</c:v>
                </c:pt>
                <c:pt idx="22" formatCode="General">
                  <c:v>2015</c:v>
                </c:pt>
              </c:numCache>
            </c:numRef>
          </c:cat>
          <c:val>
            <c:numRef>
              <c:f>Sheet1!$B$2:$B$24</c:f>
              <c:numCache>
                <c:formatCode>0</c:formatCode>
                <c:ptCount val="23"/>
                <c:pt idx="0">
                  <c:v>23.144104803493452</c:v>
                </c:pt>
                <c:pt idx="1">
                  <c:v>17.766497461928935</c:v>
                </c:pt>
                <c:pt idx="2">
                  <c:v>21.348314606741571</c:v>
                </c:pt>
                <c:pt idx="3">
                  <c:v>17.679558011049721</c:v>
                </c:pt>
                <c:pt idx="4">
                  <c:v>19.886363636363637</c:v>
                </c:pt>
                <c:pt idx="5">
                  <c:v>16.402116402116402</c:v>
                </c:pt>
                <c:pt idx="6">
                  <c:v>9.8837209302325579</c:v>
                </c:pt>
                <c:pt idx="7">
                  <c:v>15.530303030303031</c:v>
                </c:pt>
                <c:pt idx="8">
                  <c:v>15.408805031446541</c:v>
                </c:pt>
                <c:pt idx="9">
                  <c:v>16.030534351145036</c:v>
                </c:pt>
                <c:pt idx="10">
                  <c:v>11.294117647058824</c:v>
                </c:pt>
                <c:pt idx="11">
                  <c:v>15.625</c:v>
                </c:pt>
                <c:pt idx="12">
                  <c:v>11.503067484662576</c:v>
                </c:pt>
                <c:pt idx="13">
                  <c:v>11.561561561561561</c:v>
                </c:pt>
                <c:pt idx="14">
                  <c:v>12.795549374130738</c:v>
                </c:pt>
                <c:pt idx="15" formatCode="#,##0">
                  <c:v>12.258796821793416</c:v>
                </c:pt>
                <c:pt idx="16" formatCode="#,##0">
                  <c:v>11.912225705329153</c:v>
                </c:pt>
                <c:pt idx="17">
                  <c:v>13.08316430020284</c:v>
                </c:pt>
                <c:pt idx="18">
                  <c:v>11.021505376344086</c:v>
                </c:pt>
                <c:pt idx="19">
                  <c:v>9.8776223776223784</c:v>
                </c:pt>
                <c:pt idx="20">
                  <c:v>8.7488240827845711</c:v>
                </c:pt>
                <c:pt idx="21">
                  <c:v>6.8269230769230766</c:v>
                </c:pt>
                <c:pt idx="22">
                  <c:v>5.942622950819672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20–29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Sheet1!$A$2:$A$24</c:f>
              <c:numCache>
                <c:formatCode>@</c:formatCode>
                <c:ptCount val="23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 formatCode="General">
                  <c:v>2006</c:v>
                </c:pt>
                <c:pt idx="14" formatCode="General">
                  <c:v>2007</c:v>
                </c:pt>
                <c:pt idx="15" formatCode="General">
                  <c:v>2008</c:v>
                </c:pt>
                <c:pt idx="16" formatCode="General">
                  <c:v>2009</c:v>
                </c:pt>
                <c:pt idx="17" formatCode="General">
                  <c:v>2010</c:v>
                </c:pt>
                <c:pt idx="18" formatCode="General">
                  <c:v>2011</c:v>
                </c:pt>
                <c:pt idx="19" formatCode="General">
                  <c:v>2012</c:v>
                </c:pt>
                <c:pt idx="20" formatCode="General">
                  <c:v>2013</c:v>
                </c:pt>
                <c:pt idx="21" formatCode="General">
                  <c:v>2014</c:v>
                </c:pt>
                <c:pt idx="22" formatCode="General">
                  <c:v>2015</c:v>
                </c:pt>
              </c:numCache>
            </c:numRef>
          </c:cat>
          <c:val>
            <c:numRef>
              <c:f>Sheet1!$C$2:$C$24</c:f>
              <c:numCache>
                <c:formatCode>0</c:formatCode>
                <c:ptCount val="23"/>
                <c:pt idx="0">
                  <c:v>55.458515283842793</c:v>
                </c:pt>
                <c:pt idx="1">
                  <c:v>56.852791878172596</c:v>
                </c:pt>
                <c:pt idx="2">
                  <c:v>52.247191011235962</c:v>
                </c:pt>
                <c:pt idx="3">
                  <c:v>55.80110497237569</c:v>
                </c:pt>
                <c:pt idx="4">
                  <c:v>53.977272727272727</c:v>
                </c:pt>
                <c:pt idx="5">
                  <c:v>57.671957671957671</c:v>
                </c:pt>
                <c:pt idx="6">
                  <c:v>70.348837209302332</c:v>
                </c:pt>
                <c:pt idx="7">
                  <c:v>62.5</c:v>
                </c:pt>
                <c:pt idx="8">
                  <c:v>63.836477987421382</c:v>
                </c:pt>
                <c:pt idx="9">
                  <c:v>62.086513994910945</c:v>
                </c:pt>
                <c:pt idx="10">
                  <c:v>69.647058823529406</c:v>
                </c:pt>
                <c:pt idx="11">
                  <c:v>62.708333333333336</c:v>
                </c:pt>
                <c:pt idx="12">
                  <c:v>62.116564417177912</c:v>
                </c:pt>
                <c:pt idx="13">
                  <c:v>59.609609609609613</c:v>
                </c:pt>
                <c:pt idx="14">
                  <c:v>60.778859527121</c:v>
                </c:pt>
                <c:pt idx="15" formatCode="#,##0">
                  <c:v>59.023836549375709</c:v>
                </c:pt>
                <c:pt idx="16" formatCode="#,##0">
                  <c:v>57.053291536050153</c:v>
                </c:pt>
                <c:pt idx="17" formatCode="#,##0">
                  <c:v>54.563894523326574</c:v>
                </c:pt>
                <c:pt idx="18">
                  <c:v>56.630824372759861</c:v>
                </c:pt>
                <c:pt idx="19">
                  <c:v>55.157342657342653</c:v>
                </c:pt>
                <c:pt idx="20">
                  <c:v>54.186265286923799</c:v>
                </c:pt>
                <c:pt idx="21">
                  <c:v>56.153846153846153</c:v>
                </c:pt>
                <c:pt idx="22">
                  <c:v>56.147540983606561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30–39</c:v>
                </c:pt>
              </c:strCache>
            </c:strRef>
          </c:tx>
          <c:spPr>
            <a:ln w="3810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numRef>
              <c:f>Sheet1!$A$2:$A$24</c:f>
              <c:numCache>
                <c:formatCode>@</c:formatCode>
                <c:ptCount val="23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 formatCode="General">
                  <c:v>2006</c:v>
                </c:pt>
                <c:pt idx="14" formatCode="General">
                  <c:v>2007</c:v>
                </c:pt>
                <c:pt idx="15" formatCode="General">
                  <c:v>2008</c:v>
                </c:pt>
                <c:pt idx="16" formatCode="General">
                  <c:v>2009</c:v>
                </c:pt>
                <c:pt idx="17" formatCode="General">
                  <c:v>2010</c:v>
                </c:pt>
                <c:pt idx="18" formatCode="General">
                  <c:v>2011</c:v>
                </c:pt>
                <c:pt idx="19" formatCode="General">
                  <c:v>2012</c:v>
                </c:pt>
                <c:pt idx="20" formatCode="General">
                  <c:v>2013</c:v>
                </c:pt>
                <c:pt idx="21" formatCode="General">
                  <c:v>2014</c:v>
                </c:pt>
                <c:pt idx="22" formatCode="General">
                  <c:v>2015</c:v>
                </c:pt>
              </c:numCache>
            </c:numRef>
          </c:cat>
          <c:val>
            <c:numRef>
              <c:f>Sheet1!$D$2:$D$24</c:f>
              <c:numCache>
                <c:formatCode>0</c:formatCode>
                <c:ptCount val="23"/>
                <c:pt idx="0">
                  <c:v>14.847161572052403</c:v>
                </c:pt>
                <c:pt idx="1">
                  <c:v>19.796954314720814</c:v>
                </c:pt>
                <c:pt idx="2">
                  <c:v>20.786516853932586</c:v>
                </c:pt>
                <c:pt idx="3">
                  <c:v>19.88950276243094</c:v>
                </c:pt>
                <c:pt idx="4">
                  <c:v>18.181818181818183</c:v>
                </c:pt>
                <c:pt idx="5">
                  <c:v>20.634920634920633</c:v>
                </c:pt>
                <c:pt idx="6">
                  <c:v>15.697674418604651</c:v>
                </c:pt>
                <c:pt idx="7">
                  <c:v>17.424242424242426</c:v>
                </c:pt>
                <c:pt idx="8">
                  <c:v>17.924528301886792</c:v>
                </c:pt>
                <c:pt idx="9">
                  <c:v>16.030534351145036</c:v>
                </c:pt>
                <c:pt idx="10">
                  <c:v>13.647058823529413</c:v>
                </c:pt>
                <c:pt idx="11">
                  <c:v>17.291666666666668</c:v>
                </c:pt>
                <c:pt idx="12">
                  <c:v>20.398773006134967</c:v>
                </c:pt>
                <c:pt idx="13">
                  <c:v>21.921921921921921</c:v>
                </c:pt>
                <c:pt idx="14">
                  <c:v>20.305980528511821</c:v>
                </c:pt>
                <c:pt idx="15" formatCode="#,##0">
                  <c:v>20.771850170261068</c:v>
                </c:pt>
                <c:pt idx="16" formatCode="#,##0">
                  <c:v>22.988505747126435</c:v>
                </c:pt>
                <c:pt idx="17" formatCode="#,##0">
                  <c:v>24.036511156186613</c:v>
                </c:pt>
                <c:pt idx="18">
                  <c:v>25.358422939068099</c:v>
                </c:pt>
                <c:pt idx="19">
                  <c:v>26.486013986013983</c:v>
                </c:pt>
                <c:pt idx="20">
                  <c:v>28.316086547507059</c:v>
                </c:pt>
                <c:pt idx="21">
                  <c:v>27.98076923076923</c:v>
                </c:pt>
                <c:pt idx="22">
                  <c:v>27.561475409836067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40–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Sheet1!$A$2:$A$24</c:f>
              <c:numCache>
                <c:formatCode>@</c:formatCode>
                <c:ptCount val="23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 formatCode="General">
                  <c:v>2006</c:v>
                </c:pt>
                <c:pt idx="14" formatCode="General">
                  <c:v>2007</c:v>
                </c:pt>
                <c:pt idx="15" formatCode="General">
                  <c:v>2008</c:v>
                </c:pt>
                <c:pt idx="16" formatCode="General">
                  <c:v>2009</c:v>
                </c:pt>
                <c:pt idx="17" formatCode="General">
                  <c:v>2010</c:v>
                </c:pt>
                <c:pt idx="18" formatCode="General">
                  <c:v>2011</c:v>
                </c:pt>
                <c:pt idx="19" formatCode="General">
                  <c:v>2012</c:v>
                </c:pt>
                <c:pt idx="20" formatCode="General">
                  <c:v>2013</c:v>
                </c:pt>
                <c:pt idx="21" formatCode="General">
                  <c:v>2014</c:v>
                </c:pt>
                <c:pt idx="22" formatCode="General">
                  <c:v>2015</c:v>
                </c:pt>
              </c:numCache>
            </c:numRef>
          </c:cat>
          <c:val>
            <c:numRef>
              <c:f>Sheet1!$E$2:$E$24</c:f>
              <c:numCache>
                <c:formatCode>0</c:formatCode>
                <c:ptCount val="23"/>
                <c:pt idx="0">
                  <c:v>6.5502183406113534</c:v>
                </c:pt>
                <c:pt idx="1">
                  <c:v>5.5837563451776653</c:v>
                </c:pt>
                <c:pt idx="2">
                  <c:v>5.6179775280898872</c:v>
                </c:pt>
                <c:pt idx="3">
                  <c:v>6.6298342541436464</c:v>
                </c:pt>
                <c:pt idx="4">
                  <c:v>7.9545454545454541</c:v>
                </c:pt>
                <c:pt idx="5">
                  <c:v>5.2910052910052912</c:v>
                </c:pt>
                <c:pt idx="6">
                  <c:v>4.0697674418604652</c:v>
                </c:pt>
                <c:pt idx="7">
                  <c:v>4.5454545454545459</c:v>
                </c:pt>
                <c:pt idx="8">
                  <c:v>2.8301886792452833</c:v>
                </c:pt>
                <c:pt idx="9">
                  <c:v>5.8524173027989823</c:v>
                </c:pt>
                <c:pt idx="10">
                  <c:v>5.4117647058823524</c:v>
                </c:pt>
                <c:pt idx="11">
                  <c:v>4.375</c:v>
                </c:pt>
                <c:pt idx="12">
                  <c:v>5.9815950920245404</c:v>
                </c:pt>
                <c:pt idx="13">
                  <c:v>6.9069069069069062</c:v>
                </c:pt>
                <c:pt idx="14">
                  <c:v>6.1196105702364401</c:v>
                </c:pt>
                <c:pt idx="15" formatCode="#,##0">
                  <c:v>7.9455164585698066</c:v>
                </c:pt>
                <c:pt idx="16" formatCode="#,##0">
                  <c:v>8.0459770114942533</c:v>
                </c:pt>
                <c:pt idx="17" formatCode="#,##0">
                  <c:v>8.3164300202839758</c:v>
                </c:pt>
                <c:pt idx="18">
                  <c:v>6.9892473118279561</c:v>
                </c:pt>
                <c:pt idx="19">
                  <c:v>8.4790209790209801</c:v>
                </c:pt>
                <c:pt idx="20">
                  <c:v>8.7488240827845711</c:v>
                </c:pt>
                <c:pt idx="21">
                  <c:v>9.0384615384615383</c:v>
                </c:pt>
                <c:pt idx="22">
                  <c:v>10.245901639344263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8204704"/>
        <c:axId val="348205096"/>
      </c:lineChart>
      <c:catAx>
        <c:axId val="348204704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4820509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48205096"/>
        <c:scaling>
          <c:orientation val="minMax"/>
          <c:max val="100"/>
        </c:scaling>
        <c:delete val="0"/>
        <c:axPos val="l"/>
        <c:majorGridlines>
          <c:spPr>
            <a:ln w="3011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1"/>
        <c:majorTickMark val="none"/>
        <c:minorTickMark val="none"/>
        <c:tickLblPos val="nextTo"/>
        <c:spPr>
          <a:ln w="30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48204704"/>
        <c:crosses val="autoZero"/>
        <c:crossBetween val="midCat"/>
        <c:majorUnit val="25"/>
      </c:valAx>
      <c:spPr>
        <a:solidFill>
          <a:schemeClr val="tx1"/>
        </a:solidFill>
        <a:ln w="12046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839617494815008"/>
          <c:y val="0.16484376295068376"/>
          <c:w val="0.54466504514160852"/>
          <c:h val="8.1909656029838379E-2"/>
        </c:manualLayout>
      </c:layout>
      <c:overlay val="0"/>
      <c:spPr>
        <a:noFill/>
        <a:ln w="3011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helvetica"/>
              <a:ea typeface="helvetica"/>
              <a:cs typeface="helvetica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57134378982696E-2"/>
          <c:y val="4.2086149069942208E-2"/>
          <c:w val="0.90398869151073868"/>
          <c:h val="0.7350050158275170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Män, dagligrökning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Sheet1!$A$2:$A$20</c:f>
              <c:strCache>
                <c:ptCount val="19"/>
                <c:pt idx="0">
                  <c:v>1980-81</c:v>
                </c:pt>
                <c:pt idx="1">
                  <c:v>1982-83</c:v>
                </c:pt>
                <c:pt idx="2">
                  <c:v>1984-85</c:v>
                </c:pt>
                <c:pt idx="3">
                  <c:v>1986-87</c:v>
                </c:pt>
                <c:pt idx="4">
                  <c:v>1988-89</c:v>
                </c:pt>
                <c:pt idx="5">
                  <c:v>1990-91</c:v>
                </c:pt>
                <c:pt idx="6">
                  <c:v>1992-93</c:v>
                </c:pt>
                <c:pt idx="7">
                  <c:v>1994-95</c:v>
                </c:pt>
                <c:pt idx="8">
                  <c:v>1996-97</c:v>
                </c:pt>
                <c:pt idx="9">
                  <c:v>1998-99</c:v>
                </c:pt>
                <c:pt idx="10">
                  <c:v>2000-01</c:v>
                </c:pt>
                <c:pt idx="11">
                  <c:v>2002-03</c:v>
                </c:pt>
                <c:pt idx="12">
                  <c:v>2004-05</c:v>
                </c:pt>
                <c:pt idx="13">
                  <c:v>2006</c:v>
                </c:pt>
                <c:pt idx="14">
                  <c:v>2007</c:v>
                </c:pt>
                <c:pt idx="15">
                  <c:v>2008-09</c:v>
                </c:pt>
                <c:pt idx="16">
                  <c:v>2010-11</c:v>
                </c:pt>
                <c:pt idx="17">
                  <c:v>2012-13</c:v>
                </c:pt>
                <c:pt idx="18">
                  <c:v>2014-15</c:v>
                </c:pt>
              </c:strCache>
            </c:strRef>
          </c:cat>
          <c:val>
            <c:numRef>
              <c:f>Sheet1!$B$2:$B$20</c:f>
              <c:numCache>
                <c:formatCode>###0</c:formatCode>
                <c:ptCount val="19"/>
                <c:pt idx="0">
                  <c:v>35.1</c:v>
                </c:pt>
                <c:pt idx="1">
                  <c:v>32.799999999999997</c:v>
                </c:pt>
                <c:pt idx="2">
                  <c:v>31.5</c:v>
                </c:pt>
                <c:pt idx="3">
                  <c:v>29.1</c:v>
                </c:pt>
                <c:pt idx="4">
                  <c:v>26.6</c:v>
                </c:pt>
                <c:pt idx="5">
                  <c:v>25.8</c:v>
                </c:pt>
                <c:pt idx="6">
                  <c:v>24.3</c:v>
                </c:pt>
                <c:pt idx="7">
                  <c:v>21.8</c:v>
                </c:pt>
                <c:pt idx="8">
                  <c:v>18.8</c:v>
                </c:pt>
                <c:pt idx="9">
                  <c:v>17.899999999999999</c:v>
                </c:pt>
                <c:pt idx="10">
                  <c:v>17.399999999999999</c:v>
                </c:pt>
                <c:pt idx="11">
                  <c:v>16.5</c:v>
                </c:pt>
                <c:pt idx="12">
                  <c:v>14.4</c:v>
                </c:pt>
                <c:pt idx="13">
                  <c:v>12.4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Sheet1!$A$2:$A$20</c:f>
              <c:strCache>
                <c:ptCount val="19"/>
                <c:pt idx="0">
                  <c:v>1980-81</c:v>
                </c:pt>
                <c:pt idx="1">
                  <c:v>1982-83</c:v>
                </c:pt>
                <c:pt idx="2">
                  <c:v>1984-85</c:v>
                </c:pt>
                <c:pt idx="3">
                  <c:v>1986-87</c:v>
                </c:pt>
                <c:pt idx="4">
                  <c:v>1988-89</c:v>
                </c:pt>
                <c:pt idx="5">
                  <c:v>1990-91</c:v>
                </c:pt>
                <c:pt idx="6">
                  <c:v>1992-93</c:v>
                </c:pt>
                <c:pt idx="7">
                  <c:v>1994-95</c:v>
                </c:pt>
                <c:pt idx="8">
                  <c:v>1996-97</c:v>
                </c:pt>
                <c:pt idx="9">
                  <c:v>1998-99</c:v>
                </c:pt>
                <c:pt idx="10">
                  <c:v>2000-01</c:v>
                </c:pt>
                <c:pt idx="11">
                  <c:v>2002-03</c:v>
                </c:pt>
                <c:pt idx="12">
                  <c:v>2004-05</c:v>
                </c:pt>
                <c:pt idx="13">
                  <c:v>2006</c:v>
                </c:pt>
                <c:pt idx="14">
                  <c:v>2007</c:v>
                </c:pt>
                <c:pt idx="15">
                  <c:v>2008-09</c:v>
                </c:pt>
                <c:pt idx="16">
                  <c:v>2010-11</c:v>
                </c:pt>
                <c:pt idx="17">
                  <c:v>2012-13</c:v>
                </c:pt>
                <c:pt idx="18">
                  <c:v>2014-15</c:v>
                </c:pt>
              </c:strCache>
            </c:strRef>
          </c:cat>
          <c:val>
            <c:numRef>
              <c:f>Sheet1!$C$2:$C$20</c:f>
              <c:numCache>
                <c:formatCode>General</c:formatCode>
                <c:ptCount val="19"/>
                <c:pt idx="13" formatCode="###0">
                  <c:v>14.1</c:v>
                </c:pt>
                <c:pt idx="14" formatCode="###0">
                  <c:v>12.9</c:v>
                </c:pt>
                <c:pt idx="15" formatCode="###0">
                  <c:v>13.3</c:v>
                </c:pt>
                <c:pt idx="16" formatCode="###0">
                  <c:v>12.7</c:v>
                </c:pt>
                <c:pt idx="17" formatCode="###0.0">
                  <c:v>11.3</c:v>
                </c:pt>
                <c:pt idx="18" formatCode="###0.0">
                  <c:v>11.7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Män, rökning totalt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Sheet1!$A$2:$A$20</c:f>
              <c:strCache>
                <c:ptCount val="19"/>
                <c:pt idx="0">
                  <c:v>1980-81</c:v>
                </c:pt>
                <c:pt idx="1">
                  <c:v>1982-83</c:v>
                </c:pt>
                <c:pt idx="2">
                  <c:v>1984-85</c:v>
                </c:pt>
                <c:pt idx="3">
                  <c:v>1986-87</c:v>
                </c:pt>
                <c:pt idx="4">
                  <c:v>1988-89</c:v>
                </c:pt>
                <c:pt idx="5">
                  <c:v>1990-91</c:v>
                </c:pt>
                <c:pt idx="6">
                  <c:v>1992-93</c:v>
                </c:pt>
                <c:pt idx="7">
                  <c:v>1994-95</c:v>
                </c:pt>
                <c:pt idx="8">
                  <c:v>1996-97</c:v>
                </c:pt>
                <c:pt idx="9">
                  <c:v>1998-99</c:v>
                </c:pt>
                <c:pt idx="10">
                  <c:v>2000-01</c:v>
                </c:pt>
                <c:pt idx="11">
                  <c:v>2002-03</c:v>
                </c:pt>
                <c:pt idx="12">
                  <c:v>2004-05</c:v>
                </c:pt>
                <c:pt idx="13">
                  <c:v>2006</c:v>
                </c:pt>
                <c:pt idx="14">
                  <c:v>2007</c:v>
                </c:pt>
                <c:pt idx="15">
                  <c:v>2008-09</c:v>
                </c:pt>
                <c:pt idx="16">
                  <c:v>2010-11</c:v>
                </c:pt>
                <c:pt idx="17">
                  <c:v>2012-13</c:v>
                </c:pt>
                <c:pt idx="18">
                  <c:v>2014-15</c:v>
                </c:pt>
              </c:strCache>
            </c:strRef>
          </c:cat>
          <c:val>
            <c:numRef>
              <c:f>Sheet1!$D$2:$D$20</c:f>
              <c:numCache>
                <c:formatCode>General</c:formatCode>
                <c:ptCount val="19"/>
                <c:pt idx="4" formatCode="###0">
                  <c:v>36.5</c:v>
                </c:pt>
                <c:pt idx="5" formatCode="###0">
                  <c:v>37.4</c:v>
                </c:pt>
                <c:pt idx="6" formatCode="###0">
                  <c:v>35.700000000000003</c:v>
                </c:pt>
                <c:pt idx="7" formatCode="###0">
                  <c:v>34.200000000000003</c:v>
                </c:pt>
                <c:pt idx="8" formatCode="###0">
                  <c:v>30</c:v>
                </c:pt>
                <c:pt idx="9" formatCode="###0">
                  <c:v>29.9</c:v>
                </c:pt>
                <c:pt idx="10" formatCode="###0">
                  <c:v>30.2</c:v>
                </c:pt>
                <c:pt idx="11" formatCode="###0">
                  <c:v>29</c:v>
                </c:pt>
                <c:pt idx="12" formatCode="###0">
                  <c:v>25.9</c:v>
                </c:pt>
                <c:pt idx="13" formatCode="###0">
                  <c:v>25.1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Sheet1!$A$2:$A$20</c:f>
              <c:strCache>
                <c:ptCount val="19"/>
                <c:pt idx="0">
                  <c:v>1980-81</c:v>
                </c:pt>
                <c:pt idx="1">
                  <c:v>1982-83</c:v>
                </c:pt>
                <c:pt idx="2">
                  <c:v>1984-85</c:v>
                </c:pt>
                <c:pt idx="3">
                  <c:v>1986-87</c:v>
                </c:pt>
                <c:pt idx="4">
                  <c:v>1988-89</c:v>
                </c:pt>
                <c:pt idx="5">
                  <c:v>1990-91</c:v>
                </c:pt>
                <c:pt idx="6">
                  <c:v>1992-93</c:v>
                </c:pt>
                <c:pt idx="7">
                  <c:v>1994-95</c:v>
                </c:pt>
                <c:pt idx="8">
                  <c:v>1996-97</c:v>
                </c:pt>
                <c:pt idx="9">
                  <c:v>1998-99</c:v>
                </c:pt>
                <c:pt idx="10">
                  <c:v>2000-01</c:v>
                </c:pt>
                <c:pt idx="11">
                  <c:v>2002-03</c:v>
                </c:pt>
                <c:pt idx="12">
                  <c:v>2004-05</c:v>
                </c:pt>
                <c:pt idx="13">
                  <c:v>2006</c:v>
                </c:pt>
                <c:pt idx="14">
                  <c:v>2007</c:v>
                </c:pt>
                <c:pt idx="15">
                  <c:v>2008-09</c:v>
                </c:pt>
                <c:pt idx="16">
                  <c:v>2010-11</c:v>
                </c:pt>
                <c:pt idx="17">
                  <c:v>2012-13</c:v>
                </c:pt>
                <c:pt idx="18">
                  <c:v>2014-15</c:v>
                </c:pt>
              </c:strCache>
            </c:strRef>
          </c:cat>
          <c:val>
            <c:numRef>
              <c:f>Sheet1!$E$2:$E$20</c:f>
              <c:numCache>
                <c:formatCode>General</c:formatCode>
                <c:ptCount val="19"/>
                <c:pt idx="13" formatCode="###0">
                  <c:v>26.1</c:v>
                </c:pt>
                <c:pt idx="14" formatCode="###0">
                  <c:v>22.6</c:v>
                </c:pt>
                <c:pt idx="15" formatCode="###0">
                  <c:v>23.700000000000003</c:v>
                </c:pt>
                <c:pt idx="16" formatCode="###0">
                  <c:v>23.7</c:v>
                </c:pt>
                <c:pt idx="17" formatCode="###0.0">
                  <c:v>23.4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Män, sporadisk rökning</c:v>
                </c:pt>
              </c:strCache>
            </c:strRef>
          </c:tx>
          <c:spPr>
            <a:ln w="44450">
              <a:solidFill>
                <a:srgbClr val="004687"/>
              </a:solidFill>
              <a:prstDash val="sysDot"/>
            </a:ln>
          </c:spPr>
          <c:marker>
            <c:symbol val="none"/>
          </c:marker>
          <c:cat>
            <c:strRef>
              <c:f>Sheet1!$A$2:$A$20</c:f>
              <c:strCache>
                <c:ptCount val="19"/>
                <c:pt idx="0">
                  <c:v>1980-81</c:v>
                </c:pt>
                <c:pt idx="1">
                  <c:v>1982-83</c:v>
                </c:pt>
                <c:pt idx="2">
                  <c:v>1984-85</c:v>
                </c:pt>
                <c:pt idx="3">
                  <c:v>1986-87</c:v>
                </c:pt>
                <c:pt idx="4">
                  <c:v>1988-89</c:v>
                </c:pt>
                <c:pt idx="5">
                  <c:v>1990-91</c:v>
                </c:pt>
                <c:pt idx="6">
                  <c:v>1992-93</c:v>
                </c:pt>
                <c:pt idx="7">
                  <c:v>1994-95</c:v>
                </c:pt>
                <c:pt idx="8">
                  <c:v>1996-97</c:v>
                </c:pt>
                <c:pt idx="9">
                  <c:v>1998-99</c:v>
                </c:pt>
                <c:pt idx="10">
                  <c:v>2000-01</c:v>
                </c:pt>
                <c:pt idx="11">
                  <c:v>2002-03</c:v>
                </c:pt>
                <c:pt idx="12">
                  <c:v>2004-05</c:v>
                </c:pt>
                <c:pt idx="13">
                  <c:v>2006</c:v>
                </c:pt>
                <c:pt idx="14">
                  <c:v>2007</c:v>
                </c:pt>
                <c:pt idx="15">
                  <c:v>2008-09</c:v>
                </c:pt>
                <c:pt idx="16">
                  <c:v>2010-11</c:v>
                </c:pt>
                <c:pt idx="17">
                  <c:v>2012-13</c:v>
                </c:pt>
                <c:pt idx="18">
                  <c:v>2014-15</c:v>
                </c:pt>
              </c:strCache>
            </c:strRef>
          </c:cat>
          <c:val>
            <c:numRef>
              <c:f>Sheet1!$F$2:$F$20</c:f>
              <c:numCache>
                <c:formatCode>General</c:formatCode>
                <c:ptCount val="19"/>
                <c:pt idx="4" formatCode="0.00">
                  <c:v>9.8999999999999986</c:v>
                </c:pt>
                <c:pt idx="5" formatCode="0.00">
                  <c:v>11.599999999999998</c:v>
                </c:pt>
                <c:pt idx="6" formatCode="0.00">
                  <c:v>11.400000000000002</c:v>
                </c:pt>
                <c:pt idx="7" formatCode="0.00">
                  <c:v>12.400000000000002</c:v>
                </c:pt>
                <c:pt idx="8" formatCode="0.00">
                  <c:v>11.2</c:v>
                </c:pt>
                <c:pt idx="9" formatCode="0.00">
                  <c:v>12</c:v>
                </c:pt>
                <c:pt idx="10" formatCode="0.00">
                  <c:v>12.8</c:v>
                </c:pt>
                <c:pt idx="11" formatCode="0.00">
                  <c:v>12.5</c:v>
                </c:pt>
                <c:pt idx="12" formatCode="0.00">
                  <c:v>11.499999999999998</c:v>
                </c:pt>
                <c:pt idx="13" formatCode="0.00">
                  <c:v>12.700000000000001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</c:strCache>
            </c:strRef>
          </c:tx>
          <c:spPr>
            <a:ln w="44450">
              <a:solidFill>
                <a:srgbClr val="004687"/>
              </a:solidFill>
              <a:prstDash val="sysDot"/>
            </a:ln>
          </c:spPr>
          <c:marker>
            <c:symbol val="none"/>
          </c:marker>
          <c:cat>
            <c:strRef>
              <c:f>Sheet1!$A$2:$A$20</c:f>
              <c:strCache>
                <c:ptCount val="19"/>
                <c:pt idx="0">
                  <c:v>1980-81</c:v>
                </c:pt>
                <c:pt idx="1">
                  <c:v>1982-83</c:v>
                </c:pt>
                <c:pt idx="2">
                  <c:v>1984-85</c:v>
                </c:pt>
                <c:pt idx="3">
                  <c:v>1986-87</c:v>
                </c:pt>
                <c:pt idx="4">
                  <c:v>1988-89</c:v>
                </c:pt>
                <c:pt idx="5">
                  <c:v>1990-91</c:v>
                </c:pt>
                <c:pt idx="6">
                  <c:v>1992-93</c:v>
                </c:pt>
                <c:pt idx="7">
                  <c:v>1994-95</c:v>
                </c:pt>
                <c:pt idx="8">
                  <c:v>1996-97</c:v>
                </c:pt>
                <c:pt idx="9">
                  <c:v>1998-99</c:v>
                </c:pt>
                <c:pt idx="10">
                  <c:v>2000-01</c:v>
                </c:pt>
                <c:pt idx="11">
                  <c:v>2002-03</c:v>
                </c:pt>
                <c:pt idx="12">
                  <c:v>2004-05</c:v>
                </c:pt>
                <c:pt idx="13">
                  <c:v>2006</c:v>
                </c:pt>
                <c:pt idx="14">
                  <c:v>2007</c:v>
                </c:pt>
                <c:pt idx="15">
                  <c:v>2008-09</c:v>
                </c:pt>
                <c:pt idx="16">
                  <c:v>2010-11</c:v>
                </c:pt>
                <c:pt idx="17">
                  <c:v>2012-13</c:v>
                </c:pt>
                <c:pt idx="18">
                  <c:v>2014-15</c:v>
                </c:pt>
              </c:strCache>
            </c:strRef>
          </c:cat>
          <c:val>
            <c:numRef>
              <c:f>Sheet1!$G$2:$G$20</c:f>
              <c:numCache>
                <c:formatCode>General</c:formatCode>
                <c:ptCount val="19"/>
                <c:pt idx="13" formatCode="0.00">
                  <c:v>12.000000000000002</c:v>
                </c:pt>
                <c:pt idx="14" formatCode="0.00">
                  <c:v>9.7000000000000011</c:v>
                </c:pt>
                <c:pt idx="15" formatCode="0.00">
                  <c:v>10.400000000000002</c:v>
                </c:pt>
                <c:pt idx="16" formatCode="0.00">
                  <c:v>11</c:v>
                </c:pt>
                <c:pt idx="17" formatCode="0.00">
                  <c:v>12.099999999999998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Kvinnor, dagligrökning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Sheet1!$A$2:$A$20</c:f>
              <c:strCache>
                <c:ptCount val="19"/>
                <c:pt idx="0">
                  <c:v>1980-81</c:v>
                </c:pt>
                <c:pt idx="1">
                  <c:v>1982-83</c:v>
                </c:pt>
                <c:pt idx="2">
                  <c:v>1984-85</c:v>
                </c:pt>
                <c:pt idx="3">
                  <c:v>1986-87</c:v>
                </c:pt>
                <c:pt idx="4">
                  <c:v>1988-89</c:v>
                </c:pt>
                <c:pt idx="5">
                  <c:v>1990-91</c:v>
                </c:pt>
                <c:pt idx="6">
                  <c:v>1992-93</c:v>
                </c:pt>
                <c:pt idx="7">
                  <c:v>1994-95</c:v>
                </c:pt>
                <c:pt idx="8">
                  <c:v>1996-97</c:v>
                </c:pt>
                <c:pt idx="9">
                  <c:v>1998-99</c:v>
                </c:pt>
                <c:pt idx="10">
                  <c:v>2000-01</c:v>
                </c:pt>
                <c:pt idx="11">
                  <c:v>2002-03</c:v>
                </c:pt>
                <c:pt idx="12">
                  <c:v>2004-05</c:v>
                </c:pt>
                <c:pt idx="13">
                  <c:v>2006</c:v>
                </c:pt>
                <c:pt idx="14">
                  <c:v>2007</c:v>
                </c:pt>
                <c:pt idx="15">
                  <c:v>2008-09</c:v>
                </c:pt>
                <c:pt idx="16">
                  <c:v>2010-11</c:v>
                </c:pt>
                <c:pt idx="17">
                  <c:v>2012-13</c:v>
                </c:pt>
                <c:pt idx="18">
                  <c:v>2014-15</c:v>
                </c:pt>
              </c:strCache>
            </c:strRef>
          </c:cat>
          <c:val>
            <c:numRef>
              <c:f>Sheet1!$H$2:$H$20</c:f>
              <c:numCache>
                <c:formatCode>###0</c:formatCode>
                <c:ptCount val="19"/>
                <c:pt idx="0">
                  <c:v>27.9</c:v>
                </c:pt>
                <c:pt idx="1">
                  <c:v>27.1</c:v>
                </c:pt>
                <c:pt idx="2">
                  <c:v>27.6</c:v>
                </c:pt>
                <c:pt idx="3">
                  <c:v>26.3</c:v>
                </c:pt>
                <c:pt idx="4">
                  <c:v>26.3</c:v>
                </c:pt>
                <c:pt idx="5">
                  <c:v>25.2</c:v>
                </c:pt>
                <c:pt idx="6">
                  <c:v>25</c:v>
                </c:pt>
                <c:pt idx="7">
                  <c:v>23.7</c:v>
                </c:pt>
                <c:pt idx="8">
                  <c:v>22.6</c:v>
                </c:pt>
                <c:pt idx="9">
                  <c:v>20.2</c:v>
                </c:pt>
                <c:pt idx="10">
                  <c:v>20.399999999999999</c:v>
                </c:pt>
                <c:pt idx="11">
                  <c:v>18.8</c:v>
                </c:pt>
                <c:pt idx="12">
                  <c:v>17.7</c:v>
                </c:pt>
                <c:pt idx="13">
                  <c:v>17.100000000000001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Sheet1!$I$1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Sheet1!$A$2:$A$20</c:f>
              <c:strCache>
                <c:ptCount val="19"/>
                <c:pt idx="0">
                  <c:v>1980-81</c:v>
                </c:pt>
                <c:pt idx="1">
                  <c:v>1982-83</c:v>
                </c:pt>
                <c:pt idx="2">
                  <c:v>1984-85</c:v>
                </c:pt>
                <c:pt idx="3">
                  <c:v>1986-87</c:v>
                </c:pt>
                <c:pt idx="4">
                  <c:v>1988-89</c:v>
                </c:pt>
                <c:pt idx="5">
                  <c:v>1990-91</c:v>
                </c:pt>
                <c:pt idx="6">
                  <c:v>1992-93</c:v>
                </c:pt>
                <c:pt idx="7">
                  <c:v>1994-95</c:v>
                </c:pt>
                <c:pt idx="8">
                  <c:v>1996-97</c:v>
                </c:pt>
                <c:pt idx="9">
                  <c:v>1998-99</c:v>
                </c:pt>
                <c:pt idx="10">
                  <c:v>2000-01</c:v>
                </c:pt>
                <c:pt idx="11">
                  <c:v>2002-03</c:v>
                </c:pt>
                <c:pt idx="12">
                  <c:v>2004-05</c:v>
                </c:pt>
                <c:pt idx="13">
                  <c:v>2006</c:v>
                </c:pt>
                <c:pt idx="14">
                  <c:v>2007</c:v>
                </c:pt>
                <c:pt idx="15">
                  <c:v>2008-09</c:v>
                </c:pt>
                <c:pt idx="16">
                  <c:v>2010-11</c:v>
                </c:pt>
                <c:pt idx="17">
                  <c:v>2012-13</c:v>
                </c:pt>
                <c:pt idx="18">
                  <c:v>2014-15</c:v>
                </c:pt>
              </c:strCache>
            </c:strRef>
          </c:cat>
          <c:val>
            <c:numRef>
              <c:f>Sheet1!$I$2:$I$20</c:f>
              <c:numCache>
                <c:formatCode>General</c:formatCode>
                <c:ptCount val="19"/>
                <c:pt idx="13" formatCode="###0">
                  <c:v>16.3</c:v>
                </c:pt>
                <c:pt idx="14" formatCode="###0">
                  <c:v>15.2</c:v>
                </c:pt>
                <c:pt idx="15" formatCode="###0">
                  <c:v>15.9</c:v>
                </c:pt>
                <c:pt idx="16" formatCode="###0">
                  <c:v>14.7</c:v>
                </c:pt>
                <c:pt idx="17" formatCode="###0.0">
                  <c:v>12.7</c:v>
                </c:pt>
                <c:pt idx="18" formatCode="###0.0">
                  <c:v>11.4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Kvinnor, rökning totalt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Sheet1!$A$2:$A$20</c:f>
              <c:strCache>
                <c:ptCount val="19"/>
                <c:pt idx="0">
                  <c:v>1980-81</c:v>
                </c:pt>
                <c:pt idx="1">
                  <c:v>1982-83</c:v>
                </c:pt>
                <c:pt idx="2">
                  <c:v>1984-85</c:v>
                </c:pt>
                <c:pt idx="3">
                  <c:v>1986-87</c:v>
                </c:pt>
                <c:pt idx="4">
                  <c:v>1988-89</c:v>
                </c:pt>
                <c:pt idx="5">
                  <c:v>1990-91</c:v>
                </c:pt>
                <c:pt idx="6">
                  <c:v>1992-93</c:v>
                </c:pt>
                <c:pt idx="7">
                  <c:v>1994-95</c:v>
                </c:pt>
                <c:pt idx="8">
                  <c:v>1996-97</c:v>
                </c:pt>
                <c:pt idx="9">
                  <c:v>1998-99</c:v>
                </c:pt>
                <c:pt idx="10">
                  <c:v>2000-01</c:v>
                </c:pt>
                <c:pt idx="11">
                  <c:v>2002-03</c:v>
                </c:pt>
                <c:pt idx="12">
                  <c:v>2004-05</c:v>
                </c:pt>
                <c:pt idx="13">
                  <c:v>2006</c:v>
                </c:pt>
                <c:pt idx="14">
                  <c:v>2007</c:v>
                </c:pt>
                <c:pt idx="15">
                  <c:v>2008-09</c:v>
                </c:pt>
                <c:pt idx="16">
                  <c:v>2010-11</c:v>
                </c:pt>
                <c:pt idx="17">
                  <c:v>2012-13</c:v>
                </c:pt>
                <c:pt idx="18">
                  <c:v>2014-15</c:v>
                </c:pt>
              </c:strCache>
            </c:strRef>
          </c:cat>
          <c:val>
            <c:numRef>
              <c:f>Sheet1!$J$2:$J$20</c:f>
              <c:numCache>
                <c:formatCode>General</c:formatCode>
                <c:ptCount val="19"/>
                <c:pt idx="4" formatCode="###0">
                  <c:v>33.4</c:v>
                </c:pt>
                <c:pt idx="5" formatCode="###0">
                  <c:v>33</c:v>
                </c:pt>
                <c:pt idx="6" formatCode="###0">
                  <c:v>33.4</c:v>
                </c:pt>
                <c:pt idx="7" formatCode="###0">
                  <c:v>32</c:v>
                </c:pt>
                <c:pt idx="8" formatCode="###0">
                  <c:v>30.6</c:v>
                </c:pt>
                <c:pt idx="9" formatCode="###0">
                  <c:v>29.4</c:v>
                </c:pt>
                <c:pt idx="10" formatCode="###0">
                  <c:v>29.9</c:v>
                </c:pt>
                <c:pt idx="11" formatCode="###0">
                  <c:v>27.700000000000003</c:v>
                </c:pt>
                <c:pt idx="12" formatCode="###0">
                  <c:v>25.5</c:v>
                </c:pt>
                <c:pt idx="13" formatCode="###0">
                  <c:v>23.900000000000002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Sheet1!$K$1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Sheet1!$A$2:$A$20</c:f>
              <c:strCache>
                <c:ptCount val="19"/>
                <c:pt idx="0">
                  <c:v>1980-81</c:v>
                </c:pt>
                <c:pt idx="1">
                  <c:v>1982-83</c:v>
                </c:pt>
                <c:pt idx="2">
                  <c:v>1984-85</c:v>
                </c:pt>
                <c:pt idx="3">
                  <c:v>1986-87</c:v>
                </c:pt>
                <c:pt idx="4">
                  <c:v>1988-89</c:v>
                </c:pt>
                <c:pt idx="5">
                  <c:v>1990-91</c:v>
                </c:pt>
                <c:pt idx="6">
                  <c:v>1992-93</c:v>
                </c:pt>
                <c:pt idx="7">
                  <c:v>1994-95</c:v>
                </c:pt>
                <c:pt idx="8">
                  <c:v>1996-97</c:v>
                </c:pt>
                <c:pt idx="9">
                  <c:v>1998-99</c:v>
                </c:pt>
                <c:pt idx="10">
                  <c:v>2000-01</c:v>
                </c:pt>
                <c:pt idx="11">
                  <c:v>2002-03</c:v>
                </c:pt>
                <c:pt idx="12">
                  <c:v>2004-05</c:v>
                </c:pt>
                <c:pt idx="13">
                  <c:v>2006</c:v>
                </c:pt>
                <c:pt idx="14">
                  <c:v>2007</c:v>
                </c:pt>
                <c:pt idx="15">
                  <c:v>2008-09</c:v>
                </c:pt>
                <c:pt idx="16">
                  <c:v>2010-11</c:v>
                </c:pt>
                <c:pt idx="17">
                  <c:v>2012-13</c:v>
                </c:pt>
                <c:pt idx="18">
                  <c:v>2014-15</c:v>
                </c:pt>
              </c:strCache>
            </c:strRef>
          </c:cat>
          <c:val>
            <c:numRef>
              <c:f>Sheet1!$K$2:$K$20</c:f>
              <c:numCache>
                <c:formatCode>General</c:formatCode>
                <c:ptCount val="19"/>
                <c:pt idx="13" formatCode="###0">
                  <c:v>23.9</c:v>
                </c:pt>
                <c:pt idx="14" formatCode="###0">
                  <c:v>23.5</c:v>
                </c:pt>
                <c:pt idx="15" formatCode="###0">
                  <c:v>23.3</c:v>
                </c:pt>
                <c:pt idx="16" formatCode="###0">
                  <c:v>22.299999999999997</c:v>
                </c:pt>
                <c:pt idx="17" formatCode="###0.0">
                  <c:v>20.5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Kvinnor, sporadisk rökning</c:v>
                </c:pt>
              </c:strCache>
            </c:strRef>
          </c:tx>
          <c:spPr>
            <a:ln w="44450">
              <a:solidFill>
                <a:srgbClr val="BEBC00"/>
              </a:solidFill>
              <a:prstDash val="sysDot"/>
            </a:ln>
          </c:spPr>
          <c:marker>
            <c:symbol val="none"/>
          </c:marker>
          <c:cat>
            <c:strRef>
              <c:f>Sheet1!$A$2:$A$20</c:f>
              <c:strCache>
                <c:ptCount val="19"/>
                <c:pt idx="0">
                  <c:v>1980-81</c:v>
                </c:pt>
                <c:pt idx="1">
                  <c:v>1982-83</c:v>
                </c:pt>
                <c:pt idx="2">
                  <c:v>1984-85</c:v>
                </c:pt>
                <c:pt idx="3">
                  <c:v>1986-87</c:v>
                </c:pt>
                <c:pt idx="4">
                  <c:v>1988-89</c:v>
                </c:pt>
                <c:pt idx="5">
                  <c:v>1990-91</c:v>
                </c:pt>
                <c:pt idx="6">
                  <c:v>1992-93</c:v>
                </c:pt>
                <c:pt idx="7">
                  <c:v>1994-95</c:v>
                </c:pt>
                <c:pt idx="8">
                  <c:v>1996-97</c:v>
                </c:pt>
                <c:pt idx="9">
                  <c:v>1998-99</c:v>
                </c:pt>
                <c:pt idx="10">
                  <c:v>2000-01</c:v>
                </c:pt>
                <c:pt idx="11">
                  <c:v>2002-03</c:v>
                </c:pt>
                <c:pt idx="12">
                  <c:v>2004-05</c:v>
                </c:pt>
                <c:pt idx="13">
                  <c:v>2006</c:v>
                </c:pt>
                <c:pt idx="14">
                  <c:v>2007</c:v>
                </c:pt>
                <c:pt idx="15">
                  <c:v>2008-09</c:v>
                </c:pt>
                <c:pt idx="16">
                  <c:v>2010-11</c:v>
                </c:pt>
                <c:pt idx="17">
                  <c:v>2012-13</c:v>
                </c:pt>
                <c:pt idx="18">
                  <c:v>2014-15</c:v>
                </c:pt>
              </c:strCache>
            </c:strRef>
          </c:cat>
          <c:val>
            <c:numRef>
              <c:f>Sheet1!$L$2:$L$20</c:f>
              <c:numCache>
                <c:formatCode>General</c:formatCode>
                <c:ptCount val="19"/>
                <c:pt idx="4" formatCode="0.00">
                  <c:v>7.0999999999999979</c:v>
                </c:pt>
                <c:pt idx="5" formatCode="0.00">
                  <c:v>7.8000000000000007</c:v>
                </c:pt>
                <c:pt idx="6" formatCode="0.00">
                  <c:v>8.3999999999999986</c:v>
                </c:pt>
                <c:pt idx="7" formatCode="0.00">
                  <c:v>8.3000000000000007</c:v>
                </c:pt>
                <c:pt idx="8" formatCode="0.00">
                  <c:v>8</c:v>
                </c:pt>
                <c:pt idx="9" formatCode="0.00">
                  <c:v>9.1999999999999993</c:v>
                </c:pt>
                <c:pt idx="10" formatCode="0.00">
                  <c:v>9.5</c:v>
                </c:pt>
                <c:pt idx="11" formatCode="0.00">
                  <c:v>8.9000000000000021</c:v>
                </c:pt>
                <c:pt idx="12" formatCode="0.00">
                  <c:v>7.8000000000000007</c:v>
                </c:pt>
                <c:pt idx="13" formatCode="0.00">
                  <c:v>6.8000000000000007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Sheet1!$M$1</c:f>
              <c:strCache>
                <c:ptCount val="1"/>
              </c:strCache>
            </c:strRef>
          </c:tx>
          <c:spPr>
            <a:ln w="44450">
              <a:solidFill>
                <a:srgbClr val="BEBC00"/>
              </a:solidFill>
              <a:prstDash val="sysDot"/>
            </a:ln>
          </c:spPr>
          <c:marker>
            <c:symbol val="none"/>
          </c:marker>
          <c:cat>
            <c:strRef>
              <c:f>Sheet1!$A$2:$A$20</c:f>
              <c:strCache>
                <c:ptCount val="19"/>
                <c:pt idx="0">
                  <c:v>1980-81</c:v>
                </c:pt>
                <c:pt idx="1">
                  <c:v>1982-83</c:v>
                </c:pt>
                <c:pt idx="2">
                  <c:v>1984-85</c:v>
                </c:pt>
                <c:pt idx="3">
                  <c:v>1986-87</c:v>
                </c:pt>
                <c:pt idx="4">
                  <c:v>1988-89</c:v>
                </c:pt>
                <c:pt idx="5">
                  <c:v>1990-91</c:v>
                </c:pt>
                <c:pt idx="6">
                  <c:v>1992-93</c:v>
                </c:pt>
                <c:pt idx="7">
                  <c:v>1994-95</c:v>
                </c:pt>
                <c:pt idx="8">
                  <c:v>1996-97</c:v>
                </c:pt>
                <c:pt idx="9">
                  <c:v>1998-99</c:v>
                </c:pt>
                <c:pt idx="10">
                  <c:v>2000-01</c:v>
                </c:pt>
                <c:pt idx="11">
                  <c:v>2002-03</c:v>
                </c:pt>
                <c:pt idx="12">
                  <c:v>2004-05</c:v>
                </c:pt>
                <c:pt idx="13">
                  <c:v>2006</c:v>
                </c:pt>
                <c:pt idx="14">
                  <c:v>2007</c:v>
                </c:pt>
                <c:pt idx="15">
                  <c:v>2008-09</c:v>
                </c:pt>
                <c:pt idx="16">
                  <c:v>2010-11</c:v>
                </c:pt>
                <c:pt idx="17">
                  <c:v>2012-13</c:v>
                </c:pt>
                <c:pt idx="18">
                  <c:v>2014-15</c:v>
                </c:pt>
              </c:strCache>
            </c:strRef>
          </c:cat>
          <c:val>
            <c:numRef>
              <c:f>Sheet1!$M$2:$M$20</c:f>
              <c:numCache>
                <c:formatCode>General</c:formatCode>
                <c:ptCount val="19"/>
                <c:pt idx="13" formatCode="0.00">
                  <c:v>7.5999999999999979</c:v>
                </c:pt>
                <c:pt idx="14" formatCode="0.00">
                  <c:v>8.3000000000000007</c:v>
                </c:pt>
                <c:pt idx="15" formatCode="0.00">
                  <c:v>7.4</c:v>
                </c:pt>
                <c:pt idx="16" formatCode="0.00">
                  <c:v>7.5999999999999979</c:v>
                </c:pt>
                <c:pt idx="17" formatCode="0.00">
                  <c:v>7.8000000000000007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8208400"/>
        <c:axId val="114311136"/>
      </c:lineChart>
      <c:catAx>
        <c:axId val="158208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114311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311136"/>
        <c:scaling>
          <c:orientation val="minMax"/>
          <c:max val="50"/>
        </c:scaling>
        <c:delete val="0"/>
        <c:axPos val="l"/>
        <c:majorGridlines>
          <c:spPr>
            <a:ln w="3011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##0" sourceLinked="1"/>
        <c:majorTickMark val="none"/>
        <c:minorTickMark val="none"/>
        <c:tickLblPos val="nextTo"/>
        <c:spPr>
          <a:ln w="30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158208400"/>
        <c:crosses val="autoZero"/>
        <c:crossBetween val="midCat"/>
        <c:majorUnit val="10"/>
      </c:valAx>
      <c:spPr>
        <a:solidFill>
          <a:schemeClr val="tx1"/>
        </a:solidFill>
        <a:ln w="12046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875311720698312E-2"/>
          <c:y val="6.9868995633187894E-2"/>
          <c:w val="0.93266832917705556"/>
          <c:h val="0.8340611353711796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Sheet1!$A$19:$A$35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03</c:v>
                </c:pt>
                <c:pt idx="4">
                  <c:v>2004</c:v>
                </c:pt>
                <c:pt idx="5">
                  <c:v>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09</c:v>
                </c:pt>
                <c:pt idx="10">
                  <c:v>2010</c:v>
                </c:pt>
                <c:pt idx="11">
                  <c:v>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strCache>
            </c:strRef>
          </c:cat>
          <c:val>
            <c:numRef>
              <c:f>Sheet1!$B$19:$B$35</c:f>
              <c:numCache>
                <c:formatCode>General</c:formatCode>
                <c:ptCount val="17"/>
                <c:pt idx="12" formatCode="#,##0">
                  <c:v>5.4259774233333706</c:v>
                </c:pt>
                <c:pt idx="13" formatCode="#,##0">
                  <c:v>4.8926913661709897</c:v>
                </c:pt>
                <c:pt idx="14" formatCode="#,##0">
                  <c:v>4.2933754637642814</c:v>
                </c:pt>
                <c:pt idx="15" formatCode="#,##0">
                  <c:v>3.346235460717994</c:v>
                </c:pt>
                <c:pt idx="16" formatCode="#,##0">
                  <c:v>2.5064117100382797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Sheet1!$A$19:$A$35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03</c:v>
                </c:pt>
                <c:pt idx="4">
                  <c:v>2004</c:v>
                </c:pt>
                <c:pt idx="5">
                  <c:v>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09</c:v>
                </c:pt>
                <c:pt idx="10">
                  <c:v>2010</c:v>
                </c:pt>
                <c:pt idx="11">
                  <c:v>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strCache>
            </c:strRef>
          </c:cat>
          <c:val>
            <c:numRef>
              <c:f>Sheet1!$C$19:$C$35</c:f>
              <c:numCache>
                <c:formatCode>#,##0</c:formatCode>
                <c:ptCount val="17"/>
                <c:pt idx="0">
                  <c:v>10.211228187727167</c:v>
                </c:pt>
                <c:pt idx="1">
                  <c:v>10.24447526246643</c:v>
                </c:pt>
                <c:pt idx="2">
                  <c:v>8.5165972542464985</c:v>
                </c:pt>
                <c:pt idx="3">
                  <c:v>6.2629846202592976</c:v>
                </c:pt>
                <c:pt idx="4">
                  <c:v>5.2696125768981288</c:v>
                </c:pt>
                <c:pt idx="5">
                  <c:v>5.4229817894744849</c:v>
                </c:pt>
                <c:pt idx="6">
                  <c:v>6.7131337423892248</c:v>
                </c:pt>
                <c:pt idx="7">
                  <c:v>6.0626721511749757</c:v>
                </c:pt>
                <c:pt idx="8">
                  <c:v>7.3875854666410579</c:v>
                </c:pt>
                <c:pt idx="9">
                  <c:v>9.8530217401633617</c:v>
                </c:pt>
                <c:pt idx="10">
                  <c:v>9.5485215737243667</c:v>
                </c:pt>
                <c:pt idx="11">
                  <c:v>7.7761674209462228</c:v>
                </c:pt>
                <c:pt idx="12">
                  <c:v>7.1918842090096922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Sheet1!$A$19:$A$35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03</c:v>
                </c:pt>
                <c:pt idx="4">
                  <c:v>2004</c:v>
                </c:pt>
                <c:pt idx="5">
                  <c:v>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09</c:v>
                </c:pt>
                <c:pt idx="10">
                  <c:v>2010</c:v>
                </c:pt>
                <c:pt idx="11">
                  <c:v>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strCache>
            </c:strRef>
          </c:cat>
          <c:val>
            <c:numRef>
              <c:f>Sheet1!$D$19:$D$35</c:f>
              <c:numCache>
                <c:formatCode>General</c:formatCode>
                <c:ptCount val="17"/>
                <c:pt idx="12" formatCode="#,##0">
                  <c:v>6.3370716248664873</c:v>
                </c:pt>
                <c:pt idx="13" formatCode="#,##0">
                  <c:v>5.4827506688138952</c:v>
                </c:pt>
                <c:pt idx="14" formatCode="#,##0">
                  <c:v>6.2594743332073381</c:v>
                </c:pt>
                <c:pt idx="15" formatCode="#,##0">
                  <c:v>5.1870652305722231</c:v>
                </c:pt>
                <c:pt idx="16" formatCode="#,##0">
                  <c:v>4.2118422346568298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Sheet1!$A$19:$A$35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03</c:v>
                </c:pt>
                <c:pt idx="4">
                  <c:v>2004</c:v>
                </c:pt>
                <c:pt idx="5">
                  <c:v>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09</c:v>
                </c:pt>
                <c:pt idx="10">
                  <c:v>2010</c:v>
                </c:pt>
                <c:pt idx="11">
                  <c:v>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strCache>
            </c:strRef>
          </c:cat>
          <c:val>
            <c:numRef>
              <c:f>Sheet1!$E$19:$E$35</c:f>
              <c:numCache>
                <c:formatCode>#,##0</c:formatCode>
                <c:ptCount val="17"/>
                <c:pt idx="0">
                  <c:v>13.861908130176719</c:v>
                </c:pt>
                <c:pt idx="1">
                  <c:v>15.664728955226987</c:v>
                </c:pt>
                <c:pt idx="2">
                  <c:v>15.091112522407368</c:v>
                </c:pt>
                <c:pt idx="3">
                  <c:v>13.297897219995001</c:v>
                </c:pt>
                <c:pt idx="4">
                  <c:v>12.739051506103577</c:v>
                </c:pt>
                <c:pt idx="5">
                  <c:v>12.351275677072008</c:v>
                </c:pt>
                <c:pt idx="6">
                  <c:v>10.394374371532306</c:v>
                </c:pt>
                <c:pt idx="7">
                  <c:v>10.467766341822964</c:v>
                </c:pt>
                <c:pt idx="8">
                  <c:v>11.48312887625328</c:v>
                </c:pt>
                <c:pt idx="9">
                  <c:v>11.907689356874595</c:v>
                </c:pt>
                <c:pt idx="10">
                  <c:v>12.479479778947537</c:v>
                </c:pt>
                <c:pt idx="11">
                  <c:v>11.416816015330316</c:v>
                </c:pt>
                <c:pt idx="12">
                  <c:v>9.0191829148858602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Sheet1!$A$19:$A$35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03</c:v>
                </c:pt>
                <c:pt idx="4">
                  <c:v>2004</c:v>
                </c:pt>
                <c:pt idx="5">
                  <c:v>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09</c:v>
                </c:pt>
                <c:pt idx="10">
                  <c:v>2010</c:v>
                </c:pt>
                <c:pt idx="11">
                  <c:v>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strCache>
            </c:strRef>
          </c:cat>
          <c:val>
            <c:numRef>
              <c:f>Sheet1!$F$19:$F$35</c:f>
              <c:numCache>
                <c:formatCode>General</c:formatCode>
                <c:ptCount val="17"/>
                <c:pt idx="4" formatCode="#,##0">
                  <c:v>8.9109381224380186</c:v>
                </c:pt>
                <c:pt idx="5" formatCode="#,##0">
                  <c:v>7.3769487603335513</c:v>
                </c:pt>
                <c:pt idx="6" formatCode="#,##0">
                  <c:v>7.5549314403627257</c:v>
                </c:pt>
                <c:pt idx="7" formatCode="#,##0">
                  <c:v>10.532445249366134</c:v>
                </c:pt>
                <c:pt idx="8" formatCode="#,##0">
                  <c:v>10.947187252901749</c:v>
                </c:pt>
                <c:pt idx="9" formatCode="#,##0">
                  <c:v>11.528403255872833</c:v>
                </c:pt>
                <c:pt idx="10" formatCode="#,##0">
                  <c:v>14.127903216433118</c:v>
                </c:pt>
                <c:pt idx="11" formatCode="#,##0">
                  <c:v>12.070435632179173</c:v>
                </c:pt>
                <c:pt idx="12" formatCode="#,##0">
                  <c:v>12.682098294049958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Sheet1!$A$19:$A$35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03</c:v>
                </c:pt>
                <c:pt idx="4">
                  <c:v>2004</c:v>
                </c:pt>
                <c:pt idx="5">
                  <c:v>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09</c:v>
                </c:pt>
                <c:pt idx="10">
                  <c:v>2010</c:v>
                </c:pt>
                <c:pt idx="11">
                  <c:v>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strCache>
            </c:strRef>
          </c:cat>
          <c:val>
            <c:numRef>
              <c:f>Sheet1!$G$19:$G$35</c:f>
              <c:numCache>
                <c:formatCode>General</c:formatCode>
                <c:ptCount val="17"/>
                <c:pt idx="12" formatCode="#,##0">
                  <c:v>10.070095268976225</c:v>
                </c:pt>
                <c:pt idx="13" formatCode="#,##0">
                  <c:v>9.0185693183175175</c:v>
                </c:pt>
                <c:pt idx="14" formatCode="#,##0">
                  <c:v>9.8850439888931305</c:v>
                </c:pt>
                <c:pt idx="15" formatCode="#,##0">
                  <c:v>8.2107479305620004</c:v>
                </c:pt>
                <c:pt idx="16" formatCode="#,##0">
                  <c:v>7.3099378608647001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Sheet1!$A$19:$A$35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03</c:v>
                </c:pt>
                <c:pt idx="4">
                  <c:v>2004</c:v>
                </c:pt>
                <c:pt idx="5">
                  <c:v>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09</c:v>
                </c:pt>
                <c:pt idx="10">
                  <c:v>2010</c:v>
                </c:pt>
                <c:pt idx="11">
                  <c:v>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strCache>
            </c:strRef>
          </c:cat>
          <c:val>
            <c:numRef>
              <c:f>Sheet1!$H$19:$H$35</c:f>
              <c:numCache>
                <c:formatCode>General</c:formatCode>
                <c:ptCount val="17"/>
                <c:pt idx="4" formatCode="#,##0">
                  <c:v>16.839298120817279</c:v>
                </c:pt>
                <c:pt idx="5" formatCode="#,##0">
                  <c:v>17.398726068258036</c:v>
                </c:pt>
                <c:pt idx="6" formatCode="#,##0">
                  <c:v>15.880140660508852</c:v>
                </c:pt>
                <c:pt idx="7" formatCode="#,##0">
                  <c:v>14.678743035894582</c:v>
                </c:pt>
                <c:pt idx="8" formatCode="#,##0">
                  <c:v>16.418073986737564</c:v>
                </c:pt>
                <c:pt idx="9" formatCode="#,##0">
                  <c:v>19.072465383664024</c:v>
                </c:pt>
                <c:pt idx="10" formatCode="#,##0">
                  <c:v>17.785232057941894</c:v>
                </c:pt>
                <c:pt idx="11" formatCode="#,##0">
                  <c:v>18.512595457428677</c:v>
                </c:pt>
                <c:pt idx="12" formatCode="#,##0">
                  <c:v>17.194644699943275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Sheet1!$I$1</c:f>
              <c:strCache>
                <c:ptCount val="1"/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Sheet1!$A$19:$A$35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03</c:v>
                </c:pt>
                <c:pt idx="4">
                  <c:v>2004</c:v>
                </c:pt>
                <c:pt idx="5">
                  <c:v>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09</c:v>
                </c:pt>
                <c:pt idx="10">
                  <c:v>2010</c:v>
                </c:pt>
                <c:pt idx="11">
                  <c:v>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strCache>
            </c:strRef>
          </c:cat>
          <c:val>
            <c:numRef>
              <c:f>Sheet1!$I$19:$I$35</c:f>
              <c:numCache>
                <c:formatCode>General</c:formatCode>
                <c:ptCount val="17"/>
                <c:pt idx="12" formatCode="#,##0">
                  <c:v>15.413427498121623</c:v>
                </c:pt>
                <c:pt idx="13" formatCode="#,##0">
                  <c:v>13.594523786593536</c:v>
                </c:pt>
                <c:pt idx="14" formatCode="#,##0">
                  <c:v>11.313945351214556</c:v>
                </c:pt>
                <c:pt idx="15" formatCode="#,##0">
                  <c:v>10.848716010254627</c:v>
                </c:pt>
                <c:pt idx="16" formatCode="#,##0">
                  <c:v>8.6180296805012695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Män 16-84 dagligen</c:v>
                </c:pt>
              </c:strCache>
            </c:strRef>
          </c:tx>
          <c:spPr>
            <a:ln w="38100">
              <a:solidFill>
                <a:schemeClr val="bg1"/>
              </a:solidFill>
              <a:prstDash val="sysDot"/>
            </a:ln>
          </c:spPr>
          <c:marker>
            <c:symbol val="none"/>
          </c:marker>
          <c:cat>
            <c:strRef>
              <c:f>Sheet1!$A$19:$A$35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03</c:v>
                </c:pt>
                <c:pt idx="4">
                  <c:v>2004</c:v>
                </c:pt>
                <c:pt idx="5">
                  <c:v>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09</c:v>
                </c:pt>
                <c:pt idx="10">
                  <c:v>2010</c:v>
                </c:pt>
                <c:pt idx="11">
                  <c:v>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strCache>
            </c:strRef>
          </c:cat>
          <c:val>
            <c:numRef>
              <c:f>Sheet1!$J$19:$J$35</c:f>
              <c:numCache>
                <c:formatCode>#,##0</c:formatCode>
                <c:ptCount val="17"/>
                <c:pt idx="0">
                  <c:v>17.399999999999999</c:v>
                </c:pt>
                <c:pt idx="1">
                  <c:v>17.399999999999999</c:v>
                </c:pt>
                <c:pt idx="2">
                  <c:v>16.5</c:v>
                </c:pt>
                <c:pt idx="3">
                  <c:v>16.5</c:v>
                </c:pt>
                <c:pt idx="4">
                  <c:v>14</c:v>
                </c:pt>
                <c:pt idx="5">
                  <c:v>13</c:v>
                </c:pt>
                <c:pt idx="6">
                  <c:v>13</c:v>
                </c:pt>
                <c:pt idx="7">
                  <c:v>12</c:v>
                </c:pt>
                <c:pt idx="8">
                  <c:v>11</c:v>
                </c:pt>
                <c:pt idx="9">
                  <c:v>12</c:v>
                </c:pt>
                <c:pt idx="10">
                  <c:v>12</c:v>
                </c:pt>
                <c:pt idx="11">
                  <c:v>10</c:v>
                </c:pt>
                <c:pt idx="12">
                  <c:v>10</c:v>
                </c:pt>
                <c:pt idx="13">
                  <c:v>11</c:v>
                </c:pt>
                <c:pt idx="14">
                  <c:v>9</c:v>
                </c:pt>
                <c:pt idx="15">
                  <c:v>9</c:v>
                </c:pt>
                <c:pt idx="16">
                  <c:v>8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Kvinnor 16-84 dagligen</c:v>
                </c:pt>
              </c:strCache>
            </c:strRef>
          </c:tx>
          <c:spPr>
            <a:ln w="38100">
              <a:solidFill>
                <a:schemeClr val="bg1"/>
              </a:solidFill>
            </a:ln>
          </c:spPr>
          <c:marker>
            <c:symbol val="none"/>
          </c:marker>
          <c:cat>
            <c:strRef>
              <c:f>Sheet1!$A$19:$A$35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03</c:v>
                </c:pt>
                <c:pt idx="4">
                  <c:v>2004</c:v>
                </c:pt>
                <c:pt idx="5">
                  <c:v>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09</c:v>
                </c:pt>
                <c:pt idx="10">
                  <c:v>2010</c:v>
                </c:pt>
                <c:pt idx="11">
                  <c:v>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strCache>
            </c:strRef>
          </c:cat>
          <c:val>
            <c:numRef>
              <c:f>Sheet1!$K$19:$K$35</c:f>
              <c:numCache>
                <c:formatCode>#,##0</c:formatCode>
                <c:ptCount val="17"/>
                <c:pt idx="0">
                  <c:v>20.399999999999999</c:v>
                </c:pt>
                <c:pt idx="1">
                  <c:v>20.399999999999999</c:v>
                </c:pt>
                <c:pt idx="2">
                  <c:v>18.8</c:v>
                </c:pt>
                <c:pt idx="3">
                  <c:v>18.8</c:v>
                </c:pt>
                <c:pt idx="4">
                  <c:v>19</c:v>
                </c:pt>
                <c:pt idx="5">
                  <c:v>17</c:v>
                </c:pt>
                <c:pt idx="6">
                  <c:v>15</c:v>
                </c:pt>
                <c:pt idx="7">
                  <c:v>16</c:v>
                </c:pt>
                <c:pt idx="8">
                  <c:v>14</c:v>
                </c:pt>
                <c:pt idx="9">
                  <c:v>13</c:v>
                </c:pt>
                <c:pt idx="10">
                  <c:v>13</c:v>
                </c:pt>
                <c:pt idx="11">
                  <c:v>12</c:v>
                </c:pt>
                <c:pt idx="12">
                  <c:v>12</c:v>
                </c:pt>
                <c:pt idx="13">
                  <c:v>11</c:v>
                </c:pt>
                <c:pt idx="14">
                  <c:v>11</c:v>
                </c:pt>
                <c:pt idx="15">
                  <c:v>11</c:v>
                </c:pt>
                <c:pt idx="16">
                  <c:v>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8206664"/>
        <c:axId val="348207056"/>
      </c:lineChart>
      <c:catAx>
        <c:axId val="348206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4820705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48207056"/>
        <c:scaling>
          <c:orientation val="minMax"/>
          <c:max val="30"/>
        </c:scaling>
        <c:delete val="0"/>
        <c:axPos val="l"/>
        <c:majorGridlines>
          <c:spPr>
            <a:ln w="3167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31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48206664"/>
        <c:crosses val="autoZero"/>
        <c:crossBetween val="midCat"/>
        <c:majorUnit val="10"/>
      </c:valAx>
      <c:spPr>
        <a:solidFill>
          <a:schemeClr val="tx1"/>
        </a:solidFill>
        <a:ln w="3167">
          <a:solidFill>
            <a:schemeClr val="tx1"/>
          </a:solidFill>
          <a:prstDash val="solid"/>
        </a:ln>
      </c:spPr>
    </c:plotArea>
    <c:legend>
      <c:legendPos val="r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18966403452288158"/>
          <c:y val="0.1255797218863117"/>
          <c:w val="0.76155522909572437"/>
          <c:h val="0.15934421675940943"/>
        </c:manualLayout>
      </c:layout>
      <c:overlay val="0"/>
      <c:spPr>
        <a:noFill/>
        <a:ln w="3167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/>
              <a:ea typeface="Arial"/>
              <a:cs typeface="Arial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651685393258425E-2"/>
          <c:y val="4.6286020548561277E-2"/>
          <c:w val="0.90511860174781456"/>
          <c:h val="0.8635672174572823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Cigaretter (st)</c:v>
                </c:pt>
              </c:strCache>
            </c:strRef>
          </c:tx>
          <c:spPr>
            <a:ln w="3810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</c:strCache>
            </c:strRef>
          </c:cat>
          <c:val>
            <c:numRef>
              <c:f>Sheet1!$B$2:$B$47</c:f>
              <c:numCache>
                <c:formatCode>#,##0</c:formatCode>
                <c:ptCount val="46"/>
                <c:pt idx="0">
                  <c:v>1610</c:v>
                </c:pt>
                <c:pt idx="1">
                  <c:v>1550</c:v>
                </c:pt>
                <c:pt idx="2">
                  <c:v>1750</c:v>
                </c:pt>
                <c:pt idx="3">
                  <c:v>1440</c:v>
                </c:pt>
                <c:pt idx="4">
                  <c:v>1710</c:v>
                </c:pt>
                <c:pt idx="5">
                  <c:v>1800</c:v>
                </c:pt>
                <c:pt idx="6">
                  <c:v>1840</c:v>
                </c:pt>
                <c:pt idx="7">
                  <c:v>1730</c:v>
                </c:pt>
                <c:pt idx="8">
                  <c:v>1780</c:v>
                </c:pt>
                <c:pt idx="9">
                  <c:v>1800</c:v>
                </c:pt>
                <c:pt idx="10">
                  <c:v>1780</c:v>
                </c:pt>
                <c:pt idx="11">
                  <c:v>1710</c:v>
                </c:pt>
                <c:pt idx="12">
                  <c:v>1790</c:v>
                </c:pt>
                <c:pt idx="13">
                  <c:v>1700</c:v>
                </c:pt>
                <c:pt idx="14">
                  <c:v>1690</c:v>
                </c:pt>
                <c:pt idx="15">
                  <c:v>1630</c:v>
                </c:pt>
                <c:pt idx="16">
                  <c:v>1630</c:v>
                </c:pt>
                <c:pt idx="17">
                  <c:v>1610</c:v>
                </c:pt>
                <c:pt idx="18">
                  <c:v>1620</c:v>
                </c:pt>
                <c:pt idx="19">
                  <c:v>1570</c:v>
                </c:pt>
                <c:pt idx="20">
                  <c:v>1510</c:v>
                </c:pt>
                <c:pt idx="21">
                  <c:v>1490</c:v>
                </c:pt>
                <c:pt idx="22">
                  <c:v>1550</c:v>
                </c:pt>
                <c:pt idx="23">
                  <c:v>1230</c:v>
                </c:pt>
                <c:pt idx="24">
                  <c:v>1220</c:v>
                </c:pt>
                <c:pt idx="25">
                  <c:v>1130</c:v>
                </c:pt>
                <c:pt idx="26">
                  <c:v>1150</c:v>
                </c:pt>
                <c:pt idx="27">
                  <c:v>830</c:v>
                </c:pt>
                <c:pt idx="28" formatCode="General">
                  <c:v>800</c:v>
                </c:pt>
                <c:pt idx="29">
                  <c:v>960</c:v>
                </c:pt>
                <c:pt idx="30">
                  <c:v>980</c:v>
                </c:pt>
                <c:pt idx="31">
                  <c:v>1000</c:v>
                </c:pt>
                <c:pt idx="32">
                  <c:v>1030</c:v>
                </c:pt>
                <c:pt idx="33">
                  <c:v>980</c:v>
                </c:pt>
                <c:pt idx="34">
                  <c:v>930</c:v>
                </c:pt>
                <c:pt idx="35">
                  <c:v>930</c:v>
                </c:pt>
                <c:pt idx="36">
                  <c:v>890</c:v>
                </c:pt>
                <c:pt idx="37">
                  <c:v>810</c:v>
                </c:pt>
                <c:pt idx="38">
                  <c:v>770</c:v>
                </c:pt>
                <c:pt idx="39">
                  <c:v>786.2</c:v>
                </c:pt>
                <c:pt idx="40">
                  <c:v>781</c:v>
                </c:pt>
                <c:pt idx="41" formatCode="0">
                  <c:v>662.28898048108931</c:v>
                </c:pt>
                <c:pt idx="42" formatCode="0">
                  <c:v>627.86938593808031</c:v>
                </c:pt>
                <c:pt idx="43" formatCode="0">
                  <c:v>601.86033105287959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Annan röktobak (g)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</c:strCache>
            </c:strRef>
          </c:cat>
          <c:val>
            <c:numRef>
              <c:f>Sheet1!$C$2:$C$47</c:f>
              <c:numCache>
                <c:formatCode>0</c:formatCode>
                <c:ptCount val="46"/>
                <c:pt idx="0">
                  <c:v>348.55511808580883</c:v>
                </c:pt>
                <c:pt idx="1">
                  <c:v>321.95993617865361</c:v>
                </c:pt>
                <c:pt idx="2">
                  <c:v>297.76728926864405</c:v>
                </c:pt>
                <c:pt idx="3">
                  <c:v>296.49991312025298</c:v>
                </c:pt>
                <c:pt idx="4">
                  <c:v>282.53180646633081</c:v>
                </c:pt>
                <c:pt idx="5">
                  <c:v>269.65049094627699</c:v>
                </c:pt>
                <c:pt idx="6">
                  <c:v>257.58125531711454</c:v>
                </c:pt>
                <c:pt idx="7">
                  <c:v>234.28395917026592</c:v>
                </c:pt>
                <c:pt idx="8">
                  <c:v>218.8464699564262</c:v>
                </c:pt>
                <c:pt idx="9">
                  <c:v>209.06056121464187</c:v>
                </c:pt>
                <c:pt idx="10">
                  <c:v>210.86106590343641</c:v>
                </c:pt>
                <c:pt idx="11">
                  <c:v>204.32119231907083</c:v>
                </c:pt>
                <c:pt idx="12">
                  <c:v>229.3419566303848</c:v>
                </c:pt>
                <c:pt idx="13">
                  <c:v>252.06702329482556</c:v>
                </c:pt>
                <c:pt idx="14">
                  <c:v>284.76729232493403</c:v>
                </c:pt>
                <c:pt idx="15">
                  <c:v>271.44428112262329</c:v>
                </c:pt>
                <c:pt idx="16">
                  <c:v>255.75751331414594</c:v>
                </c:pt>
                <c:pt idx="17">
                  <c:v>237.39779531843428</c:v>
                </c:pt>
                <c:pt idx="18">
                  <c:v>225.32856027239654</c:v>
                </c:pt>
                <c:pt idx="19">
                  <c:v>224.27645763575353</c:v>
                </c:pt>
                <c:pt idx="20">
                  <c:v>224.66442353429599</c:v>
                </c:pt>
                <c:pt idx="21">
                  <c:v>218.71909423362629</c:v>
                </c:pt>
                <c:pt idx="22">
                  <c:v>230.33932020083611</c:v>
                </c:pt>
                <c:pt idx="23">
                  <c:v>204.14733266505255</c:v>
                </c:pt>
                <c:pt idx="24">
                  <c:v>203.03846786723443</c:v>
                </c:pt>
                <c:pt idx="25">
                  <c:v>196.56774292624871</c:v>
                </c:pt>
                <c:pt idx="26">
                  <c:v>197</c:v>
                </c:pt>
                <c:pt idx="27">
                  <c:v>191.00951729613439</c:v>
                </c:pt>
                <c:pt idx="28">
                  <c:v>167.511248845669</c:v>
                </c:pt>
                <c:pt idx="29">
                  <c:v>142.78203871264665</c:v>
                </c:pt>
                <c:pt idx="30">
                  <c:v>138.87239347399242</c:v>
                </c:pt>
                <c:pt idx="31">
                  <c:v>134.10498026696794</c:v>
                </c:pt>
                <c:pt idx="32">
                  <c:v>130</c:v>
                </c:pt>
                <c:pt idx="33">
                  <c:v>120</c:v>
                </c:pt>
                <c:pt idx="34">
                  <c:v>129</c:v>
                </c:pt>
                <c:pt idx="35">
                  <c:v>136</c:v>
                </c:pt>
                <c:pt idx="36">
                  <c:v>113</c:v>
                </c:pt>
                <c:pt idx="37">
                  <c:v>92</c:v>
                </c:pt>
                <c:pt idx="38">
                  <c:v>39</c:v>
                </c:pt>
                <c:pt idx="39">
                  <c:v>44.51</c:v>
                </c:pt>
                <c:pt idx="40">
                  <c:v>43</c:v>
                </c:pt>
                <c:pt idx="41">
                  <c:v>35.47992627220389</c:v>
                </c:pt>
                <c:pt idx="42">
                  <c:v>26.74862006617278</c:v>
                </c:pt>
                <c:pt idx="43">
                  <c:v>22.975767724666724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Reg. försäljning cigaretter (st)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</c:strCache>
            </c:strRef>
          </c:cat>
          <c:val>
            <c:numRef>
              <c:f>Sheet1!$D$2:$D$47</c:f>
              <c:numCache>
                <c:formatCode>General</c:formatCode>
                <c:ptCount val="46"/>
                <c:pt idx="26" formatCode="0">
                  <c:v>1149.7368675305308</c:v>
                </c:pt>
                <c:pt idx="27" formatCode="0">
                  <c:v>834.40034043390858</c:v>
                </c:pt>
                <c:pt idx="28" formatCode="0">
                  <c:v>733.26237256899253</c:v>
                </c:pt>
                <c:pt idx="29" formatCode="0">
                  <c:v>959.79658599572815</c:v>
                </c:pt>
                <c:pt idx="30" formatCode="0">
                  <c:v>976.60340038891377</c:v>
                </c:pt>
                <c:pt idx="31" formatCode="0">
                  <c:v>980.79492068230763</c:v>
                </c:pt>
                <c:pt idx="32" formatCode="0">
                  <c:v>1027.0580852718899</c:v>
                </c:pt>
                <c:pt idx="33" formatCode="0">
                  <c:v>979.30234197498066</c:v>
                </c:pt>
                <c:pt idx="34" formatCode="0">
                  <c:v>936.07659107104371</c:v>
                </c:pt>
                <c:pt idx="35" formatCode="0">
                  <c:v>937.361092115161</c:v>
                </c:pt>
                <c:pt idx="36" formatCode="0">
                  <c:v>936.8467952726653</c:v>
                </c:pt>
                <c:pt idx="37" formatCode="0">
                  <c:v>842.276743660742</c:v>
                </c:pt>
                <c:pt idx="38" formatCode="0">
                  <c:v>787.01624136547514</c:v>
                </c:pt>
                <c:pt idx="39" formatCode="0">
                  <c:v>810.01227019062435</c:v>
                </c:pt>
                <c:pt idx="40" formatCode="0">
                  <c:v>794.84259250649404</c:v>
                </c:pt>
                <c:pt idx="41" formatCode="0">
                  <c:v>821.79276414699586</c:v>
                </c:pt>
                <c:pt idx="42" formatCode="0">
                  <c:v>742.94747479680984</c:v>
                </c:pt>
                <c:pt idx="43" formatCode="0">
                  <c:v>677.10469731382216</c:v>
                </c:pt>
                <c:pt idx="44" formatCode="0">
                  <c:v>745.28952470837498</c:v>
                </c:pt>
                <c:pt idx="45" formatCode="0">
                  <c:v>696.10126736657094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Snus (g)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</c:strCache>
            </c:strRef>
          </c:cat>
          <c:val>
            <c:numRef>
              <c:f>Sheet1!$E$2:$E$47</c:f>
              <c:numCache>
                <c:formatCode>0</c:formatCode>
                <c:ptCount val="46"/>
                <c:pt idx="0">
                  <c:v>394.57884480917158</c:v>
                </c:pt>
                <c:pt idx="1">
                  <c:v>410.05066932196564</c:v>
                </c:pt>
                <c:pt idx="2">
                  <c:v>414.01464436934646</c:v>
                </c:pt>
                <c:pt idx="3">
                  <c:v>420.24830782211586</c:v>
                </c:pt>
                <c:pt idx="4">
                  <c:v>434.61676136943231</c:v>
                </c:pt>
                <c:pt idx="5">
                  <c:v>452.95741715461941</c:v>
                </c:pt>
                <c:pt idx="6">
                  <c:v>488.65355336482946</c:v>
                </c:pt>
                <c:pt idx="7">
                  <c:v>512.31515079457631</c:v>
                </c:pt>
                <c:pt idx="8">
                  <c:v>521.65481273547027</c:v>
                </c:pt>
                <c:pt idx="9">
                  <c:v>534.7010031066128</c:v>
                </c:pt>
                <c:pt idx="10">
                  <c:v>548.47821613633391</c:v>
                </c:pt>
                <c:pt idx="11">
                  <c:v>559.39064961936435</c:v>
                </c:pt>
                <c:pt idx="12">
                  <c:v>581.72017275712187</c:v>
                </c:pt>
                <c:pt idx="13">
                  <c:v>593.9052847104399</c:v>
                </c:pt>
                <c:pt idx="14">
                  <c:v>636.21037150676341</c:v>
                </c:pt>
                <c:pt idx="15">
                  <c:v>667.27003877043785</c:v>
                </c:pt>
                <c:pt idx="16">
                  <c:v>680.99992006666889</c:v>
                </c:pt>
                <c:pt idx="17">
                  <c:v>680.869058656108</c:v>
                </c:pt>
                <c:pt idx="18">
                  <c:v>662.71408827873859</c:v>
                </c:pt>
                <c:pt idx="19">
                  <c:v>660.07499288835834</c:v>
                </c:pt>
                <c:pt idx="20">
                  <c:v>659.47123562158367</c:v>
                </c:pt>
                <c:pt idx="21">
                  <c:v>685.49937764991364</c:v>
                </c:pt>
                <c:pt idx="22">
                  <c:v>707.55151916907141</c:v>
                </c:pt>
                <c:pt idx="23">
                  <c:v>709.23234826492376</c:v>
                </c:pt>
                <c:pt idx="24">
                  <c:v>734.4720267186284</c:v>
                </c:pt>
                <c:pt idx="25">
                  <c:v>754.85922301294511</c:v>
                </c:pt>
                <c:pt idx="26">
                  <c:v>785.35957124410879</c:v>
                </c:pt>
                <c:pt idx="27">
                  <c:v>741.22265706759208</c:v>
                </c:pt>
                <c:pt idx="28">
                  <c:v>742.96655893489515</c:v>
                </c:pt>
                <c:pt idx="29">
                  <c:v>788.90541972201174</c:v>
                </c:pt>
                <c:pt idx="30">
                  <c:v>860.73247656666547</c:v>
                </c:pt>
                <c:pt idx="31">
                  <c:v>888.66900256910753</c:v>
                </c:pt>
                <c:pt idx="32">
                  <c:v>924</c:v>
                </c:pt>
                <c:pt idx="33">
                  <c:v>917</c:v>
                </c:pt>
                <c:pt idx="34">
                  <c:v>908</c:v>
                </c:pt>
                <c:pt idx="35">
                  <c:v>880</c:v>
                </c:pt>
                <c:pt idx="36">
                  <c:v>955</c:v>
                </c:pt>
                <c:pt idx="37">
                  <c:v>795</c:v>
                </c:pt>
                <c:pt idx="38">
                  <c:v>690</c:v>
                </c:pt>
                <c:pt idx="39">
                  <c:v>725.60900000000004</c:v>
                </c:pt>
                <c:pt idx="40">
                  <c:v>715</c:v>
                </c:pt>
                <c:pt idx="41">
                  <c:v>683.48124989784196</c:v>
                </c:pt>
                <c:pt idx="42">
                  <c:v>753.8571797528499</c:v>
                </c:pt>
                <c:pt idx="43">
                  <c:v>778.40448844068715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Reg. försäljning snus (g)</c:v>
                </c:pt>
              </c:strCache>
            </c:strRef>
          </c:tx>
          <c:spPr>
            <a:ln w="38100">
              <a:solidFill>
                <a:schemeClr val="accent5"/>
              </a:solidFill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</c:strCache>
            </c:strRef>
          </c:cat>
          <c:val>
            <c:numRef>
              <c:f>Sheet1!$F$2:$F$47</c:f>
              <c:numCache>
                <c:formatCode>General</c:formatCode>
                <c:ptCount val="46"/>
                <c:pt idx="26" formatCode="0">
                  <c:v>784.761510183523</c:v>
                </c:pt>
                <c:pt idx="27" formatCode="0">
                  <c:v>740.70232983413575</c:v>
                </c:pt>
                <c:pt idx="28" formatCode="0">
                  <c:v>743.28393835017607</c:v>
                </c:pt>
                <c:pt idx="29" formatCode="0">
                  <c:v>788.03886882981567</c:v>
                </c:pt>
                <c:pt idx="30" formatCode="0">
                  <c:v>859.76353538075182</c:v>
                </c:pt>
                <c:pt idx="31" formatCode="0">
                  <c:v>888.06839704408912</c:v>
                </c:pt>
                <c:pt idx="32" formatCode="0">
                  <c:v>931.79528666315639</c:v>
                </c:pt>
                <c:pt idx="33" formatCode="0">
                  <c:v>935.51570625267732</c:v>
                </c:pt>
                <c:pt idx="34" formatCode="0">
                  <c:v>944.42359936191156</c:v>
                </c:pt>
                <c:pt idx="35" formatCode="0">
                  <c:v>925.07308691786909</c:v>
                </c:pt>
                <c:pt idx="36" formatCode="0">
                  <c:v>1011.9426151590432</c:v>
                </c:pt>
                <c:pt idx="37" formatCode="0">
                  <c:v>806.41847334330203</c:v>
                </c:pt>
                <c:pt idx="38" formatCode="0">
                  <c:v>704.69779081909439</c:v>
                </c:pt>
                <c:pt idx="39" formatCode="0">
                  <c:v>739.67686786698903</c:v>
                </c:pt>
                <c:pt idx="40" formatCode="0">
                  <c:v>736.24842703325885</c:v>
                </c:pt>
                <c:pt idx="41" formatCode="0">
                  <c:v>774.82232577100842</c:v>
                </c:pt>
                <c:pt idx="42" formatCode="0">
                  <c:v>814.44767230351738</c:v>
                </c:pt>
                <c:pt idx="43" formatCode="0">
                  <c:v>754.49166327343369</c:v>
                </c:pt>
                <c:pt idx="44" formatCode="0">
                  <c:v>776.28642724989777</c:v>
                </c:pt>
                <c:pt idx="45" formatCode="0">
                  <c:v>779.21049674484755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8207840"/>
        <c:axId val="357339232"/>
      </c:lineChart>
      <c:catAx>
        <c:axId val="348207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57339232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357339232"/>
        <c:scaling>
          <c:orientation val="minMax"/>
          <c:max val="2000"/>
        </c:scaling>
        <c:delete val="0"/>
        <c:axPos val="l"/>
        <c:majorGridlines>
          <c:spPr>
            <a:ln w="3098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0"/>
        <c:majorTickMark val="none"/>
        <c:minorTickMark val="none"/>
        <c:tickLblPos val="nextTo"/>
        <c:spPr>
          <a:ln w="309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48207840"/>
        <c:crosses val="autoZero"/>
        <c:crossBetween val="midCat"/>
        <c:majorUnit val="500"/>
        <c:minorUnit val="4"/>
      </c:valAx>
      <c:spPr>
        <a:solidFill>
          <a:schemeClr val="tx1"/>
        </a:solidFill>
        <a:ln w="3098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491992626165423"/>
          <c:y val="0.10105263941142008"/>
          <c:w val="0.50409906469001275"/>
          <c:h val="0.27614128946850669"/>
        </c:manualLayout>
      </c:layout>
      <c:overlay val="0"/>
      <c:spPr>
        <a:noFill/>
        <a:ln w="3098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/>
              <a:ea typeface="Arial"/>
              <a:cs typeface="Arial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5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875311720698312E-2"/>
          <c:y val="2.9911705409928574E-2"/>
          <c:w val="0.90651505931041665"/>
          <c:h val="0.8740182342295533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Sheet1!$A$19:$A$35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strCache>
            </c:strRef>
          </c:cat>
          <c:val>
            <c:numRef>
              <c:f>Sheet1!$B$19:$B$35</c:f>
              <c:numCache>
                <c:formatCode>General</c:formatCode>
                <c:ptCount val="17"/>
                <c:pt idx="12" formatCode="#,##0">
                  <c:v>6.7527288647665058</c:v>
                </c:pt>
                <c:pt idx="13" formatCode="#,##0">
                  <c:v>5.3784717145237808</c:v>
                </c:pt>
                <c:pt idx="14" formatCode="#,##0">
                  <c:v>5.4470564937674268</c:v>
                </c:pt>
                <c:pt idx="15" formatCode="#,##0">
                  <c:v>6.4304334468804374</c:v>
                </c:pt>
                <c:pt idx="16" formatCode="#,##0">
                  <c:v>5.1112426487678499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Sheet1!$A$19:$A$35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strCache>
            </c:strRef>
          </c:cat>
          <c:val>
            <c:numRef>
              <c:f>Sheet1!$C$19:$C$35</c:f>
              <c:numCache>
                <c:formatCode>#,##0</c:formatCode>
                <c:ptCount val="17"/>
                <c:pt idx="0">
                  <c:v>17.128692320880479</c:v>
                </c:pt>
                <c:pt idx="1">
                  <c:v>18.022512995702222</c:v>
                </c:pt>
                <c:pt idx="2">
                  <c:v>17.376688238701476</c:v>
                </c:pt>
                <c:pt idx="3">
                  <c:v>16.215943206539098</c:v>
                </c:pt>
                <c:pt idx="4">
                  <c:v>14.620365525664599</c:v>
                </c:pt>
                <c:pt idx="5">
                  <c:v>14.175391711670571</c:v>
                </c:pt>
                <c:pt idx="6">
                  <c:v>13.772802254781137</c:v>
                </c:pt>
                <c:pt idx="7">
                  <c:v>10.813850112263795</c:v>
                </c:pt>
                <c:pt idx="8">
                  <c:v>9.5174549718696291</c:v>
                </c:pt>
                <c:pt idx="9">
                  <c:v>9.1368291287777623</c:v>
                </c:pt>
                <c:pt idx="10">
                  <c:v>8.1967172089057403</c:v>
                </c:pt>
                <c:pt idx="11">
                  <c:v>6.4275534305142932</c:v>
                </c:pt>
                <c:pt idx="12">
                  <c:v>7.318573125116778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Sheet1!$A$19:$A$35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strCache>
            </c:strRef>
          </c:cat>
          <c:val>
            <c:numRef>
              <c:f>Sheet1!$D$19:$D$35</c:f>
              <c:numCache>
                <c:formatCode>General</c:formatCode>
                <c:ptCount val="17"/>
                <c:pt idx="12" formatCode="#,##0">
                  <c:v>0.49792698610878772</c:v>
                </c:pt>
                <c:pt idx="13" formatCode="#,##0">
                  <c:v>0.74451049912745115</c:v>
                </c:pt>
                <c:pt idx="14" formatCode="#,##0">
                  <c:v>0.75575212481392395</c:v>
                </c:pt>
                <c:pt idx="15" formatCode="#,##0">
                  <c:v>0.36975761432643472</c:v>
                </c:pt>
                <c:pt idx="16" formatCode="#,##0">
                  <c:v>0.26743545406391067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Sheet1!$A$19:$A$35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strCache>
            </c:strRef>
          </c:cat>
          <c:val>
            <c:numRef>
              <c:f>Sheet1!$E$19:$E$35</c:f>
              <c:numCache>
                <c:formatCode>#,##0</c:formatCode>
                <c:ptCount val="17"/>
                <c:pt idx="0">
                  <c:v>0.48130399576787725</c:v>
                </c:pt>
                <c:pt idx="1">
                  <c:v>1.1498601787183325</c:v>
                </c:pt>
                <c:pt idx="2">
                  <c:v>1.4577163901761647</c:v>
                </c:pt>
                <c:pt idx="3">
                  <c:v>1.7637661527676092</c:v>
                </c:pt>
                <c:pt idx="4">
                  <c:v>2.7244384151135916</c:v>
                </c:pt>
                <c:pt idx="5">
                  <c:v>2.0005993371354016</c:v>
                </c:pt>
                <c:pt idx="6">
                  <c:v>2.5768641924581881</c:v>
                </c:pt>
                <c:pt idx="7">
                  <c:v>1.3828055720892749</c:v>
                </c:pt>
                <c:pt idx="8">
                  <c:v>0.71225578392066635</c:v>
                </c:pt>
                <c:pt idx="9">
                  <c:v>0.81729128696814879</c:v>
                </c:pt>
                <c:pt idx="10">
                  <c:v>0.97768536012699547</c:v>
                </c:pt>
                <c:pt idx="11">
                  <c:v>0.70147088373980093</c:v>
                </c:pt>
                <c:pt idx="12">
                  <c:v>0.50367369629898695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Sheet1!$A$19:$A$35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strCache>
            </c:strRef>
          </c:cat>
          <c:val>
            <c:numRef>
              <c:f>Sheet1!$F$19:$F$35</c:f>
              <c:numCache>
                <c:formatCode>General</c:formatCode>
                <c:ptCount val="17"/>
                <c:pt idx="4" formatCode="#,##0">
                  <c:v>22.00624200208641</c:v>
                </c:pt>
                <c:pt idx="5" formatCode="#,##0">
                  <c:v>22.029403184724096</c:v>
                </c:pt>
                <c:pt idx="6" formatCode="#,##0">
                  <c:v>22.701942486537629</c:v>
                </c:pt>
                <c:pt idx="7" formatCode="#,##0">
                  <c:v>19.977018545243457</c:v>
                </c:pt>
                <c:pt idx="8" formatCode="#,##0">
                  <c:v>15.647357960442138</c:v>
                </c:pt>
                <c:pt idx="9" formatCode="#,##0">
                  <c:v>15.820961418177355</c:v>
                </c:pt>
                <c:pt idx="10" formatCode="#,##0">
                  <c:v>16.435615633286066</c:v>
                </c:pt>
                <c:pt idx="11" formatCode="#,##0">
                  <c:v>16.430457864496852</c:v>
                </c:pt>
                <c:pt idx="12" formatCode="#,##0">
                  <c:v>15.280970379780259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Sheet1!$A$19:$A$35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strCache>
            </c:strRef>
          </c:cat>
          <c:val>
            <c:numRef>
              <c:f>Sheet1!$G$19:$G$35</c:f>
              <c:numCache>
                <c:formatCode>General</c:formatCode>
                <c:ptCount val="17"/>
                <c:pt idx="12" formatCode="#,##0">
                  <c:v>13.758651730865241</c:v>
                </c:pt>
                <c:pt idx="13" formatCode="#,##0">
                  <c:v>14.545506582470393</c:v>
                </c:pt>
                <c:pt idx="14" formatCode="#,##0">
                  <c:v>14.769681189287168</c:v>
                </c:pt>
                <c:pt idx="15" formatCode="#,##0">
                  <c:v>14.687762242727825</c:v>
                </c:pt>
                <c:pt idx="16" formatCode="#,##0">
                  <c:v>12.891046625884529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Sheet1!$A$19:$A$35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strCache>
            </c:strRef>
          </c:cat>
          <c:val>
            <c:numRef>
              <c:f>Sheet1!$H$19:$H$35</c:f>
              <c:numCache>
                <c:formatCode>General</c:formatCode>
                <c:ptCount val="17"/>
                <c:pt idx="4" formatCode="#,##0">
                  <c:v>3.5553731416322938</c:v>
                </c:pt>
                <c:pt idx="5" formatCode="#,##0">
                  <c:v>4.6105796296810233</c:v>
                </c:pt>
                <c:pt idx="6" formatCode="#,##0">
                  <c:v>4.9035999760041147</c:v>
                </c:pt>
                <c:pt idx="7" formatCode="#,##0">
                  <c:v>3.5263041137738749</c:v>
                </c:pt>
                <c:pt idx="8" formatCode="#,##0">
                  <c:v>3.2316002494116809</c:v>
                </c:pt>
                <c:pt idx="9" formatCode="#,##0">
                  <c:v>3.1103718912708933</c:v>
                </c:pt>
                <c:pt idx="10" formatCode="#,##0">
                  <c:v>2.7738067888478102</c:v>
                </c:pt>
                <c:pt idx="11" formatCode="#,##0">
                  <c:v>2.7834386707571621</c:v>
                </c:pt>
                <c:pt idx="12" formatCode="#,##0">
                  <c:v>1.8659986401642024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Sheet1!$I$1</c:f>
              <c:strCache>
                <c:ptCount val="1"/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Sheet1!$A$19:$A$35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strCache>
            </c:strRef>
          </c:cat>
          <c:val>
            <c:numRef>
              <c:f>Sheet1!$I$19:$I$35</c:f>
              <c:numCache>
                <c:formatCode>General</c:formatCode>
                <c:ptCount val="17"/>
                <c:pt idx="12" formatCode="#,##0">
                  <c:v>1.4763859151326582</c:v>
                </c:pt>
                <c:pt idx="13" formatCode="#,##0">
                  <c:v>1.6793315480988333</c:v>
                </c:pt>
                <c:pt idx="14" formatCode="#,##0">
                  <c:v>0.70649977979832146</c:v>
                </c:pt>
                <c:pt idx="15" formatCode="#,##0">
                  <c:v>0.80094454623258193</c:v>
                </c:pt>
                <c:pt idx="16" formatCode="#,##0">
                  <c:v>1.210461971572087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Män 16-84 dagligen</c:v>
                </c:pt>
              </c:strCache>
            </c:strRef>
          </c:tx>
          <c:spPr>
            <a:ln w="38100">
              <a:solidFill>
                <a:schemeClr val="bg1"/>
              </a:solidFill>
              <a:prstDash val="sysDot"/>
            </a:ln>
          </c:spPr>
          <c:marker>
            <c:symbol val="none"/>
          </c:marker>
          <c:cat>
            <c:strRef>
              <c:f>Sheet1!$A$19:$A$35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strCache>
            </c:strRef>
          </c:cat>
          <c:val>
            <c:numRef>
              <c:f>Sheet1!$J$19:$J$35</c:f>
              <c:numCache>
                <c:formatCode>General</c:formatCode>
                <c:ptCount val="17"/>
                <c:pt idx="4" formatCode="0">
                  <c:v>22</c:v>
                </c:pt>
                <c:pt idx="5" formatCode="0">
                  <c:v>22</c:v>
                </c:pt>
                <c:pt idx="6" formatCode="0">
                  <c:v>20</c:v>
                </c:pt>
                <c:pt idx="7" formatCode="0">
                  <c:v>19</c:v>
                </c:pt>
                <c:pt idx="8" formatCode="0">
                  <c:v>19</c:v>
                </c:pt>
                <c:pt idx="9" formatCode="0">
                  <c:v>19</c:v>
                </c:pt>
                <c:pt idx="10" formatCode="0">
                  <c:v>20</c:v>
                </c:pt>
                <c:pt idx="11" formatCode="0">
                  <c:v>18</c:v>
                </c:pt>
                <c:pt idx="12" formatCode="0">
                  <c:v>19</c:v>
                </c:pt>
                <c:pt idx="13" formatCode="0">
                  <c:v>18</c:v>
                </c:pt>
                <c:pt idx="14" formatCode="0">
                  <c:v>18</c:v>
                </c:pt>
                <c:pt idx="15" formatCode="0">
                  <c:v>19</c:v>
                </c:pt>
                <c:pt idx="16" formatCode="0">
                  <c:v>18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Kvinnor 16-84 dagligen</c:v>
                </c:pt>
              </c:strCache>
            </c:strRef>
          </c:tx>
          <c:spPr>
            <a:ln w="38100">
              <a:solidFill>
                <a:schemeClr val="bg1"/>
              </a:solidFill>
            </a:ln>
          </c:spPr>
          <c:marker>
            <c:symbol val="none"/>
          </c:marker>
          <c:cat>
            <c:strRef>
              <c:f>Sheet1!$A$19:$A$35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strCache>
            </c:strRef>
          </c:cat>
          <c:val>
            <c:numRef>
              <c:f>Sheet1!$K$19:$K$35</c:f>
              <c:numCache>
                <c:formatCode>General</c:formatCode>
                <c:ptCount val="17"/>
                <c:pt idx="4" formatCode="0">
                  <c:v>3</c:v>
                </c:pt>
                <c:pt idx="5" formatCode="0">
                  <c:v>4</c:v>
                </c:pt>
                <c:pt idx="6" formatCode="0">
                  <c:v>4</c:v>
                </c:pt>
                <c:pt idx="7" formatCode="0">
                  <c:v>3</c:v>
                </c:pt>
                <c:pt idx="8" formatCode="0">
                  <c:v>4</c:v>
                </c:pt>
                <c:pt idx="9" formatCode="0">
                  <c:v>4</c:v>
                </c:pt>
                <c:pt idx="10" formatCode="0">
                  <c:v>4</c:v>
                </c:pt>
                <c:pt idx="11" formatCode="0">
                  <c:v>3</c:v>
                </c:pt>
                <c:pt idx="12" formatCode="0">
                  <c:v>3</c:v>
                </c:pt>
                <c:pt idx="13" formatCode="0">
                  <c:v>4</c:v>
                </c:pt>
                <c:pt idx="14" formatCode="0">
                  <c:v>4</c:v>
                </c:pt>
                <c:pt idx="15" formatCode="0">
                  <c:v>4</c:v>
                </c:pt>
                <c:pt idx="16" formatCode="0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7340016"/>
        <c:axId val="357340408"/>
      </c:lineChart>
      <c:catAx>
        <c:axId val="357340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5734040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57340408"/>
        <c:scaling>
          <c:orientation val="minMax"/>
          <c:max val="30"/>
        </c:scaling>
        <c:delete val="0"/>
        <c:axPos val="l"/>
        <c:majorGridlines>
          <c:spPr>
            <a:ln w="3167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31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57340016"/>
        <c:crosses val="autoZero"/>
        <c:crossBetween val="midCat"/>
        <c:majorUnit val="10"/>
      </c:valAx>
      <c:spPr>
        <a:solidFill>
          <a:schemeClr val="tx1"/>
        </a:solidFill>
        <a:ln w="3167">
          <a:solidFill>
            <a:schemeClr val="tx1"/>
          </a:solidFill>
          <a:prstDash val="solid"/>
        </a:ln>
      </c:spPr>
    </c:plotArea>
    <c:legend>
      <c:legendPos val="r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29424419169825994"/>
          <c:y val="4.899529226883706E-2"/>
          <c:w val="0.67734529217581885"/>
          <c:h val="0.15934421675940943"/>
        </c:manualLayout>
      </c:layout>
      <c:overlay val="0"/>
      <c:spPr>
        <a:noFill/>
        <a:ln w="3167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/>
              <a:ea typeface="Arial"/>
              <a:cs typeface="Arial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047789725209095E-2"/>
          <c:y val="3.2193158953722351E-2"/>
          <c:w val="0.91397849462365865"/>
          <c:h val="0.8470824949698189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Män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Sheet1!$A$2:$A$62</c:f>
              <c:numCache>
                <c:formatCode>General</c:formatCode>
                <c:ptCount val="61"/>
                <c:pt idx="0">
                  <c:v>1955</c:v>
                </c:pt>
                <c:pt idx="1">
                  <c:v>1956</c:v>
                </c:pt>
                <c:pt idx="2">
                  <c:v>1957</c:v>
                </c:pt>
                <c:pt idx="3">
                  <c:v>1958</c:v>
                </c:pt>
                <c:pt idx="4">
                  <c:v>1959</c:v>
                </c:pt>
                <c:pt idx="5">
                  <c:v>1960</c:v>
                </c:pt>
                <c:pt idx="6">
                  <c:v>1961</c:v>
                </c:pt>
                <c:pt idx="7">
                  <c:v>1962</c:v>
                </c:pt>
                <c:pt idx="8">
                  <c:v>1963</c:v>
                </c:pt>
                <c:pt idx="9">
                  <c:v>1964</c:v>
                </c:pt>
                <c:pt idx="10">
                  <c:v>1965</c:v>
                </c:pt>
                <c:pt idx="11">
                  <c:v>1966</c:v>
                </c:pt>
                <c:pt idx="12">
                  <c:v>1967</c:v>
                </c:pt>
                <c:pt idx="13">
                  <c:v>1968</c:v>
                </c:pt>
                <c:pt idx="14">
                  <c:v>1969</c:v>
                </c:pt>
                <c:pt idx="15">
                  <c:v>1970</c:v>
                </c:pt>
                <c:pt idx="16">
                  <c:v>1971</c:v>
                </c:pt>
                <c:pt idx="17">
                  <c:v>1972</c:v>
                </c:pt>
                <c:pt idx="18">
                  <c:v>1973</c:v>
                </c:pt>
                <c:pt idx="19">
                  <c:v>1974</c:v>
                </c:pt>
                <c:pt idx="20">
                  <c:v>1975</c:v>
                </c:pt>
                <c:pt idx="21">
                  <c:v>1976</c:v>
                </c:pt>
                <c:pt idx="22">
                  <c:v>1977</c:v>
                </c:pt>
                <c:pt idx="23">
                  <c:v>1978</c:v>
                </c:pt>
                <c:pt idx="24">
                  <c:v>1979</c:v>
                </c:pt>
                <c:pt idx="25">
                  <c:v>1980</c:v>
                </c:pt>
                <c:pt idx="26">
                  <c:v>1981</c:v>
                </c:pt>
                <c:pt idx="27">
                  <c:v>1982</c:v>
                </c:pt>
                <c:pt idx="28">
                  <c:v>1983</c:v>
                </c:pt>
                <c:pt idx="29">
                  <c:v>1984</c:v>
                </c:pt>
                <c:pt idx="30">
                  <c:v>1985</c:v>
                </c:pt>
                <c:pt idx="31">
                  <c:v>1986</c:v>
                </c:pt>
                <c:pt idx="32">
                  <c:v>1987</c:v>
                </c:pt>
                <c:pt idx="33">
                  <c:v>1988</c:v>
                </c:pt>
                <c:pt idx="34">
                  <c:v>1989</c:v>
                </c:pt>
                <c:pt idx="35">
                  <c:v>1990</c:v>
                </c:pt>
                <c:pt idx="36">
                  <c:v>1991</c:v>
                </c:pt>
                <c:pt idx="37">
                  <c:v>1992</c:v>
                </c:pt>
                <c:pt idx="38">
                  <c:v>1993</c:v>
                </c:pt>
                <c:pt idx="39">
                  <c:v>1994</c:v>
                </c:pt>
                <c:pt idx="40">
                  <c:v>1995</c:v>
                </c:pt>
                <c:pt idx="41">
                  <c:v>1996</c:v>
                </c:pt>
                <c:pt idx="42">
                  <c:v>1997</c:v>
                </c:pt>
                <c:pt idx="43">
                  <c:v>1998</c:v>
                </c:pt>
                <c:pt idx="44">
                  <c:v>1999</c:v>
                </c:pt>
                <c:pt idx="45">
                  <c:v>2000</c:v>
                </c:pt>
                <c:pt idx="46">
                  <c:v>2001</c:v>
                </c:pt>
                <c:pt idx="47">
                  <c:v>2002</c:v>
                </c:pt>
                <c:pt idx="48">
                  <c:v>2003</c:v>
                </c:pt>
                <c:pt idx="49">
                  <c:v>2004</c:v>
                </c:pt>
                <c:pt idx="50">
                  <c:v>2005</c:v>
                </c:pt>
                <c:pt idx="51">
                  <c:v>2006</c:v>
                </c:pt>
                <c:pt idx="52">
                  <c:v>2007</c:v>
                </c:pt>
                <c:pt idx="53">
                  <c:v>2008</c:v>
                </c:pt>
                <c:pt idx="54">
                  <c:v>2009</c:v>
                </c:pt>
                <c:pt idx="55">
                  <c:v>2010</c:v>
                </c:pt>
                <c:pt idx="56">
                  <c:v>2011</c:v>
                </c:pt>
                <c:pt idx="57">
                  <c:v>2012</c:v>
                </c:pt>
                <c:pt idx="58">
                  <c:v>2013</c:v>
                </c:pt>
                <c:pt idx="59">
                  <c:v>2014</c:v>
                </c:pt>
                <c:pt idx="60">
                  <c:v>2015</c:v>
                </c:pt>
              </c:numCache>
            </c:numRef>
          </c:cat>
          <c:val>
            <c:numRef>
              <c:f>Sheet1!$B$2:$B$62</c:f>
              <c:numCache>
                <c:formatCode>#,##0</c:formatCode>
                <c:ptCount val="61"/>
                <c:pt idx="0">
                  <c:v>19.49618462980493</c:v>
                </c:pt>
                <c:pt idx="1">
                  <c:v>19.748427243554971</c:v>
                </c:pt>
                <c:pt idx="2">
                  <c:v>21.577102543158922</c:v>
                </c:pt>
                <c:pt idx="3">
                  <c:v>23.6868769023149</c:v>
                </c:pt>
                <c:pt idx="4">
                  <c:v>24.72280374673629</c:v>
                </c:pt>
                <c:pt idx="5">
                  <c:v>26.315957603522648</c:v>
                </c:pt>
                <c:pt idx="6">
                  <c:v>27.337440021832222</c:v>
                </c:pt>
                <c:pt idx="7">
                  <c:v>29.179599853800347</c:v>
                </c:pt>
                <c:pt idx="8">
                  <c:v>28.511985880916189</c:v>
                </c:pt>
                <c:pt idx="9">
                  <c:v>31.837255739820041</c:v>
                </c:pt>
                <c:pt idx="10">
                  <c:v>32.483575803662404</c:v>
                </c:pt>
                <c:pt idx="11">
                  <c:v>32.763308783797754</c:v>
                </c:pt>
                <c:pt idx="12">
                  <c:v>34.507349460650616</c:v>
                </c:pt>
                <c:pt idx="13">
                  <c:v>34.891090004718464</c:v>
                </c:pt>
                <c:pt idx="14">
                  <c:v>38.715459088766238</c:v>
                </c:pt>
                <c:pt idx="15">
                  <c:v>39.894355562831791</c:v>
                </c:pt>
                <c:pt idx="16">
                  <c:v>44.461508476977293</c:v>
                </c:pt>
                <c:pt idx="17">
                  <c:v>47.205991216420024</c:v>
                </c:pt>
                <c:pt idx="18">
                  <c:v>47.87952648995919</c:v>
                </c:pt>
                <c:pt idx="19">
                  <c:v>49.661677788607683</c:v>
                </c:pt>
                <c:pt idx="20">
                  <c:v>51.025413341282956</c:v>
                </c:pt>
                <c:pt idx="21">
                  <c:v>52.449724371498085</c:v>
                </c:pt>
                <c:pt idx="22">
                  <c:v>57.601966591545427</c:v>
                </c:pt>
                <c:pt idx="23">
                  <c:v>55.148036242097888</c:v>
                </c:pt>
                <c:pt idx="24">
                  <c:v>57.183175624951318</c:v>
                </c:pt>
                <c:pt idx="25">
                  <c:v>54.049397838946355</c:v>
                </c:pt>
                <c:pt idx="26">
                  <c:v>52.263214394083406</c:v>
                </c:pt>
                <c:pt idx="27">
                  <c:v>50.364857414136658</c:v>
                </c:pt>
                <c:pt idx="28">
                  <c:v>52.831157319298541</c:v>
                </c:pt>
                <c:pt idx="29">
                  <c:v>54.466870125106098</c:v>
                </c:pt>
                <c:pt idx="30">
                  <c:v>52.505892779859288</c:v>
                </c:pt>
                <c:pt idx="31">
                  <c:v>50.694771848040929</c:v>
                </c:pt>
                <c:pt idx="32">
                  <c:v>51.423974115786777</c:v>
                </c:pt>
                <c:pt idx="33">
                  <c:v>51.884311023727456</c:v>
                </c:pt>
                <c:pt idx="34">
                  <c:v>48.685432687057826</c:v>
                </c:pt>
                <c:pt idx="35">
                  <c:v>50.792768273334751</c:v>
                </c:pt>
                <c:pt idx="36">
                  <c:v>49.987579863574943</c:v>
                </c:pt>
                <c:pt idx="37">
                  <c:v>49.735889499046287</c:v>
                </c:pt>
                <c:pt idx="38">
                  <c:v>47.847096971840166</c:v>
                </c:pt>
                <c:pt idx="39">
                  <c:v>48.438366739688654</c:v>
                </c:pt>
                <c:pt idx="40">
                  <c:v>47.963226326777352</c:v>
                </c:pt>
                <c:pt idx="41">
                  <c:v>46.669588283997932</c:v>
                </c:pt>
                <c:pt idx="42" formatCode="0">
                  <c:v>47.39</c:v>
                </c:pt>
                <c:pt idx="43" formatCode="0">
                  <c:v>46.53</c:v>
                </c:pt>
                <c:pt idx="44" formatCode="0">
                  <c:v>47.49</c:v>
                </c:pt>
                <c:pt idx="45" formatCode="0">
                  <c:v>45.27</c:v>
                </c:pt>
                <c:pt idx="46" formatCode="0">
                  <c:v>45.96</c:v>
                </c:pt>
                <c:pt idx="47" formatCode="0">
                  <c:v>44.85</c:v>
                </c:pt>
                <c:pt idx="48" formatCode="0">
                  <c:v>44.86</c:v>
                </c:pt>
                <c:pt idx="49" formatCode="0">
                  <c:v>45.35</c:v>
                </c:pt>
                <c:pt idx="50" formatCode="0">
                  <c:v>47.69</c:v>
                </c:pt>
                <c:pt idx="51" formatCode="0">
                  <c:v>46.31</c:v>
                </c:pt>
                <c:pt idx="52" formatCode="0">
                  <c:v>42.59</c:v>
                </c:pt>
                <c:pt idx="53" formatCode="0">
                  <c:v>44.89</c:v>
                </c:pt>
                <c:pt idx="54" formatCode="0">
                  <c:v>43.01</c:v>
                </c:pt>
                <c:pt idx="55" formatCode="0">
                  <c:v>44.02</c:v>
                </c:pt>
                <c:pt idx="56" formatCode="#######0">
                  <c:v>43.1807326024365</c:v>
                </c:pt>
                <c:pt idx="57" formatCode="#######0">
                  <c:v>41.606355475741204</c:v>
                </c:pt>
                <c:pt idx="58" formatCode="#######0">
                  <c:v>39.556919665944399</c:v>
                </c:pt>
                <c:pt idx="59" formatCode="#######0">
                  <c:v>38.715393865770103</c:v>
                </c:pt>
                <c:pt idx="60" formatCode="#######0">
                  <c:v>37.821838918074199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Kvinnor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Sheet1!$A$2:$A$62</c:f>
              <c:numCache>
                <c:formatCode>General</c:formatCode>
                <c:ptCount val="61"/>
                <c:pt idx="0">
                  <c:v>1955</c:v>
                </c:pt>
                <c:pt idx="1">
                  <c:v>1956</c:v>
                </c:pt>
                <c:pt idx="2">
                  <c:v>1957</c:v>
                </c:pt>
                <c:pt idx="3">
                  <c:v>1958</c:v>
                </c:pt>
                <c:pt idx="4">
                  <c:v>1959</c:v>
                </c:pt>
                <c:pt idx="5">
                  <c:v>1960</c:v>
                </c:pt>
                <c:pt idx="6">
                  <c:v>1961</c:v>
                </c:pt>
                <c:pt idx="7">
                  <c:v>1962</c:v>
                </c:pt>
                <c:pt idx="8">
                  <c:v>1963</c:v>
                </c:pt>
                <c:pt idx="9">
                  <c:v>1964</c:v>
                </c:pt>
                <c:pt idx="10">
                  <c:v>1965</c:v>
                </c:pt>
                <c:pt idx="11">
                  <c:v>1966</c:v>
                </c:pt>
                <c:pt idx="12">
                  <c:v>1967</c:v>
                </c:pt>
                <c:pt idx="13">
                  <c:v>1968</c:v>
                </c:pt>
                <c:pt idx="14">
                  <c:v>1969</c:v>
                </c:pt>
                <c:pt idx="15">
                  <c:v>1970</c:v>
                </c:pt>
                <c:pt idx="16">
                  <c:v>1971</c:v>
                </c:pt>
                <c:pt idx="17">
                  <c:v>1972</c:v>
                </c:pt>
                <c:pt idx="18">
                  <c:v>1973</c:v>
                </c:pt>
                <c:pt idx="19">
                  <c:v>1974</c:v>
                </c:pt>
                <c:pt idx="20">
                  <c:v>1975</c:v>
                </c:pt>
                <c:pt idx="21">
                  <c:v>1976</c:v>
                </c:pt>
                <c:pt idx="22">
                  <c:v>1977</c:v>
                </c:pt>
                <c:pt idx="23">
                  <c:v>1978</c:v>
                </c:pt>
                <c:pt idx="24">
                  <c:v>1979</c:v>
                </c:pt>
                <c:pt idx="25">
                  <c:v>1980</c:v>
                </c:pt>
                <c:pt idx="26">
                  <c:v>1981</c:v>
                </c:pt>
                <c:pt idx="27">
                  <c:v>1982</c:v>
                </c:pt>
                <c:pt idx="28">
                  <c:v>1983</c:v>
                </c:pt>
                <c:pt idx="29">
                  <c:v>1984</c:v>
                </c:pt>
                <c:pt idx="30">
                  <c:v>1985</c:v>
                </c:pt>
                <c:pt idx="31">
                  <c:v>1986</c:v>
                </c:pt>
                <c:pt idx="32">
                  <c:v>1987</c:v>
                </c:pt>
                <c:pt idx="33">
                  <c:v>1988</c:v>
                </c:pt>
                <c:pt idx="34">
                  <c:v>1989</c:v>
                </c:pt>
                <c:pt idx="35">
                  <c:v>1990</c:v>
                </c:pt>
                <c:pt idx="36">
                  <c:v>1991</c:v>
                </c:pt>
                <c:pt idx="37">
                  <c:v>1992</c:v>
                </c:pt>
                <c:pt idx="38">
                  <c:v>1993</c:v>
                </c:pt>
                <c:pt idx="39">
                  <c:v>1994</c:v>
                </c:pt>
                <c:pt idx="40">
                  <c:v>1995</c:v>
                </c:pt>
                <c:pt idx="41">
                  <c:v>1996</c:v>
                </c:pt>
                <c:pt idx="42">
                  <c:v>1997</c:v>
                </c:pt>
                <c:pt idx="43">
                  <c:v>1998</c:v>
                </c:pt>
                <c:pt idx="44">
                  <c:v>1999</c:v>
                </c:pt>
                <c:pt idx="45">
                  <c:v>2000</c:v>
                </c:pt>
                <c:pt idx="46">
                  <c:v>2001</c:v>
                </c:pt>
                <c:pt idx="47">
                  <c:v>2002</c:v>
                </c:pt>
                <c:pt idx="48">
                  <c:v>2003</c:v>
                </c:pt>
                <c:pt idx="49">
                  <c:v>2004</c:v>
                </c:pt>
                <c:pt idx="50">
                  <c:v>2005</c:v>
                </c:pt>
                <c:pt idx="51">
                  <c:v>2006</c:v>
                </c:pt>
                <c:pt idx="52">
                  <c:v>2007</c:v>
                </c:pt>
                <c:pt idx="53">
                  <c:v>2008</c:v>
                </c:pt>
                <c:pt idx="54">
                  <c:v>2009</c:v>
                </c:pt>
                <c:pt idx="55">
                  <c:v>2010</c:v>
                </c:pt>
                <c:pt idx="56">
                  <c:v>2011</c:v>
                </c:pt>
                <c:pt idx="57">
                  <c:v>2012</c:v>
                </c:pt>
                <c:pt idx="58">
                  <c:v>2013</c:v>
                </c:pt>
                <c:pt idx="59">
                  <c:v>2014</c:v>
                </c:pt>
                <c:pt idx="60">
                  <c:v>2015</c:v>
                </c:pt>
              </c:numCache>
            </c:numRef>
          </c:cat>
          <c:val>
            <c:numRef>
              <c:f>Sheet1!$C$2:$C$62</c:f>
              <c:numCache>
                <c:formatCode>#,##0</c:formatCode>
                <c:ptCount val="61"/>
                <c:pt idx="0">
                  <c:v>6.4886269463633512</c:v>
                </c:pt>
                <c:pt idx="1">
                  <c:v>7.1792134827446619</c:v>
                </c:pt>
                <c:pt idx="2">
                  <c:v>7.8507082423333001</c:v>
                </c:pt>
                <c:pt idx="3">
                  <c:v>8.145539640014535</c:v>
                </c:pt>
                <c:pt idx="4">
                  <c:v>7.8666818645158978</c:v>
                </c:pt>
                <c:pt idx="5">
                  <c:v>7.0642896353041644</c:v>
                </c:pt>
                <c:pt idx="6">
                  <c:v>7.7563600327794466</c:v>
                </c:pt>
                <c:pt idx="7">
                  <c:v>8.0580561498274719</c:v>
                </c:pt>
                <c:pt idx="8">
                  <c:v>8.0555676468453328</c:v>
                </c:pt>
                <c:pt idx="9">
                  <c:v>7.8448001310971263</c:v>
                </c:pt>
                <c:pt idx="10">
                  <c:v>8.750359097149385</c:v>
                </c:pt>
                <c:pt idx="11">
                  <c:v>7.9269388064905959</c:v>
                </c:pt>
                <c:pt idx="12">
                  <c:v>9.9663140111393282</c:v>
                </c:pt>
                <c:pt idx="13">
                  <c:v>9.5038409790375429</c:v>
                </c:pt>
                <c:pt idx="14">
                  <c:v>8.8496333167076138</c:v>
                </c:pt>
                <c:pt idx="15">
                  <c:v>9.867653356854877</c:v>
                </c:pt>
                <c:pt idx="16">
                  <c:v>11.237685490390039</c:v>
                </c:pt>
                <c:pt idx="17">
                  <c:v>10.72640478991045</c:v>
                </c:pt>
                <c:pt idx="18">
                  <c:v>11.676508790271042</c:v>
                </c:pt>
                <c:pt idx="19">
                  <c:v>12.55353363029799</c:v>
                </c:pt>
                <c:pt idx="20">
                  <c:v>12.915454038343764</c:v>
                </c:pt>
                <c:pt idx="21">
                  <c:v>11.915177164993308</c:v>
                </c:pt>
                <c:pt idx="22">
                  <c:v>12.863250265758122</c:v>
                </c:pt>
                <c:pt idx="23">
                  <c:v>13.766979851759013</c:v>
                </c:pt>
                <c:pt idx="24">
                  <c:v>13.481845560860517</c:v>
                </c:pt>
                <c:pt idx="25">
                  <c:v>14.484324147537599</c:v>
                </c:pt>
                <c:pt idx="26">
                  <c:v>15.189726443772821</c:v>
                </c:pt>
                <c:pt idx="27">
                  <c:v>15.154151645818002</c:v>
                </c:pt>
                <c:pt idx="28">
                  <c:v>14.858219511032779</c:v>
                </c:pt>
                <c:pt idx="29">
                  <c:v>16.147773169550256</c:v>
                </c:pt>
                <c:pt idx="30">
                  <c:v>15.989494345734602</c:v>
                </c:pt>
                <c:pt idx="31">
                  <c:v>16.57508222650463</c:v>
                </c:pt>
                <c:pt idx="32">
                  <c:v>17.750529987396039</c:v>
                </c:pt>
                <c:pt idx="33">
                  <c:v>18.436180820664301</c:v>
                </c:pt>
                <c:pt idx="34">
                  <c:v>18.545226105919983</c:v>
                </c:pt>
                <c:pt idx="35">
                  <c:v>18.125768409681932</c:v>
                </c:pt>
                <c:pt idx="36">
                  <c:v>20.449831849830126</c:v>
                </c:pt>
                <c:pt idx="37">
                  <c:v>20.586569608331363</c:v>
                </c:pt>
                <c:pt idx="38">
                  <c:v>20.012209274083993</c:v>
                </c:pt>
                <c:pt idx="39">
                  <c:v>20.183850936341614</c:v>
                </c:pt>
                <c:pt idx="40">
                  <c:v>22.799262085375201</c:v>
                </c:pt>
                <c:pt idx="41">
                  <c:v>23.600095553213141</c:v>
                </c:pt>
                <c:pt idx="42" formatCode="0">
                  <c:v>23.82</c:v>
                </c:pt>
                <c:pt idx="43" formatCode="0">
                  <c:v>23.49</c:v>
                </c:pt>
                <c:pt idx="44" formatCode="0">
                  <c:v>24.14</c:v>
                </c:pt>
                <c:pt idx="45" formatCode="0">
                  <c:v>25.24</c:v>
                </c:pt>
                <c:pt idx="46" formatCode="0">
                  <c:v>27.61</c:v>
                </c:pt>
                <c:pt idx="47" formatCode="0">
                  <c:v>27.39</c:v>
                </c:pt>
                <c:pt idx="48" formatCode="0">
                  <c:v>26.84</c:v>
                </c:pt>
                <c:pt idx="49" formatCode="0">
                  <c:v>30.02</c:v>
                </c:pt>
                <c:pt idx="50" formatCode="0">
                  <c:v>31.19</c:v>
                </c:pt>
                <c:pt idx="51" formatCode="0">
                  <c:v>31</c:v>
                </c:pt>
                <c:pt idx="52" formatCode="0">
                  <c:v>32.21</c:v>
                </c:pt>
                <c:pt idx="53" formatCode="0">
                  <c:v>31.78</c:v>
                </c:pt>
                <c:pt idx="54" formatCode="0">
                  <c:v>31.36</c:v>
                </c:pt>
                <c:pt idx="55" formatCode="0">
                  <c:v>31.07</c:v>
                </c:pt>
                <c:pt idx="56" formatCode="#######0">
                  <c:v>31.691834093080999</c:v>
                </c:pt>
                <c:pt idx="57" formatCode="#######0">
                  <c:v>31.173763830432101</c:v>
                </c:pt>
                <c:pt idx="58" formatCode="#######0">
                  <c:v>32.601138648785501</c:v>
                </c:pt>
                <c:pt idx="59" formatCode="#######0">
                  <c:v>33.015561661354802</c:v>
                </c:pt>
                <c:pt idx="60" formatCode="#######0">
                  <c:v>31.608031730726399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7341192"/>
        <c:axId val="357341584"/>
      </c:lineChart>
      <c:catAx>
        <c:axId val="357341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57341584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357341584"/>
        <c:scaling>
          <c:orientation val="minMax"/>
          <c:max val="6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1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57341192"/>
        <c:crosses val="autoZero"/>
        <c:crossBetween val="midCat"/>
        <c:majorUnit val="2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4616858185338999"/>
          <c:y val="2.3051824404302403E-2"/>
          <c:w val="0.33081387239185844"/>
          <c:h val="0.12845361650055168"/>
        </c:manualLayout>
      </c:layout>
      <c:overlay val="0"/>
      <c:spPr>
        <a:noFill/>
        <a:ln w="2975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 pitchFamily="34" charset="0"/>
              <a:ea typeface="Helvetica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118892238427913E-2"/>
          <c:y val="5.6060788844449524E-2"/>
          <c:w val="0.89835206159566583"/>
          <c:h val="0.84893617021276557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Registrerad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</c:numCache>
            </c:numRef>
          </c:cat>
          <c:val>
            <c:numRef>
              <c:f>Sheet1!$B$2:$B$16</c:f>
              <c:numCache>
                <c:formatCode>0.0</c:formatCode>
                <c:ptCount val="15"/>
                <c:pt idx="0">
                  <c:v>6.5</c:v>
                </c:pt>
                <c:pt idx="1">
                  <c:v>6.9</c:v>
                </c:pt>
                <c:pt idx="2">
                  <c:v>6.9</c:v>
                </c:pt>
                <c:pt idx="3">
                  <c:v>6.5</c:v>
                </c:pt>
                <c:pt idx="4">
                  <c:v>6.5</c:v>
                </c:pt>
                <c:pt idx="5">
                  <c:v>6.8</c:v>
                </c:pt>
                <c:pt idx="6">
                  <c:v>7</c:v>
                </c:pt>
                <c:pt idx="7">
                  <c:v>7</c:v>
                </c:pt>
                <c:pt idx="8">
                  <c:v>7.3</c:v>
                </c:pt>
                <c:pt idx="9">
                  <c:v>7.3</c:v>
                </c:pt>
                <c:pt idx="10">
                  <c:v>7.3</c:v>
                </c:pt>
                <c:pt idx="11">
                  <c:v>7.2</c:v>
                </c:pt>
                <c:pt idx="12">
                  <c:v>7.3</c:v>
                </c:pt>
                <c:pt idx="13">
                  <c:v>7.2</c:v>
                </c:pt>
                <c:pt idx="14">
                  <c:v>7.2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Oregistrerad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</c:numCache>
            </c:numRef>
          </c:cat>
          <c:val>
            <c:numRef>
              <c:f>Sheet1!$C$2:$C$16</c:f>
              <c:numCache>
                <c:formatCode>0.0</c:formatCode>
                <c:ptCount val="15"/>
                <c:pt idx="0">
                  <c:v>2.2999999999999998</c:v>
                </c:pt>
                <c:pt idx="1">
                  <c:v>2.6</c:v>
                </c:pt>
                <c:pt idx="2">
                  <c:v>3.1</c:v>
                </c:pt>
                <c:pt idx="3">
                  <c:v>4</c:v>
                </c:pt>
                <c:pt idx="4">
                  <c:v>3.7</c:v>
                </c:pt>
                <c:pt idx="5">
                  <c:v>3.3</c:v>
                </c:pt>
                <c:pt idx="6">
                  <c:v>2.9</c:v>
                </c:pt>
                <c:pt idx="7">
                  <c:v>2.8</c:v>
                </c:pt>
                <c:pt idx="8">
                  <c:v>2.2000000000000002</c:v>
                </c:pt>
                <c:pt idx="9">
                  <c:v>2.1</c:v>
                </c:pt>
                <c:pt idx="10">
                  <c:v>2.2000000000000002</c:v>
                </c:pt>
                <c:pt idx="11">
                  <c:v>1.9</c:v>
                </c:pt>
                <c:pt idx="12">
                  <c:v>2.4</c:v>
                </c:pt>
                <c:pt idx="13">
                  <c:v>2.1</c:v>
                </c:pt>
                <c:pt idx="14">
                  <c:v>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Totalt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</c:numCache>
            </c:numRef>
          </c:cat>
          <c:val>
            <c:numRef>
              <c:f>Sheet1!$D$2:$D$16</c:f>
              <c:numCache>
                <c:formatCode>0.0</c:formatCode>
                <c:ptCount val="15"/>
                <c:pt idx="0">
                  <c:v>8.8000000000000007</c:v>
                </c:pt>
                <c:pt idx="1">
                  <c:v>9.5</c:v>
                </c:pt>
                <c:pt idx="2">
                  <c:v>10</c:v>
                </c:pt>
                <c:pt idx="3">
                  <c:v>10.6</c:v>
                </c:pt>
                <c:pt idx="4">
                  <c:v>10.3</c:v>
                </c:pt>
                <c:pt idx="5">
                  <c:v>10.1</c:v>
                </c:pt>
                <c:pt idx="6">
                  <c:v>9.9</c:v>
                </c:pt>
                <c:pt idx="7">
                  <c:v>9.8000000000000007</c:v>
                </c:pt>
                <c:pt idx="8">
                  <c:v>9.6</c:v>
                </c:pt>
                <c:pt idx="9">
                  <c:v>9.4</c:v>
                </c:pt>
                <c:pt idx="10">
                  <c:v>9.5</c:v>
                </c:pt>
                <c:pt idx="11">
                  <c:v>9.1</c:v>
                </c:pt>
                <c:pt idx="12">
                  <c:v>9.6999999999999993</c:v>
                </c:pt>
                <c:pt idx="13">
                  <c:v>9.3000000000000007</c:v>
                </c:pt>
                <c:pt idx="14">
                  <c:v>9.1999999999999993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5628984"/>
        <c:axId val="345629376"/>
      </c:lineChart>
      <c:catAx>
        <c:axId val="345628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45629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5629376"/>
        <c:scaling>
          <c:orientation val="minMax"/>
          <c:max val="12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noFill/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45628984"/>
        <c:crosses val="autoZero"/>
        <c:crossBetween val="midCat"/>
        <c:majorUnit val="2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43867860289899363"/>
          <c:y val="8.5106426212853248E-2"/>
          <c:w val="0.48706191121754983"/>
          <c:h val="6.9750917042608829E-2"/>
        </c:manualLayout>
      </c:layout>
      <c:overlay val="0"/>
      <c:spPr>
        <a:noFill/>
        <a:ln w="3140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 pitchFamily="34" charset="0"/>
              <a:ea typeface="helvetica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109181141439323E-2"/>
          <c:y val="5.6962025316455694E-2"/>
          <c:w val="0.92679900744419641"/>
          <c:h val="0.827004219409294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Sheet1!$A$2:$A$41</c:f>
              <c:strCache>
                <c:ptCount val="40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</c:strCache>
            </c:strRef>
          </c:cat>
          <c:val>
            <c:numRef>
              <c:f>Sheet1!$B$2:$B$41</c:f>
              <c:numCache>
                <c:formatCode>0.0</c:formatCode>
                <c:ptCount val="40"/>
                <c:pt idx="0">
                  <c:v>4</c:v>
                </c:pt>
                <c:pt idx="1">
                  <c:v>3.7</c:v>
                </c:pt>
                <c:pt idx="2">
                  <c:v>3.3000000000000003</c:v>
                </c:pt>
                <c:pt idx="3">
                  <c:v>2.7</c:v>
                </c:pt>
                <c:pt idx="4">
                  <c:v>2.3000000000000003</c:v>
                </c:pt>
                <c:pt idx="5">
                  <c:v>2.5</c:v>
                </c:pt>
                <c:pt idx="9">
                  <c:v>2.3000000000000003</c:v>
                </c:pt>
                <c:pt idx="10">
                  <c:v>2.3000000000000003</c:v>
                </c:pt>
                <c:pt idx="11">
                  <c:v>2.2000000000000002</c:v>
                </c:pt>
                <c:pt idx="12">
                  <c:v>2.3000000000000003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Sheet1!$A$2:$A$41</c:f>
              <c:strCache>
                <c:ptCount val="40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</c:strCache>
            </c:strRef>
          </c:cat>
          <c:val>
            <c:numRef>
              <c:f>Sheet1!$C$2:$C$41</c:f>
              <c:numCache>
                <c:formatCode>General</c:formatCode>
                <c:ptCount val="40"/>
                <c:pt idx="12" formatCode="####.0">
                  <c:v>2.8363968190668629</c:v>
                </c:pt>
                <c:pt idx="13" formatCode="####.0">
                  <c:v>3.039507991190245</c:v>
                </c:pt>
                <c:pt idx="14" formatCode="####.0">
                  <c:v>3.3195039881882429</c:v>
                </c:pt>
                <c:pt idx="15" formatCode="####.0">
                  <c:v>3.3685179329325683</c:v>
                </c:pt>
                <c:pt idx="16" formatCode="####.0">
                  <c:v>3.2517032048719012</c:v>
                </c:pt>
                <c:pt idx="17" formatCode="####.0">
                  <c:v>3.4809824223661203</c:v>
                </c:pt>
                <c:pt idx="18" formatCode="####.0">
                  <c:v>2.9898155410368266</c:v>
                </c:pt>
                <c:pt idx="19" formatCode="####.0">
                  <c:v>2.7815584333274876</c:v>
                </c:pt>
                <c:pt idx="20" formatCode="####.0">
                  <c:v>3.2368344717867688</c:v>
                </c:pt>
                <c:pt idx="21" formatCode="####.0">
                  <c:v>3.9768014507967293</c:v>
                </c:pt>
                <c:pt idx="22" formatCode="####.0">
                  <c:v>4.5217321910091641</c:v>
                </c:pt>
                <c:pt idx="23" formatCode="###0.0">
                  <c:v>5.5163073819141459</c:v>
                </c:pt>
                <c:pt idx="24" formatCode="###0.0">
                  <c:v>5.0798601801684402</c:v>
                </c:pt>
                <c:pt idx="25" formatCode="###0.0">
                  <c:v>4.5061118947568408</c:v>
                </c:pt>
                <c:pt idx="26" formatCode="###0.0">
                  <c:v>4.2238929851422577</c:v>
                </c:pt>
                <c:pt idx="27" formatCode="###0.0">
                  <c:v>4.2598046191068661</c:v>
                </c:pt>
                <c:pt idx="28" formatCode="###0.0">
                  <c:v>4.0588911864604134</c:v>
                </c:pt>
                <c:pt idx="29" formatCode="###0.0">
                  <c:v>4.3838919712642683</c:v>
                </c:pt>
                <c:pt idx="30" formatCode="###0.0">
                  <c:v>3.5255344442534722</c:v>
                </c:pt>
                <c:pt idx="31" formatCode="###0.0">
                  <c:v>3.7062726995380881</c:v>
                </c:pt>
                <c:pt idx="32" formatCode="###0.0">
                  <c:v>4.1255974388676906</c:v>
                </c:pt>
                <c:pt idx="33" formatCode="###0.0">
                  <c:v>3.2964606302143764</c:v>
                </c:pt>
                <c:pt idx="34" formatCode="###0.0">
                  <c:v>3.0235783485776064</c:v>
                </c:pt>
                <c:pt idx="35" formatCode="###0.0">
                  <c:v>2.2753805062136911</c:v>
                </c:pt>
                <c:pt idx="36" formatCode="###0.0">
                  <c:v>1.7874560958088361</c:v>
                </c:pt>
                <c:pt idx="37" formatCode="###0.0">
                  <c:v>1.6110356111604862</c:v>
                </c:pt>
                <c:pt idx="38" formatCode="###0.0">
                  <c:v>1.6110356111604862</c:v>
                </c:pt>
                <c:pt idx="39" formatCode="###0.0">
                  <c:v>1.2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Sheet1!$A$2:$A$41</c:f>
              <c:strCache>
                <c:ptCount val="40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</c:strCache>
            </c:strRef>
          </c:cat>
          <c:val>
            <c:numRef>
              <c:f>Sheet1!$D$2:$D$41</c:f>
              <c:numCache>
                <c:formatCode>0.0</c:formatCode>
                <c:ptCount val="40"/>
                <c:pt idx="0">
                  <c:v>3.5</c:v>
                </c:pt>
                <c:pt idx="1">
                  <c:v>2.9000000000000004</c:v>
                </c:pt>
                <c:pt idx="2">
                  <c:v>2.7</c:v>
                </c:pt>
                <c:pt idx="3">
                  <c:v>2.1</c:v>
                </c:pt>
                <c:pt idx="4">
                  <c:v>1.6</c:v>
                </c:pt>
                <c:pt idx="5">
                  <c:v>1.6</c:v>
                </c:pt>
                <c:pt idx="9">
                  <c:v>1.3</c:v>
                </c:pt>
                <c:pt idx="10">
                  <c:v>1.4000000000000001</c:v>
                </c:pt>
                <c:pt idx="11">
                  <c:v>1.4000000000000001</c:v>
                </c:pt>
                <c:pt idx="12">
                  <c:v>1.4000000000000001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Sheet1!$A$2:$A$41</c:f>
              <c:strCache>
                <c:ptCount val="40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</c:strCache>
            </c:strRef>
          </c:cat>
          <c:val>
            <c:numRef>
              <c:f>Sheet1!$E$2:$E$41</c:f>
              <c:numCache>
                <c:formatCode>General</c:formatCode>
                <c:ptCount val="40"/>
                <c:pt idx="12" formatCode="###0.0">
                  <c:v>1.4824357694585644</c:v>
                </c:pt>
                <c:pt idx="13" formatCode="###0.0">
                  <c:v>1.8552331674821023</c:v>
                </c:pt>
                <c:pt idx="14" formatCode="###0.0">
                  <c:v>1.6953842234198586</c:v>
                </c:pt>
                <c:pt idx="15" formatCode="###0.0">
                  <c:v>1.6295383933385199</c:v>
                </c:pt>
                <c:pt idx="16" formatCode="###0.0">
                  <c:v>1.6974171617532561</c:v>
                </c:pt>
                <c:pt idx="17" formatCode="###0.0">
                  <c:v>1.8753086553783473</c:v>
                </c:pt>
                <c:pt idx="18" formatCode="###0.0">
                  <c:v>1.951624259390411</c:v>
                </c:pt>
                <c:pt idx="19" formatCode="###0.0">
                  <c:v>1.5918713584598847</c:v>
                </c:pt>
                <c:pt idx="20" formatCode="###0.0">
                  <c:v>1.9676786746499091</c:v>
                </c:pt>
                <c:pt idx="21" formatCode="###0.0">
                  <c:v>2.6182425482828204</c:v>
                </c:pt>
                <c:pt idx="22" formatCode="###0.0">
                  <c:v>2.6822620783993161</c:v>
                </c:pt>
                <c:pt idx="23" formatCode="###0.0">
                  <c:v>2.8538139726034224</c:v>
                </c:pt>
                <c:pt idx="24" formatCode="###0.0">
                  <c:v>2.8202971030144237</c:v>
                </c:pt>
                <c:pt idx="25" formatCode="###0.0">
                  <c:v>3.0257632495941009</c:v>
                </c:pt>
                <c:pt idx="26" formatCode="###0.0">
                  <c:v>2.9422126670467232</c:v>
                </c:pt>
                <c:pt idx="27" formatCode="###0.0">
                  <c:v>2.9970567602673808</c:v>
                </c:pt>
                <c:pt idx="28" formatCode="###0.0">
                  <c:v>3.2914079622933627</c:v>
                </c:pt>
                <c:pt idx="29" formatCode="###0.0">
                  <c:v>2.9973127273735032</c:v>
                </c:pt>
                <c:pt idx="30" formatCode="###0.0">
                  <c:v>2.482831634092153</c:v>
                </c:pt>
                <c:pt idx="31" formatCode="###0.0">
                  <c:v>2.7218153436726849</c:v>
                </c:pt>
                <c:pt idx="32" formatCode="###0.0">
                  <c:v>2.3411398269803274</c:v>
                </c:pt>
                <c:pt idx="33" formatCode="###0.0">
                  <c:v>2.1263826288742602</c:v>
                </c:pt>
                <c:pt idx="34" formatCode="###0.0">
                  <c:v>1.9186023475693246</c:v>
                </c:pt>
                <c:pt idx="35" formatCode="###0.0">
                  <c:v>1.6977427769423949</c:v>
                </c:pt>
                <c:pt idx="36" formatCode="###0.0">
                  <c:v>1.2617316834423642</c:v>
                </c:pt>
                <c:pt idx="37" formatCode="###0.0">
                  <c:v>1.4237836869964542</c:v>
                </c:pt>
                <c:pt idx="38" formatCode="###0.0">
                  <c:v>1.150981</c:v>
                </c:pt>
                <c:pt idx="39" formatCode="###0.0">
                  <c:v>0.91047665855965687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Sheet1!$A$2:$A$41</c:f>
              <c:strCache>
                <c:ptCount val="40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</c:strCache>
            </c:strRef>
          </c:cat>
          <c:val>
            <c:numRef>
              <c:f>Sheet1!$F$2:$F$41</c:f>
              <c:numCache>
                <c:formatCode>General</c:formatCode>
                <c:ptCount val="40"/>
                <c:pt idx="27" formatCode="###0.0">
                  <c:v>7.3679137587309773</c:v>
                </c:pt>
                <c:pt idx="28" formatCode="###0.0">
                  <c:v>7.4028649632841459</c:v>
                </c:pt>
                <c:pt idx="29" formatCode="###0.0">
                  <c:v>8.0314655739847947</c:v>
                </c:pt>
                <c:pt idx="30" formatCode="###0.0">
                  <c:v>7.4670938985277173</c:v>
                </c:pt>
                <c:pt idx="31" formatCode="###0.0">
                  <c:v>6.6809915020132333</c:v>
                </c:pt>
                <c:pt idx="32" formatCode="###0.0">
                  <c:v>6.677416473994267</c:v>
                </c:pt>
                <c:pt idx="33" formatCode="###0.0">
                  <c:v>6.5865395967232612</c:v>
                </c:pt>
                <c:pt idx="34" formatCode="###0.0">
                  <c:v>6.1788640954928367</c:v>
                </c:pt>
                <c:pt idx="35" formatCode="###0.0">
                  <c:v>5.0860149134900361</c:v>
                </c:pt>
                <c:pt idx="36" formatCode="###0.0">
                  <c:v>4.1074918352748231</c:v>
                </c:pt>
                <c:pt idx="37" formatCode="###0.0">
                  <c:v>4.3180267672640325</c:v>
                </c:pt>
                <c:pt idx="38" formatCode="###0.0">
                  <c:v>3.6116155791442441</c:v>
                </c:pt>
                <c:pt idx="39" formatCode="###0.0">
                  <c:v>3.3936349837586448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strRef>
              <c:f>Sheet1!$A$2:$A$41</c:f>
              <c:strCache>
                <c:ptCount val="40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</c:strCache>
            </c:strRef>
          </c:cat>
          <c:val>
            <c:numRef>
              <c:f>Sheet1!$G$2:$G$41</c:f>
              <c:numCache>
                <c:formatCode>General</c:formatCode>
                <c:ptCount val="40"/>
                <c:pt idx="27" formatCode="###0.0">
                  <c:v>4.0900195128431438</c:v>
                </c:pt>
                <c:pt idx="28" formatCode="###0.0">
                  <c:v>4.5719426864677386</c:v>
                </c:pt>
                <c:pt idx="29" formatCode="###0.0">
                  <c:v>4.6828397518701372</c:v>
                </c:pt>
                <c:pt idx="30" formatCode="###0.0">
                  <c:v>4.3283680062006864</c:v>
                </c:pt>
                <c:pt idx="31" formatCode="###0.0">
                  <c:v>3.9576535724754933</c:v>
                </c:pt>
                <c:pt idx="32" formatCode="###0.0">
                  <c:v>4.2800931322059395</c:v>
                </c:pt>
                <c:pt idx="33" formatCode="###0.0">
                  <c:v>4.1493655491572783</c:v>
                </c:pt>
                <c:pt idx="34" formatCode="###0.0">
                  <c:v>3.4229859572163015</c:v>
                </c:pt>
                <c:pt idx="35" formatCode="###0.0">
                  <c:v>3.5847789014030256</c:v>
                </c:pt>
                <c:pt idx="36" formatCode="###0.0">
                  <c:v>2.7103294437027055</c:v>
                </c:pt>
                <c:pt idx="37" formatCode="###0.0">
                  <c:v>2.681189237406298</c:v>
                </c:pt>
                <c:pt idx="38" formatCode="###0.0">
                  <c:v>2.6227629932918899</c:v>
                </c:pt>
                <c:pt idx="39" formatCode="###0.0">
                  <c:v>2.3355120053455045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5630160"/>
        <c:axId val="345630552"/>
      </c:lineChart>
      <c:catAx>
        <c:axId val="345630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45630552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345630552"/>
        <c:scaling>
          <c:orientation val="minMax"/>
          <c:max val="10"/>
        </c:scaling>
        <c:delete val="0"/>
        <c:axPos val="l"/>
        <c:majorGridlines>
          <c:spPr>
            <a:ln w="3117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45630160"/>
        <c:crosses val="autoZero"/>
        <c:crossBetween val="midCat"/>
        <c:majorUnit val="2"/>
      </c:valAx>
      <c:spPr>
        <a:solidFill>
          <a:schemeClr val="tx1"/>
        </a:solidFill>
        <a:ln w="3117">
          <a:solidFill>
            <a:schemeClr val="tx1"/>
          </a:solidFill>
          <a:prstDash val="solid"/>
        </a:ln>
      </c:spPr>
    </c:plotArea>
    <c:legend>
      <c:legendPos val="r"/>
      <c:legendEntry>
        <c:idx val="1"/>
        <c:delete val="1"/>
      </c:legendEntry>
      <c:legendEntry>
        <c:idx val="3"/>
        <c:delete val="1"/>
      </c:legendEntry>
      <c:layout>
        <c:manualLayout>
          <c:xMode val="edge"/>
          <c:yMode val="edge"/>
          <c:x val="6.3973888780014365E-2"/>
          <c:y val="5.5868490122945168E-2"/>
          <c:w val="0.48263024644043379"/>
          <c:h val="0.15611819490305642"/>
        </c:manualLayout>
      </c:layout>
      <c:overlay val="0"/>
      <c:spPr>
        <a:noFill/>
        <a:ln w="3117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 pitchFamily="34" charset="0"/>
              <a:ea typeface="helvetica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6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45905707196028"/>
          <c:y val="6.1702127659574502E-2"/>
          <c:w val="0.85428676355897493"/>
          <c:h val="0.8212765957446805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Vårdtillfällen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Sheet1!$A$2:$A$30</c:f>
              <c:strCache>
                <c:ptCount val="29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</c:strCache>
            </c:strRef>
          </c:cat>
          <c:val>
            <c:numRef>
              <c:f>Sheet1!$B$2:$B$30</c:f>
              <c:numCache>
                <c:formatCode>#,##0</c:formatCode>
                <c:ptCount val="29"/>
                <c:pt idx="0">
                  <c:v>50979</c:v>
                </c:pt>
                <c:pt idx="1">
                  <c:v>50062</c:v>
                </c:pt>
                <c:pt idx="2">
                  <c:v>47082</c:v>
                </c:pt>
                <c:pt idx="3">
                  <c:v>44566</c:v>
                </c:pt>
                <c:pt idx="4">
                  <c:v>44987</c:v>
                </c:pt>
                <c:pt idx="5">
                  <c:v>44283</c:v>
                </c:pt>
                <c:pt idx="6">
                  <c:v>45330</c:v>
                </c:pt>
                <c:pt idx="7">
                  <c:v>46366</c:v>
                </c:pt>
                <c:pt idx="8">
                  <c:v>44507</c:v>
                </c:pt>
                <c:pt idx="9">
                  <c:v>41777</c:v>
                </c:pt>
                <c:pt idx="10">
                  <c:v>39620</c:v>
                </c:pt>
                <c:pt idx="11">
                  <c:v>37184</c:v>
                </c:pt>
                <c:pt idx="12">
                  <c:v>38639</c:v>
                </c:pt>
                <c:pt idx="13">
                  <c:v>39475</c:v>
                </c:pt>
                <c:pt idx="14">
                  <c:v>37996</c:v>
                </c:pt>
                <c:pt idx="15">
                  <c:v>39422</c:v>
                </c:pt>
                <c:pt idx="16">
                  <c:v>41218</c:v>
                </c:pt>
                <c:pt idx="17">
                  <c:v>42634</c:v>
                </c:pt>
                <c:pt idx="18">
                  <c:v>42028</c:v>
                </c:pt>
                <c:pt idx="19">
                  <c:v>44426</c:v>
                </c:pt>
                <c:pt idx="20">
                  <c:v>47136</c:v>
                </c:pt>
                <c:pt idx="21">
                  <c:v>50144</c:v>
                </c:pt>
                <c:pt idx="22">
                  <c:v>51216</c:v>
                </c:pt>
                <c:pt idx="23">
                  <c:v>49253</c:v>
                </c:pt>
                <c:pt idx="24">
                  <c:v>54390</c:v>
                </c:pt>
                <c:pt idx="25">
                  <c:v>56642</c:v>
                </c:pt>
                <c:pt idx="26">
                  <c:v>55399</c:v>
                </c:pt>
                <c:pt idx="27">
                  <c:v>52901</c:v>
                </c:pt>
                <c:pt idx="28">
                  <c:v>51433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Vårdade personer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Sheet1!$A$2:$A$30</c:f>
              <c:strCache>
                <c:ptCount val="29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</c:strCache>
            </c:strRef>
          </c:cat>
          <c:val>
            <c:numRef>
              <c:f>Sheet1!$C$2:$C$30</c:f>
              <c:numCache>
                <c:formatCode>#,##0</c:formatCode>
                <c:ptCount val="29"/>
                <c:pt idx="0">
                  <c:v>26619</c:v>
                </c:pt>
                <c:pt idx="1">
                  <c:v>26531</c:v>
                </c:pt>
                <c:pt idx="2">
                  <c:v>25398</c:v>
                </c:pt>
                <c:pt idx="3">
                  <c:v>24298</c:v>
                </c:pt>
                <c:pt idx="4">
                  <c:v>24332</c:v>
                </c:pt>
                <c:pt idx="5">
                  <c:v>24015</c:v>
                </c:pt>
                <c:pt idx="6">
                  <c:v>23995</c:v>
                </c:pt>
                <c:pt idx="7">
                  <c:v>24551</c:v>
                </c:pt>
                <c:pt idx="8">
                  <c:v>23901</c:v>
                </c:pt>
                <c:pt idx="9">
                  <c:v>22610</c:v>
                </c:pt>
                <c:pt idx="10">
                  <c:v>22072</c:v>
                </c:pt>
                <c:pt idx="11">
                  <c:v>21245</c:v>
                </c:pt>
                <c:pt idx="12">
                  <c:v>21572</c:v>
                </c:pt>
                <c:pt idx="13">
                  <c:v>21489</c:v>
                </c:pt>
                <c:pt idx="14">
                  <c:v>21160</c:v>
                </c:pt>
                <c:pt idx="15">
                  <c:v>21590</c:v>
                </c:pt>
                <c:pt idx="16">
                  <c:v>21961</c:v>
                </c:pt>
                <c:pt idx="17">
                  <c:v>22914</c:v>
                </c:pt>
                <c:pt idx="18">
                  <c:v>23269</c:v>
                </c:pt>
                <c:pt idx="19">
                  <c:v>24412</c:v>
                </c:pt>
                <c:pt idx="20">
                  <c:v>25546</c:v>
                </c:pt>
                <c:pt idx="21">
                  <c:v>26288</c:v>
                </c:pt>
                <c:pt idx="22">
                  <c:v>26641</c:v>
                </c:pt>
                <c:pt idx="23">
                  <c:v>26977</c:v>
                </c:pt>
                <c:pt idx="24">
                  <c:v>28221</c:v>
                </c:pt>
                <c:pt idx="25">
                  <c:v>28560</c:v>
                </c:pt>
                <c:pt idx="26">
                  <c:v>28125</c:v>
                </c:pt>
                <c:pt idx="27">
                  <c:v>27191</c:v>
                </c:pt>
                <c:pt idx="28">
                  <c:v>26347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Förstagångsvårdade sedan 1987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Sheet1!$A$2:$A$30</c:f>
              <c:strCache>
                <c:ptCount val="29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</c:strCache>
            </c:strRef>
          </c:cat>
          <c:val>
            <c:numRef>
              <c:f>Sheet1!$D$2:$D$30</c:f>
              <c:numCache>
                <c:formatCode>#,##0</c:formatCode>
                <c:ptCount val="29"/>
                <c:pt idx="0">
                  <c:v>26619</c:v>
                </c:pt>
                <c:pt idx="1">
                  <c:v>15544</c:v>
                </c:pt>
                <c:pt idx="2">
                  <c:v>12151</c:v>
                </c:pt>
                <c:pt idx="3">
                  <c:v>10661</c:v>
                </c:pt>
                <c:pt idx="4">
                  <c:v>10084</c:v>
                </c:pt>
                <c:pt idx="5">
                  <c:v>9895</c:v>
                </c:pt>
                <c:pt idx="6">
                  <c:v>10107</c:v>
                </c:pt>
                <c:pt idx="7">
                  <c:v>10772</c:v>
                </c:pt>
                <c:pt idx="8">
                  <c:v>10536</c:v>
                </c:pt>
                <c:pt idx="9">
                  <c:v>9829</c:v>
                </c:pt>
                <c:pt idx="10">
                  <c:v>10671</c:v>
                </c:pt>
                <c:pt idx="11">
                  <c:v>10070</c:v>
                </c:pt>
                <c:pt idx="12">
                  <c:v>10283</c:v>
                </c:pt>
                <c:pt idx="13">
                  <c:v>10738</c:v>
                </c:pt>
                <c:pt idx="14">
                  <c:v>10730</c:v>
                </c:pt>
                <c:pt idx="15">
                  <c:v>11089</c:v>
                </c:pt>
                <c:pt idx="16">
                  <c:v>11206</c:v>
                </c:pt>
                <c:pt idx="17">
                  <c:v>12079</c:v>
                </c:pt>
                <c:pt idx="18">
                  <c:v>12248</c:v>
                </c:pt>
                <c:pt idx="19">
                  <c:v>13198</c:v>
                </c:pt>
                <c:pt idx="20">
                  <c:v>13910</c:v>
                </c:pt>
                <c:pt idx="21">
                  <c:v>14213</c:v>
                </c:pt>
                <c:pt idx="22">
                  <c:v>14171</c:v>
                </c:pt>
                <c:pt idx="23">
                  <c:v>14333</c:v>
                </c:pt>
                <c:pt idx="24">
                  <c:v>14856</c:v>
                </c:pt>
                <c:pt idx="25">
                  <c:v>15046</c:v>
                </c:pt>
                <c:pt idx="26">
                  <c:v>14523</c:v>
                </c:pt>
                <c:pt idx="27">
                  <c:v>13804</c:v>
                </c:pt>
                <c:pt idx="28">
                  <c:v>13198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5631336"/>
        <c:axId val="345631728"/>
      </c:lineChart>
      <c:catAx>
        <c:axId val="345631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00"/>
            </a:pPr>
            <a:endParaRPr lang="sv-SE"/>
          </a:p>
        </c:txPr>
        <c:crossAx val="34563172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45631728"/>
        <c:scaling>
          <c:orientation val="minMax"/>
          <c:max val="60000"/>
          <c:min val="0"/>
        </c:scaling>
        <c:delete val="0"/>
        <c:axPos val="l"/>
        <c:majorGridlines>
          <c:spPr>
            <a:ln w="3143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1"/>
        <c:majorTickMark val="none"/>
        <c:minorTickMark val="none"/>
        <c:tickLblPos val="nextTo"/>
        <c:spPr>
          <a:ln w="31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sv-SE"/>
          </a:p>
        </c:txPr>
        <c:crossAx val="345631336"/>
        <c:crosses val="autoZero"/>
        <c:crossBetween val="midCat"/>
        <c:majorUnit val="20000"/>
      </c:valAx>
      <c:spPr>
        <a:solidFill>
          <a:schemeClr val="tx1"/>
        </a:solidFill>
        <a:ln w="3143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9504258379070436"/>
          <c:y val="6.4918574722993241E-2"/>
          <c:w val="0.44789085574829535"/>
          <c:h val="0.18031112125904644"/>
        </c:manualLayout>
      </c:layout>
      <c:overlay val="0"/>
      <c:spPr>
        <a:noFill/>
        <a:ln w="3143">
          <a:noFill/>
          <a:prstDash val="solid"/>
        </a:ln>
        <a:effectLst/>
      </c:spPr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 algn="ctr">
        <a:defRPr lang="sv-SE" sz="1700" b="0" i="0" u="none" strike="noStrike" kern="1200" baseline="0">
          <a:solidFill>
            <a:prstClr val="white"/>
          </a:solidFill>
          <a:latin typeface="Arial" pitchFamily="34" charset="0"/>
          <a:ea typeface="helvetica"/>
          <a:cs typeface="Arial" pitchFamily="34" charset="0"/>
        </a:defRPr>
      </a:pPr>
      <a:endParaRPr lang="sv-S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627791563275438E-2"/>
          <c:y val="0.10470838513606848"/>
          <c:w val="0.93300248138957864"/>
          <c:h val="0.7825127227517437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Män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Sheet1!$A$2:$A$48</c:f>
              <c:strCache>
                <c:ptCount val="47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  <c:pt idx="45">
                  <c:v>2014</c:v>
                </c:pt>
                <c:pt idx="46">
                  <c:v>2015</c:v>
                </c:pt>
              </c:strCache>
            </c:strRef>
          </c:cat>
          <c:val>
            <c:numRef>
              <c:f>Sheet1!$B$2:$B$48</c:f>
              <c:numCache>
                <c:formatCode>#\ ##0.0</c:formatCode>
                <c:ptCount val="47"/>
                <c:pt idx="0">
                  <c:v>16.790827002046285</c:v>
                </c:pt>
                <c:pt idx="1">
                  <c:v>18.519802888780866</c:v>
                </c:pt>
                <c:pt idx="2">
                  <c:v>21.396921548592136</c:v>
                </c:pt>
                <c:pt idx="3">
                  <c:v>25.884211123047987</c:v>
                </c:pt>
                <c:pt idx="4">
                  <c:v>28.362123819067602</c:v>
                </c:pt>
                <c:pt idx="5">
                  <c:v>33.359999504209206</c:v>
                </c:pt>
                <c:pt idx="6">
                  <c:v>32.725938080040564</c:v>
                </c:pt>
                <c:pt idx="7">
                  <c:v>35.979795637573652</c:v>
                </c:pt>
                <c:pt idx="8">
                  <c:v>39.605839041136768</c:v>
                </c:pt>
                <c:pt idx="9">
                  <c:v>42.319050429595478</c:v>
                </c:pt>
                <c:pt idx="10">
                  <c:v>49.099940096663374</c:v>
                </c:pt>
                <c:pt idx="11">
                  <c:v>47.430011429024034</c:v>
                </c:pt>
                <c:pt idx="12">
                  <c:v>42.95533043721359</c:v>
                </c:pt>
                <c:pt idx="13">
                  <c:v>45.919205143439839</c:v>
                </c:pt>
                <c:pt idx="14">
                  <c:v>42.519997134590803</c:v>
                </c:pt>
                <c:pt idx="15">
                  <c:v>42.342418214789106</c:v>
                </c:pt>
                <c:pt idx="16">
                  <c:v>40.266698260689857</c:v>
                </c:pt>
                <c:pt idx="17">
                  <c:v>41.646587652052077</c:v>
                </c:pt>
                <c:pt idx="18">
                  <c:v>39.431319029724449</c:v>
                </c:pt>
                <c:pt idx="19">
                  <c:v>39.238443389341668</c:v>
                </c:pt>
                <c:pt idx="20">
                  <c:v>39.33846461417771</c:v>
                </c:pt>
                <c:pt idx="21">
                  <c:v>39.501550271664378</c:v>
                </c:pt>
                <c:pt idx="22">
                  <c:v>40.87142618188755</c:v>
                </c:pt>
                <c:pt idx="23">
                  <c:v>41.522723049112948</c:v>
                </c:pt>
                <c:pt idx="24">
                  <c:v>40.225187011640081</c:v>
                </c:pt>
                <c:pt idx="25">
                  <c:v>38.482173732540708</c:v>
                </c:pt>
                <c:pt idx="26">
                  <c:v>38.492537508769509</c:v>
                </c:pt>
                <c:pt idx="27">
                  <c:v>37.155182658704099</c:v>
                </c:pt>
                <c:pt idx="28">
                  <c:v>37.35480409653411</c:v>
                </c:pt>
                <c:pt idx="29">
                  <c:v>36.270609838817833</c:v>
                </c:pt>
                <c:pt idx="30">
                  <c:v>36.176608183591057</c:v>
                </c:pt>
                <c:pt idx="31">
                  <c:v>34.900975834317023</c:v>
                </c:pt>
                <c:pt idx="32">
                  <c:v>37.590656813347195</c:v>
                </c:pt>
                <c:pt idx="33">
                  <c:v>35.705901511536489</c:v>
                </c:pt>
                <c:pt idx="34">
                  <c:v>36.968720619398994</c:v>
                </c:pt>
                <c:pt idx="35">
                  <c:v>37.669844760350657</c:v>
                </c:pt>
                <c:pt idx="36" formatCode="0.0">
                  <c:v>37</c:v>
                </c:pt>
                <c:pt idx="37" formatCode="0.0">
                  <c:v>35.9</c:v>
                </c:pt>
                <c:pt idx="38">
                  <c:v>36.799999999999997</c:v>
                </c:pt>
                <c:pt idx="39" formatCode="0.0">
                  <c:v>35.40231308254814</c:v>
                </c:pt>
                <c:pt idx="40" formatCode="0.0">
                  <c:v>34.464309679004714</c:v>
                </c:pt>
                <c:pt idx="41" formatCode="0.0">
                  <c:v>32.143252040282299</c:v>
                </c:pt>
                <c:pt idx="42" formatCode="0.0">
                  <c:v>30.958127625685307</c:v>
                </c:pt>
                <c:pt idx="43" formatCode="0.0">
                  <c:v>30.118514497699898</c:v>
                </c:pt>
                <c:pt idx="44" formatCode="0.0">
                  <c:v>27.884014749114801</c:v>
                </c:pt>
                <c:pt idx="45" formatCode="0.0">
                  <c:v>29.3699004900745</c:v>
                </c:pt>
                <c:pt idx="46" formatCode="0.0">
                  <c:v>29.438557590837299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Kvinnor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Sheet1!$A$2:$A$48</c:f>
              <c:strCache>
                <c:ptCount val="47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  <c:pt idx="45">
                  <c:v>2014</c:v>
                </c:pt>
                <c:pt idx="46">
                  <c:v>2015</c:v>
                </c:pt>
              </c:strCache>
            </c:strRef>
          </c:cat>
          <c:val>
            <c:numRef>
              <c:f>Sheet1!$C$2:$C$48</c:f>
              <c:numCache>
                <c:formatCode>#\ ##0.0</c:formatCode>
                <c:ptCount val="47"/>
                <c:pt idx="0">
                  <c:v>2.11090176971316</c:v>
                </c:pt>
                <c:pt idx="1">
                  <c:v>2.6199571456190669</c:v>
                </c:pt>
                <c:pt idx="2">
                  <c:v>2.8847464456397449</c:v>
                </c:pt>
                <c:pt idx="3">
                  <c:v>3.1371208500050964</c:v>
                </c:pt>
                <c:pt idx="4">
                  <c:v>3.4798030795651664</c:v>
                </c:pt>
                <c:pt idx="5">
                  <c:v>4.780841651474085</c:v>
                </c:pt>
                <c:pt idx="6">
                  <c:v>5.6381300043720088</c:v>
                </c:pt>
                <c:pt idx="7">
                  <c:v>6.9624220845524656</c:v>
                </c:pt>
                <c:pt idx="8">
                  <c:v>7.0922641807228199</c:v>
                </c:pt>
                <c:pt idx="9">
                  <c:v>7.7186798399379093</c:v>
                </c:pt>
                <c:pt idx="10">
                  <c:v>9.6255581947966462</c:v>
                </c:pt>
                <c:pt idx="11">
                  <c:v>9.1069872021146452</c:v>
                </c:pt>
                <c:pt idx="12">
                  <c:v>7.7340711012340559</c:v>
                </c:pt>
                <c:pt idx="13">
                  <c:v>8.2417330255225707</c:v>
                </c:pt>
                <c:pt idx="14">
                  <c:v>7.9063082999873844</c:v>
                </c:pt>
                <c:pt idx="15">
                  <c:v>7.8095099017001424</c:v>
                </c:pt>
                <c:pt idx="16">
                  <c:v>8.2664358067613151</c:v>
                </c:pt>
                <c:pt idx="17">
                  <c:v>8.4434449814919468</c:v>
                </c:pt>
                <c:pt idx="18">
                  <c:v>7.6779690207622826</c:v>
                </c:pt>
                <c:pt idx="19">
                  <c:v>7.6579659339700514</c:v>
                </c:pt>
                <c:pt idx="20">
                  <c:v>6.9577479420069572</c:v>
                </c:pt>
                <c:pt idx="21">
                  <c:v>7.5803036592791821</c:v>
                </c:pt>
                <c:pt idx="22">
                  <c:v>8.2333242171833092</c:v>
                </c:pt>
                <c:pt idx="23">
                  <c:v>8.0946856799127467</c:v>
                </c:pt>
                <c:pt idx="24">
                  <c:v>7.1247310103421171</c:v>
                </c:pt>
                <c:pt idx="25">
                  <c:v>7.8430120170626969</c:v>
                </c:pt>
                <c:pt idx="26">
                  <c:v>8.504026810055521</c:v>
                </c:pt>
                <c:pt idx="27">
                  <c:v>7.6899559814299421</c:v>
                </c:pt>
                <c:pt idx="28">
                  <c:v>7.9593949124822148</c:v>
                </c:pt>
                <c:pt idx="29">
                  <c:v>9.1578211271712586</c:v>
                </c:pt>
                <c:pt idx="30">
                  <c:v>8.5088777504213891</c:v>
                </c:pt>
                <c:pt idx="31">
                  <c:v>8.9162388294225252</c:v>
                </c:pt>
                <c:pt idx="32">
                  <c:v>8.6318151730539263</c:v>
                </c:pt>
                <c:pt idx="33">
                  <c:v>8.766712500049044</c:v>
                </c:pt>
                <c:pt idx="34">
                  <c:v>9.0894361284249072</c:v>
                </c:pt>
                <c:pt idx="35">
                  <c:v>9.247349230277468</c:v>
                </c:pt>
                <c:pt idx="36">
                  <c:v>9.9</c:v>
                </c:pt>
                <c:pt idx="37">
                  <c:v>9.1999999999999993</c:v>
                </c:pt>
                <c:pt idx="38">
                  <c:v>9.8000000000000007</c:v>
                </c:pt>
                <c:pt idx="39" formatCode="0.0">
                  <c:v>9.2533198519941102</c:v>
                </c:pt>
                <c:pt idx="40" formatCode="0.0">
                  <c:v>8.7365952114069483</c:v>
                </c:pt>
                <c:pt idx="41" formatCode="0.0">
                  <c:v>7.6277263793254857</c:v>
                </c:pt>
                <c:pt idx="42" formatCode="0.0">
                  <c:v>7.6549313898041724</c:v>
                </c:pt>
                <c:pt idx="43" formatCode="0.0">
                  <c:v>8.00778835546752</c:v>
                </c:pt>
                <c:pt idx="44" formatCode="0.0">
                  <c:v>7.9098082206395102</c:v>
                </c:pt>
                <c:pt idx="45" formatCode="0.0">
                  <c:v>8.8425318081884896</c:v>
                </c:pt>
                <c:pt idx="46" formatCode="0.0">
                  <c:v>8.5054226791560303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2160016"/>
        <c:axId val="342160408"/>
      </c:lineChart>
      <c:catAx>
        <c:axId val="342160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42160408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342160408"/>
        <c:scaling>
          <c:orientation val="minMax"/>
          <c:max val="50"/>
        </c:scaling>
        <c:delete val="0"/>
        <c:axPos val="l"/>
        <c:majorGridlines>
          <c:spPr>
            <a:ln w="3066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#,##0" sourceLinked="0"/>
        <c:majorTickMark val="none"/>
        <c:minorTickMark val="none"/>
        <c:tickLblPos val="nextTo"/>
        <c:spPr>
          <a:ln w="30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42160016"/>
        <c:crosses val="autoZero"/>
        <c:crossBetween val="midCat"/>
        <c:majorUnit val="10"/>
      </c:valAx>
      <c:spPr>
        <a:solidFill>
          <a:schemeClr val="tx1"/>
        </a:solidFill>
        <a:ln w="3066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57644415498558521"/>
          <c:y val="0.1197219505456575"/>
          <c:w val="0.39578163269437489"/>
          <c:h val="0.11618254169841689"/>
        </c:manualLayout>
      </c:layout>
      <c:overlay val="0"/>
      <c:spPr>
        <a:noFill/>
        <a:ln w="3066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 pitchFamily="34" charset="0"/>
              <a:ea typeface="helvetica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38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404466501240833E-2"/>
          <c:y val="3.2586558044806514E-2"/>
          <c:w val="0.8870967741935486"/>
          <c:h val="0.8533604887983706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Hasch</c:v>
                </c:pt>
              </c:strCache>
            </c:strRef>
          </c:tx>
          <c:spPr>
            <a:ln w="3810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strRef>
              <c:f>Sheet1!$A$2:$A$29</c:f>
              <c:strCache>
                <c:ptCount val="28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</c:strCache>
            </c:strRef>
          </c:cat>
          <c:val>
            <c:numRef>
              <c:f>Sheet1!$B$2:$B$29</c:f>
              <c:numCache>
                <c:formatCode>0</c:formatCode>
                <c:ptCount val="28"/>
                <c:pt idx="0">
                  <c:v>100</c:v>
                </c:pt>
                <c:pt idx="1">
                  <c:v>79.848484848484858</c:v>
                </c:pt>
                <c:pt idx="2">
                  <c:v>74.829643888354184</c:v>
                </c:pt>
                <c:pt idx="3">
                  <c:v>66.106954225352112</c:v>
                </c:pt>
                <c:pt idx="4">
                  <c:v>64.627796901893291</c:v>
                </c:pt>
                <c:pt idx="5">
                  <c:v>65.390625</c:v>
                </c:pt>
                <c:pt idx="6">
                  <c:v>56.885311871227358</c:v>
                </c:pt>
                <c:pt idx="7">
                  <c:v>62.413657770800633</c:v>
                </c:pt>
                <c:pt idx="8">
                  <c:v>58.669921875</c:v>
                </c:pt>
                <c:pt idx="9">
                  <c:v>54.939759036144572</c:v>
                </c:pt>
                <c:pt idx="10">
                  <c:v>61.879377431906612</c:v>
                </c:pt>
                <c:pt idx="11">
                  <c:v>61.615652847733436</c:v>
                </c:pt>
                <c:pt idx="12">
                  <c:v>54.223245109321063</c:v>
                </c:pt>
                <c:pt idx="13">
                  <c:v>52.923998502433534</c:v>
                </c:pt>
                <c:pt idx="14">
                  <c:v>51.818181818181806</c:v>
                </c:pt>
                <c:pt idx="15">
                  <c:v>50.83063646170443</c:v>
                </c:pt>
                <c:pt idx="16">
                  <c:v>50.630372492836685</c:v>
                </c:pt>
                <c:pt idx="17">
                  <c:v>50.413694721825962</c:v>
                </c:pt>
                <c:pt idx="18">
                  <c:v>49.736119907114201</c:v>
                </c:pt>
                <c:pt idx="19">
                  <c:v>48.659254414650093</c:v>
                </c:pt>
                <c:pt idx="20">
                  <c:v>47.024383753035494</c:v>
                </c:pt>
                <c:pt idx="21">
                  <c:v>48.352799839818459</c:v>
                </c:pt>
                <c:pt idx="22">
                  <c:v>55.317010479140585</c:v>
                </c:pt>
                <c:pt idx="23">
                  <c:v>56.738271842789715</c:v>
                </c:pt>
                <c:pt idx="24">
                  <c:v>56.238064926798216</c:v>
                </c:pt>
                <c:pt idx="25">
                  <c:v>56.26313443291091</c:v>
                </c:pt>
                <c:pt idx="26">
                  <c:v>59.183706019330764</c:v>
                </c:pt>
                <c:pt idx="27">
                  <c:v>56.390617520344655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Marijuana</c:v>
                </c:pt>
              </c:strCache>
            </c:strRef>
          </c:tx>
          <c:spPr>
            <a:ln w="38100">
              <a:solidFill>
                <a:schemeClr val="tx1">
                  <a:lumMod val="65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Sheet1!$A$2:$A$29</c:f>
              <c:strCache>
                <c:ptCount val="28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</c:strCache>
            </c:strRef>
          </c:cat>
          <c:val>
            <c:numRef>
              <c:f>Sheet1!$C$2:$C$29</c:f>
              <c:numCache>
                <c:formatCode>0</c:formatCode>
                <c:ptCount val="28"/>
                <c:pt idx="0">
                  <c:v>100</c:v>
                </c:pt>
                <c:pt idx="1">
                  <c:v>49.441786283891545</c:v>
                </c:pt>
                <c:pt idx="2">
                  <c:v>76.082771896053885</c:v>
                </c:pt>
                <c:pt idx="3">
                  <c:v>53.213028169014088</c:v>
                </c:pt>
                <c:pt idx="4">
                  <c:v>36.015490533562819</c:v>
                </c:pt>
                <c:pt idx="5">
                  <c:v>53.536184210526308</c:v>
                </c:pt>
                <c:pt idx="6">
                  <c:v>35.927565392354119</c:v>
                </c:pt>
                <c:pt idx="7">
                  <c:v>62.048665620094191</c:v>
                </c:pt>
                <c:pt idx="8">
                  <c:v>58.124999999999993</c:v>
                </c:pt>
                <c:pt idx="9">
                  <c:v>66.506024096385531</c:v>
                </c:pt>
                <c:pt idx="10">
                  <c:v>72.373540856031127</c:v>
                </c:pt>
                <c:pt idx="11">
                  <c:v>61.25532739248353</c:v>
                </c:pt>
                <c:pt idx="12">
                  <c:v>48.515535097813576</c:v>
                </c:pt>
                <c:pt idx="13">
                  <c:v>48.745788094346679</c:v>
                </c:pt>
                <c:pt idx="14">
                  <c:v>47.72727272727272</c:v>
                </c:pt>
                <c:pt idx="15">
                  <c:v>46.817691477885646</c:v>
                </c:pt>
                <c:pt idx="16">
                  <c:v>46.633237822349571</c:v>
                </c:pt>
                <c:pt idx="17">
                  <c:v>53.067047075606276</c:v>
                </c:pt>
                <c:pt idx="18">
                  <c:v>52.353810428541259</c:v>
                </c:pt>
                <c:pt idx="19">
                  <c:v>51.220267804894839</c:v>
                </c:pt>
                <c:pt idx="20">
                  <c:v>55.686770233857821</c:v>
                </c:pt>
                <c:pt idx="21">
                  <c:v>62.070346392578244</c:v>
                </c:pt>
                <c:pt idx="22">
                  <c:v>61.293086403479869</c:v>
                </c:pt>
                <c:pt idx="23">
                  <c:v>59.724496676620745</c:v>
                </c:pt>
                <c:pt idx="24">
                  <c:v>65.117759388924242</c:v>
                </c:pt>
                <c:pt idx="25">
                  <c:v>59.224352034643054</c:v>
                </c:pt>
                <c:pt idx="26">
                  <c:v>71.198443331525723</c:v>
                </c:pt>
                <c:pt idx="27">
                  <c:v>71.230253709909036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Amfetamin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Sheet1!$A$2:$A$29</c:f>
              <c:strCache>
                <c:ptCount val="28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</c:strCache>
            </c:strRef>
          </c:cat>
          <c:val>
            <c:numRef>
              <c:f>Sheet1!$D$2:$D$29</c:f>
              <c:numCache>
                <c:formatCode>0</c:formatCode>
                <c:ptCount val="28"/>
                <c:pt idx="0">
                  <c:v>100</c:v>
                </c:pt>
                <c:pt idx="1">
                  <c:v>93.939393939393938</c:v>
                </c:pt>
                <c:pt idx="2">
                  <c:v>85.033686236766115</c:v>
                </c:pt>
                <c:pt idx="3">
                  <c:v>77.772887323943678</c:v>
                </c:pt>
                <c:pt idx="4">
                  <c:v>66.528614457831324</c:v>
                </c:pt>
                <c:pt idx="5">
                  <c:v>65.75390625</c:v>
                </c:pt>
                <c:pt idx="6">
                  <c:v>53.329979879275648</c:v>
                </c:pt>
                <c:pt idx="7">
                  <c:v>52.011381475667186</c:v>
                </c:pt>
                <c:pt idx="8">
                  <c:v>47.453613281249993</c:v>
                </c:pt>
                <c:pt idx="9">
                  <c:v>51.506024096385538</c:v>
                </c:pt>
                <c:pt idx="10">
                  <c:v>51.566147859922175</c:v>
                </c:pt>
                <c:pt idx="11">
                  <c:v>44.500193723363033</c:v>
                </c:pt>
                <c:pt idx="12">
                  <c:v>42.361910241657071</c:v>
                </c:pt>
                <c:pt idx="13">
                  <c:v>41.346873830026198</c:v>
                </c:pt>
                <c:pt idx="14">
                  <c:v>40.482954545454547</c:v>
                </c:pt>
                <c:pt idx="15">
                  <c:v>39.711434735706582</c:v>
                </c:pt>
                <c:pt idx="16">
                  <c:v>39.554978510028654</c:v>
                </c:pt>
                <c:pt idx="17">
                  <c:v>39.385699001426538</c:v>
                </c:pt>
                <c:pt idx="18">
                  <c:v>38.856343677432967</c:v>
                </c:pt>
                <c:pt idx="19">
                  <c:v>34.213538260300851</c:v>
                </c:pt>
                <c:pt idx="20">
                  <c:v>36.737799807058984</c:v>
                </c:pt>
                <c:pt idx="21">
                  <c:v>36.854268170593343</c:v>
                </c:pt>
                <c:pt idx="22">
                  <c:v>36.392770052066176</c:v>
                </c:pt>
                <c:pt idx="23">
                  <c:v>35.461419901743568</c:v>
                </c:pt>
                <c:pt idx="24">
                  <c:v>35.148790579248882</c:v>
                </c:pt>
                <c:pt idx="25">
                  <c:v>35.164459020569325</c:v>
                </c:pt>
                <c:pt idx="26">
                  <c:v>35.22839644007783</c:v>
                </c:pt>
                <c:pt idx="27">
                  <c:v>35.244135950215409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Kokain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Sheet1!$A$2:$A$29</c:f>
              <c:strCache>
                <c:ptCount val="28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</c:strCache>
            </c:strRef>
          </c:cat>
          <c:val>
            <c:numRef>
              <c:f>Sheet1!$E$2:$E$29</c:f>
              <c:numCache>
                <c:formatCode>0</c:formatCode>
                <c:ptCount val="28"/>
                <c:pt idx="0">
                  <c:v>100</c:v>
                </c:pt>
                <c:pt idx="1">
                  <c:v>105.68181818181819</c:v>
                </c:pt>
                <c:pt idx="2">
                  <c:v>127.55052935514917</c:v>
                </c:pt>
                <c:pt idx="3">
                  <c:v>97.216109154929583</c:v>
                </c:pt>
                <c:pt idx="4">
                  <c:v>95.040877796901881</c:v>
                </c:pt>
                <c:pt idx="5">
                  <c:v>90.8203125</c:v>
                </c:pt>
                <c:pt idx="6">
                  <c:v>88.883299798792748</c:v>
                </c:pt>
                <c:pt idx="7">
                  <c:v>86.685635792778655</c:v>
                </c:pt>
                <c:pt idx="8">
                  <c:v>86.279296874999986</c:v>
                </c:pt>
                <c:pt idx="9">
                  <c:v>94.427710843373475</c:v>
                </c:pt>
                <c:pt idx="10">
                  <c:v>81.646400778210122</c:v>
                </c:pt>
                <c:pt idx="11">
                  <c:v>94.13502518403719</c:v>
                </c:pt>
                <c:pt idx="12">
                  <c:v>76.251438434982731</c:v>
                </c:pt>
                <c:pt idx="13">
                  <c:v>82.693747660052395</c:v>
                </c:pt>
                <c:pt idx="14">
                  <c:v>64.772727272727266</c:v>
                </c:pt>
                <c:pt idx="15">
                  <c:v>63.538295577130519</c:v>
                </c:pt>
                <c:pt idx="16">
                  <c:v>63.287965616045852</c:v>
                </c:pt>
                <c:pt idx="17">
                  <c:v>63.01711840228247</c:v>
                </c:pt>
                <c:pt idx="18">
                  <c:v>62.170149883892748</c:v>
                </c:pt>
                <c:pt idx="19">
                  <c:v>60.824068018312616</c:v>
                </c:pt>
                <c:pt idx="20">
                  <c:v>62.454259672000269</c:v>
                </c:pt>
                <c:pt idx="21">
                  <c:v>58.966829072949331</c:v>
                </c:pt>
                <c:pt idx="22">
                  <c:v>65.506986093719107</c:v>
                </c:pt>
                <c:pt idx="23">
                  <c:v>63.830555823138425</c:v>
                </c:pt>
                <c:pt idx="24">
                  <c:v>63.267823042647997</c:v>
                </c:pt>
                <c:pt idx="25">
                  <c:v>63.296026237024769</c:v>
                </c:pt>
                <c:pt idx="26">
                  <c:v>63.411113592140097</c:v>
                </c:pt>
                <c:pt idx="27">
                  <c:v>63.43944471038774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Heroin (brunt)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Sheet1!$A$2:$A$29</c:f>
              <c:strCache>
                <c:ptCount val="28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</c:strCache>
            </c:strRef>
          </c:cat>
          <c:val>
            <c:numRef>
              <c:f>Sheet1!$F$2:$F$29</c:f>
              <c:numCache>
                <c:formatCode>0</c:formatCode>
                <c:ptCount val="28"/>
                <c:pt idx="0">
                  <c:v>100</c:v>
                </c:pt>
                <c:pt idx="1">
                  <c:v>110.51693404634581</c:v>
                </c:pt>
                <c:pt idx="2">
                  <c:v>100.03963086678367</c:v>
                </c:pt>
                <c:pt idx="3">
                  <c:v>91.497514498757255</c:v>
                </c:pt>
                <c:pt idx="4">
                  <c:v>83.859598056089908</c:v>
                </c:pt>
                <c:pt idx="5">
                  <c:v>64.108455882352928</c:v>
                </c:pt>
                <c:pt idx="6">
                  <c:v>73.198011599005795</c:v>
                </c:pt>
                <c:pt idx="7">
                  <c:v>81.586480746144602</c:v>
                </c:pt>
                <c:pt idx="8">
                  <c:v>54.812729779411775</c:v>
                </c:pt>
                <c:pt idx="9">
                  <c:v>50.496102055279948</c:v>
                </c:pt>
                <c:pt idx="10">
                  <c:v>55.610551613641569</c:v>
                </c:pt>
                <c:pt idx="11">
                  <c:v>73.495795063472897</c:v>
                </c:pt>
                <c:pt idx="12">
                  <c:v>39.870033168618427</c:v>
                </c:pt>
                <c:pt idx="13">
                  <c:v>38.914704781201124</c:v>
                </c:pt>
                <c:pt idx="14">
                  <c:v>38.101604278074866</c:v>
                </c:pt>
                <c:pt idx="15">
                  <c:v>41.113014785202104</c:v>
                </c:pt>
                <c:pt idx="16">
                  <c:v>37.228215068262266</c:v>
                </c:pt>
                <c:pt idx="17">
                  <c:v>44.482671813375859</c:v>
                </c:pt>
                <c:pt idx="18">
                  <c:v>36.570676402289855</c:v>
                </c:pt>
                <c:pt idx="19">
                  <c:v>35.778863540183892</c:v>
                </c:pt>
                <c:pt idx="20">
                  <c:v>34.576752759584927</c:v>
                </c:pt>
                <c:pt idx="21">
                  <c:v>38.15500704720251</c:v>
                </c:pt>
                <c:pt idx="22">
                  <c:v>37.677220759786152</c:v>
                </c:pt>
                <c:pt idx="23">
                  <c:v>33.375454025170413</c:v>
                </c:pt>
                <c:pt idx="24">
                  <c:v>36.389336129104727</c:v>
                </c:pt>
                <c:pt idx="25">
                  <c:v>39.715153717348876</c:v>
                </c:pt>
                <c:pt idx="26">
                  <c:v>36.471751608551173</c:v>
                </c:pt>
                <c:pt idx="27">
                  <c:v>38.146594204939035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2161976"/>
        <c:axId val="342162368"/>
      </c:lineChart>
      <c:catAx>
        <c:axId val="342161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4216236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42162368"/>
        <c:scaling>
          <c:orientation val="minMax"/>
          <c:max val="150"/>
        </c:scaling>
        <c:delete val="0"/>
        <c:axPos val="l"/>
        <c:majorGridlines>
          <c:spPr>
            <a:ln w="3011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0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42161976"/>
        <c:crosses val="autoZero"/>
        <c:crossBetween val="midCat"/>
        <c:majorUnit val="50"/>
      </c:valAx>
      <c:spPr>
        <a:solidFill>
          <a:schemeClr val="tx1"/>
        </a:solidFill>
        <a:ln w="12046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34523605384089301"/>
          <c:y val="3.6491228070175435E-2"/>
          <c:w val="0.60476392116240651"/>
          <c:h val="0.19594397016162454"/>
        </c:manualLayout>
      </c:layout>
      <c:overlay val="0"/>
      <c:txPr>
        <a:bodyPr/>
        <a:lstStyle/>
        <a:p>
          <a:pPr>
            <a:defRPr sz="1700" b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2179542286508162E-2"/>
          <c:y val="0.10516164561393646"/>
          <c:w val="0.89913435069454073"/>
          <c:h val="0.78617721943819052"/>
        </c:manualLayout>
      </c:layout>
      <c:lineChart>
        <c:grouping val="standard"/>
        <c:varyColors val="0"/>
        <c:ser>
          <c:idx val="3"/>
          <c:order val="0"/>
          <c:tx>
            <c:strRef>
              <c:f>Sheet1!$E$1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</c:strCache>
            </c:strRef>
          </c:cat>
          <c:val>
            <c:numRef>
              <c:f>Sheet1!$E$2:$E$47</c:f>
              <c:numCache>
                <c:formatCode>#,##0</c:formatCode>
                <c:ptCount val="46"/>
                <c:pt idx="0">
                  <c:v>14</c:v>
                </c:pt>
                <c:pt idx="1">
                  <c:v>15</c:v>
                </c:pt>
                <c:pt idx="2">
                  <c:v>12</c:v>
                </c:pt>
                <c:pt idx="3">
                  <c:v>8</c:v>
                </c:pt>
                <c:pt idx="4">
                  <c:v>6</c:v>
                </c:pt>
                <c:pt idx="5">
                  <c:v>7</c:v>
                </c:pt>
                <c:pt idx="6">
                  <c:v>9</c:v>
                </c:pt>
                <c:pt idx="7">
                  <c:v>8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8</c:v>
                </c:pt>
                <c:pt idx="12">
                  <c:v>5</c:v>
                </c:pt>
                <c:pt idx="13">
                  <c:v>5</c:v>
                </c:pt>
                <c:pt idx="14">
                  <c:v>4</c:v>
                </c:pt>
                <c:pt idx="15">
                  <c:v>5</c:v>
                </c:pt>
                <c:pt idx="16">
                  <c:v>3</c:v>
                </c:pt>
                <c:pt idx="17">
                  <c:v>4</c:v>
                </c:pt>
                <c:pt idx="18" formatCode="0">
                  <c:v>3.2149979312084813</c:v>
                </c:pt>
                <c:pt idx="19" formatCode="0">
                  <c:v>4.1062410935991212</c:v>
                </c:pt>
                <c:pt idx="20" formatCode="0">
                  <c:v>3.4086983600626333</c:v>
                </c:pt>
                <c:pt idx="21" formatCode="0">
                  <c:v>4.3807603182278267</c:v>
                </c:pt>
                <c:pt idx="22" formatCode="0">
                  <c:v>4.6672672357383957</c:v>
                </c:pt>
                <c:pt idx="23" formatCode="0">
                  <c:v>4.9469323335685864</c:v>
                </c:pt>
                <c:pt idx="24" formatCode="0">
                  <c:v>6.6136452377443575</c:v>
                </c:pt>
                <c:pt idx="25" formatCode="0">
                  <c:v>8.1833267143236625</c:v>
                </c:pt>
                <c:pt idx="26" formatCode="0">
                  <c:v>8.6745775453876295</c:v>
                </c:pt>
                <c:pt idx="27" formatCode="0">
                  <c:v>9.2918907456450022</c:v>
                </c:pt>
                <c:pt idx="28" formatCode="0">
                  <c:v>9.5488089907064317</c:v>
                </c:pt>
                <c:pt idx="29" formatCode="0">
                  <c:v>9.4855134865338453</c:v>
                </c:pt>
                <c:pt idx="30" formatCode="0">
                  <c:v>9.4166164327165838</c:v>
                </c:pt>
                <c:pt idx="31" formatCode="0">
                  <c:v>8.2840346353354857</c:v>
                </c:pt>
                <c:pt idx="32" formatCode="0">
                  <c:v>6.8950327008227896</c:v>
                </c:pt>
                <c:pt idx="33" formatCode="0">
                  <c:v>7.3998616502997505</c:v>
                </c:pt>
                <c:pt idx="34" formatCode="0">
                  <c:v>7.1791945560909953</c:v>
                </c:pt>
                <c:pt idx="35" formatCode="0">
                  <c:v>7.1840387791776452</c:v>
                </c:pt>
                <c:pt idx="36" formatCode="0">
                  <c:v>6.0344335735607668</c:v>
                </c:pt>
                <c:pt idx="37" formatCode="0">
                  <c:v>6.6174760140848017</c:v>
                </c:pt>
                <c:pt idx="38" formatCode="0">
                  <c:v>9.0372209761196594</c:v>
                </c:pt>
                <c:pt idx="39" formatCode="0">
                  <c:v>9.9402348038774715</c:v>
                </c:pt>
                <c:pt idx="40" formatCode="0">
                  <c:v>9.8859389077174615</c:v>
                </c:pt>
                <c:pt idx="41" formatCode="0">
                  <c:v>7.33827050437396</c:v>
                </c:pt>
                <c:pt idx="42" formatCode="0">
                  <c:v>7.3257250114976955</c:v>
                </c:pt>
                <c:pt idx="43" formatCode="0">
                  <c:v>8.8871411718442808</c:v>
                </c:pt>
                <c:pt idx="44" formatCode="0">
                  <c:v>7.6681085332284704</c:v>
                </c:pt>
                <c:pt idx="45" formatCode="0">
                  <c:v>5.5241849527305105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Sheet1!$F$1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097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</c:strCache>
            </c:strRef>
          </c:cat>
          <c:val>
            <c:numRef>
              <c:f>Sheet1!$F$2:$F$47</c:f>
              <c:numCache>
                <c:formatCode>#,##0</c:formatCode>
                <c:ptCount val="46"/>
                <c:pt idx="0">
                  <c:v>16</c:v>
                </c:pt>
                <c:pt idx="1">
                  <c:v>14</c:v>
                </c:pt>
                <c:pt idx="2">
                  <c:v>14</c:v>
                </c:pt>
                <c:pt idx="3">
                  <c:v>7</c:v>
                </c:pt>
                <c:pt idx="4">
                  <c:v>6</c:v>
                </c:pt>
                <c:pt idx="5">
                  <c:v>6</c:v>
                </c:pt>
                <c:pt idx="6">
                  <c:v>8</c:v>
                </c:pt>
                <c:pt idx="7">
                  <c:v>8</c:v>
                </c:pt>
                <c:pt idx="8">
                  <c:v>6</c:v>
                </c:pt>
                <c:pt idx="9">
                  <c:v>8</c:v>
                </c:pt>
                <c:pt idx="10">
                  <c:v>9</c:v>
                </c:pt>
                <c:pt idx="11">
                  <c:v>8</c:v>
                </c:pt>
                <c:pt idx="12">
                  <c:v>6</c:v>
                </c:pt>
                <c:pt idx="13">
                  <c:v>5</c:v>
                </c:pt>
                <c:pt idx="14">
                  <c:v>4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 formatCode="0">
                  <c:v>2.7128818153481369</c:v>
                </c:pt>
                <c:pt idx="19" formatCode="0">
                  <c:v>3.3587550610725008</c:v>
                </c:pt>
                <c:pt idx="20" formatCode="0">
                  <c:v>3.4549263991385173</c:v>
                </c:pt>
                <c:pt idx="21" formatCode="0">
                  <c:v>3.2422717263872509</c:v>
                </c:pt>
                <c:pt idx="22" formatCode="0">
                  <c:v>4.5511619838862618</c:v>
                </c:pt>
                <c:pt idx="23" formatCode="0">
                  <c:v>4.2898471727431726</c:v>
                </c:pt>
                <c:pt idx="24" formatCode="0">
                  <c:v>5.4364927810190578</c:v>
                </c:pt>
                <c:pt idx="25" formatCode="0">
                  <c:v>6.310781735711517</c:v>
                </c:pt>
                <c:pt idx="26" formatCode="0">
                  <c:v>7.2216515637249774</c:v>
                </c:pt>
                <c:pt idx="27" formatCode="0">
                  <c:v>5.8203559961293232</c:v>
                </c:pt>
                <c:pt idx="28" formatCode="0">
                  <c:v>7.7553023870782649</c:v>
                </c:pt>
                <c:pt idx="29" formatCode="0">
                  <c:v>7.7368793559294993</c:v>
                </c:pt>
                <c:pt idx="30" formatCode="0">
                  <c:v>8.5042041008614397</c:v>
                </c:pt>
                <c:pt idx="31" formatCode="0">
                  <c:v>7.5936789989648856</c:v>
                </c:pt>
                <c:pt idx="32" formatCode="0">
                  <c:v>7.1294955137413396</c:v>
                </c:pt>
                <c:pt idx="33" formatCode="0">
                  <c:v>6.9375803489355334</c:v>
                </c:pt>
                <c:pt idx="34" formatCode="0">
                  <c:v>7.2135695941944507</c:v>
                </c:pt>
                <c:pt idx="35" formatCode="0">
                  <c:v>5.4949334678523156</c:v>
                </c:pt>
                <c:pt idx="36" formatCode="0">
                  <c:v>5.1804912269538042</c:v>
                </c:pt>
                <c:pt idx="37" formatCode="0">
                  <c:v>5.3886169404418949</c:v>
                </c:pt>
                <c:pt idx="38" formatCode="0">
                  <c:v>7.0864874464583991</c:v>
                </c:pt>
                <c:pt idx="39" formatCode="0">
                  <c:v>6.6904542752745026</c:v>
                </c:pt>
                <c:pt idx="40" formatCode="0">
                  <c:v>6.4925700677362199</c:v>
                </c:pt>
                <c:pt idx="41" formatCode="0">
                  <c:v>6.5622414525859245</c:v>
                </c:pt>
                <c:pt idx="42" formatCode="0">
                  <c:v>5.6785667614775521</c:v>
                </c:pt>
                <c:pt idx="43" formatCode="0">
                  <c:v>7.27196300966793</c:v>
                </c:pt>
                <c:pt idx="44" formatCode="0">
                  <c:v>4.6404682274247504</c:v>
                </c:pt>
                <c:pt idx="45" formatCode="0">
                  <c:v>4.5674946803861198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</c:strCache>
            </c:strRef>
          </c:cat>
          <c:val>
            <c:numRef>
              <c:f>Sheet1!$C$2:$C$47</c:f>
              <c:numCache>
                <c:formatCode>General</c:formatCode>
                <c:ptCount val="46"/>
                <c:pt idx="33" formatCode="0">
                  <c:v>16.260255254246893</c:v>
                </c:pt>
                <c:pt idx="34" formatCode="0">
                  <c:v>16.779552715535992</c:v>
                </c:pt>
                <c:pt idx="35" formatCode="0">
                  <c:v>16.851483890022827</c:v>
                </c:pt>
                <c:pt idx="36" formatCode="0">
                  <c:v>17.505413851241062</c:v>
                </c:pt>
                <c:pt idx="37" formatCode="0">
                  <c:v>16.707865087454614</c:v>
                </c:pt>
                <c:pt idx="38" formatCode="0">
                  <c:v>18.271773751911336</c:v>
                </c:pt>
                <c:pt idx="39" formatCode="0">
                  <c:v>20.811537572248017</c:v>
                </c:pt>
                <c:pt idx="40" formatCode="0">
                  <c:v>20.224723989314867</c:v>
                </c:pt>
                <c:pt idx="41" formatCode="0">
                  <c:v>19.683929579253988</c:v>
                </c:pt>
                <c:pt idx="42" formatCode="0">
                  <c:v>19.357275857168705</c:v>
                </c:pt>
                <c:pt idx="43" formatCode="0">
                  <c:v>20.050632911392398</c:v>
                </c:pt>
                <c:pt idx="44" formatCode="0">
                  <c:v>16.866359447004601</c:v>
                </c:pt>
                <c:pt idx="45" formatCode="0">
                  <c:v>20.888307602018113</c:v>
                </c:pt>
              </c:numCache>
            </c:numRef>
          </c:val>
          <c:smooth val="0"/>
        </c:ser>
        <c:ser>
          <c:idx val="0"/>
          <c:order val="3"/>
          <c:tx>
            <c:strRef>
              <c:f>Sheet1!$D$1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097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</c:strCache>
            </c:strRef>
          </c:cat>
          <c:val>
            <c:numRef>
              <c:f>Sheet1!$D$2:$D$47</c:f>
              <c:numCache>
                <c:formatCode>General</c:formatCode>
                <c:ptCount val="46"/>
                <c:pt idx="33" formatCode="0">
                  <c:v>12.872179099677862</c:v>
                </c:pt>
                <c:pt idx="34" formatCode="0">
                  <c:v>12.69333532903301</c:v>
                </c:pt>
                <c:pt idx="35" formatCode="0">
                  <c:v>13.958791508692126</c:v>
                </c:pt>
                <c:pt idx="36" formatCode="0">
                  <c:v>13.439470357526911</c:v>
                </c:pt>
                <c:pt idx="37" formatCode="0">
                  <c:v>13.654553304714579</c:v>
                </c:pt>
                <c:pt idx="38" formatCode="0">
                  <c:v>15.504092873362799</c:v>
                </c:pt>
                <c:pt idx="39" formatCode="0">
                  <c:v>15.031666669875129</c:v>
                </c:pt>
                <c:pt idx="40" formatCode="0">
                  <c:v>13.595794784188231</c:v>
                </c:pt>
                <c:pt idx="41" formatCode="0">
                  <c:v>14.565476017516554</c:v>
                </c:pt>
                <c:pt idx="42" formatCode="0">
                  <c:v>13.812019904436262</c:v>
                </c:pt>
                <c:pt idx="43" formatCode="0">
                  <c:v>14.3939393939394</c:v>
                </c:pt>
                <c:pt idx="44" formatCode="0">
                  <c:v>13.5796305541687</c:v>
                </c:pt>
                <c:pt idx="45" formatCode="0">
                  <c:v>14.00475017020991</c:v>
                </c:pt>
              </c:numCache>
            </c:numRef>
          </c:val>
          <c:smooth val="0"/>
        </c:ser>
        <c:ser>
          <c:idx val="1"/>
          <c:order val="4"/>
          <c:tx>
            <c:strRef>
              <c:f>Sheet1!$B$1</c:f>
              <c:strCache>
                <c:ptCount val="1"/>
                <c:pt idx="0">
                  <c:v>Mönstrande</c:v>
                </c:pt>
              </c:strCache>
            </c:strRef>
          </c:tx>
          <c:spPr>
            <a:ln w="38097">
              <a:solidFill>
                <a:schemeClr val="tx1">
                  <a:lumMod val="65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Sheet1!$A$2:$A$47</c:f>
              <c:strCache>
                <c:ptCount val="46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</c:strCache>
            </c:strRef>
          </c:cat>
          <c:val>
            <c:numRef>
              <c:f>Sheet1!$B$2:$B$47</c:f>
              <c:numCache>
                <c:formatCode>0.0</c:formatCode>
                <c:ptCount val="46"/>
                <c:pt idx="0">
                  <c:v>15.7</c:v>
                </c:pt>
                <c:pt idx="1">
                  <c:v>16.100000000000001</c:v>
                </c:pt>
                <c:pt idx="2">
                  <c:v>18</c:v>
                </c:pt>
                <c:pt idx="3">
                  <c:v>17.100000000000001</c:v>
                </c:pt>
                <c:pt idx="4">
                  <c:v>15.6</c:v>
                </c:pt>
                <c:pt idx="5">
                  <c:v>15.9</c:v>
                </c:pt>
                <c:pt idx="6">
                  <c:v>16.7</c:v>
                </c:pt>
                <c:pt idx="7">
                  <c:v>18.399999999999999</c:v>
                </c:pt>
                <c:pt idx="8">
                  <c:v>18.5</c:v>
                </c:pt>
                <c:pt idx="9">
                  <c:v>19.2</c:v>
                </c:pt>
                <c:pt idx="10">
                  <c:v>17.2</c:v>
                </c:pt>
                <c:pt idx="11">
                  <c:v>16.3</c:v>
                </c:pt>
                <c:pt idx="12">
                  <c:v>11.3</c:v>
                </c:pt>
                <c:pt idx="13">
                  <c:v>8.8000000000000007</c:v>
                </c:pt>
                <c:pt idx="14">
                  <c:v>7.2</c:v>
                </c:pt>
                <c:pt idx="15">
                  <c:v>7</c:v>
                </c:pt>
                <c:pt idx="16">
                  <c:v>6.1</c:v>
                </c:pt>
                <c:pt idx="17">
                  <c:v>5.8</c:v>
                </c:pt>
                <c:pt idx="21">
                  <c:v>5.8</c:v>
                </c:pt>
                <c:pt idx="22">
                  <c:v>7.3</c:v>
                </c:pt>
                <c:pt idx="23">
                  <c:v>8.9</c:v>
                </c:pt>
                <c:pt idx="24">
                  <c:v>12</c:v>
                </c:pt>
                <c:pt idx="25">
                  <c:v>14.3</c:v>
                </c:pt>
                <c:pt idx="26">
                  <c:v>15</c:v>
                </c:pt>
                <c:pt idx="27">
                  <c:v>16.399999999999999</c:v>
                </c:pt>
                <c:pt idx="28">
                  <c:v>16.899999999999999</c:v>
                </c:pt>
                <c:pt idx="29">
                  <c:v>17.100000000000001</c:v>
                </c:pt>
                <c:pt idx="30" formatCode="General">
                  <c:v>17.7</c:v>
                </c:pt>
                <c:pt idx="31" formatCode="General">
                  <c:v>17.899999999999999</c:v>
                </c:pt>
                <c:pt idx="32" formatCode="General">
                  <c:v>16.2</c:v>
                </c:pt>
                <c:pt idx="33" formatCode="General">
                  <c:v>15.3</c:v>
                </c:pt>
                <c:pt idx="34" formatCode="General">
                  <c:v>13.5</c:v>
                </c:pt>
                <c:pt idx="35" formatCode="General">
                  <c:v>12.6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1585496"/>
        <c:axId val="341585888"/>
      </c:lineChart>
      <c:catAx>
        <c:axId val="341585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41585888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341585888"/>
        <c:scaling>
          <c:orientation val="minMax"/>
          <c:max val="25"/>
        </c:scaling>
        <c:delete val="0"/>
        <c:axPos val="l"/>
        <c:majorGridlines>
          <c:spPr>
            <a:ln w="31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41585496"/>
        <c:crosses val="autoZero"/>
        <c:crossBetween val="midCat"/>
        <c:majorUnit val="5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16646430396544887"/>
          <c:y val="0.11899924784297891"/>
          <c:w val="0.68176807241181081"/>
          <c:h val="0.130115072357846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Arial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5474348018494106E-2"/>
          <c:y val="0.1481380577166799"/>
          <c:w val="0.88575536175673286"/>
          <c:h val="0.73484073236662184"/>
        </c:manualLayout>
      </c:layout>
      <c:lineChart>
        <c:grouping val="standard"/>
        <c:varyColors val="0"/>
        <c:ser>
          <c:idx val="4"/>
          <c:order val="0"/>
          <c:tx>
            <c:strRef>
              <c:f>Sheet1!$B$4</c:f>
              <c:strCache>
                <c:ptCount val="1"/>
                <c:pt idx="0">
                  <c:v>Misstänkta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Sheet1!$A$5:$A$33</c:f>
              <c:numCache>
                <c:formatCode>General</c:formatCode>
                <c:ptCount val="29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 formatCode="0">
                  <c:v>2004</c:v>
                </c:pt>
                <c:pt idx="18" formatCode="0">
                  <c:v>2005</c:v>
                </c:pt>
                <c:pt idx="19" formatCode="0">
                  <c:v>2006</c:v>
                </c:pt>
                <c:pt idx="20" formatCode="0">
                  <c:v>2007</c:v>
                </c:pt>
                <c:pt idx="21" formatCode="0">
                  <c:v>2008</c:v>
                </c:pt>
                <c:pt idx="22" formatCode="0">
                  <c:v>2009</c:v>
                </c:pt>
                <c:pt idx="23" formatCode="0">
                  <c:v>2010</c:v>
                </c:pt>
                <c:pt idx="24" formatCode="0">
                  <c:v>2011</c:v>
                </c:pt>
                <c:pt idx="25" formatCode="0">
                  <c:v>2012</c:v>
                </c:pt>
                <c:pt idx="26" formatCode="0">
                  <c:v>2013</c:v>
                </c:pt>
                <c:pt idx="27" formatCode="0">
                  <c:v>2014</c:v>
                </c:pt>
                <c:pt idx="28" formatCode="0">
                  <c:v>2015</c:v>
                </c:pt>
              </c:numCache>
            </c:numRef>
          </c:cat>
          <c:val>
            <c:numRef>
              <c:f>Sheet1!$B$5:$B$33</c:f>
              <c:numCache>
                <c:formatCode>0</c:formatCode>
                <c:ptCount val="29"/>
                <c:pt idx="0">
                  <c:v>58.141641007063939</c:v>
                </c:pt>
                <c:pt idx="1">
                  <c:v>53.716097217330045</c:v>
                </c:pt>
                <c:pt idx="2">
                  <c:v>51.43178893178893</c:v>
                </c:pt>
                <c:pt idx="3">
                  <c:v>49.025194961007799</c:v>
                </c:pt>
                <c:pt idx="4">
                  <c:v>46.894498014747583</c:v>
                </c:pt>
                <c:pt idx="5">
                  <c:v>43.606047760350435</c:v>
                </c:pt>
                <c:pt idx="6">
                  <c:v>38.860721741723829</c:v>
                </c:pt>
                <c:pt idx="7">
                  <c:v>38.051102204408814</c:v>
                </c:pt>
                <c:pt idx="8">
                  <c:v>41.942919868276618</c:v>
                </c:pt>
                <c:pt idx="9">
                  <c:v>43.416572077185016</c:v>
                </c:pt>
                <c:pt idx="10">
                  <c:v>47.878728221281627</c:v>
                </c:pt>
                <c:pt idx="11">
                  <c:v>47.325549823513441</c:v>
                </c:pt>
                <c:pt idx="12">
                  <c:v>45.628742514970057</c:v>
                </c:pt>
                <c:pt idx="13">
                  <c:v>50.668560922614077</c:v>
                </c:pt>
                <c:pt idx="14">
                  <c:v>53.419793114096038</c:v>
                </c:pt>
                <c:pt idx="15">
                  <c:v>53.338898163606011</c:v>
                </c:pt>
                <c:pt idx="16">
                  <c:v>53.253901444019945</c:v>
                </c:pt>
                <c:pt idx="17">
                  <c:v>53.955830603082156</c:v>
                </c:pt>
                <c:pt idx="18">
                  <c:v>55.319496649779374</c:v>
                </c:pt>
                <c:pt idx="19">
                  <c:v>55.642430278884461</c:v>
                </c:pt>
                <c:pt idx="20">
                  <c:v>56.413760603204523</c:v>
                </c:pt>
                <c:pt idx="21">
                  <c:v>58.237416251503177</c:v>
                </c:pt>
                <c:pt idx="22">
                  <c:v>60.839049922677347</c:v>
                </c:pt>
                <c:pt idx="23">
                  <c:v>62.646146950057897</c:v>
                </c:pt>
                <c:pt idx="24">
                  <c:v>64.276535594962738</c:v>
                </c:pt>
                <c:pt idx="25">
                  <c:v>66.765303575885056</c:v>
                </c:pt>
                <c:pt idx="26">
                  <c:v>67.092911523394193</c:v>
                </c:pt>
                <c:pt idx="27">
                  <c:v>65.909090909090907</c:v>
                </c:pt>
                <c:pt idx="28">
                  <c:v>65.57572778031394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Sheet1!$C$4</c:f>
              <c:strCache>
                <c:ptCount val="1"/>
                <c:pt idx="0">
                  <c:v>Vårdade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Sheet1!$A$5:$A$33</c:f>
              <c:numCache>
                <c:formatCode>General</c:formatCode>
                <c:ptCount val="29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 formatCode="0">
                  <c:v>2004</c:v>
                </c:pt>
                <c:pt idx="18" formatCode="0">
                  <c:v>2005</c:v>
                </c:pt>
                <c:pt idx="19" formatCode="0">
                  <c:v>2006</c:v>
                </c:pt>
                <c:pt idx="20" formatCode="0">
                  <c:v>2007</c:v>
                </c:pt>
                <c:pt idx="21" formatCode="0">
                  <c:v>2008</c:v>
                </c:pt>
                <c:pt idx="22" formatCode="0">
                  <c:v>2009</c:v>
                </c:pt>
                <c:pt idx="23" formatCode="0">
                  <c:v>2010</c:v>
                </c:pt>
                <c:pt idx="24" formatCode="0">
                  <c:v>2011</c:v>
                </c:pt>
                <c:pt idx="25" formatCode="0">
                  <c:v>2012</c:v>
                </c:pt>
                <c:pt idx="26" formatCode="0">
                  <c:v>2013</c:v>
                </c:pt>
                <c:pt idx="27" formatCode="0">
                  <c:v>2014</c:v>
                </c:pt>
                <c:pt idx="28" formatCode="0">
                  <c:v>2015</c:v>
                </c:pt>
              </c:numCache>
            </c:numRef>
          </c:cat>
          <c:val>
            <c:numRef>
              <c:f>Sheet1!$C$5:$C$33</c:f>
              <c:numCache>
                <c:formatCode>0</c:formatCode>
                <c:ptCount val="29"/>
                <c:pt idx="0">
                  <c:v>39.992226972405746</c:v>
                </c:pt>
                <c:pt idx="1">
                  <c:v>41.460006985679357</c:v>
                </c:pt>
                <c:pt idx="2">
                  <c:v>39.938398357289529</c:v>
                </c:pt>
                <c:pt idx="3">
                  <c:v>38.799874332390829</c:v>
                </c:pt>
                <c:pt idx="4">
                  <c:v>36.912943871706759</c:v>
                </c:pt>
                <c:pt idx="5">
                  <c:v>35.400736335315777</c:v>
                </c:pt>
                <c:pt idx="6">
                  <c:v>34.621621621621621</c:v>
                </c:pt>
                <c:pt idx="7">
                  <c:v>31.40228741919443</c:v>
                </c:pt>
                <c:pt idx="8">
                  <c:v>33.42465753424657</c:v>
                </c:pt>
                <c:pt idx="9">
                  <c:v>33.225875779067266</c:v>
                </c:pt>
                <c:pt idx="10">
                  <c:v>33.458096013018711</c:v>
                </c:pt>
                <c:pt idx="11">
                  <c:v>32.02124336144955</c:v>
                </c:pt>
                <c:pt idx="12">
                  <c:v>33.353960396039604</c:v>
                </c:pt>
                <c:pt idx="13">
                  <c:v>34.361102875778244</c:v>
                </c:pt>
                <c:pt idx="14">
                  <c:v>36.074953511657846</c:v>
                </c:pt>
                <c:pt idx="15">
                  <c:v>36.994740796393693</c:v>
                </c:pt>
                <c:pt idx="16">
                  <c:v>35.309531608254176</c:v>
                </c:pt>
                <c:pt idx="17">
                  <c:v>37.363175951641892</c:v>
                </c:pt>
                <c:pt idx="18">
                  <c:v>37.973866752702044</c:v>
                </c:pt>
                <c:pt idx="19">
                  <c:v>39.956399875428211</c:v>
                </c:pt>
                <c:pt idx="20">
                  <c:v>40.757882557130458</c:v>
                </c:pt>
                <c:pt idx="21">
                  <c:v>41.576354679802961</c:v>
                </c:pt>
                <c:pt idx="22">
                  <c:v>41.361256544502616</c:v>
                </c:pt>
                <c:pt idx="23">
                  <c:v>41.454359236973502</c:v>
                </c:pt>
                <c:pt idx="24">
                  <c:v>40.55690072639225</c:v>
                </c:pt>
                <c:pt idx="25">
                  <c:v>41.459484346224677</c:v>
                </c:pt>
                <c:pt idx="26">
                  <c:v>42.31266149870801</c:v>
                </c:pt>
                <c:pt idx="27">
                  <c:v>42.829588195582986</c:v>
                </c:pt>
                <c:pt idx="28">
                  <c:v>41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Sheet1!$D$4</c:f>
              <c:strCache>
                <c:ptCount val="1"/>
                <c:pt idx="0">
                  <c:v>Avlidna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Sheet1!$A$5:$A$33</c:f>
              <c:numCache>
                <c:formatCode>General</c:formatCode>
                <c:ptCount val="29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 formatCode="0">
                  <c:v>2004</c:v>
                </c:pt>
                <c:pt idx="18" formatCode="0">
                  <c:v>2005</c:v>
                </c:pt>
                <c:pt idx="19" formatCode="0">
                  <c:v>2006</c:v>
                </c:pt>
                <c:pt idx="20" formatCode="0">
                  <c:v>2007</c:v>
                </c:pt>
                <c:pt idx="21" formatCode="0">
                  <c:v>2008</c:v>
                </c:pt>
                <c:pt idx="22" formatCode="0">
                  <c:v>2009</c:v>
                </c:pt>
                <c:pt idx="23" formatCode="0">
                  <c:v>2010</c:v>
                </c:pt>
                <c:pt idx="24" formatCode="0">
                  <c:v>2011</c:v>
                </c:pt>
                <c:pt idx="25" formatCode="0">
                  <c:v>2012</c:v>
                </c:pt>
                <c:pt idx="26" formatCode="0">
                  <c:v>2013</c:v>
                </c:pt>
                <c:pt idx="27" formatCode="0">
                  <c:v>2014</c:v>
                </c:pt>
                <c:pt idx="28" formatCode="0">
                  <c:v>2015</c:v>
                </c:pt>
              </c:numCache>
            </c:numRef>
          </c:cat>
          <c:val>
            <c:numRef>
              <c:f>Sheet1!$D$5:$D$33</c:f>
              <c:numCache>
                <c:formatCode>0</c:formatCode>
                <c:ptCount val="29"/>
                <c:pt idx="0">
                  <c:v>28.571428571428569</c:v>
                </c:pt>
                <c:pt idx="1">
                  <c:v>26.923076923076923</c:v>
                </c:pt>
                <c:pt idx="2">
                  <c:v>19.49685534591195</c:v>
                </c:pt>
                <c:pt idx="3">
                  <c:v>26.633165829145728</c:v>
                </c:pt>
                <c:pt idx="4">
                  <c:v>19.565217391304348</c:v>
                </c:pt>
                <c:pt idx="5">
                  <c:v>14.529914529914532</c:v>
                </c:pt>
                <c:pt idx="6">
                  <c:v>15.079365079365079</c:v>
                </c:pt>
                <c:pt idx="7">
                  <c:v>18.772563176895307</c:v>
                </c:pt>
                <c:pt idx="8">
                  <c:v>15.986394557823131</c:v>
                </c:pt>
                <c:pt idx="9">
                  <c:v>17.008797653958943</c:v>
                </c:pt>
                <c:pt idx="10">
                  <c:v>14.519056261343014</c:v>
                </c:pt>
                <c:pt idx="11">
                  <c:v>15.114235500878733</c:v>
                </c:pt>
                <c:pt idx="12">
                  <c:v>18.078175895765472</c:v>
                </c:pt>
                <c:pt idx="13">
                  <c:v>22.133757961783441</c:v>
                </c:pt>
                <c:pt idx="14">
                  <c:v>19.512195121951219</c:v>
                </c:pt>
                <c:pt idx="15">
                  <c:v>18.244406196213426</c:v>
                </c:pt>
                <c:pt idx="16">
                  <c:v>18.46435100548446</c:v>
                </c:pt>
                <c:pt idx="17">
                  <c:v>23.694029850746269</c:v>
                </c:pt>
                <c:pt idx="18">
                  <c:v>19.776119402985074</c:v>
                </c:pt>
                <c:pt idx="19">
                  <c:v>17.283950617283949</c:v>
                </c:pt>
                <c:pt idx="20">
                  <c:v>22.823984526112184</c:v>
                </c:pt>
                <c:pt idx="21">
                  <c:v>24.225865209471767</c:v>
                </c:pt>
                <c:pt idx="22">
                  <c:v>23.022847100175746</c:v>
                </c:pt>
                <c:pt idx="23">
                  <c:v>21.803278688524593</c:v>
                </c:pt>
                <c:pt idx="24">
                  <c:v>26.306306306306304</c:v>
                </c:pt>
                <c:pt idx="25">
                  <c:v>22.847682119205299</c:v>
                </c:pt>
                <c:pt idx="26">
                  <c:v>27.053140096618357</c:v>
                </c:pt>
                <c:pt idx="27">
                  <c:v>25.158027812895067</c:v>
                </c:pt>
                <c:pt idx="28">
                  <c:v>24.821002386634845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6010584"/>
        <c:axId val="346010976"/>
      </c:lineChart>
      <c:catAx>
        <c:axId val="346010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4601097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46010976"/>
        <c:scaling>
          <c:orientation val="minMax"/>
          <c:max val="100"/>
          <c:min val="0"/>
        </c:scaling>
        <c:delete val="0"/>
        <c:axPos val="l"/>
        <c:majorGridlines>
          <c:spPr>
            <a:ln w="318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1"/>
        <c:majorTickMark val="none"/>
        <c:minorTickMark val="none"/>
        <c:tickLblPos val="nextTo"/>
        <c:spPr>
          <a:ln w="318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46010584"/>
        <c:crosses val="autoZero"/>
        <c:crossBetween val="midCat"/>
        <c:majorUnit val="25"/>
      </c:valAx>
      <c:spPr>
        <a:solidFill>
          <a:schemeClr val="tx1"/>
        </a:solidFill>
        <a:ln w="318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7205306663329975"/>
          <c:y val="0.17500510828093091"/>
          <c:w val="0.62561302211738923"/>
          <c:h val="0.13273591169547724"/>
        </c:manualLayout>
      </c:layout>
      <c:overlay val="0"/>
      <c:spPr>
        <a:noFill/>
        <a:ln w="3185">
          <a:noFill/>
          <a:prstDash val="solid"/>
        </a:ln>
        <a:effectLst/>
      </c:spPr>
      <c:txPr>
        <a:bodyPr/>
        <a:lstStyle/>
        <a:p>
          <a:pPr>
            <a:defRPr sz="1700" b="0" i="0" u="none" strike="noStrike" baseline="0">
              <a:solidFill>
                <a:schemeClr val="bg1"/>
              </a:solidFill>
              <a:latin typeface="Arial"/>
              <a:ea typeface="Arial"/>
              <a:cs typeface="Arial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4639085886277049E-2"/>
          <c:y val="6.1584531634185778E-2"/>
          <c:w val="0.93266832917705556"/>
          <c:h val="0.842345486378378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Sverige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1995</c:v>
                </c:pt>
                <c:pt idx="1">
                  <c:v>1999</c:v>
                </c:pt>
                <c:pt idx="2">
                  <c:v>2003</c:v>
                </c:pt>
                <c:pt idx="3">
                  <c:v>2007</c:v>
                </c:pt>
                <c:pt idx="4">
                  <c:v>2011</c:v>
                </c:pt>
                <c:pt idx="5">
                  <c:v>2015</c:v>
                </c:pt>
              </c:numCache>
            </c:numRef>
          </c:cat>
          <c:val>
            <c:numRef>
              <c:f>Sheet1!$B$2:$B$7</c:f>
              <c:numCache>
                <c:formatCode>0</c:formatCode>
                <c:ptCount val="6"/>
                <c:pt idx="0">
                  <c:v>1.8</c:v>
                </c:pt>
                <c:pt idx="1">
                  <c:v>2</c:v>
                </c:pt>
                <c:pt idx="2">
                  <c:v>1.4</c:v>
                </c:pt>
                <c:pt idx="3">
                  <c:v>2.1</c:v>
                </c:pt>
                <c:pt idx="4">
                  <c:v>2.7</c:v>
                </c:pt>
                <c:pt idx="5">
                  <c:v>2.2999999999999998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Övriga Norden</c:v>
                </c:pt>
              </c:strCache>
            </c:strRef>
          </c:tx>
          <c:spPr>
            <a:ln w="3810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1995</c:v>
                </c:pt>
                <c:pt idx="1">
                  <c:v>1999</c:v>
                </c:pt>
                <c:pt idx="2">
                  <c:v>2003</c:v>
                </c:pt>
                <c:pt idx="3">
                  <c:v>2007</c:v>
                </c:pt>
                <c:pt idx="4">
                  <c:v>2011</c:v>
                </c:pt>
                <c:pt idx="5">
                  <c:v>2015</c:v>
                </c:pt>
              </c:numCache>
            </c:numRef>
          </c:cat>
          <c:val>
            <c:numRef>
              <c:f>Sheet1!$C$2:$C$7</c:f>
              <c:numCache>
                <c:formatCode>0</c:formatCode>
                <c:ptCount val="6"/>
                <c:pt idx="0">
                  <c:v>3.2</c:v>
                </c:pt>
                <c:pt idx="1">
                  <c:v>3.8</c:v>
                </c:pt>
                <c:pt idx="2">
                  <c:v>3.8</c:v>
                </c:pt>
                <c:pt idx="3">
                  <c:v>3.6</c:v>
                </c:pt>
                <c:pt idx="4">
                  <c:v>3.2</c:v>
                </c:pt>
                <c:pt idx="5">
                  <c:v>2.5740000000000007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Övriga ESPAD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1995</c:v>
                </c:pt>
                <c:pt idx="1">
                  <c:v>1999</c:v>
                </c:pt>
                <c:pt idx="2">
                  <c:v>2003</c:v>
                </c:pt>
                <c:pt idx="3">
                  <c:v>2007</c:v>
                </c:pt>
                <c:pt idx="4">
                  <c:v>2011</c:v>
                </c:pt>
                <c:pt idx="5">
                  <c:v>2015</c:v>
                </c:pt>
              </c:numCache>
            </c:numRef>
          </c:cat>
          <c:val>
            <c:numRef>
              <c:f>Sheet1!$D$2:$D$7</c:f>
              <c:numCache>
                <c:formatCode>0</c:formatCode>
                <c:ptCount val="6"/>
                <c:pt idx="0">
                  <c:v>5.2307692307692308</c:v>
                </c:pt>
                <c:pt idx="1">
                  <c:v>7.4444444444444446</c:v>
                </c:pt>
                <c:pt idx="2">
                  <c:v>9.1578947368421044</c:v>
                </c:pt>
                <c:pt idx="3">
                  <c:v>7.6842105263157894</c:v>
                </c:pt>
                <c:pt idx="4">
                  <c:v>8.6315789473684212</c:v>
                </c:pt>
                <c:pt idx="5">
                  <c:v>8.4131578947368411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ESPAD, Totalt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1995</c:v>
                </c:pt>
                <c:pt idx="1">
                  <c:v>1999</c:v>
                </c:pt>
                <c:pt idx="2">
                  <c:v>2003</c:v>
                </c:pt>
                <c:pt idx="3">
                  <c:v>2007</c:v>
                </c:pt>
                <c:pt idx="4">
                  <c:v>2011</c:v>
                </c:pt>
                <c:pt idx="5">
                  <c:v>2015</c:v>
                </c:pt>
              </c:numCache>
            </c:numRef>
          </c:cat>
          <c:val>
            <c:numRef>
              <c:f>Sheet1!$E$2:$E$7</c:f>
              <c:numCache>
                <c:formatCode>0</c:formatCode>
                <c:ptCount val="6"/>
                <c:pt idx="0">
                  <c:v>4.4736842105263159</c:v>
                </c:pt>
                <c:pt idx="1">
                  <c:v>6.458333333333333</c:v>
                </c:pt>
                <c:pt idx="2">
                  <c:v>7.76</c:v>
                </c:pt>
                <c:pt idx="3">
                  <c:v>6.5</c:v>
                </c:pt>
                <c:pt idx="4">
                  <c:v>7.32</c:v>
                </c:pt>
                <c:pt idx="5">
                  <c:v>7.002399999999998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6012152"/>
        <c:axId val="346012544"/>
      </c:lineChart>
      <c:catAx>
        <c:axId val="346012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460125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6012544"/>
        <c:scaling>
          <c:orientation val="minMax"/>
          <c:max val="10"/>
        </c:scaling>
        <c:delete val="0"/>
        <c:axPos val="l"/>
        <c:majorGridlines>
          <c:spPr>
            <a:ln w="3167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1"/>
        <c:majorTickMark val="none"/>
        <c:minorTickMark val="none"/>
        <c:tickLblPos val="nextTo"/>
        <c:spPr>
          <a:ln w="31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46012152"/>
        <c:crosses val="autoZero"/>
        <c:crossBetween val="midCat"/>
        <c:majorUnit val="2"/>
      </c:valAx>
      <c:spPr>
        <a:solidFill>
          <a:schemeClr val="tx1"/>
        </a:solidFill>
        <a:ln w="3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1161178654242196"/>
          <c:y val="0.31311355569413607"/>
          <c:w val="0.23380769878726881"/>
          <c:h val="0.28318272231577279"/>
        </c:manualLayout>
      </c:layout>
      <c:overlay val="0"/>
      <c:txPr>
        <a:bodyPr/>
        <a:lstStyle/>
        <a:p>
          <a:pPr>
            <a:defRPr sz="1700" b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0.0126</cdr:y>
    </cdr:from>
    <cdr:to>
      <cdr:x>0.12698</cdr:x>
      <cdr:y>0.08797</cdr:y>
    </cdr:to>
    <cdr:sp macro="" textlink="">
      <cdr:nvSpPr>
        <cdr:cNvPr id="2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59176"/>
          <a:ext cx="1038387" cy="3539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anchor="ctr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9pPr>
        </a:lstStyle>
        <a:p xmlns:a="http://schemas.openxmlformats.org/drawingml/2006/main">
          <a:r>
            <a:rPr lang="sv-SE" sz="1700" dirty="0">
              <a:latin typeface="Arial" pitchFamily="34" charset="0"/>
            </a:rPr>
            <a:t>Procent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0.02733</cdr:y>
    </cdr:from>
    <cdr:to>
      <cdr:x>0.13132</cdr:x>
      <cdr:y>0.10128</cdr:y>
    </cdr:to>
    <cdr:sp macro="" textlink="">
      <cdr:nvSpPr>
        <cdr:cNvPr id="2" name="Text Box 1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130805"/>
          <a:ext cx="1071570" cy="3539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anchor="ctr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Arial" charset="0"/>
            </a:defRPr>
          </a:lvl9pPr>
        </a:lstStyle>
        <a:p xmlns:a="http://schemas.openxmlformats.org/drawingml/2006/main">
          <a:r>
            <a:rPr lang="sv-SE" sz="1700" dirty="0" smtClean="0">
              <a:latin typeface="Arial" pitchFamily="34" charset="0"/>
            </a:rPr>
            <a:t>Procent</a:t>
          </a:r>
          <a:endParaRPr lang="sv-SE" sz="1700" dirty="0">
            <a:latin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87B9191-AFF4-41D5-A2B5-969EA01BC9F3}" type="datetimeFigureOut">
              <a:rPr lang="sv-SE" smtClean="0"/>
              <a:pPr>
                <a:defRPr/>
              </a:pPr>
              <a:t>2017-04-10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3" rIns="93165" bIns="46583" rtlCol="0" anchor="ctr"/>
          <a:lstStyle/>
          <a:p>
            <a:pPr lvl="0"/>
            <a:endParaRPr lang="sv-SE" noProof="0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3165" tIns="46583" rIns="93165" bIns="46583" rtlCol="0">
            <a:normAutofit/>
          </a:bodyPr>
          <a:lstStyle/>
          <a:p>
            <a:pPr lvl="0"/>
            <a:r>
              <a:rPr lang="sv-SE" noProof="0" dirty="0" smtClean="0"/>
              <a:t>Klicka här för att ändra format på bakgrundstexten</a:t>
            </a:r>
          </a:p>
          <a:p>
            <a:pPr lvl="1"/>
            <a:r>
              <a:rPr lang="sv-SE" noProof="0" dirty="0" smtClean="0"/>
              <a:t>Nivå två</a:t>
            </a:r>
          </a:p>
          <a:p>
            <a:pPr lvl="2"/>
            <a:r>
              <a:rPr lang="sv-SE" noProof="0" dirty="0" smtClean="0"/>
              <a:t>Nivå tre</a:t>
            </a:r>
          </a:p>
          <a:p>
            <a:pPr lvl="3"/>
            <a:r>
              <a:rPr lang="sv-SE" noProof="0" dirty="0" smtClean="0"/>
              <a:t>Nivå fyra</a:t>
            </a:r>
          </a:p>
          <a:p>
            <a:pPr lvl="4"/>
            <a:r>
              <a:rPr lang="sv-SE" noProof="0" dirty="0" smtClean="0"/>
              <a:t>Nivå fem</a:t>
            </a:r>
            <a:endParaRPr lang="sv-SE" noProof="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34EF4E4-941E-4B8C-AC64-E1AC2287173B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23602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12" tIns="45705" rIns="91412" bIns="45705" anchor="b"/>
          <a:lstStyle/>
          <a:p>
            <a:pPr algn="r">
              <a:defRPr/>
            </a:pPr>
            <a:fld id="{A7ABA489-E4BB-4650-A225-94CDA71F0D20}" type="slidenum">
              <a:rPr lang="sv-SE" sz="1200">
                <a:latin typeface="Arial" pitchFamily="34" charset="0"/>
              </a:rPr>
              <a:pPr algn="r">
                <a:defRPr/>
              </a:pPr>
              <a:t>1</a:t>
            </a:fld>
            <a:endParaRPr lang="sv-SE" sz="1200" dirty="0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526" tIns="45763" rIns="91526" bIns="4576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1613349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6F39E4-5925-417F-8E17-E157A52B985F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sv-SE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557837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6F39E4-5925-417F-8E17-E157A52B985F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sv-SE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4062074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6EEB21-CE45-46B9-B2CE-164DC2B64D06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sv-SE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1457236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6EEB21-CE45-46B9-B2CE-164DC2B64D06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sv-SE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5042648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6F39E4-5925-417F-8E17-E157A52B985F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sv-SE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6984865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557D5B-2A90-4894-B1C7-39490ED9696B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sv-SE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595336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6F39E4-5925-417F-8E17-E157A52B985F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sv-SE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4439619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594825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393CF2-2916-44F1-905E-5FC372698ADE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sv-SE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3273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393CF2-2916-44F1-905E-5FC372698ADE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sv-SE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839109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8FE6FC-6F78-4B61-A90D-C5A9466AEAC8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sv-SE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189448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44AA7B-013D-47EC-8FAE-DDD83A7EE27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sv-SE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70492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B568F4-AB9B-4DB4-9485-CE01ED314C9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sv-SE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5814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31E366-3F25-4521-BB57-5F46BEFBB885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sv-SE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3433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80BD75-D85D-4AA9-868B-CDD1B6B60450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sv-SE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5702119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D5EEF8-0E29-48ED-988F-F8B8A8E60E8A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sv-SE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1363"/>
            <a:ext cx="4967288" cy="3727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357" y="4716879"/>
            <a:ext cx="4984962" cy="4468709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97725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 userDrawn="1"/>
        </p:nvSpPr>
        <p:spPr>
          <a:xfrm>
            <a:off x="690563" y="6518275"/>
            <a:ext cx="2042547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latin typeface="Arial" pitchFamily="34" charset="0"/>
              </a:rPr>
              <a:t>      Drogutvecklingen </a:t>
            </a:r>
            <a:r>
              <a:rPr lang="sv-SE" sz="1000" b="1" dirty="0">
                <a:latin typeface="Arial" pitchFamily="34" charset="0"/>
              </a:rPr>
              <a:t>i Sverige</a:t>
            </a:r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v-SE" dirty="0"/>
          </a:p>
        </p:txBody>
      </p:sp>
      <p:pic>
        <p:nvPicPr>
          <p:cNvPr id="5" name="Bildobjekt 4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146" y="6493610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690562" y="6518275"/>
            <a:ext cx="323336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latin typeface="Arial" pitchFamily="34" charset="0"/>
              </a:rPr>
              <a:t>      Drogutvecklingen </a:t>
            </a:r>
            <a:r>
              <a:rPr lang="sv-SE" sz="1000" b="1" dirty="0">
                <a:latin typeface="Arial" pitchFamily="34" charset="0"/>
              </a:rPr>
              <a:t>i Sverige</a:t>
            </a:r>
          </a:p>
        </p:txBody>
      </p:sp>
      <p:pic>
        <p:nvPicPr>
          <p:cNvPr id="4" name="Bildobjekt 3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146" y="6493610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3993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027EDB0-154B-48F5-87B7-11C4FFDE3644}" type="datetimeFigureOut">
              <a:rPr lang="sv-SE" smtClean="0"/>
              <a:pPr>
                <a:defRPr/>
              </a:pPr>
              <a:t>2017-04-10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DF5752F-4C79-46AA-B04F-6BFFC8DE9719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9" r:id="rId1"/>
    <p:sldLayoutId id="2147484040" r:id="rId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428596" y="676275"/>
            <a:ext cx="8501122" cy="7972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v-SE" sz="4800" b="1" dirty="0">
                <a:latin typeface="Arial" pitchFamily="34" charset="0"/>
              </a:rPr>
              <a:t>Drogutvecklingen i Sverige </a:t>
            </a:r>
            <a:r>
              <a:rPr lang="sv-SE" sz="4800" b="1" dirty="0" smtClean="0">
                <a:latin typeface="Arial" pitchFamily="34" charset="0"/>
              </a:rPr>
              <a:t>2017</a:t>
            </a:r>
            <a:endParaRPr lang="sv-SE" sz="4800" b="1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r>
              <a:rPr lang="sv-SE" sz="3200" b="1" dirty="0">
                <a:latin typeface="Arial" pitchFamily="34" charset="0"/>
              </a:rPr>
              <a:t>Diagram </a:t>
            </a:r>
            <a:r>
              <a:rPr lang="sv-SE" sz="3200" b="1" dirty="0" smtClean="0">
                <a:latin typeface="Arial" pitchFamily="34" charset="0"/>
              </a:rPr>
              <a:t>1–16</a:t>
            </a:r>
            <a:endParaRPr lang="sv-SE" sz="3200" b="1" dirty="0">
              <a:latin typeface="Arial" pitchFamily="34" charset="0"/>
            </a:endParaRPr>
          </a:p>
          <a:p>
            <a:pPr algn="ctr">
              <a:defRPr/>
            </a:pPr>
            <a:endParaRPr lang="sv-SE" sz="800" dirty="0">
              <a:latin typeface="Arial" pitchFamily="34" charset="0"/>
            </a:endParaRPr>
          </a:p>
          <a:p>
            <a:pPr algn="ctr">
              <a:defRPr/>
            </a:pPr>
            <a:endParaRPr lang="sv-SE" sz="800" dirty="0">
              <a:latin typeface="Arial" pitchFamily="34" charset="0"/>
            </a:endParaRPr>
          </a:p>
          <a:p>
            <a:pPr algn="ctr">
              <a:defRPr/>
            </a:pPr>
            <a:endParaRPr lang="sv-SE" sz="800" dirty="0">
              <a:latin typeface="Arial" pitchFamily="34" charset="0"/>
            </a:endParaRPr>
          </a:p>
          <a:p>
            <a:pPr algn="ctr">
              <a:defRPr/>
            </a:pPr>
            <a:r>
              <a:rPr lang="sv-SE" sz="2400" u="sng" dirty="0">
                <a:latin typeface="Arial" pitchFamily="34" charset="0"/>
              </a:rPr>
              <a:t>Det är tillåtet att</a:t>
            </a:r>
            <a:r>
              <a:rPr lang="sv-SE" sz="2400" dirty="0">
                <a:latin typeface="Arial" pitchFamily="34" charset="0"/>
              </a:rPr>
              <a:t> spara en kopia av bilderna och använda valfritt antal i egna presentationer.</a:t>
            </a:r>
          </a:p>
          <a:p>
            <a:pPr algn="ctr">
              <a:defRPr/>
            </a:pPr>
            <a:endParaRPr lang="sv-SE" sz="800" dirty="0">
              <a:latin typeface="Arial" pitchFamily="34" charset="0"/>
            </a:endParaRPr>
          </a:p>
          <a:p>
            <a:pPr algn="ctr">
              <a:defRPr/>
            </a:pPr>
            <a:endParaRPr lang="sv-SE" sz="800" dirty="0">
              <a:latin typeface="Arial" pitchFamily="34" charset="0"/>
            </a:endParaRPr>
          </a:p>
          <a:p>
            <a:pPr algn="ctr">
              <a:defRPr/>
            </a:pPr>
            <a:endParaRPr lang="sv-SE" sz="800" dirty="0">
              <a:latin typeface="Arial" pitchFamily="34" charset="0"/>
            </a:endParaRPr>
          </a:p>
          <a:p>
            <a:pPr algn="ctr">
              <a:defRPr/>
            </a:pPr>
            <a:r>
              <a:rPr lang="sv-SE" sz="2400" u="sng" dirty="0">
                <a:latin typeface="Arial" pitchFamily="34" charset="0"/>
              </a:rPr>
              <a:t>Det är inte tillåtet att</a:t>
            </a:r>
            <a:r>
              <a:rPr lang="sv-SE" sz="2400" b="1" dirty="0">
                <a:latin typeface="Arial" pitchFamily="34" charset="0"/>
              </a:rPr>
              <a:t> </a:t>
            </a:r>
            <a:r>
              <a:rPr lang="sv-SE" sz="2400" dirty="0">
                <a:latin typeface="Arial" pitchFamily="34" charset="0"/>
              </a:rPr>
              <a:t>på något sätt förändra bilderna om </a:t>
            </a:r>
            <a:r>
              <a:rPr lang="sv-SE" sz="2400" dirty="0" smtClean="0">
                <a:latin typeface="Arial" pitchFamily="34" charset="0"/>
              </a:rPr>
              <a:t>CAN:s </a:t>
            </a:r>
            <a:r>
              <a:rPr lang="sv-SE" sz="2400" dirty="0">
                <a:latin typeface="Arial" pitchFamily="34" charset="0"/>
              </a:rPr>
              <a:t>logotyp finns med och därmed uppfattas som avsändare.</a:t>
            </a: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8072462" y="6528462"/>
            <a:ext cx="92868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6800" rIns="46800" anchor="ctr">
            <a:spAutoFit/>
          </a:bodyPr>
          <a:lstStyle/>
          <a:p>
            <a:pPr>
              <a:spcAft>
                <a:spcPts val="1000"/>
              </a:spcAft>
            </a:pPr>
            <a:r>
              <a:rPr lang="sv-SE" sz="1000" b="1" dirty="0">
                <a:latin typeface="Arial" pitchFamily="34" charset="0"/>
              </a:rPr>
              <a:t>  www.can.se</a:t>
            </a:r>
            <a:endParaRPr lang="sv-S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253243"/>
            <a:ext cx="822960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>
                <a:ea typeface="Geneva" pitchFamily="34" charset="0"/>
                <a:cs typeface="Geneva" pitchFamily="34" charset="0"/>
              </a:rPr>
              <a:t>Andelen elever som använt cannabis senaste 30 dagarna i Sverige, övriga Norden, övriga ESPAD samt i ESPAD totalt </a:t>
            </a:r>
            <a:r>
              <a:rPr lang="sv-SE" sz="1800" b="1" dirty="0">
                <a:ea typeface="Geneva" pitchFamily="34" charset="0"/>
                <a:cs typeface="Geneva" pitchFamily="34" charset="0"/>
              </a:rPr>
              <a:t>(de 25 länder som deltagit 2015 samt vid minst tre ytterligare </a:t>
            </a:r>
            <a:r>
              <a:rPr lang="sv-SE" sz="1800" b="1" dirty="0" smtClean="0">
                <a:ea typeface="Geneva" pitchFamily="34" charset="0"/>
                <a:cs typeface="Geneva" pitchFamily="34" charset="0"/>
              </a:rPr>
              <a:t>tidpunkter)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. 1995</a:t>
            </a:r>
            <a:r>
              <a:rPr lang="sv-SE" sz="2200" b="1" dirty="0">
                <a:ea typeface="Geneva" pitchFamily="34" charset="0"/>
                <a:cs typeface="Geneva" pitchFamily="34" charset="0"/>
              </a:rPr>
              <a:t>–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2015.</a:t>
            </a:r>
            <a:endParaRPr lang="sv-SE" sz="2200" dirty="0" smtClean="0">
              <a:latin typeface="Arial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95576873"/>
              </p:ext>
            </p:extLst>
          </p:nvPr>
        </p:nvGraphicFramePr>
        <p:xfrm>
          <a:off x="428596" y="1638300"/>
          <a:ext cx="8143932" cy="4599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23528" y="1412776"/>
            <a:ext cx="1142979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Procent</a:t>
            </a:r>
          </a:p>
        </p:txBody>
      </p:sp>
      <p:sp>
        <p:nvSpPr>
          <p:cNvPr id="31751" name="Text Box 10"/>
          <p:cNvSpPr txBox="1">
            <a:spLocks noChangeArrowheads="1"/>
          </p:cNvSpPr>
          <p:nvPr/>
        </p:nvSpPr>
        <p:spPr bwMode="auto">
          <a:xfrm>
            <a:off x="7893050" y="6539425"/>
            <a:ext cx="10842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CAN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142852"/>
            <a:ext cx="822960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Andelen elever i årskurs 9 och gymnasiets årskurs 2 som uppgett att de sniffat någon gång. 1971–2016.</a:t>
            </a:r>
            <a:endParaRPr lang="sv-SE" sz="2200" dirty="0" smtClean="0">
              <a:latin typeface="Arial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18522276"/>
              </p:ext>
            </p:extLst>
          </p:nvPr>
        </p:nvGraphicFramePr>
        <p:xfrm>
          <a:off x="428596" y="1638300"/>
          <a:ext cx="8143932" cy="4449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23528" y="1412776"/>
            <a:ext cx="1142979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Procent</a:t>
            </a:r>
          </a:p>
        </p:txBody>
      </p:sp>
      <p:sp>
        <p:nvSpPr>
          <p:cNvPr id="31751" name="Text Box 10"/>
          <p:cNvSpPr txBox="1">
            <a:spLocks noChangeArrowheads="1"/>
          </p:cNvSpPr>
          <p:nvPr/>
        </p:nvSpPr>
        <p:spPr bwMode="auto">
          <a:xfrm>
            <a:off x="7893050" y="6539425"/>
            <a:ext cx="10842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CAN</a:t>
            </a:r>
          </a:p>
        </p:txBody>
      </p:sp>
    </p:spTree>
    <p:extLst>
      <p:ext uri="{BB962C8B-B14F-4D97-AF65-F5344CB8AC3E}">
        <p14:creationId xmlns:p14="http://schemas.microsoft.com/office/powerpoint/2010/main" val="301033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1026"/>
          <p:cNvSpPr>
            <a:spLocks noGrp="1" noChangeArrowheads="1"/>
          </p:cNvSpPr>
          <p:nvPr>
            <p:ph type="title" idx="4294967295"/>
          </p:nvPr>
        </p:nvSpPr>
        <p:spPr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charset="0"/>
                <a:ea typeface="Geneva" pitchFamily="34" charset="0"/>
                <a:cs typeface="Geneva" pitchFamily="34" charset="0"/>
              </a:rPr>
              <a:t>Andelen personer misstänkta för brott mot lagen om förbud av vissa dopningsmedel, fördelat efter ålder. 1993</a:t>
            </a: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–</a:t>
            </a:r>
            <a:r>
              <a:rPr lang="sv-SE" sz="2200" b="1" dirty="0" smtClean="0">
                <a:latin typeface="Arial" charset="0"/>
                <a:ea typeface="Geneva" pitchFamily="34" charset="0"/>
                <a:cs typeface="Geneva" pitchFamily="34" charset="0"/>
              </a:rPr>
              <a:t>2015.</a:t>
            </a:r>
          </a:p>
        </p:txBody>
      </p:sp>
      <p:graphicFrame>
        <p:nvGraphicFramePr>
          <p:cNvPr id="8" name="Object 1027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12284745"/>
              </p:ext>
            </p:extLst>
          </p:nvPr>
        </p:nvGraphicFramePr>
        <p:xfrm>
          <a:off x="571472" y="1601788"/>
          <a:ext cx="7929618" cy="452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796" name="Text Box 1028"/>
          <p:cNvSpPr txBox="1">
            <a:spLocks noChangeArrowheads="1"/>
          </p:cNvSpPr>
          <p:nvPr/>
        </p:nvSpPr>
        <p:spPr bwMode="auto">
          <a:xfrm>
            <a:off x="467544" y="1628800"/>
            <a:ext cx="938077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Procent</a:t>
            </a:r>
          </a:p>
        </p:txBody>
      </p:sp>
      <p:sp>
        <p:nvSpPr>
          <p:cNvPr id="33798" name="Text Box 1030"/>
          <p:cNvSpPr txBox="1">
            <a:spLocks noChangeArrowheads="1"/>
          </p:cNvSpPr>
          <p:nvPr/>
        </p:nvSpPr>
        <p:spPr bwMode="auto">
          <a:xfrm>
            <a:off x="6429375" y="6551300"/>
            <a:ext cx="25479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Brottsförebyggande rådet</a:t>
            </a:r>
            <a:endParaRPr lang="sv-SE" sz="1000" dirty="0">
              <a:latin typeface="Arial" pitchFamily="34" charset="0"/>
            </a:endParaRPr>
          </a:p>
        </p:txBody>
      </p:sp>
      <p:sp>
        <p:nvSpPr>
          <p:cNvPr id="33799" name="Text Box 103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28675"/>
            <a:ext cx="9142413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>
                <a:cs typeface="Arial" panose="020B0604020202020204" pitchFamily="34" charset="0"/>
              </a:rPr>
              <a:t>Andelen rökare i befolkningen (</a:t>
            </a:r>
            <a:r>
              <a:rPr lang="sv-SE" sz="2200" b="1" dirty="0" smtClean="0">
                <a:cs typeface="Arial" panose="020B0604020202020204" pitchFamily="34" charset="0"/>
              </a:rPr>
              <a:t>16</a:t>
            </a:r>
            <a:r>
              <a:rPr lang="sv-SE" sz="2200" b="1" dirty="0">
                <a:cs typeface="Arial" panose="020B0604020202020204" pitchFamily="34" charset="0"/>
              </a:rPr>
              <a:t>–</a:t>
            </a:r>
            <a:r>
              <a:rPr lang="sv-SE" sz="2200" b="1" dirty="0" smtClean="0">
                <a:cs typeface="Arial" panose="020B0604020202020204" pitchFamily="34" charset="0"/>
              </a:rPr>
              <a:t>84 </a:t>
            </a:r>
            <a:r>
              <a:rPr lang="sv-SE" sz="2200" b="1" dirty="0">
                <a:cs typeface="Arial" panose="020B0604020202020204" pitchFamily="34" charset="0"/>
              </a:rPr>
              <a:t>år) fördelat på kön. Dagligrökning </a:t>
            </a:r>
            <a:r>
              <a:rPr lang="sv-SE" sz="2200" b="1" dirty="0" smtClean="0">
                <a:cs typeface="Arial" panose="020B0604020202020204" pitchFamily="34" charset="0"/>
              </a:rPr>
              <a:t>1980–2015 </a:t>
            </a:r>
            <a:r>
              <a:rPr lang="sv-SE" sz="2200" b="1" dirty="0">
                <a:cs typeface="Arial" panose="020B0604020202020204" pitchFamily="34" charset="0"/>
              </a:rPr>
              <a:t>samt </a:t>
            </a:r>
            <a:r>
              <a:rPr lang="sv-SE" sz="2200" b="1" dirty="0" smtClean="0">
                <a:cs typeface="Arial" panose="020B0604020202020204" pitchFamily="34" charset="0"/>
              </a:rPr>
              <a:t>sporadisk rökning och rökning </a:t>
            </a:r>
            <a:r>
              <a:rPr lang="sv-SE" sz="2200" b="1" dirty="0">
                <a:cs typeface="Arial" panose="020B0604020202020204" pitchFamily="34" charset="0"/>
              </a:rPr>
              <a:t>totalt (daglig plus </a:t>
            </a:r>
            <a:r>
              <a:rPr lang="sv-SE" sz="2200" b="1" dirty="0" smtClean="0">
                <a:cs typeface="Arial" panose="020B0604020202020204" pitchFamily="34" charset="0"/>
              </a:rPr>
              <a:t>sporadisk rökning) </a:t>
            </a:r>
            <a:r>
              <a:rPr lang="sv-SE" sz="2200" b="1" dirty="0">
                <a:cs typeface="Arial" panose="020B0604020202020204" pitchFamily="34" charset="0"/>
              </a:rPr>
              <a:t>1988–2013</a:t>
            </a:r>
            <a:r>
              <a:rPr lang="sv-SE" sz="2200" b="1" dirty="0" smtClean="0">
                <a:latin typeface="Arial" charset="0"/>
                <a:ea typeface="Geneva" pitchFamily="34" charset="0"/>
                <a:cs typeface="Geneva" pitchFamily="34" charset="0"/>
              </a:rPr>
              <a:t>.</a:t>
            </a:r>
          </a:p>
        </p:txBody>
      </p:sp>
      <p:graphicFrame>
        <p:nvGraphicFramePr>
          <p:cNvPr id="8" name="Object 1027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61886923"/>
              </p:ext>
            </p:extLst>
          </p:nvPr>
        </p:nvGraphicFramePr>
        <p:xfrm>
          <a:off x="606396" y="1437741"/>
          <a:ext cx="7929618" cy="4871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796" name="Text Box 1028"/>
          <p:cNvSpPr txBox="1">
            <a:spLocks noChangeArrowheads="1"/>
          </p:cNvSpPr>
          <p:nvPr/>
        </p:nvSpPr>
        <p:spPr bwMode="auto">
          <a:xfrm>
            <a:off x="395536" y="1215694"/>
            <a:ext cx="938077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Procent</a:t>
            </a:r>
          </a:p>
        </p:txBody>
      </p:sp>
      <p:sp>
        <p:nvSpPr>
          <p:cNvPr id="33798" name="Text Box 1030"/>
          <p:cNvSpPr txBox="1">
            <a:spLocks noChangeArrowheads="1"/>
          </p:cNvSpPr>
          <p:nvPr/>
        </p:nvSpPr>
        <p:spPr bwMode="auto">
          <a:xfrm>
            <a:off x="6429375" y="6551300"/>
            <a:ext cx="25479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Brottsförebyggande rådet</a:t>
            </a:r>
            <a:endParaRPr lang="sv-SE" sz="1000" dirty="0">
              <a:latin typeface="Arial" pitchFamily="34" charset="0"/>
            </a:endParaRPr>
          </a:p>
        </p:txBody>
      </p:sp>
      <p:sp>
        <p:nvSpPr>
          <p:cNvPr id="33799" name="Text Box 103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ruta 2"/>
          <p:cNvSpPr txBox="1">
            <a:spLocks noChangeArrowheads="1"/>
          </p:cNvSpPr>
          <p:nvPr/>
        </p:nvSpPr>
        <p:spPr bwMode="auto">
          <a:xfrm>
            <a:off x="2843808" y="1641477"/>
            <a:ext cx="5538943" cy="707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45720" rIns="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Män, dagligrökning	       </a:t>
            </a:r>
            <a:r>
              <a:rPr lang="sv-SE" sz="15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Kvinnor</a:t>
            </a:r>
            <a:r>
              <a:rPr lang="sv-SE" sz="1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dagligrökning</a:t>
            </a:r>
            <a:endParaRPr lang="sv-SE" sz="1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Män, sporadisk rökning           Kvinnor, sporadisk rökning</a:t>
            </a:r>
            <a:endParaRPr lang="sv-SE" sz="1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Män, rökning totalt	       </a:t>
            </a:r>
            <a:r>
              <a:rPr lang="sv-SE" sz="15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Kvinnor</a:t>
            </a:r>
            <a:r>
              <a:rPr lang="sv-SE" sz="15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rökning totalt</a:t>
            </a:r>
            <a:endParaRPr lang="sv-SE" sz="1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6" name="Rak 15"/>
          <p:cNvCxnSpPr/>
          <p:nvPr/>
        </p:nvCxnSpPr>
        <p:spPr>
          <a:xfrm>
            <a:off x="2976481" y="1830131"/>
            <a:ext cx="396875" cy="0"/>
          </a:xfrm>
          <a:prstGeom prst="line">
            <a:avLst/>
          </a:prstGeom>
          <a:ln w="38100">
            <a:solidFill>
              <a:srgbClr val="0046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2982831" y="2059366"/>
            <a:ext cx="396875" cy="0"/>
          </a:xfrm>
          <a:prstGeom prst="line">
            <a:avLst/>
          </a:prstGeom>
          <a:ln w="44450" cap="rnd">
            <a:solidFill>
              <a:srgbClr val="004687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>
            <a:off x="2977751" y="2305075"/>
            <a:ext cx="396875" cy="0"/>
          </a:xfrm>
          <a:prstGeom prst="line">
            <a:avLst/>
          </a:prstGeom>
          <a:ln w="38100">
            <a:solidFill>
              <a:srgbClr val="004687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>
            <a:off x="5513306" y="1825710"/>
            <a:ext cx="396875" cy="0"/>
          </a:xfrm>
          <a:prstGeom prst="line">
            <a:avLst/>
          </a:prstGeom>
          <a:ln w="38100">
            <a:solidFill>
              <a:srgbClr val="BEB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>
            <a:off x="5546961" y="2064446"/>
            <a:ext cx="396875" cy="0"/>
          </a:xfrm>
          <a:prstGeom prst="line">
            <a:avLst/>
          </a:prstGeom>
          <a:ln w="44450" cap="rnd">
            <a:solidFill>
              <a:srgbClr val="BEBC00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>
            <a:off x="5510766" y="2313953"/>
            <a:ext cx="396875" cy="0"/>
          </a:xfrm>
          <a:prstGeom prst="line">
            <a:avLst/>
          </a:prstGeom>
          <a:ln w="38100">
            <a:solidFill>
              <a:srgbClr val="BEBC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055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142852"/>
            <a:ext cx="822960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Andelen elever i årskurs 9 och gymnasiets årskurs 2 som uppgett att de röker dagligen/nästan dagligen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 </a:t>
            </a:r>
            <a:r>
              <a:rPr lang="sv-SE" sz="2200" b="1" dirty="0">
                <a:ea typeface="Geneva" pitchFamily="34" charset="0"/>
                <a:cs typeface="Geneva" pitchFamily="34" charset="0"/>
              </a:rPr>
              <a:t>samt andelen 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dagligrökare </a:t>
            </a:r>
            <a:r>
              <a:rPr lang="sv-SE" sz="2200" b="1" dirty="0">
                <a:ea typeface="Geneva" pitchFamily="34" charset="0"/>
                <a:cs typeface="Geneva" pitchFamily="34" charset="0"/>
              </a:rPr>
              <a:t>i befolkningen 16–84 år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. </a:t>
            </a: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2000–2016.</a:t>
            </a:r>
            <a:endParaRPr lang="sv-SE" sz="2200" dirty="0" smtClean="0">
              <a:latin typeface="Arial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90498689"/>
              </p:ext>
            </p:extLst>
          </p:nvPr>
        </p:nvGraphicFramePr>
        <p:xfrm>
          <a:off x="428596" y="1638300"/>
          <a:ext cx="8143932" cy="4449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23528" y="1412776"/>
            <a:ext cx="1142979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Procent</a:t>
            </a:r>
          </a:p>
        </p:txBody>
      </p:sp>
      <p:sp>
        <p:nvSpPr>
          <p:cNvPr id="31751" name="Text Box 10"/>
          <p:cNvSpPr txBox="1">
            <a:spLocks noChangeArrowheads="1"/>
          </p:cNvSpPr>
          <p:nvPr/>
        </p:nvSpPr>
        <p:spPr bwMode="auto">
          <a:xfrm>
            <a:off x="7893050" y="6539425"/>
            <a:ext cx="10842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CAN</a:t>
            </a:r>
          </a:p>
        </p:txBody>
      </p:sp>
    </p:spTree>
    <p:extLst>
      <p:ext uri="{BB962C8B-B14F-4D97-AF65-F5344CB8AC3E}">
        <p14:creationId xmlns:p14="http://schemas.microsoft.com/office/powerpoint/2010/main" val="329077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14290"/>
            <a:ext cx="8472518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ea typeface="Geneva" pitchFamily="34" charset="0"/>
                <a:cs typeface="Geneva" pitchFamily="34" charset="0"/>
              </a:rPr>
              <a:t>F</a:t>
            </a: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örsäljningen av cigaretter (st) respektive andra tobaksvaror för rökning (cigarrer/cigariller och röktobak) och snus i gram per person 15 år och äldre. 1970–2015.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68978755"/>
              </p:ext>
            </p:extLst>
          </p:nvPr>
        </p:nvGraphicFramePr>
        <p:xfrm>
          <a:off x="428596" y="1556792"/>
          <a:ext cx="8143931" cy="4569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14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34822" name="Text Box 9"/>
          <p:cNvSpPr txBox="1">
            <a:spLocks noChangeArrowheads="1"/>
          </p:cNvSpPr>
          <p:nvPr/>
        </p:nvSpPr>
        <p:spPr bwMode="auto">
          <a:xfrm>
            <a:off x="4857750" y="6539425"/>
            <a:ext cx="41195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 smtClean="0">
                <a:latin typeface="Arial" pitchFamily="34" charset="0"/>
              </a:rPr>
              <a:t>Källor: </a:t>
            </a:r>
            <a:r>
              <a:rPr lang="sv-SE" sz="1000" dirty="0">
                <a:latin typeface="Arial" pitchFamily="34" charset="0"/>
              </a:rPr>
              <a:t>Swedish </a:t>
            </a:r>
            <a:r>
              <a:rPr lang="sv-SE" sz="1000" dirty="0" smtClean="0">
                <a:latin typeface="Arial" pitchFamily="34" charset="0"/>
              </a:rPr>
              <a:t>Match Distribution AB</a:t>
            </a:r>
            <a:endParaRPr lang="sv-SE" sz="1000" dirty="0">
              <a:latin typeface="Arial" pitchFamily="34" charset="0"/>
            </a:endParaRPr>
          </a:p>
        </p:txBody>
      </p:sp>
      <p:sp>
        <p:nvSpPr>
          <p:cNvPr id="34823" name="Text Box 12"/>
          <p:cNvSpPr txBox="1">
            <a:spLocks noChangeArrowheads="1"/>
          </p:cNvSpPr>
          <p:nvPr/>
        </p:nvSpPr>
        <p:spPr bwMode="auto">
          <a:xfrm>
            <a:off x="214282" y="1302568"/>
            <a:ext cx="1285855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Antal/gram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142852"/>
            <a:ext cx="822960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Andelen elever i årskurs 9 och gymnasiets årskurs 2 som uppgett att de snusar dagligen/nästan dagligen samt andelen dagligsnusare i </a:t>
            </a:r>
            <a:r>
              <a:rPr lang="sv-SE" sz="2200" b="1" dirty="0">
                <a:ea typeface="Geneva" pitchFamily="34" charset="0"/>
                <a:cs typeface="Geneva" pitchFamily="34" charset="0"/>
              </a:rPr>
              <a:t>befolkningen 16–84 </a:t>
            </a: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år. 2000–2016.</a:t>
            </a:r>
            <a:endParaRPr lang="sv-SE" sz="2200" dirty="0" smtClean="0">
              <a:latin typeface="Arial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55785773"/>
              </p:ext>
            </p:extLst>
          </p:nvPr>
        </p:nvGraphicFramePr>
        <p:xfrm>
          <a:off x="428596" y="1700808"/>
          <a:ext cx="8229600" cy="4387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251520" y="1316358"/>
            <a:ext cx="1142979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Procent</a:t>
            </a:r>
          </a:p>
        </p:txBody>
      </p:sp>
      <p:sp>
        <p:nvSpPr>
          <p:cNvPr id="31751" name="Text Box 10"/>
          <p:cNvSpPr txBox="1">
            <a:spLocks noChangeArrowheads="1"/>
          </p:cNvSpPr>
          <p:nvPr/>
        </p:nvSpPr>
        <p:spPr bwMode="auto">
          <a:xfrm>
            <a:off x="7893050" y="6539425"/>
            <a:ext cx="10842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CAN</a:t>
            </a:r>
          </a:p>
        </p:txBody>
      </p:sp>
    </p:spTree>
    <p:extLst>
      <p:ext uri="{BB962C8B-B14F-4D97-AF65-F5344CB8AC3E}">
        <p14:creationId xmlns:p14="http://schemas.microsoft.com/office/powerpoint/2010/main" val="135954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ea typeface="Geneva" pitchFamily="34" charset="0"/>
                <a:cs typeface="Geneva" pitchFamily="34" charset="0"/>
              </a:rPr>
              <a:t>Antal döda i lungcancer per 100 000 invånare. Åldersstandardiserat. 1955–2015.</a:t>
            </a:r>
            <a:endParaRPr lang="sv-SE" sz="2200" dirty="0" smtClean="0">
              <a:latin typeface="Arial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81059141"/>
              </p:ext>
            </p:extLst>
          </p:nvPr>
        </p:nvGraphicFramePr>
        <p:xfrm>
          <a:off x="357158" y="1677988"/>
          <a:ext cx="8329642" cy="437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251520" y="1268760"/>
            <a:ext cx="1800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600" dirty="0" smtClean="0">
                <a:latin typeface="HelveticaNeueLT Std" pitchFamily="34" charset="0"/>
              </a:rPr>
              <a:t>Antal per 100 000 </a:t>
            </a:r>
            <a:endParaRPr lang="sv-SE" sz="1600" dirty="0">
              <a:latin typeface="HelveticaNeueLT Std" pitchFamily="34" charset="0"/>
            </a:endParaRPr>
          </a:p>
        </p:txBody>
      </p:sp>
      <p:sp>
        <p:nvSpPr>
          <p:cNvPr id="37894" name="Text Box 10"/>
          <p:cNvSpPr txBox="1">
            <a:spLocks noChangeArrowheads="1"/>
          </p:cNvSpPr>
          <p:nvPr/>
        </p:nvSpPr>
        <p:spPr bwMode="auto">
          <a:xfrm>
            <a:off x="4857750" y="6527550"/>
            <a:ext cx="41195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 smtClean="0">
                <a:latin typeface="Arial" pitchFamily="34" charset="0"/>
              </a:rPr>
              <a:t>Källa: Socialstyrelsen</a:t>
            </a:r>
            <a:endParaRPr lang="sv-SE" sz="1000" dirty="0">
              <a:latin typeface="Arial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74638"/>
            <a:ext cx="8606730" cy="1011237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Antal serveringstillstånd vid årets slut med tillstånd att servera alkohol till allmänheten och slutna sällskap. 1977–2015.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27158419"/>
              </p:ext>
            </p:extLst>
          </p:nvPr>
        </p:nvGraphicFramePr>
        <p:xfrm>
          <a:off x="285720" y="1500188"/>
          <a:ext cx="8429684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8858250" y="50800"/>
            <a:ext cx="2460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16214" y="1214234"/>
            <a:ext cx="8509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Antal</a:t>
            </a:r>
          </a:p>
        </p:txBody>
      </p:sp>
      <p:sp>
        <p:nvSpPr>
          <p:cNvPr id="4103" name="Text Box 10"/>
          <p:cNvSpPr txBox="1">
            <a:spLocks noChangeArrowheads="1"/>
          </p:cNvSpPr>
          <p:nvPr/>
        </p:nvSpPr>
        <p:spPr bwMode="auto">
          <a:xfrm>
            <a:off x="6705600" y="6527550"/>
            <a:ext cx="2271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Folkhälsomyndigheten</a:t>
            </a:r>
            <a:endParaRPr lang="sv-SE" sz="1000" dirty="0">
              <a:latin typeface="Arial" pitchFamily="34" charset="0"/>
            </a:endParaRPr>
          </a:p>
        </p:txBody>
      </p:sp>
      <p:cxnSp>
        <p:nvCxnSpPr>
          <p:cNvPr id="3" name="Rak 2"/>
          <p:cNvCxnSpPr/>
          <p:nvPr/>
        </p:nvCxnSpPr>
        <p:spPr>
          <a:xfrm flipV="1">
            <a:off x="4584581" y="2910247"/>
            <a:ext cx="360040" cy="72008"/>
          </a:xfrm>
          <a:prstGeom prst="line">
            <a:avLst/>
          </a:prstGeom>
          <a:ln w="38100">
            <a:solidFill>
              <a:srgbClr val="004687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Rak 4"/>
          <p:cNvCxnSpPr/>
          <p:nvPr/>
        </p:nvCxnSpPr>
        <p:spPr>
          <a:xfrm flipV="1">
            <a:off x="4572000" y="3377637"/>
            <a:ext cx="372621" cy="123371"/>
          </a:xfrm>
          <a:prstGeom prst="line">
            <a:avLst/>
          </a:prstGeom>
          <a:ln w="38100">
            <a:solidFill>
              <a:srgbClr val="BEBC0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ak 6"/>
          <p:cNvCxnSpPr/>
          <p:nvPr/>
        </p:nvCxnSpPr>
        <p:spPr>
          <a:xfrm>
            <a:off x="4572000" y="5085184"/>
            <a:ext cx="372621" cy="35580"/>
          </a:xfrm>
          <a:prstGeom prst="line">
            <a:avLst/>
          </a:prstGeom>
          <a:ln w="38100">
            <a:solidFill>
              <a:srgbClr val="F2920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011237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Alkoholkonsumtionens olika delmängder i Sverige i liter alkohol 100 % per invånare 15 år och äldre. 2001–2015.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75908297"/>
              </p:ext>
            </p:extLst>
          </p:nvPr>
        </p:nvGraphicFramePr>
        <p:xfrm>
          <a:off x="285720" y="1500188"/>
          <a:ext cx="8429684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8858250" y="50800"/>
            <a:ext cx="2460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16214" y="1214234"/>
            <a:ext cx="8509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L</a:t>
            </a:r>
            <a:r>
              <a:rPr lang="sv-SE" sz="1700" dirty="0" smtClean="0">
                <a:latin typeface="Arial" pitchFamily="34" charset="0"/>
              </a:rPr>
              <a:t>iter</a:t>
            </a:r>
            <a:endParaRPr lang="sv-SE" sz="1700" dirty="0">
              <a:latin typeface="Arial" pitchFamily="34" charset="0"/>
            </a:endParaRPr>
          </a:p>
        </p:txBody>
      </p:sp>
      <p:sp>
        <p:nvSpPr>
          <p:cNvPr id="4103" name="Text Box 10"/>
          <p:cNvSpPr txBox="1">
            <a:spLocks noChangeArrowheads="1"/>
          </p:cNvSpPr>
          <p:nvPr/>
        </p:nvSpPr>
        <p:spPr bwMode="auto">
          <a:xfrm>
            <a:off x="6705600" y="6527550"/>
            <a:ext cx="2271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CAN</a:t>
            </a:r>
            <a:endParaRPr lang="sv-SE" sz="10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27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686800" cy="1011237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ea typeface="Geneva" pitchFamily="34" charset="0"/>
                <a:cs typeface="Geneva" pitchFamily="34" charset="0"/>
              </a:rPr>
              <a:t>B</a:t>
            </a: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eräknad genomsnittlig årskonsumtion i liter alkohol 100 %</a:t>
            </a:r>
            <a:b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</a:b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i årskurs 9 och gymnasiets årskurs 2 efter kön. 1977–2016.</a:t>
            </a:r>
            <a:r>
              <a:rPr lang="sv-SE" sz="18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/>
            </a:r>
            <a:br>
              <a:rPr lang="sv-SE" sz="18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</a:br>
            <a:r>
              <a:rPr lang="sv-SE" sz="1800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(1977–1989 avser skattade värden)</a:t>
            </a:r>
          </a:p>
        </p:txBody>
      </p:sp>
      <p:graphicFrame>
        <p:nvGraphicFramePr>
          <p:cNvPr id="10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3079733"/>
              </p:ext>
            </p:extLst>
          </p:nvPr>
        </p:nvGraphicFramePr>
        <p:xfrm>
          <a:off x="571472" y="1601788"/>
          <a:ext cx="8143932" cy="452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467544" y="1285875"/>
            <a:ext cx="627063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Liter</a:t>
            </a:r>
          </a:p>
        </p:txBody>
      </p:sp>
      <p:sp>
        <p:nvSpPr>
          <p:cNvPr id="5126" name="Freeform 8"/>
          <p:cNvSpPr>
            <a:spLocks/>
          </p:cNvSpPr>
          <p:nvPr/>
        </p:nvSpPr>
        <p:spPr bwMode="auto">
          <a:xfrm>
            <a:off x="2034634" y="4673538"/>
            <a:ext cx="612068" cy="62707"/>
          </a:xfrm>
          <a:custGeom>
            <a:avLst/>
            <a:gdLst>
              <a:gd name="T0" fmla="*/ 0 w 627"/>
              <a:gd name="T1" fmla="*/ 0 h 84"/>
              <a:gd name="T2" fmla="*/ 2147483647 w 627"/>
              <a:gd name="T3" fmla="*/ 2147483647 h 84"/>
              <a:gd name="T4" fmla="*/ 0 60000 65536"/>
              <a:gd name="T5" fmla="*/ 0 60000 65536"/>
              <a:gd name="T6" fmla="*/ 0 w 627"/>
              <a:gd name="T7" fmla="*/ 0 h 84"/>
              <a:gd name="T8" fmla="*/ 627 w 627"/>
              <a:gd name="T9" fmla="*/ 84 h 8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27" h="84">
                <a:moveTo>
                  <a:pt x="0" y="0"/>
                </a:moveTo>
                <a:lnTo>
                  <a:pt x="627" y="84"/>
                </a:lnTo>
              </a:path>
            </a:pathLst>
          </a:custGeom>
          <a:noFill/>
          <a:ln w="38100">
            <a:solidFill>
              <a:srgbClr val="004687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27" name="Freeform 9"/>
          <p:cNvSpPr>
            <a:spLocks/>
          </p:cNvSpPr>
          <p:nvPr/>
        </p:nvSpPr>
        <p:spPr bwMode="auto">
          <a:xfrm rot="21351916">
            <a:off x="1962940" y="4986367"/>
            <a:ext cx="720080" cy="144016"/>
          </a:xfrm>
          <a:custGeom>
            <a:avLst/>
            <a:gdLst>
              <a:gd name="T0" fmla="*/ 0 w 627"/>
              <a:gd name="T1" fmla="*/ 0 h 126"/>
              <a:gd name="T2" fmla="*/ 2147483647 w 627"/>
              <a:gd name="T3" fmla="*/ 2147483647 h 126"/>
              <a:gd name="T4" fmla="*/ 0 60000 65536"/>
              <a:gd name="T5" fmla="*/ 0 60000 65536"/>
              <a:gd name="T6" fmla="*/ 0 w 627"/>
              <a:gd name="T7" fmla="*/ 0 h 126"/>
              <a:gd name="T8" fmla="*/ 627 w 627"/>
              <a:gd name="T9" fmla="*/ 126 h 1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27" h="126">
                <a:moveTo>
                  <a:pt x="0" y="0"/>
                </a:moveTo>
                <a:lnTo>
                  <a:pt x="627" y="126"/>
                </a:lnTo>
              </a:path>
            </a:pathLst>
          </a:custGeom>
          <a:noFill/>
          <a:ln w="38100">
            <a:solidFill>
              <a:srgbClr val="BEBC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28" name="Text Box 12"/>
          <p:cNvSpPr txBox="1">
            <a:spLocks noChangeArrowheads="1"/>
          </p:cNvSpPr>
          <p:nvPr/>
        </p:nvSpPr>
        <p:spPr bwMode="auto">
          <a:xfrm>
            <a:off x="6705600" y="6528086"/>
            <a:ext cx="2271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CAN</a:t>
            </a:r>
          </a:p>
        </p:txBody>
      </p:sp>
      <p:sp>
        <p:nvSpPr>
          <p:cNvPr id="5129" name="Text Box 15"/>
          <p:cNvSpPr txBox="1">
            <a:spLocks noChangeArrowheads="1"/>
          </p:cNvSpPr>
          <p:nvPr/>
        </p:nvSpPr>
        <p:spPr bwMode="auto">
          <a:xfrm>
            <a:off x="8858250" y="50800"/>
            <a:ext cx="2460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026"/>
          <p:cNvSpPr>
            <a:spLocks noGrp="1" noChangeArrowheads="1"/>
          </p:cNvSpPr>
          <p:nvPr>
            <p:ph type="title" idx="4294967295"/>
          </p:nvPr>
        </p:nvSpPr>
        <p:spPr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Antal slutenvårdstillfällen, antal vårdade personer och antal vårdade personer för första gången sedan 1987 i slutenvård med alkoholrelaterad bi- eller huvuddiagnos. 1987–2015. </a:t>
            </a:r>
          </a:p>
        </p:txBody>
      </p:sp>
      <p:graphicFrame>
        <p:nvGraphicFramePr>
          <p:cNvPr id="8" name="Object 1027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60758366"/>
              </p:ext>
            </p:extLst>
          </p:nvPr>
        </p:nvGraphicFramePr>
        <p:xfrm>
          <a:off x="357158" y="1785926"/>
          <a:ext cx="8501122" cy="4340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6" name="Text Box 1028"/>
          <p:cNvSpPr txBox="1">
            <a:spLocks noChangeArrowheads="1"/>
          </p:cNvSpPr>
          <p:nvPr/>
        </p:nvSpPr>
        <p:spPr bwMode="auto">
          <a:xfrm>
            <a:off x="8715404" y="50800"/>
            <a:ext cx="3889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 4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13317" name="Text Box 1029"/>
          <p:cNvSpPr txBox="1">
            <a:spLocks noChangeArrowheads="1"/>
          </p:cNvSpPr>
          <p:nvPr/>
        </p:nvSpPr>
        <p:spPr bwMode="auto">
          <a:xfrm>
            <a:off x="398102" y="1500174"/>
            <a:ext cx="8509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Antal</a:t>
            </a:r>
          </a:p>
        </p:txBody>
      </p:sp>
      <p:sp>
        <p:nvSpPr>
          <p:cNvPr id="13319" name="Text Box 1034"/>
          <p:cNvSpPr txBox="1">
            <a:spLocks noChangeArrowheads="1"/>
          </p:cNvSpPr>
          <p:nvPr/>
        </p:nvSpPr>
        <p:spPr bwMode="auto">
          <a:xfrm>
            <a:off x="6705600" y="6514438"/>
            <a:ext cx="2271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Socialstyrelsen</a:t>
            </a:r>
            <a:endParaRPr lang="sv-SE" sz="10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2860" y="274638"/>
            <a:ext cx="885828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Antal alkoholrelaterade dödsfall (underliggande eller bidragande dödsorsak</a:t>
            </a:r>
            <a:r>
              <a:rPr lang="sv-SE" sz="2200" b="1" dirty="0">
                <a:ea typeface="Geneva" pitchFamily="34" charset="0"/>
                <a:cs typeface="Geneva" pitchFamily="34" charset="0"/>
              </a:rPr>
              <a:t>) fördelat på </a:t>
            </a:r>
            <a:r>
              <a:rPr lang="sv-SE" sz="2200" b="1" dirty="0" smtClean="0">
                <a:ea typeface="Geneva" pitchFamily="34" charset="0"/>
                <a:cs typeface="Geneva" pitchFamily="34" charset="0"/>
              </a:rPr>
              <a:t>kön. </a:t>
            </a: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Åldersstandardiserade dödstal</a:t>
            </a:r>
            <a:b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</a:b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per 100 000 invånare. 1969–2015.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80550942"/>
              </p:ext>
            </p:extLst>
          </p:nvPr>
        </p:nvGraphicFramePr>
        <p:xfrm>
          <a:off x="500035" y="1601788"/>
          <a:ext cx="8143932" cy="452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 5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21915" y="1500174"/>
            <a:ext cx="1071563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Antal</a:t>
            </a:r>
          </a:p>
        </p:txBody>
      </p:sp>
      <p:sp>
        <p:nvSpPr>
          <p:cNvPr id="15367" name="Text Box 10"/>
          <p:cNvSpPr txBox="1">
            <a:spLocks noChangeArrowheads="1"/>
          </p:cNvSpPr>
          <p:nvPr/>
        </p:nvSpPr>
        <p:spPr bwMode="auto">
          <a:xfrm>
            <a:off x="6705600" y="6541734"/>
            <a:ext cx="2271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Socialstyrelsen</a:t>
            </a:r>
            <a:endParaRPr lang="sv-SE" sz="10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26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285728"/>
            <a:ext cx="8229600" cy="1011237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charset="0"/>
                <a:ea typeface="Geneva" pitchFamily="34" charset="0"/>
                <a:cs typeface="Geneva" pitchFamily="34" charset="0"/>
              </a:rPr>
              <a:t>Gatuprisutvecklingen KPI-justerad i 2015 års penningvärde för hasch, marijuana, amfetamin, kokain och brunt heroin. 1988</a:t>
            </a: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–</a:t>
            </a:r>
            <a:r>
              <a:rPr lang="sv-SE" sz="2200" b="1" dirty="0" smtClean="0">
                <a:latin typeface="Arial" charset="0"/>
                <a:ea typeface="Geneva" pitchFamily="34" charset="0"/>
                <a:cs typeface="Geneva" pitchFamily="34" charset="0"/>
              </a:rPr>
              <a:t>2015. Index 1988=100. 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98219899"/>
              </p:ext>
            </p:extLst>
          </p:nvPr>
        </p:nvGraphicFramePr>
        <p:xfrm>
          <a:off x="642910" y="1601788"/>
          <a:ext cx="8001056" cy="452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614335" y="1261289"/>
            <a:ext cx="720069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sz="1700" dirty="0">
                <a:latin typeface="Arial" pitchFamily="34" charset="0"/>
              </a:rPr>
              <a:t>Index</a:t>
            </a:r>
          </a:p>
        </p:txBody>
      </p:sp>
      <p:sp>
        <p:nvSpPr>
          <p:cNvPr id="22534" name="Text Box 10"/>
          <p:cNvSpPr txBox="1">
            <a:spLocks noChangeArrowheads="1"/>
          </p:cNvSpPr>
          <p:nvPr/>
        </p:nvSpPr>
        <p:spPr bwMode="auto">
          <a:xfrm>
            <a:off x="6429388" y="6530400"/>
            <a:ext cx="25479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CAN</a:t>
            </a:r>
          </a:p>
        </p:txBody>
      </p:sp>
      <p:sp>
        <p:nvSpPr>
          <p:cNvPr id="2253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Arial" pitchFamily="34" charset="0"/>
              </a:rPr>
              <a:t> </a:t>
            </a:r>
            <a:r>
              <a:rPr lang="sv-SE" sz="1200" dirty="0" smtClean="0">
                <a:latin typeface="Arial" pitchFamily="34" charset="0"/>
              </a:rPr>
              <a:t>6</a:t>
            </a:r>
            <a:endParaRPr lang="sv-SE" sz="12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501122" cy="1011237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Andelen elever i årskurs 9 och gymnasiets årskurs 2 samt andelen mönstrande som uppgett att de någon gång provat narkotika. 1971–2016.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Arial" pitchFamily="34" charset="0"/>
              </a:rPr>
              <a:t> </a:t>
            </a:r>
            <a:r>
              <a:rPr lang="sv-SE" sz="1200" dirty="0" smtClean="0">
                <a:latin typeface="Arial" pitchFamily="34" charset="0"/>
              </a:rPr>
              <a:t>7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47109" name="Text Box 10"/>
          <p:cNvSpPr txBox="1">
            <a:spLocks noChangeArrowheads="1"/>
          </p:cNvSpPr>
          <p:nvPr/>
        </p:nvSpPr>
        <p:spPr bwMode="auto">
          <a:xfrm>
            <a:off x="6429375" y="6527550"/>
            <a:ext cx="25479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CAN</a:t>
            </a:r>
          </a:p>
        </p:txBody>
      </p:sp>
      <p:sp>
        <p:nvSpPr>
          <p:cNvPr id="47110" name="Freeform 14"/>
          <p:cNvSpPr>
            <a:spLocks/>
          </p:cNvSpPr>
          <p:nvPr/>
        </p:nvSpPr>
        <p:spPr bwMode="auto">
          <a:xfrm>
            <a:off x="4429125" y="4714875"/>
            <a:ext cx="723900" cy="9525"/>
          </a:xfrm>
          <a:custGeom>
            <a:avLst/>
            <a:gdLst>
              <a:gd name="T0" fmla="*/ 0 w 456"/>
              <a:gd name="T1" fmla="*/ 0 h 6"/>
              <a:gd name="T2" fmla="*/ 2147483647 w 456"/>
              <a:gd name="T3" fmla="*/ 2147483647 h 6"/>
              <a:gd name="T4" fmla="*/ 0 60000 65536"/>
              <a:gd name="T5" fmla="*/ 0 60000 65536"/>
              <a:gd name="T6" fmla="*/ 0 w 456"/>
              <a:gd name="T7" fmla="*/ 0 h 6"/>
              <a:gd name="T8" fmla="*/ 456 w 456"/>
              <a:gd name="T9" fmla="*/ 6 h 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56" h="6">
                <a:moveTo>
                  <a:pt x="0" y="0"/>
                </a:moveTo>
                <a:lnTo>
                  <a:pt x="456" y="6"/>
                </a:lnTo>
              </a:path>
            </a:pathLst>
          </a:custGeom>
          <a:noFill/>
          <a:ln w="25400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sv-SE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6796797"/>
              </p:ext>
            </p:extLst>
          </p:nvPr>
        </p:nvGraphicFramePr>
        <p:xfrm>
          <a:off x="323528" y="1428736"/>
          <a:ext cx="8424936" cy="4695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Rak 8"/>
          <p:cNvCxnSpPr/>
          <p:nvPr/>
        </p:nvCxnSpPr>
        <p:spPr>
          <a:xfrm>
            <a:off x="3770050" y="4768790"/>
            <a:ext cx="574433" cy="34460"/>
          </a:xfrm>
          <a:prstGeom prst="line">
            <a:avLst/>
          </a:prstGeom>
          <a:ln w="38100">
            <a:solidFill>
              <a:schemeClr val="tx1">
                <a:lumMod val="6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28625" y="142875"/>
            <a:ext cx="8229600" cy="1000125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Andelen personer under 30 år misstänkta för narkotikabrott, vårdade i slutenvård med narkotikarelaterad huvuddiagnos respektive avlidna i narkotikarelaterade dödsfall. 1987–2015.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8715375" y="50800"/>
            <a:ext cx="4079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Arial" pitchFamily="34" charset="0"/>
              </a:rPr>
              <a:t> </a:t>
            </a:r>
            <a:r>
              <a:rPr lang="sv-SE" sz="1200" dirty="0" smtClean="0">
                <a:latin typeface="Arial" pitchFamily="34" charset="0"/>
              </a:rPr>
              <a:t>8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48133" name="Text Box 18"/>
          <p:cNvSpPr txBox="1">
            <a:spLocks noChangeArrowheads="1"/>
          </p:cNvSpPr>
          <p:nvPr/>
        </p:nvSpPr>
        <p:spPr bwMode="auto">
          <a:xfrm>
            <a:off x="5715000" y="6515675"/>
            <a:ext cx="32623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000" dirty="0">
                <a:latin typeface="Arial" pitchFamily="34" charset="0"/>
              </a:rPr>
              <a:t>Källa: </a:t>
            </a:r>
            <a:r>
              <a:rPr lang="sv-SE" sz="1000" dirty="0" smtClean="0">
                <a:latin typeface="Arial" pitchFamily="34" charset="0"/>
              </a:rPr>
              <a:t>Socialstyrelsen och Brå</a:t>
            </a:r>
            <a:endParaRPr lang="sv-SE" sz="1000" dirty="0">
              <a:latin typeface="Arial" pitchFamily="34" charset="0"/>
            </a:endParaRPr>
          </a:p>
        </p:txBody>
      </p:sp>
      <p:sp>
        <p:nvSpPr>
          <p:cNvPr id="48135" name="Rectangle 33"/>
          <p:cNvSpPr>
            <a:spLocks noChangeArrowheads="1"/>
          </p:cNvSpPr>
          <p:nvPr/>
        </p:nvSpPr>
        <p:spPr bwMode="auto">
          <a:xfrm>
            <a:off x="4445000" y="3113088"/>
            <a:ext cx="6270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 dirty="0">
              <a:latin typeface="Arial" pitchFamily="34" charset="0"/>
            </a:endParaRPr>
          </a:p>
        </p:txBody>
      </p:sp>
      <p:sp>
        <p:nvSpPr>
          <p:cNvPr id="48136" name="Rectangle 37"/>
          <p:cNvSpPr>
            <a:spLocks noChangeArrowheads="1"/>
          </p:cNvSpPr>
          <p:nvPr/>
        </p:nvSpPr>
        <p:spPr bwMode="auto">
          <a:xfrm>
            <a:off x="4445000" y="3586163"/>
            <a:ext cx="627063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 dirty="0">
              <a:latin typeface="Arial" pitchFamily="34" charset="0"/>
            </a:endParaRPr>
          </a:p>
        </p:txBody>
      </p:sp>
      <p:sp>
        <p:nvSpPr>
          <p:cNvPr id="48137" name="Rectangle 41"/>
          <p:cNvSpPr>
            <a:spLocks noChangeArrowheads="1"/>
          </p:cNvSpPr>
          <p:nvPr/>
        </p:nvSpPr>
        <p:spPr bwMode="auto">
          <a:xfrm>
            <a:off x="4445000" y="4049713"/>
            <a:ext cx="45561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 dirty="0">
              <a:latin typeface="Arial" pitchFamily="34" charset="0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3375349"/>
              </p:ext>
            </p:extLst>
          </p:nvPr>
        </p:nvGraphicFramePr>
        <p:xfrm>
          <a:off x="428596" y="1285860"/>
          <a:ext cx="8159779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2701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0</TotalTime>
  <Words>513</Words>
  <Application>Microsoft Office PowerPoint</Application>
  <PresentationFormat>Bildspel på skärmen (4:3)</PresentationFormat>
  <Paragraphs>102</Paragraphs>
  <Slides>17</Slides>
  <Notes>17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3" baseType="lpstr">
      <vt:lpstr>Arial</vt:lpstr>
      <vt:lpstr>Calibri</vt:lpstr>
      <vt:lpstr>Geneva</vt:lpstr>
      <vt:lpstr>HelveticaNeueLT Std</vt:lpstr>
      <vt:lpstr>Times New Roman</vt:lpstr>
      <vt:lpstr>Tema1</vt:lpstr>
      <vt:lpstr>PowerPoint-presentation</vt:lpstr>
      <vt:lpstr>Antal serveringstillstånd vid årets slut med tillstånd att servera alkohol till allmänheten och slutna sällskap. 1977–2015.</vt:lpstr>
      <vt:lpstr>Alkoholkonsumtionens olika delmängder i Sverige i liter alkohol 100 % per invånare 15 år och äldre. 2001–2015.</vt:lpstr>
      <vt:lpstr>Beräknad genomsnittlig årskonsumtion i liter alkohol 100 % i årskurs 9 och gymnasiets årskurs 2 efter kön. 1977–2016. (1977–1989 avser skattade värden)</vt:lpstr>
      <vt:lpstr>Antal slutenvårdstillfällen, antal vårdade personer och antal vårdade personer för första gången sedan 1987 i slutenvård med alkoholrelaterad bi- eller huvuddiagnos. 1987–2015. </vt:lpstr>
      <vt:lpstr>Antal alkoholrelaterade dödsfall (underliggande eller bidragande dödsorsak) fördelat på kön. Åldersstandardiserade dödstal per 100 000 invånare. 1969–2015.</vt:lpstr>
      <vt:lpstr>Gatuprisutvecklingen KPI-justerad i 2015 års penningvärde för hasch, marijuana, amfetamin, kokain och brunt heroin. 1988–2015. Index 1988=100. </vt:lpstr>
      <vt:lpstr>Andelen elever i årskurs 9 och gymnasiets årskurs 2 samt andelen mönstrande som uppgett att de någon gång provat narkotika. 1971–2016.</vt:lpstr>
      <vt:lpstr>Andelen personer under 30 år misstänkta för narkotikabrott, vårdade i slutenvård med narkotikarelaterad huvuddiagnos respektive avlidna i narkotikarelaterade dödsfall. 1987–2015.</vt:lpstr>
      <vt:lpstr>Andelen elever som använt cannabis senaste 30 dagarna i Sverige, övriga Norden, övriga ESPAD samt i ESPAD totalt (de 25 länder som deltagit 2015 samt vid minst tre ytterligare tidpunkter). 1995–2015.</vt:lpstr>
      <vt:lpstr>Andelen elever i årskurs 9 och gymnasiets årskurs 2 som uppgett att de sniffat någon gång. 1971–2016.</vt:lpstr>
      <vt:lpstr>Andelen personer misstänkta för brott mot lagen om förbud av vissa dopningsmedel, fördelat efter ålder. 1993–2015.</vt:lpstr>
      <vt:lpstr>Andelen rökare i befolkningen (16–84 år) fördelat på kön. Dagligrökning 1980–2015 samt sporadisk rökning och rökning totalt (daglig plus sporadisk rökning) 1988–2013.</vt:lpstr>
      <vt:lpstr>Andelen elever i årskurs 9 och gymnasiets årskurs 2 som uppgett att de röker dagligen/nästan dagligen samt andelen dagligrökare i befolkningen 16–84 år. 2000–2016.</vt:lpstr>
      <vt:lpstr>Försäljningen av cigaretter (st) respektive andra tobaksvaror för rökning (cigarrer/cigariller och röktobak) och snus i gram per person 15 år och äldre. 1970–2015.</vt:lpstr>
      <vt:lpstr>Andelen elever i årskurs 9 och gymnasiets årskurs 2 som uppgett att de snusar dagligen/nästan dagligen samt andelen dagligsnusare i befolkningen 16–84 år. 2000–2016.</vt:lpstr>
      <vt:lpstr>Antal döda i lungcancer per 100 000 invånare. Åldersstandardiserat. 1955–2015.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>CAN Presentations mall</dc:subject>
  <dc:creator/>
  <dc:description>2008-01-02</dc:description>
  <cp:lastModifiedBy/>
  <cp:revision>1</cp:revision>
  <dcterms:created xsi:type="dcterms:W3CDTF">2008-07-02T13:26:31Z</dcterms:created>
  <dcterms:modified xsi:type="dcterms:W3CDTF">2017-04-10T09:01:53Z</dcterms:modified>
</cp:coreProperties>
</file>