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8.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charts/chart13.xml" ContentType="application/vnd.openxmlformats-officedocument.drawingml.char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notesSlides/notesSlide17.xml" ContentType="application/vnd.openxmlformats-officedocument.presentationml.notesSlide+xml"/>
  <Override PartName="/ppt/charts/chart1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29" r:id="rId1"/>
  </p:sldMasterIdLst>
  <p:notesMasterIdLst>
    <p:notesMasterId r:id="rId19"/>
  </p:notesMasterIdLst>
  <p:sldIdLst>
    <p:sldId id="308" r:id="rId2"/>
    <p:sldId id="264" r:id="rId3"/>
    <p:sldId id="327" r:id="rId4"/>
    <p:sldId id="265" r:id="rId5"/>
    <p:sldId id="272" r:id="rId6"/>
    <p:sldId id="328" r:id="rId7"/>
    <p:sldId id="284" r:id="rId8"/>
    <p:sldId id="285" r:id="rId9"/>
    <p:sldId id="331" r:id="rId10"/>
    <p:sldId id="295" r:id="rId11"/>
    <p:sldId id="333" r:id="rId12"/>
    <p:sldId id="298" r:id="rId13"/>
    <p:sldId id="336" r:id="rId14"/>
    <p:sldId id="326" r:id="rId15"/>
    <p:sldId id="299" r:id="rId16"/>
    <p:sldId id="334" r:id="rId17"/>
    <p:sldId id="319" r:id="rId18"/>
  </p:sldIdLst>
  <p:sldSz cx="9144000" cy="6858000" type="screen4x3"/>
  <p:notesSz cx="6797675" cy="9926638"/>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2B31"/>
    <a:srgbClr val="F29200"/>
    <a:srgbClr val="004687"/>
    <a:srgbClr val="BEBC00"/>
    <a:srgbClr val="FF0000"/>
    <a:srgbClr val="3366FF"/>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58" autoAdjust="0"/>
    <p:restoredTop sz="94660"/>
  </p:normalViewPr>
  <p:slideViewPr>
    <p:cSldViewPr>
      <p:cViewPr varScale="1">
        <p:scale>
          <a:sx n="86" d="100"/>
          <a:sy n="86" d="100"/>
        </p:scale>
        <p:origin x="946"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kalkylblad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kalkylblad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kalkylblad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kalkylblad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kalkylblad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kalkylblad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kalkylblad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kalkylblad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kalkylblad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kalkylblad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kalkylblad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kalkylblad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kalkylblad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kalkylblad7.xlsx"/></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kalkylblad8.xlsx"/><Relationship Id="rId1" Type="http://schemas.openxmlformats.org/officeDocument/2006/relationships/themeOverride" Target="../theme/themeOverride1.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kalkylblad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4191668394677"/>
          <c:y val="5.6060788844449524E-2"/>
          <c:w val="0.86972704714641424"/>
          <c:h val="0.84893617021276557"/>
        </c:manualLayout>
      </c:layout>
      <c:lineChart>
        <c:grouping val="standard"/>
        <c:varyColors val="0"/>
        <c:ser>
          <c:idx val="1"/>
          <c:order val="0"/>
          <c:tx>
            <c:strRef>
              <c:f>Sheet1!$D$1</c:f>
              <c:strCache>
                <c:ptCount val="1"/>
                <c:pt idx="0">
                  <c:v>Total</c:v>
                </c:pt>
              </c:strCache>
            </c:strRef>
          </c:tx>
          <c:spPr>
            <a:ln w="38100">
              <a:solidFill>
                <a:srgbClr val="004687"/>
              </a:solidFill>
              <a:prstDash val="solid"/>
            </a:ln>
          </c:spPr>
          <c:marker>
            <c:symbol val="none"/>
          </c:marker>
          <c:cat>
            <c:strRef>
              <c:f>Sheet1!$A$2:$A$40</c:f>
              <c:strCache>
                <c:ptCount val="39"/>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pt idx="38">
                  <c:v>2015</c:v>
                </c:pt>
              </c:strCache>
            </c:strRef>
          </c:cat>
          <c:val>
            <c:numRef>
              <c:f>Sheet1!$D$2:$D$40</c:f>
              <c:numCache>
                <c:formatCode>#,##0</c:formatCode>
                <c:ptCount val="39"/>
                <c:pt idx="0">
                  <c:v>3009</c:v>
                </c:pt>
                <c:pt idx="1">
                  <c:v>3528</c:v>
                </c:pt>
                <c:pt idx="2">
                  <c:v>3729</c:v>
                </c:pt>
                <c:pt idx="3">
                  <c:v>3854</c:v>
                </c:pt>
                <c:pt idx="4">
                  <c:v>3941</c:v>
                </c:pt>
                <c:pt idx="5">
                  <c:v>4087</c:v>
                </c:pt>
                <c:pt idx="6">
                  <c:v>4285</c:v>
                </c:pt>
                <c:pt idx="7">
                  <c:v>4648</c:v>
                </c:pt>
                <c:pt idx="8">
                  <c:v>5078</c:v>
                </c:pt>
                <c:pt idx="9">
                  <c:v>5409</c:v>
                </c:pt>
                <c:pt idx="10">
                  <c:v>5836</c:v>
                </c:pt>
                <c:pt idx="11">
                  <c:v>6169</c:v>
                </c:pt>
                <c:pt idx="12">
                  <c:v>6748</c:v>
                </c:pt>
                <c:pt idx="13">
                  <c:v>7220</c:v>
                </c:pt>
                <c:pt idx="14">
                  <c:v>7757</c:v>
                </c:pt>
                <c:pt idx="15">
                  <c:v>8281</c:v>
                </c:pt>
                <c:pt idx="16">
                  <c:v>8850</c:v>
                </c:pt>
                <c:pt idx="17">
                  <c:v>9396</c:v>
                </c:pt>
                <c:pt idx="18">
                  <c:v>10142</c:v>
                </c:pt>
                <c:pt idx="20">
                  <c:v>10507</c:v>
                </c:pt>
                <c:pt idx="21">
                  <c:v>10879</c:v>
                </c:pt>
                <c:pt idx="22">
                  <c:v>11000</c:v>
                </c:pt>
                <c:pt idx="23">
                  <c:v>11497</c:v>
                </c:pt>
                <c:pt idx="24">
                  <c:v>11551</c:v>
                </c:pt>
                <c:pt idx="25">
                  <c:v>11959</c:v>
                </c:pt>
                <c:pt idx="26">
                  <c:v>12090</c:v>
                </c:pt>
                <c:pt idx="27">
                  <c:v>12063</c:v>
                </c:pt>
                <c:pt idx="28">
                  <c:v>12306</c:v>
                </c:pt>
                <c:pt idx="29">
                  <c:v>12542</c:v>
                </c:pt>
                <c:pt idx="30">
                  <c:v>12393</c:v>
                </c:pt>
                <c:pt idx="31">
                  <c:v>12398</c:v>
                </c:pt>
                <c:pt idx="32">
                  <c:v>12599</c:v>
                </c:pt>
                <c:pt idx="33">
                  <c:v>12711</c:v>
                </c:pt>
                <c:pt idx="34" formatCode="General">
                  <c:v>13094</c:v>
                </c:pt>
                <c:pt idx="35" formatCode="General">
                  <c:v>13628</c:v>
                </c:pt>
                <c:pt idx="36" formatCode="General">
                  <c:v>14143</c:v>
                </c:pt>
                <c:pt idx="37" formatCode="General">
                  <c:v>14560</c:v>
                </c:pt>
                <c:pt idx="38" formatCode="General">
                  <c:v>14828</c:v>
                </c:pt>
              </c:numCache>
            </c:numRef>
          </c:val>
          <c:smooth val="0"/>
          <c:extLst xmlns:c16r2="http://schemas.microsoft.com/office/drawing/2015/06/chart">
            <c:ext xmlns:c16="http://schemas.microsoft.com/office/drawing/2014/chart" uri="{C3380CC4-5D6E-409C-BE32-E72D297353CC}">
              <c16:uniqueId val="{00000000-1369-471F-BA17-E96AE04DDE6A}"/>
            </c:ext>
          </c:extLst>
        </c:ser>
        <c:ser>
          <c:idx val="0"/>
          <c:order val="1"/>
          <c:tx>
            <c:strRef>
              <c:f>Sheet1!$B$1</c:f>
              <c:strCache>
                <c:ptCount val="1"/>
                <c:pt idx="0">
                  <c:v>To the general public</c:v>
                </c:pt>
              </c:strCache>
            </c:strRef>
          </c:tx>
          <c:spPr>
            <a:ln w="38100">
              <a:solidFill>
                <a:srgbClr val="BEBC00"/>
              </a:solidFill>
              <a:prstDash val="solid"/>
            </a:ln>
          </c:spPr>
          <c:marker>
            <c:symbol val="none"/>
          </c:marker>
          <c:cat>
            <c:strRef>
              <c:f>Sheet1!$A$2:$A$40</c:f>
              <c:strCache>
                <c:ptCount val="39"/>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pt idx="38">
                  <c:v>2015</c:v>
                </c:pt>
              </c:strCache>
            </c:strRef>
          </c:cat>
          <c:val>
            <c:numRef>
              <c:f>Sheet1!$B$2:$B$40</c:f>
              <c:numCache>
                <c:formatCode>#,##0</c:formatCode>
                <c:ptCount val="39"/>
                <c:pt idx="0">
                  <c:v>2523</c:v>
                </c:pt>
                <c:pt idx="1">
                  <c:v>2701</c:v>
                </c:pt>
                <c:pt idx="2">
                  <c:v>2812</c:v>
                </c:pt>
                <c:pt idx="3">
                  <c:v>2886</c:v>
                </c:pt>
                <c:pt idx="4">
                  <c:v>2946</c:v>
                </c:pt>
                <c:pt idx="5">
                  <c:v>3080</c:v>
                </c:pt>
                <c:pt idx="6">
                  <c:v>3255</c:v>
                </c:pt>
                <c:pt idx="7">
                  <c:v>3525</c:v>
                </c:pt>
                <c:pt idx="8">
                  <c:v>3874</c:v>
                </c:pt>
                <c:pt idx="9">
                  <c:v>4144</c:v>
                </c:pt>
                <c:pt idx="10">
                  <c:v>4459</c:v>
                </c:pt>
                <c:pt idx="11">
                  <c:v>4692</c:v>
                </c:pt>
                <c:pt idx="12">
                  <c:v>5147</c:v>
                </c:pt>
                <c:pt idx="13">
                  <c:v>5528</c:v>
                </c:pt>
                <c:pt idx="14">
                  <c:v>5945</c:v>
                </c:pt>
                <c:pt idx="15">
                  <c:v>6437</c:v>
                </c:pt>
                <c:pt idx="16">
                  <c:v>6956</c:v>
                </c:pt>
                <c:pt idx="17">
                  <c:v>7478</c:v>
                </c:pt>
                <c:pt idx="18">
                  <c:v>8121</c:v>
                </c:pt>
                <c:pt idx="20">
                  <c:v>8636</c:v>
                </c:pt>
                <c:pt idx="21">
                  <c:v>9028</c:v>
                </c:pt>
                <c:pt idx="22">
                  <c:v>9145</c:v>
                </c:pt>
                <c:pt idx="23">
                  <c:v>9631</c:v>
                </c:pt>
                <c:pt idx="24">
                  <c:v>9690</c:v>
                </c:pt>
                <c:pt idx="25">
                  <c:v>10062</c:v>
                </c:pt>
                <c:pt idx="26">
                  <c:v>10211</c:v>
                </c:pt>
                <c:pt idx="27">
                  <c:v>10285</c:v>
                </c:pt>
                <c:pt idx="28">
                  <c:v>10526</c:v>
                </c:pt>
                <c:pt idx="29">
                  <c:v>10785</c:v>
                </c:pt>
                <c:pt idx="30">
                  <c:v>10782</c:v>
                </c:pt>
                <c:pt idx="31">
                  <c:v>10837</c:v>
                </c:pt>
                <c:pt idx="32">
                  <c:v>11043</c:v>
                </c:pt>
                <c:pt idx="33">
                  <c:v>11228</c:v>
                </c:pt>
                <c:pt idx="34" formatCode="General">
                  <c:v>11432</c:v>
                </c:pt>
                <c:pt idx="35" formatCode="General">
                  <c:v>11801</c:v>
                </c:pt>
                <c:pt idx="36" formatCode="General">
                  <c:v>12153</c:v>
                </c:pt>
                <c:pt idx="37" formatCode="General">
                  <c:v>12464</c:v>
                </c:pt>
                <c:pt idx="38" formatCode="General">
                  <c:v>12623</c:v>
                </c:pt>
              </c:numCache>
            </c:numRef>
          </c:val>
          <c:smooth val="0"/>
          <c:extLst xmlns:c16r2="http://schemas.microsoft.com/office/drawing/2015/06/chart">
            <c:ext xmlns:c16="http://schemas.microsoft.com/office/drawing/2014/chart" uri="{C3380CC4-5D6E-409C-BE32-E72D297353CC}">
              <c16:uniqueId val="{00000001-1369-471F-BA17-E96AE04DDE6A}"/>
            </c:ext>
          </c:extLst>
        </c:ser>
        <c:ser>
          <c:idx val="2"/>
          <c:order val="2"/>
          <c:tx>
            <c:strRef>
              <c:f>Sheet1!$C$1</c:f>
              <c:strCache>
                <c:ptCount val="1"/>
                <c:pt idx="0">
                  <c:v>To restricted groups</c:v>
                </c:pt>
              </c:strCache>
            </c:strRef>
          </c:tx>
          <c:spPr>
            <a:ln w="38100">
              <a:solidFill>
                <a:srgbClr val="F29200"/>
              </a:solidFill>
              <a:prstDash val="solid"/>
            </a:ln>
          </c:spPr>
          <c:marker>
            <c:symbol val="none"/>
          </c:marker>
          <c:cat>
            <c:strRef>
              <c:f>Sheet1!$A$2:$A$40</c:f>
              <c:strCache>
                <c:ptCount val="39"/>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pt idx="38">
                  <c:v>2015</c:v>
                </c:pt>
              </c:strCache>
            </c:strRef>
          </c:cat>
          <c:val>
            <c:numRef>
              <c:f>Sheet1!$C$2:$C$40</c:f>
              <c:numCache>
                <c:formatCode>#,##0</c:formatCode>
                <c:ptCount val="39"/>
                <c:pt idx="0">
                  <c:v>486</c:v>
                </c:pt>
                <c:pt idx="1">
                  <c:v>827</c:v>
                </c:pt>
                <c:pt idx="2">
                  <c:v>917</c:v>
                </c:pt>
                <c:pt idx="3">
                  <c:v>968</c:v>
                </c:pt>
                <c:pt idx="4">
                  <c:v>995</c:v>
                </c:pt>
                <c:pt idx="5">
                  <c:v>1007</c:v>
                </c:pt>
                <c:pt idx="6">
                  <c:v>1030</c:v>
                </c:pt>
                <c:pt idx="7">
                  <c:v>1123</c:v>
                </c:pt>
                <c:pt idx="8">
                  <c:v>1204</c:v>
                </c:pt>
                <c:pt idx="9">
                  <c:v>1265</c:v>
                </c:pt>
                <c:pt idx="10">
                  <c:v>1377</c:v>
                </c:pt>
                <c:pt idx="11">
                  <c:v>1477</c:v>
                </c:pt>
                <c:pt idx="12">
                  <c:v>1601</c:v>
                </c:pt>
                <c:pt idx="13">
                  <c:v>1692</c:v>
                </c:pt>
                <c:pt idx="14">
                  <c:v>1812</c:v>
                </c:pt>
                <c:pt idx="15">
                  <c:v>1844</c:v>
                </c:pt>
                <c:pt idx="16">
                  <c:v>1894</c:v>
                </c:pt>
                <c:pt idx="17">
                  <c:v>1918</c:v>
                </c:pt>
                <c:pt idx="18">
                  <c:v>2021</c:v>
                </c:pt>
                <c:pt idx="20">
                  <c:v>1871</c:v>
                </c:pt>
                <c:pt idx="21">
                  <c:v>1851</c:v>
                </c:pt>
                <c:pt idx="22">
                  <c:v>1855</c:v>
                </c:pt>
                <c:pt idx="23">
                  <c:v>1866</c:v>
                </c:pt>
                <c:pt idx="24">
                  <c:v>1861</c:v>
                </c:pt>
                <c:pt idx="25">
                  <c:v>1897</c:v>
                </c:pt>
                <c:pt idx="26">
                  <c:v>1879</c:v>
                </c:pt>
                <c:pt idx="27">
                  <c:v>1778</c:v>
                </c:pt>
                <c:pt idx="28">
                  <c:v>1780</c:v>
                </c:pt>
                <c:pt idx="29">
                  <c:v>1757</c:v>
                </c:pt>
                <c:pt idx="30">
                  <c:v>1611</c:v>
                </c:pt>
                <c:pt idx="31">
                  <c:v>1561</c:v>
                </c:pt>
                <c:pt idx="32">
                  <c:v>1556</c:v>
                </c:pt>
                <c:pt idx="33">
                  <c:v>1483</c:v>
                </c:pt>
                <c:pt idx="34" formatCode="General">
                  <c:v>1662</c:v>
                </c:pt>
                <c:pt idx="35" formatCode="General">
                  <c:v>1827</c:v>
                </c:pt>
                <c:pt idx="36" formatCode="General">
                  <c:v>1990</c:v>
                </c:pt>
                <c:pt idx="37" formatCode="General">
                  <c:v>2096</c:v>
                </c:pt>
                <c:pt idx="38" formatCode="General">
                  <c:v>2205</c:v>
                </c:pt>
              </c:numCache>
            </c:numRef>
          </c:val>
          <c:smooth val="0"/>
          <c:extLst xmlns:c16r2="http://schemas.microsoft.com/office/drawing/2015/06/chart">
            <c:ext xmlns:c16="http://schemas.microsoft.com/office/drawing/2014/chart" uri="{C3380CC4-5D6E-409C-BE32-E72D297353CC}">
              <c16:uniqueId val="{00000002-1369-471F-BA17-E96AE04DDE6A}"/>
            </c:ext>
          </c:extLst>
        </c:ser>
        <c:dLbls>
          <c:showLegendKey val="0"/>
          <c:showVal val="0"/>
          <c:showCatName val="0"/>
          <c:showSerName val="0"/>
          <c:showPercent val="0"/>
          <c:showBubbleSize val="0"/>
        </c:dLbls>
        <c:smooth val="0"/>
        <c:axId val="152767472"/>
        <c:axId val="152767080"/>
      </c:lineChart>
      <c:catAx>
        <c:axId val="152767472"/>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700" b="0" i="0" u="none" strike="noStrike" baseline="0">
                <a:solidFill>
                  <a:schemeClr val="tx1"/>
                </a:solidFill>
                <a:latin typeface="Arial" pitchFamily="34" charset="0"/>
                <a:ea typeface="helvetica"/>
                <a:cs typeface="Arial" pitchFamily="34" charset="0"/>
              </a:defRPr>
            </a:pPr>
            <a:endParaRPr lang="sv-SE"/>
          </a:p>
        </c:txPr>
        <c:crossAx val="152767080"/>
        <c:crosses val="autoZero"/>
        <c:auto val="1"/>
        <c:lblAlgn val="ctr"/>
        <c:lblOffset val="100"/>
        <c:tickLblSkip val="3"/>
        <c:tickMarkSkip val="1"/>
        <c:noMultiLvlLbl val="0"/>
      </c:catAx>
      <c:valAx>
        <c:axId val="152767080"/>
        <c:scaling>
          <c:orientation val="minMax"/>
          <c:max val="15000"/>
          <c:min val="0"/>
        </c:scaling>
        <c:delete val="0"/>
        <c:axPos val="l"/>
        <c:majorGridlines>
          <c:spPr>
            <a:ln w="3140">
              <a:solidFill>
                <a:schemeClr val="tx1">
                  <a:lumMod val="65000"/>
                </a:schemeClr>
              </a:solidFill>
              <a:prstDash val="solid"/>
            </a:ln>
          </c:spPr>
        </c:majorGridlines>
        <c:numFmt formatCode="#,##0" sourceLinked="1"/>
        <c:majorTickMark val="out"/>
        <c:minorTickMark val="none"/>
        <c:tickLblPos val="nextTo"/>
        <c:spPr>
          <a:ln w="3140">
            <a:noFill/>
            <a:prstDash val="solid"/>
          </a:ln>
        </c:spPr>
        <c:txPr>
          <a:bodyPr rot="0" vert="horz"/>
          <a:lstStyle/>
          <a:p>
            <a:pPr>
              <a:defRPr sz="1700" b="0" i="0" u="none" strike="noStrike" baseline="0">
                <a:solidFill>
                  <a:schemeClr val="tx1"/>
                </a:solidFill>
                <a:latin typeface="Arial" pitchFamily="34" charset="0"/>
                <a:ea typeface="helvetica"/>
                <a:cs typeface="Arial" pitchFamily="34" charset="0"/>
              </a:defRPr>
            </a:pPr>
            <a:endParaRPr lang="sv-SE"/>
          </a:p>
        </c:txPr>
        <c:crossAx val="152767472"/>
        <c:crosses val="autoZero"/>
        <c:crossBetween val="midCat"/>
        <c:majorUnit val="5000"/>
      </c:valAx>
      <c:spPr>
        <a:solidFill>
          <a:schemeClr val="tx1"/>
        </a:solidFill>
        <a:ln w="3140">
          <a:solidFill>
            <a:schemeClr val="tx1"/>
          </a:solidFill>
          <a:prstDash val="solid"/>
        </a:ln>
      </c:spPr>
    </c:plotArea>
    <c:legend>
      <c:legendPos val="r"/>
      <c:layout>
        <c:manualLayout>
          <c:xMode val="edge"/>
          <c:yMode val="edge"/>
          <c:x val="0.10421766699676999"/>
          <c:y val="9.0718393128355918E-2"/>
          <c:w val="0.44789085574829468"/>
          <c:h val="0.22127666299777055"/>
        </c:manualLayout>
      </c:layout>
      <c:overlay val="0"/>
      <c:spPr>
        <a:noFill/>
        <a:ln w="3140">
          <a:noFill/>
          <a:prstDash val="solid"/>
        </a:ln>
        <a:effectLst/>
      </c:spPr>
      <c:txPr>
        <a:bodyPr/>
        <a:lstStyle/>
        <a:p>
          <a:pPr>
            <a:defRPr sz="1700" b="0" i="0" u="none" strike="noStrike" baseline="0">
              <a:solidFill>
                <a:schemeClr val="bg1"/>
              </a:solidFill>
              <a:latin typeface="Arial" pitchFamily="34" charset="0"/>
              <a:ea typeface="helvetica"/>
              <a:cs typeface="Arial" pitchFamily="34" charset="0"/>
            </a:defRPr>
          </a:pPr>
          <a:endParaRPr lang="sv-SE"/>
        </a:p>
      </c:txPr>
    </c:legend>
    <c:plotVisOnly val="1"/>
    <c:dispBlanksAs val="gap"/>
    <c:showDLblsOverMax val="0"/>
  </c:chart>
  <c:spPr>
    <a:noFill/>
    <a:ln>
      <a:noFill/>
    </a:ln>
  </c:spPr>
  <c:txPr>
    <a:bodyPr/>
    <a:lstStyle/>
    <a:p>
      <a:pPr>
        <a:defRPr sz="1781"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875311720698312E-2"/>
          <c:y val="6.9868995633187894E-2"/>
          <c:w val="0.93266832917705556"/>
          <c:h val="0.83406113537117965"/>
        </c:manualLayout>
      </c:layout>
      <c:lineChart>
        <c:grouping val="standard"/>
        <c:varyColors val="0"/>
        <c:ser>
          <c:idx val="0"/>
          <c:order val="0"/>
          <c:tx>
            <c:strRef>
              <c:f>Sheet1!$B$1</c:f>
              <c:strCache>
                <c:ptCount val="1"/>
                <c:pt idx="0">
                  <c:v>Boys, 9th grade</c:v>
                </c:pt>
              </c:strCache>
            </c:strRef>
          </c:tx>
          <c:spPr>
            <a:ln w="38100">
              <a:solidFill>
                <a:srgbClr val="004687"/>
              </a:solidFill>
              <a:prstDash val="solid"/>
            </a:ln>
          </c:spPr>
          <c:marker>
            <c:symbol val="none"/>
          </c:marker>
          <c:dPt>
            <c:idx val="2"/>
            <c:bubble3D val="0"/>
            <c:spPr>
              <a:ln w="38100">
                <a:solidFill>
                  <a:schemeClr val="tx1"/>
                </a:solidFill>
                <a:prstDash val="solid"/>
              </a:ln>
            </c:spPr>
            <c:extLst xmlns:c16r2="http://schemas.microsoft.com/office/drawing/2015/06/chart">
              <c:ext xmlns:c16="http://schemas.microsoft.com/office/drawing/2014/chart" uri="{C3380CC4-5D6E-409C-BE32-E72D297353CC}">
                <c16:uniqueId val="{00000001-A3AB-47A8-BAC0-412F0773CDAC}"/>
              </c:ext>
            </c:extLst>
          </c:dPt>
          <c:cat>
            <c:strRef>
              <c:f>Sheet1!$B$3:$B$48</c:f>
              <c:strCache>
                <c:ptCount val="46"/>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strCache>
            </c:strRef>
          </c:cat>
          <c:val>
            <c:numRef>
              <c:f>Sheet1!$C$3:$C$48</c:f>
              <c:numCache>
                <c:formatCode>0</c:formatCode>
                <c:ptCount val="46"/>
                <c:pt idx="0">
                  <c:v>27</c:v>
                </c:pt>
                <c:pt idx="1">
                  <c:v>18</c:v>
                </c:pt>
                <c:pt idx="2">
                  <c:v>13</c:v>
                </c:pt>
                <c:pt idx="3">
                  <c:v>13</c:v>
                </c:pt>
                <c:pt idx="4">
                  <c:v>11</c:v>
                </c:pt>
                <c:pt idx="5">
                  <c:v>10</c:v>
                </c:pt>
                <c:pt idx="6">
                  <c:v>7</c:v>
                </c:pt>
                <c:pt idx="7">
                  <c:v>7</c:v>
                </c:pt>
                <c:pt idx="8">
                  <c:v>5</c:v>
                </c:pt>
                <c:pt idx="9">
                  <c:v>5</c:v>
                </c:pt>
                <c:pt idx="10">
                  <c:v>5</c:v>
                </c:pt>
                <c:pt idx="11">
                  <c:v>5</c:v>
                </c:pt>
                <c:pt idx="12">
                  <c:v>5</c:v>
                </c:pt>
                <c:pt idx="41" formatCode="0.0">
                  <c:v>6.3688198910462699</c:v>
                </c:pt>
                <c:pt idx="42" formatCode="0.0">
                  <c:v>4.3315514155043164</c:v>
                </c:pt>
                <c:pt idx="43" formatCode="0.0">
                  <c:v>4.3273013375294997</c:v>
                </c:pt>
                <c:pt idx="44" formatCode="0.0">
                  <c:v>4.20762878489972</c:v>
                </c:pt>
                <c:pt idx="45" formatCode="0.0">
                  <c:v>3.1699637319929002</c:v>
                </c:pt>
              </c:numCache>
            </c:numRef>
          </c:val>
          <c:smooth val="0"/>
          <c:extLst xmlns:c16r2="http://schemas.microsoft.com/office/drawing/2015/06/chart">
            <c:ext xmlns:c16="http://schemas.microsoft.com/office/drawing/2014/chart" uri="{C3380CC4-5D6E-409C-BE32-E72D297353CC}">
              <c16:uniqueId val="{00000002-A3AB-47A8-BAC0-412F0773CDAC}"/>
            </c:ext>
          </c:extLst>
        </c:ser>
        <c:ser>
          <c:idx val="1"/>
          <c:order val="1"/>
          <c:tx>
            <c:strRef>
              <c:f>Sheet1!$C$1</c:f>
              <c:strCache>
                <c:ptCount val="1"/>
              </c:strCache>
            </c:strRef>
          </c:tx>
          <c:spPr>
            <a:ln w="38100">
              <a:solidFill>
                <a:srgbClr val="004687"/>
              </a:solidFill>
              <a:prstDash val="solid"/>
            </a:ln>
          </c:spPr>
          <c:marker>
            <c:symbol val="none"/>
          </c:marker>
          <c:dPt>
            <c:idx val="36"/>
            <c:bubble3D val="0"/>
            <c:spPr>
              <a:ln w="38100">
                <a:solidFill>
                  <a:schemeClr val="tx1"/>
                </a:solidFill>
                <a:prstDash val="solid"/>
              </a:ln>
            </c:spPr>
            <c:extLst xmlns:c16r2="http://schemas.microsoft.com/office/drawing/2015/06/chart">
              <c:ext xmlns:c16="http://schemas.microsoft.com/office/drawing/2014/chart" uri="{C3380CC4-5D6E-409C-BE32-E72D297353CC}">
                <c16:uniqueId val="{00000004-A3AB-47A8-BAC0-412F0773CDAC}"/>
              </c:ext>
            </c:extLst>
          </c:dPt>
          <c:cat>
            <c:strRef>
              <c:f>Sheet1!$B$3:$B$48</c:f>
              <c:strCache>
                <c:ptCount val="46"/>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strCache>
            </c:strRef>
          </c:cat>
          <c:val>
            <c:numRef>
              <c:f>Sheet1!$D$3:$D$48</c:f>
              <c:numCache>
                <c:formatCode>General</c:formatCode>
                <c:ptCount val="46"/>
                <c:pt idx="12" formatCode="#,##0">
                  <c:v>8</c:v>
                </c:pt>
                <c:pt idx="13" formatCode="#,##0">
                  <c:v>9</c:v>
                </c:pt>
                <c:pt idx="14" formatCode="#,##0">
                  <c:v>9</c:v>
                </c:pt>
                <c:pt idx="15" formatCode="#,##0">
                  <c:v>8</c:v>
                </c:pt>
                <c:pt idx="16" formatCode="#,##0">
                  <c:v>7</c:v>
                </c:pt>
                <c:pt idx="17" formatCode="#,##0">
                  <c:v>7</c:v>
                </c:pt>
                <c:pt idx="18" formatCode="0.0">
                  <c:v>5.2375836891132348</c:v>
                </c:pt>
                <c:pt idx="19" formatCode="0.0">
                  <c:v>6.0100779844032148</c:v>
                </c:pt>
                <c:pt idx="20" formatCode="0.0">
                  <c:v>5.5355815479518959</c:v>
                </c:pt>
                <c:pt idx="21" formatCode="0.0">
                  <c:v>6.1672924682380046</c:v>
                </c:pt>
                <c:pt idx="22" formatCode="0.0">
                  <c:v>8.3940395400120966</c:v>
                </c:pt>
                <c:pt idx="23" formatCode="0.0">
                  <c:v>7.7524506864618177</c:v>
                </c:pt>
                <c:pt idx="24" formatCode="0.0">
                  <c:v>11.228122317866999</c:v>
                </c:pt>
                <c:pt idx="25" formatCode="0.0">
                  <c:v>10.323751355627982</c:v>
                </c:pt>
                <c:pt idx="26" formatCode="0.0">
                  <c:v>9.5772302094201329</c:v>
                </c:pt>
                <c:pt idx="27" formatCode="0.0">
                  <c:v>10.046981190623331</c:v>
                </c:pt>
                <c:pt idx="28" formatCode="0.0">
                  <c:v>13.116828984505128</c:v>
                </c:pt>
                <c:pt idx="29" formatCode="0.0">
                  <c:v>10.08622244235235</c:v>
                </c:pt>
                <c:pt idx="30" formatCode="0.0">
                  <c:v>8.4490463543716707</c:v>
                </c:pt>
                <c:pt idx="31" formatCode="0.0">
                  <c:v>8.6454040806646315</c:v>
                </c:pt>
                <c:pt idx="32" formatCode="0.0">
                  <c:v>8.2924173713364127</c:v>
                </c:pt>
                <c:pt idx="33" formatCode="0.0">
                  <c:v>7.5414136331726223</c:v>
                </c:pt>
                <c:pt idx="34" formatCode="0.0">
                  <c:v>8.0391525782494337</c:v>
                </c:pt>
                <c:pt idx="35" formatCode="0.0">
                  <c:v>7.2182723044489139</c:v>
                </c:pt>
                <c:pt idx="36" formatCode="0.0">
                  <c:v>4.7084175943982087</c:v>
                </c:pt>
                <c:pt idx="37" formatCode="0.0">
                  <c:v>5.2257042875045272</c:v>
                </c:pt>
                <c:pt idx="38" formatCode="0.0">
                  <c:v>7.3788459056955862</c:v>
                </c:pt>
                <c:pt idx="39" formatCode="0.0">
                  <c:v>5.4126700887335257</c:v>
                </c:pt>
                <c:pt idx="40" formatCode="0.0">
                  <c:v>4.8323554220480895</c:v>
                </c:pt>
                <c:pt idx="41" formatCode="0.0">
                  <c:v>3.8896938513732486</c:v>
                </c:pt>
              </c:numCache>
            </c:numRef>
          </c:val>
          <c:smooth val="0"/>
          <c:extLst xmlns:c16r2="http://schemas.microsoft.com/office/drawing/2015/06/chart">
            <c:ext xmlns:c16="http://schemas.microsoft.com/office/drawing/2014/chart" uri="{C3380CC4-5D6E-409C-BE32-E72D297353CC}">
              <c16:uniqueId val="{00000005-A3AB-47A8-BAC0-412F0773CDAC}"/>
            </c:ext>
          </c:extLst>
        </c:ser>
        <c:ser>
          <c:idx val="2"/>
          <c:order val="2"/>
          <c:tx>
            <c:strRef>
              <c:f>Sheet1!$D$1</c:f>
              <c:strCache>
                <c:ptCount val="1"/>
                <c:pt idx="0">
                  <c:v>Girls, 9th grade</c:v>
                </c:pt>
              </c:strCache>
            </c:strRef>
          </c:tx>
          <c:spPr>
            <a:ln w="38100">
              <a:solidFill>
                <a:srgbClr val="BEBC00"/>
              </a:solidFill>
              <a:prstDash val="solid"/>
            </a:ln>
          </c:spPr>
          <c:marker>
            <c:symbol val="none"/>
          </c:marker>
          <c:dPt>
            <c:idx val="2"/>
            <c:bubble3D val="0"/>
            <c:spPr>
              <a:ln w="38100">
                <a:solidFill>
                  <a:schemeClr val="tx1"/>
                </a:solidFill>
                <a:prstDash val="solid"/>
              </a:ln>
            </c:spPr>
            <c:extLst xmlns:c16r2="http://schemas.microsoft.com/office/drawing/2015/06/chart">
              <c:ext xmlns:c16="http://schemas.microsoft.com/office/drawing/2014/chart" uri="{C3380CC4-5D6E-409C-BE32-E72D297353CC}">
                <c16:uniqueId val="{00000007-A3AB-47A8-BAC0-412F0773CDAC}"/>
              </c:ext>
            </c:extLst>
          </c:dPt>
          <c:cat>
            <c:strRef>
              <c:f>Sheet1!$B$3:$B$48</c:f>
              <c:strCache>
                <c:ptCount val="46"/>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strCache>
            </c:strRef>
          </c:cat>
          <c:val>
            <c:numRef>
              <c:f>Sheet1!$E$3:$E$48</c:f>
              <c:numCache>
                <c:formatCode>0</c:formatCode>
                <c:ptCount val="46"/>
                <c:pt idx="0">
                  <c:v>17</c:v>
                </c:pt>
                <c:pt idx="1">
                  <c:v>13</c:v>
                </c:pt>
                <c:pt idx="2">
                  <c:v>12</c:v>
                </c:pt>
                <c:pt idx="3">
                  <c:v>11</c:v>
                </c:pt>
                <c:pt idx="4">
                  <c:v>10</c:v>
                </c:pt>
                <c:pt idx="5">
                  <c:v>7</c:v>
                </c:pt>
                <c:pt idx="6">
                  <c:v>6</c:v>
                </c:pt>
                <c:pt idx="7">
                  <c:v>6</c:v>
                </c:pt>
                <c:pt idx="8">
                  <c:v>4</c:v>
                </c:pt>
                <c:pt idx="9">
                  <c:v>5</c:v>
                </c:pt>
                <c:pt idx="10">
                  <c:v>4</c:v>
                </c:pt>
                <c:pt idx="11">
                  <c:v>3</c:v>
                </c:pt>
                <c:pt idx="12">
                  <c:v>2</c:v>
                </c:pt>
                <c:pt idx="41" formatCode="0.0">
                  <c:v>5.76393478915237</c:v>
                </c:pt>
                <c:pt idx="42" formatCode="0.0">
                  <c:v>3.5729441991093971</c:v>
                </c:pt>
                <c:pt idx="43" formatCode="0.0">
                  <c:v>5.5485498108448903</c:v>
                </c:pt>
                <c:pt idx="44" formatCode="0.0">
                  <c:v>3.0112923462986201</c:v>
                </c:pt>
                <c:pt idx="45" formatCode="0.0">
                  <c:v>2.2268447699756102</c:v>
                </c:pt>
              </c:numCache>
            </c:numRef>
          </c:val>
          <c:smooth val="0"/>
          <c:extLst xmlns:c16r2="http://schemas.microsoft.com/office/drawing/2015/06/chart">
            <c:ext xmlns:c16="http://schemas.microsoft.com/office/drawing/2014/chart" uri="{C3380CC4-5D6E-409C-BE32-E72D297353CC}">
              <c16:uniqueId val="{00000008-A3AB-47A8-BAC0-412F0773CDAC}"/>
            </c:ext>
          </c:extLst>
        </c:ser>
        <c:ser>
          <c:idx val="3"/>
          <c:order val="3"/>
          <c:tx>
            <c:strRef>
              <c:f>Sheet1!$E$1</c:f>
              <c:strCache>
                <c:ptCount val="1"/>
              </c:strCache>
            </c:strRef>
          </c:tx>
          <c:spPr>
            <a:ln w="38100">
              <a:solidFill>
                <a:srgbClr val="BEBC00"/>
              </a:solidFill>
              <a:prstDash val="solid"/>
            </a:ln>
          </c:spPr>
          <c:marker>
            <c:symbol val="none"/>
          </c:marker>
          <c:dPt>
            <c:idx val="36"/>
            <c:bubble3D val="0"/>
            <c:spPr>
              <a:ln w="38100">
                <a:solidFill>
                  <a:schemeClr val="tx1"/>
                </a:solidFill>
                <a:prstDash val="solid"/>
              </a:ln>
            </c:spPr>
            <c:extLst xmlns:c16r2="http://schemas.microsoft.com/office/drawing/2015/06/chart">
              <c:ext xmlns:c16="http://schemas.microsoft.com/office/drawing/2014/chart" uri="{C3380CC4-5D6E-409C-BE32-E72D297353CC}">
                <c16:uniqueId val="{0000000A-A3AB-47A8-BAC0-412F0773CDAC}"/>
              </c:ext>
            </c:extLst>
          </c:dPt>
          <c:cat>
            <c:strRef>
              <c:f>Sheet1!$B$3:$B$48</c:f>
              <c:strCache>
                <c:ptCount val="46"/>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strCache>
            </c:strRef>
          </c:cat>
          <c:val>
            <c:numRef>
              <c:f>Sheet1!$F$3:$F$48</c:f>
              <c:numCache>
                <c:formatCode>General</c:formatCode>
                <c:ptCount val="46"/>
                <c:pt idx="12" formatCode="#,##0">
                  <c:v>6</c:v>
                </c:pt>
                <c:pt idx="13" formatCode="#,##0">
                  <c:v>6</c:v>
                </c:pt>
                <c:pt idx="14" formatCode="#,##0">
                  <c:v>6</c:v>
                </c:pt>
                <c:pt idx="15" formatCode="#,##0">
                  <c:v>4</c:v>
                </c:pt>
                <c:pt idx="16" formatCode="#,##0">
                  <c:v>5</c:v>
                </c:pt>
                <c:pt idx="17" formatCode="#,##0">
                  <c:v>5</c:v>
                </c:pt>
                <c:pt idx="18" formatCode="0.0">
                  <c:v>5.2389183703334865</c:v>
                </c:pt>
                <c:pt idx="19" formatCode="0.0">
                  <c:v>4.0720088810760906</c:v>
                </c:pt>
                <c:pt idx="20" formatCode="0.0">
                  <c:v>3.734011660312845</c:v>
                </c:pt>
                <c:pt idx="21" formatCode="0.0">
                  <c:v>4.040509092544883</c:v>
                </c:pt>
                <c:pt idx="22" formatCode="0.0">
                  <c:v>4.6990341061971597</c:v>
                </c:pt>
                <c:pt idx="23" formatCode="0.0">
                  <c:v>6.136094655132303</c:v>
                </c:pt>
                <c:pt idx="24" formatCode="0.0">
                  <c:v>7.0237107552666611</c:v>
                </c:pt>
                <c:pt idx="25" formatCode="0.0">
                  <c:v>6.994195956981974</c:v>
                </c:pt>
                <c:pt idx="26" formatCode="0.0">
                  <c:v>6.5800523986414339</c:v>
                </c:pt>
                <c:pt idx="27" formatCode="0.0">
                  <c:v>5.8329620997080012</c:v>
                </c:pt>
                <c:pt idx="28" formatCode="0.0">
                  <c:v>10.615698124044437</c:v>
                </c:pt>
                <c:pt idx="29" formatCode="0.0">
                  <c:v>6.8814287681398207</c:v>
                </c:pt>
                <c:pt idx="30" formatCode="0.0">
                  <c:v>7.2714208334352426</c:v>
                </c:pt>
                <c:pt idx="31" formatCode="0.0">
                  <c:v>6.6533447960272207</c:v>
                </c:pt>
                <c:pt idx="32" formatCode="0.0">
                  <c:v>6.217293223597042</c:v>
                </c:pt>
                <c:pt idx="33" formatCode="0.0">
                  <c:v>6.4110578211487388</c:v>
                </c:pt>
                <c:pt idx="34" formatCode="0.0">
                  <c:v>7.6108791236880791</c:v>
                </c:pt>
                <c:pt idx="35" formatCode="0.0">
                  <c:v>6.1216522887670335</c:v>
                </c:pt>
                <c:pt idx="36" formatCode="0.0">
                  <c:v>4.6121755729051186</c:v>
                </c:pt>
                <c:pt idx="37" formatCode="0.0">
                  <c:v>4.3674456757174438</c:v>
                </c:pt>
                <c:pt idx="38" formatCode="0.0">
                  <c:v>4.5743994316323162</c:v>
                </c:pt>
                <c:pt idx="39" formatCode="0.0">
                  <c:v>4.3812493920733671</c:v>
                </c:pt>
                <c:pt idx="40" formatCode="0.0">
                  <c:v>2.8236985165895412</c:v>
                </c:pt>
                <c:pt idx="41" formatCode="0.0">
                  <c:v>1.8844900467235102</c:v>
                </c:pt>
              </c:numCache>
            </c:numRef>
          </c:val>
          <c:smooth val="0"/>
          <c:extLst xmlns:c16r2="http://schemas.microsoft.com/office/drawing/2015/06/chart">
            <c:ext xmlns:c16="http://schemas.microsoft.com/office/drawing/2014/chart" uri="{C3380CC4-5D6E-409C-BE32-E72D297353CC}">
              <c16:uniqueId val="{0000000B-A3AB-47A8-BAC0-412F0773CDAC}"/>
            </c:ext>
          </c:extLst>
        </c:ser>
        <c:ser>
          <c:idx val="4"/>
          <c:order val="4"/>
          <c:tx>
            <c:strRef>
              <c:f>Sheet1!$F$1</c:f>
              <c:strCache>
                <c:ptCount val="1"/>
                <c:pt idx="0">
                  <c:v>Boys, 11th grade</c:v>
                </c:pt>
              </c:strCache>
            </c:strRef>
          </c:tx>
          <c:spPr>
            <a:ln w="38100">
              <a:solidFill>
                <a:srgbClr val="F29200"/>
              </a:solidFill>
              <a:prstDash val="solid"/>
            </a:ln>
          </c:spPr>
          <c:marker>
            <c:symbol val="none"/>
          </c:marker>
          <c:cat>
            <c:strRef>
              <c:f>Sheet1!$B$3:$B$48</c:f>
              <c:strCache>
                <c:ptCount val="46"/>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strCache>
            </c:strRef>
          </c:cat>
          <c:val>
            <c:numRef>
              <c:f>Sheet1!$G$3:$G$48</c:f>
              <c:numCache>
                <c:formatCode>General</c:formatCode>
                <c:ptCount val="46"/>
                <c:pt idx="41" formatCode="0.0">
                  <c:v>7.0261456098609898</c:v>
                </c:pt>
                <c:pt idx="42" formatCode="0.0">
                  <c:v>5.2474278035687396</c:v>
                </c:pt>
                <c:pt idx="43" formatCode="0.0">
                  <c:v>5.2422405033770296</c:v>
                </c:pt>
                <c:pt idx="44" formatCode="0.0">
                  <c:v>3.04868392334361</c:v>
                </c:pt>
                <c:pt idx="45" formatCode="0.0">
                  <c:v>3.9</c:v>
                </c:pt>
              </c:numCache>
            </c:numRef>
          </c:val>
          <c:smooth val="0"/>
          <c:extLst xmlns:c16r2="http://schemas.microsoft.com/office/drawing/2015/06/chart">
            <c:ext xmlns:c16="http://schemas.microsoft.com/office/drawing/2014/chart" uri="{C3380CC4-5D6E-409C-BE32-E72D297353CC}">
              <c16:uniqueId val="{0000000C-A3AB-47A8-BAC0-412F0773CDAC}"/>
            </c:ext>
          </c:extLst>
        </c:ser>
        <c:ser>
          <c:idx val="5"/>
          <c:order val="5"/>
          <c:tx>
            <c:strRef>
              <c:f>Sheet1!$G$1</c:f>
              <c:strCache>
                <c:ptCount val="1"/>
                <c:pt idx="0">
                  <c:v>Pojkar, gy 2</c:v>
                </c:pt>
              </c:strCache>
            </c:strRef>
          </c:tx>
          <c:spPr>
            <a:ln w="38100">
              <a:solidFill>
                <a:srgbClr val="F29200"/>
              </a:solidFill>
            </a:ln>
          </c:spPr>
          <c:marker>
            <c:symbol val="none"/>
          </c:marker>
          <c:dPt>
            <c:idx val="36"/>
            <c:bubble3D val="0"/>
            <c:spPr>
              <a:ln w="38100">
                <a:solidFill>
                  <a:schemeClr val="tx1"/>
                </a:solidFill>
              </a:ln>
            </c:spPr>
            <c:extLst xmlns:c16r2="http://schemas.microsoft.com/office/drawing/2015/06/chart">
              <c:ext xmlns:c16="http://schemas.microsoft.com/office/drawing/2014/chart" uri="{C3380CC4-5D6E-409C-BE32-E72D297353CC}">
                <c16:uniqueId val="{0000000E-A3AB-47A8-BAC0-412F0773CDAC}"/>
              </c:ext>
            </c:extLst>
          </c:dPt>
          <c:cat>
            <c:strRef>
              <c:f>Sheet1!$B$3:$B$48</c:f>
              <c:strCache>
                <c:ptCount val="46"/>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strCache>
            </c:strRef>
          </c:cat>
          <c:val>
            <c:numRef>
              <c:f>Sheet1!$H$3:$H$46</c:f>
              <c:numCache>
                <c:formatCode>General</c:formatCode>
                <c:ptCount val="44"/>
                <c:pt idx="33" formatCode="0.0">
                  <c:v>6.2194570640454803</c:v>
                </c:pt>
                <c:pt idx="34" formatCode="0.0">
                  <c:v>7.0252469714878449</c:v>
                </c:pt>
                <c:pt idx="35" formatCode="0.0">
                  <c:v>7.7737882616016734</c:v>
                </c:pt>
                <c:pt idx="36" formatCode="0.0">
                  <c:v>5.1710436910106097</c:v>
                </c:pt>
                <c:pt idx="37" formatCode="0.0">
                  <c:v>5.1799357214757276</c:v>
                </c:pt>
                <c:pt idx="38" formatCode="0.0">
                  <c:v>5.5500637689201717</c:v>
                </c:pt>
                <c:pt idx="39" formatCode="0.0">
                  <c:v>4.9645358350430593</c:v>
                </c:pt>
                <c:pt idx="40" formatCode="0.0">
                  <c:v>5.7614263683114695</c:v>
                </c:pt>
                <c:pt idx="41" formatCode="0.0">
                  <c:v>4.4017148530872436</c:v>
                </c:pt>
              </c:numCache>
            </c:numRef>
          </c:val>
          <c:smooth val="0"/>
          <c:extLst xmlns:c16r2="http://schemas.microsoft.com/office/drawing/2015/06/chart">
            <c:ext xmlns:c16="http://schemas.microsoft.com/office/drawing/2014/chart" uri="{C3380CC4-5D6E-409C-BE32-E72D297353CC}">
              <c16:uniqueId val="{0000000F-A3AB-47A8-BAC0-412F0773CDAC}"/>
            </c:ext>
          </c:extLst>
        </c:ser>
        <c:ser>
          <c:idx val="6"/>
          <c:order val="6"/>
          <c:tx>
            <c:strRef>
              <c:f>Sheet1!$H$1</c:f>
              <c:strCache>
                <c:ptCount val="1"/>
                <c:pt idx="0">
                  <c:v>Girls, 11th grade</c:v>
                </c:pt>
              </c:strCache>
            </c:strRef>
          </c:tx>
          <c:spPr>
            <a:ln w="38100">
              <a:solidFill>
                <a:srgbClr val="C00000"/>
              </a:solidFill>
            </a:ln>
          </c:spPr>
          <c:marker>
            <c:symbol val="none"/>
          </c:marker>
          <c:cat>
            <c:strRef>
              <c:f>Sheet1!$B$3:$B$48</c:f>
              <c:strCache>
                <c:ptCount val="46"/>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strCache>
            </c:strRef>
          </c:cat>
          <c:val>
            <c:numRef>
              <c:f>Sheet1!$I$3:$I$48</c:f>
              <c:numCache>
                <c:formatCode>General</c:formatCode>
                <c:ptCount val="46"/>
                <c:pt idx="41" formatCode="0.0">
                  <c:v>5.43299361601259</c:v>
                </c:pt>
                <c:pt idx="42" formatCode="0.0">
                  <c:v>4.6158505705250201</c:v>
                </c:pt>
                <c:pt idx="43" formatCode="0.0">
                  <c:v>4.1853446526286202</c:v>
                </c:pt>
                <c:pt idx="44" formatCode="0.0">
                  <c:v>3.4046282898092199</c:v>
                </c:pt>
                <c:pt idx="45" formatCode="0.0">
                  <c:v>2.8</c:v>
                </c:pt>
              </c:numCache>
            </c:numRef>
          </c:val>
          <c:smooth val="0"/>
          <c:extLst xmlns:c16r2="http://schemas.microsoft.com/office/drawing/2015/06/chart">
            <c:ext xmlns:c16="http://schemas.microsoft.com/office/drawing/2014/chart" uri="{C3380CC4-5D6E-409C-BE32-E72D297353CC}">
              <c16:uniqueId val="{00000010-A3AB-47A8-BAC0-412F0773CDAC}"/>
            </c:ext>
          </c:extLst>
        </c:ser>
        <c:ser>
          <c:idx val="7"/>
          <c:order val="7"/>
          <c:tx>
            <c:strRef>
              <c:f>Sheet1!$I$1</c:f>
              <c:strCache>
                <c:ptCount val="1"/>
                <c:pt idx="0">
                  <c:v>Pojkar, gy 2</c:v>
                </c:pt>
              </c:strCache>
            </c:strRef>
          </c:tx>
          <c:spPr>
            <a:ln w="38100">
              <a:solidFill>
                <a:srgbClr val="B32B31"/>
              </a:solidFill>
            </a:ln>
          </c:spPr>
          <c:marker>
            <c:symbol val="none"/>
          </c:marker>
          <c:dPt>
            <c:idx val="36"/>
            <c:bubble3D val="0"/>
            <c:spPr>
              <a:ln w="38100">
                <a:solidFill>
                  <a:schemeClr val="tx1"/>
                </a:solidFill>
              </a:ln>
            </c:spPr>
            <c:extLst xmlns:c16r2="http://schemas.microsoft.com/office/drawing/2015/06/chart">
              <c:ext xmlns:c16="http://schemas.microsoft.com/office/drawing/2014/chart" uri="{C3380CC4-5D6E-409C-BE32-E72D297353CC}">
                <c16:uniqueId val="{00000012-A3AB-47A8-BAC0-412F0773CDAC}"/>
              </c:ext>
            </c:extLst>
          </c:dPt>
          <c:cat>
            <c:strRef>
              <c:f>Sheet1!$B$3:$B$48</c:f>
              <c:strCache>
                <c:ptCount val="46"/>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strCache>
            </c:strRef>
          </c:cat>
          <c:val>
            <c:numRef>
              <c:f>Sheet1!$J$3:$J$48</c:f>
              <c:numCache>
                <c:formatCode>General</c:formatCode>
                <c:ptCount val="46"/>
                <c:pt idx="33" formatCode="0.0">
                  <c:v>3.9065298367352841</c:v>
                </c:pt>
                <c:pt idx="34" formatCode="0.0">
                  <c:v>5.2657149828458616</c:v>
                </c:pt>
                <c:pt idx="35" formatCode="0.0">
                  <c:v>4.9796786675078604</c:v>
                </c:pt>
                <c:pt idx="36" formatCode="0.0">
                  <c:v>4.0700182877826814</c:v>
                </c:pt>
                <c:pt idx="37" formatCode="0.0">
                  <c:v>4.5280682012377493</c:v>
                </c:pt>
                <c:pt idx="38" formatCode="0.0">
                  <c:v>4.3885885475850985</c:v>
                </c:pt>
                <c:pt idx="39" formatCode="0.0">
                  <c:v>3.6259896144045616</c:v>
                </c:pt>
                <c:pt idx="40" formatCode="0.0">
                  <c:v>2.7566225619819766</c:v>
                </c:pt>
                <c:pt idx="41" formatCode="0.0">
                  <c:v>2.633089568814166</c:v>
                </c:pt>
              </c:numCache>
            </c:numRef>
          </c:val>
          <c:smooth val="0"/>
          <c:extLst xmlns:c16r2="http://schemas.microsoft.com/office/drawing/2015/06/chart">
            <c:ext xmlns:c16="http://schemas.microsoft.com/office/drawing/2014/chart" uri="{C3380CC4-5D6E-409C-BE32-E72D297353CC}">
              <c16:uniqueId val="{00000013-A3AB-47A8-BAC0-412F0773CDAC}"/>
            </c:ext>
          </c:extLst>
        </c:ser>
        <c:dLbls>
          <c:showLegendKey val="0"/>
          <c:showVal val="0"/>
          <c:showCatName val="0"/>
          <c:showSerName val="0"/>
          <c:showPercent val="0"/>
          <c:showBubbleSize val="0"/>
        </c:dLbls>
        <c:smooth val="0"/>
        <c:axId val="355621216"/>
        <c:axId val="355621608"/>
      </c:lineChart>
      <c:catAx>
        <c:axId val="355621216"/>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5621608"/>
        <c:crosses val="autoZero"/>
        <c:auto val="1"/>
        <c:lblAlgn val="ctr"/>
        <c:lblOffset val="100"/>
        <c:tickLblSkip val="4"/>
        <c:tickMarkSkip val="1"/>
        <c:noMultiLvlLbl val="0"/>
      </c:catAx>
      <c:valAx>
        <c:axId val="355621608"/>
        <c:scaling>
          <c:orientation val="minMax"/>
          <c:max val="30"/>
        </c:scaling>
        <c:delete val="0"/>
        <c:axPos val="l"/>
        <c:majorGridlines>
          <c:spPr>
            <a:ln w="3167">
              <a:solidFill>
                <a:schemeClr val="tx1">
                  <a:lumMod val="65000"/>
                </a:schemeClr>
              </a:solidFill>
              <a:prstDash val="solid"/>
            </a:ln>
          </c:spPr>
        </c:majorGridlines>
        <c:numFmt formatCode="0" sourceLinked="1"/>
        <c:majorTickMark val="none"/>
        <c:minorTickMark val="none"/>
        <c:tickLblPos val="nextTo"/>
        <c:spPr>
          <a:ln w="3167">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5621216"/>
        <c:crosses val="autoZero"/>
        <c:crossBetween val="midCat"/>
        <c:majorUnit val="10"/>
      </c:valAx>
      <c:spPr>
        <a:solidFill>
          <a:schemeClr val="tx1"/>
        </a:solidFill>
        <a:ln w="3167">
          <a:solidFill>
            <a:schemeClr val="tx1"/>
          </a:solidFill>
          <a:prstDash val="solid"/>
        </a:ln>
      </c:spPr>
    </c:plotArea>
    <c:legend>
      <c:legendPos val="t"/>
      <c:legendEntry>
        <c:idx val="1"/>
        <c:delete val="1"/>
      </c:legendEntry>
      <c:legendEntry>
        <c:idx val="3"/>
        <c:delete val="1"/>
      </c:legendEntry>
      <c:legendEntry>
        <c:idx val="5"/>
        <c:delete val="1"/>
      </c:legendEntry>
      <c:legendEntry>
        <c:idx val="7"/>
        <c:delete val="1"/>
      </c:legendEntry>
      <c:layout>
        <c:manualLayout>
          <c:xMode val="edge"/>
          <c:yMode val="edge"/>
          <c:x val="0.26811078481500089"/>
          <c:y val="0.11130929894468536"/>
          <c:w val="0.66951148413321726"/>
          <c:h val="0.143356848443389"/>
        </c:manualLayout>
      </c:layout>
      <c:overlay val="0"/>
      <c:txPr>
        <a:bodyPr/>
        <a:lstStyle/>
        <a:p>
          <a:pPr>
            <a:defRPr b="0">
              <a:solidFill>
                <a:schemeClr val="bg1"/>
              </a:solidFill>
              <a:latin typeface="Arial" panose="020B0604020202020204" pitchFamily="34" charset="0"/>
              <a:cs typeface="Arial" panose="020B0604020202020204" pitchFamily="34" charset="0"/>
            </a:defRPr>
          </a:pPr>
          <a:endParaRPr lang="sv-SE"/>
        </a:p>
      </c:txPr>
    </c:legend>
    <c:plotVisOnly val="1"/>
    <c:dispBlanksAs val="gap"/>
    <c:showDLblsOverMax val="0"/>
  </c:chart>
  <c:spPr>
    <a:noFill/>
    <a:ln>
      <a:noFill/>
    </a:ln>
  </c:spPr>
  <c:txPr>
    <a:bodyPr/>
    <a:lstStyle/>
    <a:p>
      <a:pPr>
        <a:defRPr sz="1796"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115691827777932E-2"/>
          <c:y val="0.1283095723014257"/>
          <c:w val="0.90398869151073868"/>
          <c:h val="0.75967413441957254"/>
        </c:manualLayout>
      </c:layout>
      <c:lineChart>
        <c:grouping val="standard"/>
        <c:varyColors val="0"/>
        <c:ser>
          <c:idx val="0"/>
          <c:order val="0"/>
          <c:tx>
            <c:strRef>
              <c:f>Sheet1!$B$1</c:f>
              <c:strCache>
                <c:ptCount val="1"/>
                <c:pt idx="0">
                  <c:v>15–19</c:v>
                </c:pt>
              </c:strCache>
            </c:strRef>
          </c:tx>
          <c:spPr>
            <a:ln w="38100">
              <a:solidFill>
                <a:srgbClr val="004687"/>
              </a:solidFill>
              <a:prstDash val="solid"/>
            </a:ln>
          </c:spPr>
          <c:marker>
            <c:symbol val="none"/>
          </c:marker>
          <c:cat>
            <c:numRef>
              <c:f>Sheet1!$A$2:$A$24</c:f>
              <c:numCache>
                <c:formatCode>@</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formatCode="General">
                  <c:v>2006</c:v>
                </c:pt>
                <c:pt idx="14" formatCode="General">
                  <c:v>2007</c:v>
                </c:pt>
                <c:pt idx="15" formatCode="General">
                  <c:v>2008</c:v>
                </c:pt>
                <c:pt idx="16" formatCode="General">
                  <c:v>2009</c:v>
                </c:pt>
                <c:pt idx="17" formatCode="General">
                  <c:v>2010</c:v>
                </c:pt>
                <c:pt idx="18" formatCode="General">
                  <c:v>2011</c:v>
                </c:pt>
                <c:pt idx="19" formatCode="General">
                  <c:v>2012</c:v>
                </c:pt>
                <c:pt idx="20" formatCode="General">
                  <c:v>2013</c:v>
                </c:pt>
                <c:pt idx="21" formatCode="General">
                  <c:v>2014</c:v>
                </c:pt>
                <c:pt idx="22" formatCode="General">
                  <c:v>2015</c:v>
                </c:pt>
              </c:numCache>
            </c:numRef>
          </c:cat>
          <c:val>
            <c:numRef>
              <c:f>Sheet1!$B$2:$B$24</c:f>
              <c:numCache>
                <c:formatCode>0</c:formatCode>
                <c:ptCount val="23"/>
                <c:pt idx="0">
                  <c:v>23.144104803493452</c:v>
                </c:pt>
                <c:pt idx="1">
                  <c:v>17.766497461928935</c:v>
                </c:pt>
                <c:pt idx="2">
                  <c:v>21.348314606741571</c:v>
                </c:pt>
                <c:pt idx="3">
                  <c:v>17.679558011049721</c:v>
                </c:pt>
                <c:pt idx="4">
                  <c:v>19.886363636363637</c:v>
                </c:pt>
                <c:pt idx="5">
                  <c:v>16.402116402116402</c:v>
                </c:pt>
                <c:pt idx="6">
                  <c:v>9.8837209302325579</c:v>
                </c:pt>
                <c:pt idx="7">
                  <c:v>15.530303030303031</c:v>
                </c:pt>
                <c:pt idx="8">
                  <c:v>15.408805031446541</c:v>
                </c:pt>
                <c:pt idx="9">
                  <c:v>16.030534351145036</c:v>
                </c:pt>
                <c:pt idx="10">
                  <c:v>11.294117647058824</c:v>
                </c:pt>
                <c:pt idx="11">
                  <c:v>15.625</c:v>
                </c:pt>
                <c:pt idx="12">
                  <c:v>11.503067484662576</c:v>
                </c:pt>
                <c:pt idx="13">
                  <c:v>11.561561561561561</c:v>
                </c:pt>
                <c:pt idx="14">
                  <c:v>12.795549374130738</c:v>
                </c:pt>
                <c:pt idx="15" formatCode="#,##0">
                  <c:v>12.258796821793416</c:v>
                </c:pt>
                <c:pt idx="16" formatCode="#,##0">
                  <c:v>11.912225705329153</c:v>
                </c:pt>
                <c:pt idx="17">
                  <c:v>13.08316430020284</c:v>
                </c:pt>
                <c:pt idx="18">
                  <c:v>11.021505376344086</c:v>
                </c:pt>
                <c:pt idx="19">
                  <c:v>9.8776223776223784</c:v>
                </c:pt>
                <c:pt idx="20">
                  <c:v>8.7488240827845711</c:v>
                </c:pt>
                <c:pt idx="21">
                  <c:v>6.8269230769230766</c:v>
                </c:pt>
                <c:pt idx="22">
                  <c:v>5.942622950819672</c:v>
                </c:pt>
              </c:numCache>
            </c:numRef>
          </c:val>
          <c:smooth val="0"/>
          <c:extLst xmlns:c16r2="http://schemas.microsoft.com/office/drawing/2015/06/chart">
            <c:ext xmlns:c16="http://schemas.microsoft.com/office/drawing/2014/chart" uri="{C3380CC4-5D6E-409C-BE32-E72D297353CC}">
              <c16:uniqueId val="{00000000-33DB-44CF-85C0-07C64F8C97B8}"/>
            </c:ext>
          </c:extLst>
        </c:ser>
        <c:ser>
          <c:idx val="1"/>
          <c:order val="1"/>
          <c:tx>
            <c:strRef>
              <c:f>Sheet1!$C$1</c:f>
              <c:strCache>
                <c:ptCount val="1"/>
                <c:pt idx="0">
                  <c:v>20–29</c:v>
                </c:pt>
              </c:strCache>
            </c:strRef>
          </c:tx>
          <c:spPr>
            <a:ln w="38100">
              <a:solidFill>
                <a:srgbClr val="BEBC00"/>
              </a:solidFill>
              <a:prstDash val="solid"/>
            </a:ln>
          </c:spPr>
          <c:marker>
            <c:symbol val="none"/>
          </c:marker>
          <c:cat>
            <c:numRef>
              <c:f>Sheet1!$A$2:$A$24</c:f>
              <c:numCache>
                <c:formatCode>@</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formatCode="General">
                  <c:v>2006</c:v>
                </c:pt>
                <c:pt idx="14" formatCode="General">
                  <c:v>2007</c:v>
                </c:pt>
                <c:pt idx="15" formatCode="General">
                  <c:v>2008</c:v>
                </c:pt>
                <c:pt idx="16" formatCode="General">
                  <c:v>2009</c:v>
                </c:pt>
                <c:pt idx="17" formatCode="General">
                  <c:v>2010</c:v>
                </c:pt>
                <c:pt idx="18" formatCode="General">
                  <c:v>2011</c:v>
                </c:pt>
                <c:pt idx="19" formatCode="General">
                  <c:v>2012</c:v>
                </c:pt>
                <c:pt idx="20" formatCode="General">
                  <c:v>2013</c:v>
                </c:pt>
                <c:pt idx="21" formatCode="General">
                  <c:v>2014</c:v>
                </c:pt>
                <c:pt idx="22" formatCode="General">
                  <c:v>2015</c:v>
                </c:pt>
              </c:numCache>
            </c:numRef>
          </c:cat>
          <c:val>
            <c:numRef>
              <c:f>Sheet1!$C$2:$C$24</c:f>
              <c:numCache>
                <c:formatCode>0</c:formatCode>
                <c:ptCount val="23"/>
                <c:pt idx="0">
                  <c:v>55.458515283842793</c:v>
                </c:pt>
                <c:pt idx="1">
                  <c:v>56.852791878172596</c:v>
                </c:pt>
                <c:pt idx="2">
                  <c:v>52.247191011235962</c:v>
                </c:pt>
                <c:pt idx="3">
                  <c:v>55.80110497237569</c:v>
                </c:pt>
                <c:pt idx="4">
                  <c:v>53.977272727272727</c:v>
                </c:pt>
                <c:pt idx="5">
                  <c:v>57.671957671957671</c:v>
                </c:pt>
                <c:pt idx="6">
                  <c:v>70.348837209302332</c:v>
                </c:pt>
                <c:pt idx="7">
                  <c:v>62.5</c:v>
                </c:pt>
                <c:pt idx="8">
                  <c:v>63.836477987421382</c:v>
                </c:pt>
                <c:pt idx="9">
                  <c:v>62.086513994910945</c:v>
                </c:pt>
                <c:pt idx="10">
                  <c:v>69.647058823529406</c:v>
                </c:pt>
                <c:pt idx="11">
                  <c:v>62.708333333333336</c:v>
                </c:pt>
                <c:pt idx="12">
                  <c:v>62.116564417177912</c:v>
                </c:pt>
                <c:pt idx="13">
                  <c:v>59.609609609609613</c:v>
                </c:pt>
                <c:pt idx="14">
                  <c:v>60.778859527121</c:v>
                </c:pt>
                <c:pt idx="15" formatCode="#,##0">
                  <c:v>59.023836549375709</c:v>
                </c:pt>
                <c:pt idx="16" formatCode="#,##0">
                  <c:v>57.053291536050153</c:v>
                </c:pt>
                <c:pt idx="17" formatCode="#,##0">
                  <c:v>54.563894523326574</c:v>
                </c:pt>
                <c:pt idx="18">
                  <c:v>56.630824372759861</c:v>
                </c:pt>
                <c:pt idx="19">
                  <c:v>55.157342657342653</c:v>
                </c:pt>
                <c:pt idx="20">
                  <c:v>54.186265286923799</c:v>
                </c:pt>
                <c:pt idx="21">
                  <c:v>56.153846153846153</c:v>
                </c:pt>
                <c:pt idx="22">
                  <c:v>56.147540983606561</c:v>
                </c:pt>
              </c:numCache>
            </c:numRef>
          </c:val>
          <c:smooth val="0"/>
          <c:extLst xmlns:c16r2="http://schemas.microsoft.com/office/drawing/2015/06/chart">
            <c:ext xmlns:c16="http://schemas.microsoft.com/office/drawing/2014/chart" uri="{C3380CC4-5D6E-409C-BE32-E72D297353CC}">
              <c16:uniqueId val="{00000001-33DB-44CF-85C0-07C64F8C97B8}"/>
            </c:ext>
          </c:extLst>
        </c:ser>
        <c:ser>
          <c:idx val="2"/>
          <c:order val="2"/>
          <c:tx>
            <c:strRef>
              <c:f>Sheet1!$D$1</c:f>
              <c:strCache>
                <c:ptCount val="1"/>
                <c:pt idx="0">
                  <c:v>30–39</c:v>
                </c:pt>
              </c:strCache>
            </c:strRef>
          </c:tx>
          <c:spPr>
            <a:ln w="38100">
              <a:solidFill>
                <a:srgbClr val="C00000"/>
              </a:solidFill>
              <a:prstDash val="solid"/>
            </a:ln>
          </c:spPr>
          <c:marker>
            <c:symbol val="none"/>
          </c:marker>
          <c:cat>
            <c:numRef>
              <c:f>Sheet1!$A$2:$A$24</c:f>
              <c:numCache>
                <c:formatCode>@</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formatCode="General">
                  <c:v>2006</c:v>
                </c:pt>
                <c:pt idx="14" formatCode="General">
                  <c:v>2007</c:v>
                </c:pt>
                <c:pt idx="15" formatCode="General">
                  <c:v>2008</c:v>
                </c:pt>
                <c:pt idx="16" formatCode="General">
                  <c:v>2009</c:v>
                </c:pt>
                <c:pt idx="17" formatCode="General">
                  <c:v>2010</c:v>
                </c:pt>
                <c:pt idx="18" formatCode="General">
                  <c:v>2011</c:v>
                </c:pt>
                <c:pt idx="19" formatCode="General">
                  <c:v>2012</c:v>
                </c:pt>
                <c:pt idx="20" formatCode="General">
                  <c:v>2013</c:v>
                </c:pt>
                <c:pt idx="21" formatCode="General">
                  <c:v>2014</c:v>
                </c:pt>
                <c:pt idx="22" formatCode="General">
                  <c:v>2015</c:v>
                </c:pt>
              </c:numCache>
            </c:numRef>
          </c:cat>
          <c:val>
            <c:numRef>
              <c:f>Sheet1!$D$2:$D$24</c:f>
              <c:numCache>
                <c:formatCode>0</c:formatCode>
                <c:ptCount val="23"/>
                <c:pt idx="0">
                  <c:v>14.847161572052403</c:v>
                </c:pt>
                <c:pt idx="1">
                  <c:v>19.796954314720814</c:v>
                </c:pt>
                <c:pt idx="2">
                  <c:v>20.786516853932586</c:v>
                </c:pt>
                <c:pt idx="3">
                  <c:v>19.88950276243094</c:v>
                </c:pt>
                <c:pt idx="4">
                  <c:v>18.181818181818183</c:v>
                </c:pt>
                <c:pt idx="5">
                  <c:v>20.634920634920633</c:v>
                </c:pt>
                <c:pt idx="6">
                  <c:v>15.697674418604651</c:v>
                </c:pt>
                <c:pt idx="7">
                  <c:v>17.424242424242426</c:v>
                </c:pt>
                <c:pt idx="8">
                  <c:v>17.924528301886792</c:v>
                </c:pt>
                <c:pt idx="9">
                  <c:v>16.030534351145036</c:v>
                </c:pt>
                <c:pt idx="10">
                  <c:v>13.647058823529413</c:v>
                </c:pt>
                <c:pt idx="11">
                  <c:v>17.291666666666668</c:v>
                </c:pt>
                <c:pt idx="12">
                  <c:v>20.398773006134967</c:v>
                </c:pt>
                <c:pt idx="13">
                  <c:v>21.921921921921921</c:v>
                </c:pt>
                <c:pt idx="14">
                  <c:v>20.305980528511821</c:v>
                </c:pt>
                <c:pt idx="15" formatCode="#,##0">
                  <c:v>20.771850170261068</c:v>
                </c:pt>
                <c:pt idx="16" formatCode="#,##0">
                  <c:v>22.988505747126435</c:v>
                </c:pt>
                <c:pt idx="17" formatCode="#,##0">
                  <c:v>24.036511156186613</c:v>
                </c:pt>
                <c:pt idx="18">
                  <c:v>25.358422939068099</c:v>
                </c:pt>
                <c:pt idx="19">
                  <c:v>26.486013986013983</c:v>
                </c:pt>
                <c:pt idx="20">
                  <c:v>28.316086547507059</c:v>
                </c:pt>
                <c:pt idx="21">
                  <c:v>27.98076923076923</c:v>
                </c:pt>
                <c:pt idx="22">
                  <c:v>27.561475409836067</c:v>
                </c:pt>
              </c:numCache>
            </c:numRef>
          </c:val>
          <c:smooth val="0"/>
          <c:extLst xmlns:c16r2="http://schemas.microsoft.com/office/drawing/2015/06/chart">
            <c:ext xmlns:c16="http://schemas.microsoft.com/office/drawing/2014/chart" uri="{C3380CC4-5D6E-409C-BE32-E72D297353CC}">
              <c16:uniqueId val="{00000002-33DB-44CF-85C0-07C64F8C97B8}"/>
            </c:ext>
          </c:extLst>
        </c:ser>
        <c:ser>
          <c:idx val="3"/>
          <c:order val="3"/>
          <c:tx>
            <c:strRef>
              <c:f>Sheet1!$E$1</c:f>
              <c:strCache>
                <c:ptCount val="1"/>
                <c:pt idx="0">
                  <c:v>40–</c:v>
                </c:pt>
              </c:strCache>
            </c:strRef>
          </c:tx>
          <c:spPr>
            <a:ln w="38100">
              <a:solidFill>
                <a:srgbClr val="F29200"/>
              </a:solidFill>
              <a:prstDash val="solid"/>
            </a:ln>
          </c:spPr>
          <c:marker>
            <c:symbol val="none"/>
          </c:marker>
          <c:cat>
            <c:numRef>
              <c:f>Sheet1!$A$2:$A$24</c:f>
              <c:numCache>
                <c:formatCode>@</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formatCode="General">
                  <c:v>2006</c:v>
                </c:pt>
                <c:pt idx="14" formatCode="General">
                  <c:v>2007</c:v>
                </c:pt>
                <c:pt idx="15" formatCode="General">
                  <c:v>2008</c:v>
                </c:pt>
                <c:pt idx="16" formatCode="General">
                  <c:v>2009</c:v>
                </c:pt>
                <c:pt idx="17" formatCode="General">
                  <c:v>2010</c:v>
                </c:pt>
                <c:pt idx="18" formatCode="General">
                  <c:v>2011</c:v>
                </c:pt>
                <c:pt idx="19" formatCode="General">
                  <c:v>2012</c:v>
                </c:pt>
                <c:pt idx="20" formatCode="General">
                  <c:v>2013</c:v>
                </c:pt>
                <c:pt idx="21" formatCode="General">
                  <c:v>2014</c:v>
                </c:pt>
                <c:pt idx="22" formatCode="General">
                  <c:v>2015</c:v>
                </c:pt>
              </c:numCache>
            </c:numRef>
          </c:cat>
          <c:val>
            <c:numRef>
              <c:f>Sheet1!$E$2:$E$24</c:f>
              <c:numCache>
                <c:formatCode>0</c:formatCode>
                <c:ptCount val="23"/>
                <c:pt idx="0">
                  <c:v>6.5502183406113534</c:v>
                </c:pt>
                <c:pt idx="1">
                  <c:v>5.5837563451776653</c:v>
                </c:pt>
                <c:pt idx="2">
                  <c:v>5.6179775280898872</c:v>
                </c:pt>
                <c:pt idx="3">
                  <c:v>6.6298342541436464</c:v>
                </c:pt>
                <c:pt idx="4">
                  <c:v>7.9545454545454541</c:v>
                </c:pt>
                <c:pt idx="5">
                  <c:v>5.2910052910052912</c:v>
                </c:pt>
                <c:pt idx="6">
                  <c:v>4.0697674418604652</c:v>
                </c:pt>
                <c:pt idx="7">
                  <c:v>4.5454545454545459</c:v>
                </c:pt>
                <c:pt idx="8">
                  <c:v>2.8301886792452833</c:v>
                </c:pt>
                <c:pt idx="9">
                  <c:v>5.8524173027989823</c:v>
                </c:pt>
                <c:pt idx="10">
                  <c:v>5.4117647058823524</c:v>
                </c:pt>
                <c:pt idx="11">
                  <c:v>4.375</c:v>
                </c:pt>
                <c:pt idx="12">
                  <c:v>5.9815950920245404</c:v>
                </c:pt>
                <c:pt idx="13">
                  <c:v>6.9069069069069062</c:v>
                </c:pt>
                <c:pt idx="14">
                  <c:v>6.1196105702364401</c:v>
                </c:pt>
                <c:pt idx="15" formatCode="#,##0">
                  <c:v>7.9455164585698066</c:v>
                </c:pt>
                <c:pt idx="16" formatCode="#,##0">
                  <c:v>8.0459770114942533</c:v>
                </c:pt>
                <c:pt idx="17" formatCode="#,##0">
                  <c:v>8.3164300202839758</c:v>
                </c:pt>
                <c:pt idx="18">
                  <c:v>6.9892473118279561</c:v>
                </c:pt>
                <c:pt idx="19">
                  <c:v>8.4790209790209801</c:v>
                </c:pt>
                <c:pt idx="20">
                  <c:v>8.7488240827845711</c:v>
                </c:pt>
                <c:pt idx="21">
                  <c:v>9.0384615384615383</c:v>
                </c:pt>
                <c:pt idx="22">
                  <c:v>10.245901639344263</c:v>
                </c:pt>
              </c:numCache>
            </c:numRef>
          </c:val>
          <c:smooth val="0"/>
          <c:extLst xmlns:c16r2="http://schemas.microsoft.com/office/drawing/2015/06/chart">
            <c:ext xmlns:c16="http://schemas.microsoft.com/office/drawing/2014/chart" uri="{C3380CC4-5D6E-409C-BE32-E72D297353CC}">
              <c16:uniqueId val="{00000003-33DB-44CF-85C0-07C64F8C97B8}"/>
            </c:ext>
          </c:extLst>
        </c:ser>
        <c:dLbls>
          <c:showLegendKey val="0"/>
          <c:showVal val="0"/>
          <c:showCatName val="0"/>
          <c:showSerName val="0"/>
          <c:showPercent val="0"/>
          <c:showBubbleSize val="0"/>
        </c:dLbls>
        <c:smooth val="0"/>
        <c:axId val="355987280"/>
        <c:axId val="355987672"/>
      </c:lineChart>
      <c:catAx>
        <c:axId val="355987280"/>
        <c:scaling>
          <c:orientation val="minMax"/>
        </c:scaling>
        <c:delete val="0"/>
        <c:axPos val="b"/>
        <c:numFmt formatCode="@" sourceLinked="1"/>
        <c:majorTickMark val="out"/>
        <c:minorTickMark val="none"/>
        <c:tickLblPos val="nextTo"/>
        <c:spPr>
          <a:ln w="9525">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5987672"/>
        <c:crosses val="autoZero"/>
        <c:auto val="1"/>
        <c:lblAlgn val="ctr"/>
        <c:lblOffset val="100"/>
        <c:tickLblSkip val="2"/>
        <c:tickMarkSkip val="1"/>
        <c:noMultiLvlLbl val="0"/>
      </c:catAx>
      <c:valAx>
        <c:axId val="355987672"/>
        <c:scaling>
          <c:orientation val="minMax"/>
          <c:max val="100"/>
        </c:scaling>
        <c:delete val="0"/>
        <c:axPos val="l"/>
        <c:majorGridlines>
          <c:spPr>
            <a:ln w="3011">
              <a:solidFill>
                <a:schemeClr val="tx1">
                  <a:lumMod val="65000"/>
                </a:schemeClr>
              </a:solidFill>
              <a:prstDash val="solid"/>
            </a:ln>
          </c:spPr>
        </c:majorGridlines>
        <c:numFmt formatCode="0" sourceLinked="1"/>
        <c:majorTickMark val="none"/>
        <c:minorTickMark val="none"/>
        <c:tickLblPos val="nextTo"/>
        <c:spPr>
          <a:ln w="3011">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5987280"/>
        <c:crosses val="autoZero"/>
        <c:crossBetween val="midCat"/>
        <c:majorUnit val="25"/>
      </c:valAx>
      <c:spPr>
        <a:solidFill>
          <a:schemeClr val="tx1"/>
        </a:solidFill>
        <a:ln w="12046">
          <a:solidFill>
            <a:schemeClr val="tx1"/>
          </a:solidFill>
          <a:prstDash val="solid"/>
        </a:ln>
      </c:spPr>
    </c:plotArea>
    <c:legend>
      <c:legendPos val="r"/>
      <c:layout>
        <c:manualLayout>
          <c:xMode val="edge"/>
          <c:yMode val="edge"/>
          <c:x val="0.3839617494815008"/>
          <c:y val="0.16484376295068376"/>
          <c:w val="0.54466504514160852"/>
          <c:h val="8.1909656029838379E-2"/>
        </c:manualLayout>
      </c:layout>
      <c:overlay val="0"/>
      <c:spPr>
        <a:noFill/>
        <a:ln w="3011">
          <a:noFill/>
          <a:prstDash val="solid"/>
        </a:ln>
        <a:effectLst/>
      </c:spPr>
      <c:txPr>
        <a:bodyPr/>
        <a:lstStyle/>
        <a:p>
          <a:pPr>
            <a:defRPr sz="1700" b="0" i="0" u="none" strike="noStrike" baseline="0">
              <a:solidFill>
                <a:schemeClr val="bg1"/>
              </a:solidFill>
              <a:latin typeface="helvetica"/>
              <a:ea typeface="helvetica"/>
              <a:cs typeface="helvetica"/>
            </a:defRPr>
          </a:pPr>
          <a:endParaRPr lang="sv-SE"/>
        </a:p>
      </c:txPr>
    </c:legend>
    <c:plotVisOnly val="1"/>
    <c:dispBlanksAs val="gap"/>
    <c:showDLblsOverMax val="0"/>
  </c:chart>
  <c:spPr>
    <a:noFill/>
    <a:ln>
      <a:noFill/>
    </a:ln>
  </c:spPr>
  <c:txPr>
    <a:bodyPr/>
    <a:lstStyle/>
    <a:p>
      <a:pPr>
        <a:defRPr sz="1707"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57134378982696E-2"/>
          <c:y val="6.8155725279216456E-2"/>
          <c:w val="0.90398869151073868"/>
          <c:h val="0.69590065151360569"/>
        </c:manualLayout>
      </c:layout>
      <c:lineChart>
        <c:grouping val="standard"/>
        <c:varyColors val="0"/>
        <c:ser>
          <c:idx val="0"/>
          <c:order val="0"/>
          <c:tx>
            <c:strRef>
              <c:f>Sheet1!$B$1</c:f>
              <c:strCache>
                <c:ptCount val="1"/>
                <c:pt idx="0">
                  <c:v>Män, dagligrökning</c:v>
                </c:pt>
              </c:strCache>
            </c:strRef>
          </c:tx>
          <c:spPr>
            <a:ln w="38100">
              <a:solidFill>
                <a:srgbClr val="004687"/>
              </a:solidFill>
              <a:prstDash val="solid"/>
            </a:ln>
          </c:spPr>
          <c:marker>
            <c:symbol val="none"/>
          </c:marker>
          <c:cat>
            <c:strRef>
              <c:f>Sheet1!$A$2:$A$20</c:f>
              <c:strCache>
                <c:ptCount val="19"/>
                <c:pt idx="0">
                  <c:v>1980-81</c:v>
                </c:pt>
                <c:pt idx="1">
                  <c:v>1982-83</c:v>
                </c:pt>
                <c:pt idx="2">
                  <c:v>1984-85</c:v>
                </c:pt>
                <c:pt idx="3">
                  <c:v>1986-87</c:v>
                </c:pt>
                <c:pt idx="4">
                  <c:v>1988-89</c:v>
                </c:pt>
                <c:pt idx="5">
                  <c:v>1990-91</c:v>
                </c:pt>
                <c:pt idx="6">
                  <c:v>1992-93</c:v>
                </c:pt>
                <c:pt idx="7">
                  <c:v>1994-95</c:v>
                </c:pt>
                <c:pt idx="8">
                  <c:v>1996-97</c:v>
                </c:pt>
                <c:pt idx="9">
                  <c:v>1998-99</c:v>
                </c:pt>
                <c:pt idx="10">
                  <c:v>2000-01</c:v>
                </c:pt>
                <c:pt idx="11">
                  <c:v>2002-03</c:v>
                </c:pt>
                <c:pt idx="12">
                  <c:v>2004-05</c:v>
                </c:pt>
                <c:pt idx="13">
                  <c:v>2006</c:v>
                </c:pt>
                <c:pt idx="14">
                  <c:v>2007</c:v>
                </c:pt>
                <c:pt idx="15">
                  <c:v>2008-09</c:v>
                </c:pt>
                <c:pt idx="16">
                  <c:v>2010-11</c:v>
                </c:pt>
                <c:pt idx="17">
                  <c:v>2012-13</c:v>
                </c:pt>
                <c:pt idx="18">
                  <c:v>2014-15</c:v>
                </c:pt>
              </c:strCache>
            </c:strRef>
          </c:cat>
          <c:val>
            <c:numRef>
              <c:f>Sheet1!$B$2:$B$20</c:f>
              <c:numCache>
                <c:formatCode>###0</c:formatCode>
                <c:ptCount val="19"/>
                <c:pt idx="0">
                  <c:v>35.1</c:v>
                </c:pt>
                <c:pt idx="1">
                  <c:v>32.799999999999997</c:v>
                </c:pt>
                <c:pt idx="2">
                  <c:v>31.5</c:v>
                </c:pt>
                <c:pt idx="3">
                  <c:v>29.1</c:v>
                </c:pt>
                <c:pt idx="4">
                  <c:v>26.6</c:v>
                </c:pt>
                <c:pt idx="5">
                  <c:v>25.8</c:v>
                </c:pt>
                <c:pt idx="6">
                  <c:v>24.3</c:v>
                </c:pt>
                <c:pt idx="7">
                  <c:v>21.8</c:v>
                </c:pt>
                <c:pt idx="8">
                  <c:v>18.8</c:v>
                </c:pt>
                <c:pt idx="9">
                  <c:v>17.899999999999999</c:v>
                </c:pt>
                <c:pt idx="10">
                  <c:v>17.399999999999999</c:v>
                </c:pt>
                <c:pt idx="11">
                  <c:v>16.5</c:v>
                </c:pt>
                <c:pt idx="12">
                  <c:v>14.4</c:v>
                </c:pt>
                <c:pt idx="13">
                  <c:v>12.4</c:v>
                </c:pt>
              </c:numCache>
            </c:numRef>
          </c:val>
          <c:smooth val="0"/>
          <c:extLst xmlns:c16r2="http://schemas.microsoft.com/office/drawing/2015/06/chart">
            <c:ext xmlns:c16="http://schemas.microsoft.com/office/drawing/2014/chart" uri="{C3380CC4-5D6E-409C-BE32-E72D297353CC}">
              <c16:uniqueId val="{00000000-9F2F-4493-9ED8-E535B1106574}"/>
            </c:ext>
          </c:extLst>
        </c:ser>
        <c:ser>
          <c:idx val="1"/>
          <c:order val="1"/>
          <c:tx>
            <c:strRef>
              <c:f>Sheet1!$C$1</c:f>
              <c:strCache>
                <c:ptCount val="1"/>
              </c:strCache>
            </c:strRef>
          </c:tx>
          <c:spPr>
            <a:ln w="38100">
              <a:solidFill>
                <a:srgbClr val="004687"/>
              </a:solidFill>
              <a:prstDash val="solid"/>
            </a:ln>
          </c:spPr>
          <c:marker>
            <c:symbol val="none"/>
          </c:marker>
          <c:cat>
            <c:strRef>
              <c:f>Sheet1!$A$2:$A$20</c:f>
              <c:strCache>
                <c:ptCount val="19"/>
                <c:pt idx="0">
                  <c:v>1980-81</c:v>
                </c:pt>
                <c:pt idx="1">
                  <c:v>1982-83</c:v>
                </c:pt>
                <c:pt idx="2">
                  <c:v>1984-85</c:v>
                </c:pt>
                <c:pt idx="3">
                  <c:v>1986-87</c:v>
                </c:pt>
                <c:pt idx="4">
                  <c:v>1988-89</c:v>
                </c:pt>
                <c:pt idx="5">
                  <c:v>1990-91</c:v>
                </c:pt>
                <c:pt idx="6">
                  <c:v>1992-93</c:v>
                </c:pt>
                <c:pt idx="7">
                  <c:v>1994-95</c:v>
                </c:pt>
                <c:pt idx="8">
                  <c:v>1996-97</c:v>
                </c:pt>
                <c:pt idx="9">
                  <c:v>1998-99</c:v>
                </c:pt>
                <c:pt idx="10">
                  <c:v>2000-01</c:v>
                </c:pt>
                <c:pt idx="11">
                  <c:v>2002-03</c:v>
                </c:pt>
                <c:pt idx="12">
                  <c:v>2004-05</c:v>
                </c:pt>
                <c:pt idx="13">
                  <c:v>2006</c:v>
                </c:pt>
                <c:pt idx="14">
                  <c:v>2007</c:v>
                </c:pt>
                <c:pt idx="15">
                  <c:v>2008-09</c:v>
                </c:pt>
                <c:pt idx="16">
                  <c:v>2010-11</c:v>
                </c:pt>
                <c:pt idx="17">
                  <c:v>2012-13</c:v>
                </c:pt>
                <c:pt idx="18">
                  <c:v>2014-15</c:v>
                </c:pt>
              </c:strCache>
            </c:strRef>
          </c:cat>
          <c:val>
            <c:numRef>
              <c:f>Sheet1!$C$2:$C$20</c:f>
              <c:numCache>
                <c:formatCode>General</c:formatCode>
                <c:ptCount val="19"/>
                <c:pt idx="13" formatCode="###0">
                  <c:v>14.1</c:v>
                </c:pt>
                <c:pt idx="14" formatCode="###0">
                  <c:v>12.9</c:v>
                </c:pt>
                <c:pt idx="15" formatCode="###0">
                  <c:v>13.3</c:v>
                </c:pt>
                <c:pt idx="16" formatCode="###0">
                  <c:v>12.7</c:v>
                </c:pt>
                <c:pt idx="17" formatCode="###0.0">
                  <c:v>11.3</c:v>
                </c:pt>
                <c:pt idx="18" formatCode="###0.0">
                  <c:v>11.7</c:v>
                </c:pt>
              </c:numCache>
            </c:numRef>
          </c:val>
          <c:smooth val="0"/>
          <c:extLst xmlns:c16r2="http://schemas.microsoft.com/office/drawing/2015/06/chart">
            <c:ext xmlns:c16="http://schemas.microsoft.com/office/drawing/2014/chart" uri="{C3380CC4-5D6E-409C-BE32-E72D297353CC}">
              <c16:uniqueId val="{00000001-9F2F-4493-9ED8-E535B1106574}"/>
            </c:ext>
          </c:extLst>
        </c:ser>
        <c:ser>
          <c:idx val="2"/>
          <c:order val="2"/>
          <c:tx>
            <c:strRef>
              <c:f>Sheet1!$D$1</c:f>
              <c:strCache>
                <c:ptCount val="1"/>
                <c:pt idx="0">
                  <c:v>Män, rökning totalt</c:v>
                </c:pt>
              </c:strCache>
            </c:strRef>
          </c:tx>
          <c:spPr>
            <a:ln w="38100">
              <a:solidFill>
                <a:srgbClr val="004687"/>
              </a:solidFill>
              <a:prstDash val="sysDash"/>
            </a:ln>
          </c:spPr>
          <c:marker>
            <c:symbol val="none"/>
          </c:marker>
          <c:cat>
            <c:strRef>
              <c:f>Sheet1!$A$2:$A$20</c:f>
              <c:strCache>
                <c:ptCount val="19"/>
                <c:pt idx="0">
                  <c:v>1980-81</c:v>
                </c:pt>
                <c:pt idx="1">
                  <c:v>1982-83</c:v>
                </c:pt>
                <c:pt idx="2">
                  <c:v>1984-85</c:v>
                </c:pt>
                <c:pt idx="3">
                  <c:v>1986-87</c:v>
                </c:pt>
                <c:pt idx="4">
                  <c:v>1988-89</c:v>
                </c:pt>
                <c:pt idx="5">
                  <c:v>1990-91</c:v>
                </c:pt>
                <c:pt idx="6">
                  <c:v>1992-93</c:v>
                </c:pt>
                <c:pt idx="7">
                  <c:v>1994-95</c:v>
                </c:pt>
                <c:pt idx="8">
                  <c:v>1996-97</c:v>
                </c:pt>
                <c:pt idx="9">
                  <c:v>1998-99</c:v>
                </c:pt>
                <c:pt idx="10">
                  <c:v>2000-01</c:v>
                </c:pt>
                <c:pt idx="11">
                  <c:v>2002-03</c:v>
                </c:pt>
                <c:pt idx="12">
                  <c:v>2004-05</c:v>
                </c:pt>
                <c:pt idx="13">
                  <c:v>2006</c:v>
                </c:pt>
                <c:pt idx="14">
                  <c:v>2007</c:v>
                </c:pt>
                <c:pt idx="15">
                  <c:v>2008-09</c:v>
                </c:pt>
                <c:pt idx="16">
                  <c:v>2010-11</c:v>
                </c:pt>
                <c:pt idx="17">
                  <c:v>2012-13</c:v>
                </c:pt>
                <c:pt idx="18">
                  <c:v>2014-15</c:v>
                </c:pt>
              </c:strCache>
            </c:strRef>
          </c:cat>
          <c:val>
            <c:numRef>
              <c:f>Sheet1!$D$2:$D$20</c:f>
              <c:numCache>
                <c:formatCode>General</c:formatCode>
                <c:ptCount val="19"/>
                <c:pt idx="4" formatCode="###0">
                  <c:v>36.5</c:v>
                </c:pt>
                <c:pt idx="5" formatCode="###0">
                  <c:v>37.4</c:v>
                </c:pt>
                <c:pt idx="6" formatCode="###0">
                  <c:v>35.700000000000003</c:v>
                </c:pt>
                <c:pt idx="7" formatCode="###0">
                  <c:v>34.200000000000003</c:v>
                </c:pt>
                <c:pt idx="8" formatCode="###0">
                  <c:v>30</c:v>
                </c:pt>
                <c:pt idx="9" formatCode="###0">
                  <c:v>29.9</c:v>
                </c:pt>
                <c:pt idx="10" formatCode="###0">
                  <c:v>30.2</c:v>
                </c:pt>
                <c:pt idx="11" formatCode="###0">
                  <c:v>29</c:v>
                </c:pt>
                <c:pt idx="12" formatCode="###0">
                  <c:v>25.9</c:v>
                </c:pt>
                <c:pt idx="13" formatCode="###0">
                  <c:v>25.1</c:v>
                </c:pt>
              </c:numCache>
            </c:numRef>
          </c:val>
          <c:smooth val="0"/>
          <c:extLst xmlns:c16r2="http://schemas.microsoft.com/office/drawing/2015/06/chart">
            <c:ext xmlns:c16="http://schemas.microsoft.com/office/drawing/2014/chart" uri="{C3380CC4-5D6E-409C-BE32-E72D297353CC}">
              <c16:uniqueId val="{00000002-9F2F-4493-9ED8-E535B1106574}"/>
            </c:ext>
          </c:extLst>
        </c:ser>
        <c:ser>
          <c:idx val="3"/>
          <c:order val="3"/>
          <c:tx>
            <c:strRef>
              <c:f>Sheet1!$E$1</c:f>
              <c:strCache>
                <c:ptCount val="1"/>
              </c:strCache>
            </c:strRef>
          </c:tx>
          <c:spPr>
            <a:ln w="38100">
              <a:solidFill>
                <a:srgbClr val="004687"/>
              </a:solidFill>
              <a:prstDash val="sysDash"/>
            </a:ln>
          </c:spPr>
          <c:marker>
            <c:symbol val="none"/>
          </c:marker>
          <c:cat>
            <c:strRef>
              <c:f>Sheet1!$A$2:$A$20</c:f>
              <c:strCache>
                <c:ptCount val="19"/>
                <c:pt idx="0">
                  <c:v>1980-81</c:v>
                </c:pt>
                <c:pt idx="1">
                  <c:v>1982-83</c:v>
                </c:pt>
                <c:pt idx="2">
                  <c:v>1984-85</c:v>
                </c:pt>
                <c:pt idx="3">
                  <c:v>1986-87</c:v>
                </c:pt>
                <c:pt idx="4">
                  <c:v>1988-89</c:v>
                </c:pt>
                <c:pt idx="5">
                  <c:v>1990-91</c:v>
                </c:pt>
                <c:pt idx="6">
                  <c:v>1992-93</c:v>
                </c:pt>
                <c:pt idx="7">
                  <c:v>1994-95</c:v>
                </c:pt>
                <c:pt idx="8">
                  <c:v>1996-97</c:v>
                </c:pt>
                <c:pt idx="9">
                  <c:v>1998-99</c:v>
                </c:pt>
                <c:pt idx="10">
                  <c:v>2000-01</c:v>
                </c:pt>
                <c:pt idx="11">
                  <c:v>2002-03</c:v>
                </c:pt>
                <c:pt idx="12">
                  <c:v>2004-05</c:v>
                </c:pt>
                <c:pt idx="13">
                  <c:v>2006</c:v>
                </c:pt>
                <c:pt idx="14">
                  <c:v>2007</c:v>
                </c:pt>
                <c:pt idx="15">
                  <c:v>2008-09</c:v>
                </c:pt>
                <c:pt idx="16">
                  <c:v>2010-11</c:v>
                </c:pt>
                <c:pt idx="17">
                  <c:v>2012-13</c:v>
                </c:pt>
                <c:pt idx="18">
                  <c:v>2014-15</c:v>
                </c:pt>
              </c:strCache>
            </c:strRef>
          </c:cat>
          <c:val>
            <c:numRef>
              <c:f>Sheet1!$E$2:$E$20</c:f>
              <c:numCache>
                <c:formatCode>General</c:formatCode>
                <c:ptCount val="19"/>
                <c:pt idx="13" formatCode="###0">
                  <c:v>26.1</c:v>
                </c:pt>
                <c:pt idx="14" formatCode="###0">
                  <c:v>22.6</c:v>
                </c:pt>
                <c:pt idx="15" formatCode="###0">
                  <c:v>23.700000000000003</c:v>
                </c:pt>
                <c:pt idx="16" formatCode="###0">
                  <c:v>23.7</c:v>
                </c:pt>
                <c:pt idx="17" formatCode="###0.0">
                  <c:v>23.4</c:v>
                </c:pt>
              </c:numCache>
            </c:numRef>
          </c:val>
          <c:smooth val="0"/>
          <c:extLst xmlns:c16r2="http://schemas.microsoft.com/office/drawing/2015/06/chart">
            <c:ext xmlns:c16="http://schemas.microsoft.com/office/drawing/2014/chart" uri="{C3380CC4-5D6E-409C-BE32-E72D297353CC}">
              <c16:uniqueId val="{00000003-9F2F-4493-9ED8-E535B1106574}"/>
            </c:ext>
          </c:extLst>
        </c:ser>
        <c:ser>
          <c:idx val="4"/>
          <c:order val="4"/>
          <c:tx>
            <c:strRef>
              <c:f>Sheet1!$F$1</c:f>
              <c:strCache>
                <c:ptCount val="1"/>
                <c:pt idx="0">
                  <c:v>Män, sporadisk rökning</c:v>
                </c:pt>
              </c:strCache>
            </c:strRef>
          </c:tx>
          <c:spPr>
            <a:ln w="44450">
              <a:solidFill>
                <a:srgbClr val="004687"/>
              </a:solidFill>
              <a:prstDash val="sysDot"/>
            </a:ln>
          </c:spPr>
          <c:marker>
            <c:symbol val="none"/>
          </c:marker>
          <c:cat>
            <c:strRef>
              <c:f>Sheet1!$A$2:$A$20</c:f>
              <c:strCache>
                <c:ptCount val="19"/>
                <c:pt idx="0">
                  <c:v>1980-81</c:v>
                </c:pt>
                <c:pt idx="1">
                  <c:v>1982-83</c:v>
                </c:pt>
                <c:pt idx="2">
                  <c:v>1984-85</c:v>
                </c:pt>
                <c:pt idx="3">
                  <c:v>1986-87</c:v>
                </c:pt>
                <c:pt idx="4">
                  <c:v>1988-89</c:v>
                </c:pt>
                <c:pt idx="5">
                  <c:v>1990-91</c:v>
                </c:pt>
                <c:pt idx="6">
                  <c:v>1992-93</c:v>
                </c:pt>
                <c:pt idx="7">
                  <c:v>1994-95</c:v>
                </c:pt>
                <c:pt idx="8">
                  <c:v>1996-97</c:v>
                </c:pt>
                <c:pt idx="9">
                  <c:v>1998-99</c:v>
                </c:pt>
                <c:pt idx="10">
                  <c:v>2000-01</c:v>
                </c:pt>
                <c:pt idx="11">
                  <c:v>2002-03</c:v>
                </c:pt>
                <c:pt idx="12">
                  <c:v>2004-05</c:v>
                </c:pt>
                <c:pt idx="13">
                  <c:v>2006</c:v>
                </c:pt>
                <c:pt idx="14">
                  <c:v>2007</c:v>
                </c:pt>
                <c:pt idx="15">
                  <c:v>2008-09</c:v>
                </c:pt>
                <c:pt idx="16">
                  <c:v>2010-11</c:v>
                </c:pt>
                <c:pt idx="17">
                  <c:v>2012-13</c:v>
                </c:pt>
                <c:pt idx="18">
                  <c:v>2014-15</c:v>
                </c:pt>
              </c:strCache>
            </c:strRef>
          </c:cat>
          <c:val>
            <c:numRef>
              <c:f>Sheet1!$F$2:$F$20</c:f>
              <c:numCache>
                <c:formatCode>General</c:formatCode>
                <c:ptCount val="19"/>
                <c:pt idx="4" formatCode="0.00">
                  <c:v>9.8999999999999986</c:v>
                </c:pt>
                <c:pt idx="5" formatCode="0.00">
                  <c:v>11.599999999999998</c:v>
                </c:pt>
                <c:pt idx="6" formatCode="0.00">
                  <c:v>11.400000000000002</c:v>
                </c:pt>
                <c:pt idx="7" formatCode="0.00">
                  <c:v>12.400000000000002</c:v>
                </c:pt>
                <c:pt idx="8" formatCode="0.00">
                  <c:v>11.2</c:v>
                </c:pt>
                <c:pt idx="9" formatCode="0.00">
                  <c:v>12</c:v>
                </c:pt>
                <c:pt idx="10" formatCode="0.00">
                  <c:v>12.8</c:v>
                </c:pt>
                <c:pt idx="11" formatCode="0.00">
                  <c:v>12.5</c:v>
                </c:pt>
                <c:pt idx="12" formatCode="0.00">
                  <c:v>11.499999999999998</c:v>
                </c:pt>
                <c:pt idx="13" formatCode="0.00">
                  <c:v>12.700000000000001</c:v>
                </c:pt>
              </c:numCache>
            </c:numRef>
          </c:val>
          <c:smooth val="0"/>
          <c:extLst xmlns:c16r2="http://schemas.microsoft.com/office/drawing/2015/06/chart">
            <c:ext xmlns:c16="http://schemas.microsoft.com/office/drawing/2014/chart" uri="{C3380CC4-5D6E-409C-BE32-E72D297353CC}">
              <c16:uniqueId val="{00000004-9F2F-4493-9ED8-E535B1106574}"/>
            </c:ext>
          </c:extLst>
        </c:ser>
        <c:ser>
          <c:idx val="5"/>
          <c:order val="5"/>
          <c:tx>
            <c:strRef>
              <c:f>Sheet1!$G$1</c:f>
              <c:strCache>
                <c:ptCount val="1"/>
              </c:strCache>
            </c:strRef>
          </c:tx>
          <c:spPr>
            <a:ln w="44450">
              <a:solidFill>
                <a:srgbClr val="004687"/>
              </a:solidFill>
              <a:prstDash val="sysDot"/>
            </a:ln>
          </c:spPr>
          <c:marker>
            <c:symbol val="none"/>
          </c:marker>
          <c:cat>
            <c:strRef>
              <c:f>Sheet1!$A$2:$A$20</c:f>
              <c:strCache>
                <c:ptCount val="19"/>
                <c:pt idx="0">
                  <c:v>1980-81</c:v>
                </c:pt>
                <c:pt idx="1">
                  <c:v>1982-83</c:v>
                </c:pt>
                <c:pt idx="2">
                  <c:v>1984-85</c:v>
                </c:pt>
                <c:pt idx="3">
                  <c:v>1986-87</c:v>
                </c:pt>
                <c:pt idx="4">
                  <c:v>1988-89</c:v>
                </c:pt>
                <c:pt idx="5">
                  <c:v>1990-91</c:v>
                </c:pt>
                <c:pt idx="6">
                  <c:v>1992-93</c:v>
                </c:pt>
                <c:pt idx="7">
                  <c:v>1994-95</c:v>
                </c:pt>
                <c:pt idx="8">
                  <c:v>1996-97</c:v>
                </c:pt>
                <c:pt idx="9">
                  <c:v>1998-99</c:v>
                </c:pt>
                <c:pt idx="10">
                  <c:v>2000-01</c:v>
                </c:pt>
                <c:pt idx="11">
                  <c:v>2002-03</c:v>
                </c:pt>
                <c:pt idx="12">
                  <c:v>2004-05</c:v>
                </c:pt>
                <c:pt idx="13">
                  <c:v>2006</c:v>
                </c:pt>
                <c:pt idx="14">
                  <c:v>2007</c:v>
                </c:pt>
                <c:pt idx="15">
                  <c:v>2008-09</c:v>
                </c:pt>
                <c:pt idx="16">
                  <c:v>2010-11</c:v>
                </c:pt>
                <c:pt idx="17">
                  <c:v>2012-13</c:v>
                </c:pt>
                <c:pt idx="18">
                  <c:v>2014-15</c:v>
                </c:pt>
              </c:strCache>
            </c:strRef>
          </c:cat>
          <c:val>
            <c:numRef>
              <c:f>Sheet1!$G$2:$G$20</c:f>
              <c:numCache>
                <c:formatCode>General</c:formatCode>
                <c:ptCount val="19"/>
                <c:pt idx="13" formatCode="0.00">
                  <c:v>12.000000000000002</c:v>
                </c:pt>
                <c:pt idx="14" formatCode="0.00">
                  <c:v>9.7000000000000011</c:v>
                </c:pt>
                <c:pt idx="15" formatCode="0.00">
                  <c:v>10.400000000000002</c:v>
                </c:pt>
                <c:pt idx="16" formatCode="0.00">
                  <c:v>11</c:v>
                </c:pt>
                <c:pt idx="17" formatCode="0.00">
                  <c:v>12.099999999999998</c:v>
                </c:pt>
              </c:numCache>
            </c:numRef>
          </c:val>
          <c:smooth val="0"/>
          <c:extLst xmlns:c16r2="http://schemas.microsoft.com/office/drawing/2015/06/chart">
            <c:ext xmlns:c16="http://schemas.microsoft.com/office/drawing/2014/chart" uri="{C3380CC4-5D6E-409C-BE32-E72D297353CC}">
              <c16:uniqueId val="{00000005-9F2F-4493-9ED8-E535B1106574}"/>
            </c:ext>
          </c:extLst>
        </c:ser>
        <c:ser>
          <c:idx val="6"/>
          <c:order val="6"/>
          <c:tx>
            <c:strRef>
              <c:f>Sheet1!$H$1</c:f>
              <c:strCache>
                <c:ptCount val="1"/>
                <c:pt idx="0">
                  <c:v>Kvinnor, dagligrökning</c:v>
                </c:pt>
              </c:strCache>
            </c:strRef>
          </c:tx>
          <c:spPr>
            <a:ln w="38100">
              <a:solidFill>
                <a:srgbClr val="BEBC00"/>
              </a:solidFill>
              <a:prstDash val="solid"/>
            </a:ln>
          </c:spPr>
          <c:marker>
            <c:symbol val="none"/>
          </c:marker>
          <c:cat>
            <c:strRef>
              <c:f>Sheet1!$A$2:$A$20</c:f>
              <c:strCache>
                <c:ptCount val="19"/>
                <c:pt idx="0">
                  <c:v>1980-81</c:v>
                </c:pt>
                <c:pt idx="1">
                  <c:v>1982-83</c:v>
                </c:pt>
                <c:pt idx="2">
                  <c:v>1984-85</c:v>
                </c:pt>
                <c:pt idx="3">
                  <c:v>1986-87</c:v>
                </c:pt>
                <c:pt idx="4">
                  <c:v>1988-89</c:v>
                </c:pt>
                <c:pt idx="5">
                  <c:v>1990-91</c:v>
                </c:pt>
                <c:pt idx="6">
                  <c:v>1992-93</c:v>
                </c:pt>
                <c:pt idx="7">
                  <c:v>1994-95</c:v>
                </c:pt>
                <c:pt idx="8">
                  <c:v>1996-97</c:v>
                </c:pt>
                <c:pt idx="9">
                  <c:v>1998-99</c:v>
                </c:pt>
                <c:pt idx="10">
                  <c:v>2000-01</c:v>
                </c:pt>
                <c:pt idx="11">
                  <c:v>2002-03</c:v>
                </c:pt>
                <c:pt idx="12">
                  <c:v>2004-05</c:v>
                </c:pt>
                <c:pt idx="13">
                  <c:v>2006</c:v>
                </c:pt>
                <c:pt idx="14">
                  <c:v>2007</c:v>
                </c:pt>
                <c:pt idx="15">
                  <c:v>2008-09</c:v>
                </c:pt>
                <c:pt idx="16">
                  <c:v>2010-11</c:v>
                </c:pt>
                <c:pt idx="17">
                  <c:v>2012-13</c:v>
                </c:pt>
                <c:pt idx="18">
                  <c:v>2014-15</c:v>
                </c:pt>
              </c:strCache>
            </c:strRef>
          </c:cat>
          <c:val>
            <c:numRef>
              <c:f>Sheet1!$H$2:$H$20</c:f>
              <c:numCache>
                <c:formatCode>###0</c:formatCode>
                <c:ptCount val="19"/>
                <c:pt idx="0">
                  <c:v>27.9</c:v>
                </c:pt>
                <c:pt idx="1">
                  <c:v>27.1</c:v>
                </c:pt>
                <c:pt idx="2">
                  <c:v>27.6</c:v>
                </c:pt>
                <c:pt idx="3">
                  <c:v>26.3</c:v>
                </c:pt>
                <c:pt idx="4">
                  <c:v>26.3</c:v>
                </c:pt>
                <c:pt idx="5">
                  <c:v>25.2</c:v>
                </c:pt>
                <c:pt idx="6">
                  <c:v>25</c:v>
                </c:pt>
                <c:pt idx="7">
                  <c:v>23.7</c:v>
                </c:pt>
                <c:pt idx="8">
                  <c:v>22.6</c:v>
                </c:pt>
                <c:pt idx="9">
                  <c:v>20.2</c:v>
                </c:pt>
                <c:pt idx="10">
                  <c:v>20.399999999999999</c:v>
                </c:pt>
                <c:pt idx="11">
                  <c:v>18.8</c:v>
                </c:pt>
                <c:pt idx="12">
                  <c:v>17.7</c:v>
                </c:pt>
                <c:pt idx="13">
                  <c:v>17.100000000000001</c:v>
                </c:pt>
              </c:numCache>
            </c:numRef>
          </c:val>
          <c:smooth val="0"/>
          <c:extLst xmlns:c16r2="http://schemas.microsoft.com/office/drawing/2015/06/chart">
            <c:ext xmlns:c16="http://schemas.microsoft.com/office/drawing/2014/chart" uri="{C3380CC4-5D6E-409C-BE32-E72D297353CC}">
              <c16:uniqueId val="{00000006-9F2F-4493-9ED8-E535B1106574}"/>
            </c:ext>
          </c:extLst>
        </c:ser>
        <c:ser>
          <c:idx val="7"/>
          <c:order val="7"/>
          <c:tx>
            <c:strRef>
              <c:f>Sheet1!$I$1</c:f>
              <c:strCache>
                <c:ptCount val="1"/>
              </c:strCache>
            </c:strRef>
          </c:tx>
          <c:spPr>
            <a:ln w="38100">
              <a:solidFill>
                <a:srgbClr val="BEBC00"/>
              </a:solidFill>
              <a:prstDash val="solid"/>
            </a:ln>
          </c:spPr>
          <c:marker>
            <c:symbol val="none"/>
          </c:marker>
          <c:cat>
            <c:strRef>
              <c:f>Sheet1!$A$2:$A$20</c:f>
              <c:strCache>
                <c:ptCount val="19"/>
                <c:pt idx="0">
                  <c:v>1980-81</c:v>
                </c:pt>
                <c:pt idx="1">
                  <c:v>1982-83</c:v>
                </c:pt>
                <c:pt idx="2">
                  <c:v>1984-85</c:v>
                </c:pt>
                <c:pt idx="3">
                  <c:v>1986-87</c:v>
                </c:pt>
                <c:pt idx="4">
                  <c:v>1988-89</c:v>
                </c:pt>
                <c:pt idx="5">
                  <c:v>1990-91</c:v>
                </c:pt>
                <c:pt idx="6">
                  <c:v>1992-93</c:v>
                </c:pt>
                <c:pt idx="7">
                  <c:v>1994-95</c:v>
                </c:pt>
                <c:pt idx="8">
                  <c:v>1996-97</c:v>
                </c:pt>
                <c:pt idx="9">
                  <c:v>1998-99</c:v>
                </c:pt>
                <c:pt idx="10">
                  <c:v>2000-01</c:v>
                </c:pt>
                <c:pt idx="11">
                  <c:v>2002-03</c:v>
                </c:pt>
                <c:pt idx="12">
                  <c:v>2004-05</c:v>
                </c:pt>
                <c:pt idx="13">
                  <c:v>2006</c:v>
                </c:pt>
                <c:pt idx="14">
                  <c:v>2007</c:v>
                </c:pt>
                <c:pt idx="15">
                  <c:v>2008-09</c:v>
                </c:pt>
                <c:pt idx="16">
                  <c:v>2010-11</c:v>
                </c:pt>
                <c:pt idx="17">
                  <c:v>2012-13</c:v>
                </c:pt>
                <c:pt idx="18">
                  <c:v>2014-15</c:v>
                </c:pt>
              </c:strCache>
            </c:strRef>
          </c:cat>
          <c:val>
            <c:numRef>
              <c:f>Sheet1!$I$2:$I$20</c:f>
              <c:numCache>
                <c:formatCode>General</c:formatCode>
                <c:ptCount val="19"/>
                <c:pt idx="13" formatCode="###0">
                  <c:v>16.3</c:v>
                </c:pt>
                <c:pt idx="14" formatCode="###0">
                  <c:v>15.2</c:v>
                </c:pt>
                <c:pt idx="15" formatCode="###0">
                  <c:v>15.9</c:v>
                </c:pt>
                <c:pt idx="16" formatCode="###0">
                  <c:v>14.7</c:v>
                </c:pt>
                <c:pt idx="17" formatCode="###0.0">
                  <c:v>12.7</c:v>
                </c:pt>
                <c:pt idx="18" formatCode="###0.0">
                  <c:v>11.4</c:v>
                </c:pt>
              </c:numCache>
            </c:numRef>
          </c:val>
          <c:smooth val="0"/>
          <c:extLst xmlns:c16r2="http://schemas.microsoft.com/office/drawing/2015/06/chart">
            <c:ext xmlns:c16="http://schemas.microsoft.com/office/drawing/2014/chart" uri="{C3380CC4-5D6E-409C-BE32-E72D297353CC}">
              <c16:uniqueId val="{00000007-9F2F-4493-9ED8-E535B1106574}"/>
            </c:ext>
          </c:extLst>
        </c:ser>
        <c:ser>
          <c:idx val="8"/>
          <c:order val="8"/>
          <c:tx>
            <c:strRef>
              <c:f>Sheet1!$J$1</c:f>
              <c:strCache>
                <c:ptCount val="1"/>
                <c:pt idx="0">
                  <c:v>Kvinnor, rökning totalt</c:v>
                </c:pt>
              </c:strCache>
            </c:strRef>
          </c:tx>
          <c:spPr>
            <a:ln w="38100">
              <a:solidFill>
                <a:srgbClr val="BEBC00"/>
              </a:solidFill>
              <a:prstDash val="sysDash"/>
            </a:ln>
          </c:spPr>
          <c:marker>
            <c:symbol val="none"/>
          </c:marker>
          <c:cat>
            <c:strRef>
              <c:f>Sheet1!$A$2:$A$20</c:f>
              <c:strCache>
                <c:ptCount val="19"/>
                <c:pt idx="0">
                  <c:v>1980-81</c:v>
                </c:pt>
                <c:pt idx="1">
                  <c:v>1982-83</c:v>
                </c:pt>
                <c:pt idx="2">
                  <c:v>1984-85</c:v>
                </c:pt>
                <c:pt idx="3">
                  <c:v>1986-87</c:v>
                </c:pt>
                <c:pt idx="4">
                  <c:v>1988-89</c:v>
                </c:pt>
                <c:pt idx="5">
                  <c:v>1990-91</c:v>
                </c:pt>
                <c:pt idx="6">
                  <c:v>1992-93</c:v>
                </c:pt>
                <c:pt idx="7">
                  <c:v>1994-95</c:v>
                </c:pt>
                <c:pt idx="8">
                  <c:v>1996-97</c:v>
                </c:pt>
                <c:pt idx="9">
                  <c:v>1998-99</c:v>
                </c:pt>
                <c:pt idx="10">
                  <c:v>2000-01</c:v>
                </c:pt>
                <c:pt idx="11">
                  <c:v>2002-03</c:v>
                </c:pt>
                <c:pt idx="12">
                  <c:v>2004-05</c:v>
                </c:pt>
                <c:pt idx="13">
                  <c:v>2006</c:v>
                </c:pt>
                <c:pt idx="14">
                  <c:v>2007</c:v>
                </c:pt>
                <c:pt idx="15">
                  <c:v>2008-09</c:v>
                </c:pt>
                <c:pt idx="16">
                  <c:v>2010-11</c:v>
                </c:pt>
                <c:pt idx="17">
                  <c:v>2012-13</c:v>
                </c:pt>
                <c:pt idx="18">
                  <c:v>2014-15</c:v>
                </c:pt>
              </c:strCache>
            </c:strRef>
          </c:cat>
          <c:val>
            <c:numRef>
              <c:f>Sheet1!$J$2:$J$20</c:f>
              <c:numCache>
                <c:formatCode>General</c:formatCode>
                <c:ptCount val="19"/>
                <c:pt idx="4" formatCode="###0">
                  <c:v>33.4</c:v>
                </c:pt>
                <c:pt idx="5" formatCode="###0">
                  <c:v>33</c:v>
                </c:pt>
                <c:pt idx="6" formatCode="###0">
                  <c:v>33.4</c:v>
                </c:pt>
                <c:pt idx="7" formatCode="###0">
                  <c:v>32</c:v>
                </c:pt>
                <c:pt idx="8" formatCode="###0">
                  <c:v>30.6</c:v>
                </c:pt>
                <c:pt idx="9" formatCode="###0">
                  <c:v>29.4</c:v>
                </c:pt>
                <c:pt idx="10" formatCode="###0">
                  <c:v>29.9</c:v>
                </c:pt>
                <c:pt idx="11" formatCode="###0">
                  <c:v>27.700000000000003</c:v>
                </c:pt>
                <c:pt idx="12" formatCode="###0">
                  <c:v>25.5</c:v>
                </c:pt>
                <c:pt idx="13" formatCode="###0">
                  <c:v>23.900000000000002</c:v>
                </c:pt>
              </c:numCache>
            </c:numRef>
          </c:val>
          <c:smooth val="0"/>
          <c:extLst xmlns:c16r2="http://schemas.microsoft.com/office/drawing/2015/06/chart">
            <c:ext xmlns:c16="http://schemas.microsoft.com/office/drawing/2014/chart" uri="{C3380CC4-5D6E-409C-BE32-E72D297353CC}">
              <c16:uniqueId val="{00000008-9F2F-4493-9ED8-E535B1106574}"/>
            </c:ext>
          </c:extLst>
        </c:ser>
        <c:ser>
          <c:idx val="9"/>
          <c:order val="9"/>
          <c:tx>
            <c:strRef>
              <c:f>Sheet1!$K$1</c:f>
              <c:strCache>
                <c:ptCount val="1"/>
              </c:strCache>
            </c:strRef>
          </c:tx>
          <c:spPr>
            <a:ln w="38100">
              <a:solidFill>
                <a:srgbClr val="BEBC00"/>
              </a:solidFill>
              <a:prstDash val="sysDash"/>
            </a:ln>
          </c:spPr>
          <c:marker>
            <c:symbol val="none"/>
          </c:marker>
          <c:cat>
            <c:strRef>
              <c:f>Sheet1!$A$2:$A$20</c:f>
              <c:strCache>
                <c:ptCount val="19"/>
                <c:pt idx="0">
                  <c:v>1980-81</c:v>
                </c:pt>
                <c:pt idx="1">
                  <c:v>1982-83</c:v>
                </c:pt>
                <c:pt idx="2">
                  <c:v>1984-85</c:v>
                </c:pt>
                <c:pt idx="3">
                  <c:v>1986-87</c:v>
                </c:pt>
                <c:pt idx="4">
                  <c:v>1988-89</c:v>
                </c:pt>
                <c:pt idx="5">
                  <c:v>1990-91</c:v>
                </c:pt>
                <c:pt idx="6">
                  <c:v>1992-93</c:v>
                </c:pt>
                <c:pt idx="7">
                  <c:v>1994-95</c:v>
                </c:pt>
                <c:pt idx="8">
                  <c:v>1996-97</c:v>
                </c:pt>
                <c:pt idx="9">
                  <c:v>1998-99</c:v>
                </c:pt>
                <c:pt idx="10">
                  <c:v>2000-01</c:v>
                </c:pt>
                <c:pt idx="11">
                  <c:v>2002-03</c:v>
                </c:pt>
                <c:pt idx="12">
                  <c:v>2004-05</c:v>
                </c:pt>
                <c:pt idx="13">
                  <c:v>2006</c:v>
                </c:pt>
                <c:pt idx="14">
                  <c:v>2007</c:v>
                </c:pt>
                <c:pt idx="15">
                  <c:v>2008-09</c:v>
                </c:pt>
                <c:pt idx="16">
                  <c:v>2010-11</c:v>
                </c:pt>
                <c:pt idx="17">
                  <c:v>2012-13</c:v>
                </c:pt>
                <c:pt idx="18">
                  <c:v>2014-15</c:v>
                </c:pt>
              </c:strCache>
            </c:strRef>
          </c:cat>
          <c:val>
            <c:numRef>
              <c:f>Sheet1!$K$2:$K$20</c:f>
              <c:numCache>
                <c:formatCode>General</c:formatCode>
                <c:ptCount val="19"/>
                <c:pt idx="13" formatCode="###0">
                  <c:v>23.9</c:v>
                </c:pt>
                <c:pt idx="14" formatCode="###0">
                  <c:v>23.5</c:v>
                </c:pt>
                <c:pt idx="15" formatCode="###0">
                  <c:v>23.3</c:v>
                </c:pt>
                <c:pt idx="16" formatCode="###0">
                  <c:v>22.299999999999997</c:v>
                </c:pt>
                <c:pt idx="17" formatCode="###0.0">
                  <c:v>20.5</c:v>
                </c:pt>
              </c:numCache>
            </c:numRef>
          </c:val>
          <c:smooth val="0"/>
          <c:extLst xmlns:c16r2="http://schemas.microsoft.com/office/drawing/2015/06/chart">
            <c:ext xmlns:c16="http://schemas.microsoft.com/office/drawing/2014/chart" uri="{C3380CC4-5D6E-409C-BE32-E72D297353CC}">
              <c16:uniqueId val="{00000009-9F2F-4493-9ED8-E535B1106574}"/>
            </c:ext>
          </c:extLst>
        </c:ser>
        <c:ser>
          <c:idx val="10"/>
          <c:order val="10"/>
          <c:tx>
            <c:strRef>
              <c:f>Sheet1!$L$1</c:f>
              <c:strCache>
                <c:ptCount val="1"/>
                <c:pt idx="0">
                  <c:v>Kvinnor, sporadisk rökning</c:v>
                </c:pt>
              </c:strCache>
            </c:strRef>
          </c:tx>
          <c:spPr>
            <a:ln w="44450">
              <a:solidFill>
                <a:srgbClr val="BEBC00"/>
              </a:solidFill>
              <a:prstDash val="sysDot"/>
            </a:ln>
          </c:spPr>
          <c:marker>
            <c:symbol val="none"/>
          </c:marker>
          <c:cat>
            <c:strRef>
              <c:f>Sheet1!$A$2:$A$20</c:f>
              <c:strCache>
                <c:ptCount val="19"/>
                <c:pt idx="0">
                  <c:v>1980-81</c:v>
                </c:pt>
                <c:pt idx="1">
                  <c:v>1982-83</c:v>
                </c:pt>
                <c:pt idx="2">
                  <c:v>1984-85</c:v>
                </c:pt>
                <c:pt idx="3">
                  <c:v>1986-87</c:v>
                </c:pt>
                <c:pt idx="4">
                  <c:v>1988-89</c:v>
                </c:pt>
                <c:pt idx="5">
                  <c:v>1990-91</c:v>
                </c:pt>
                <c:pt idx="6">
                  <c:v>1992-93</c:v>
                </c:pt>
                <c:pt idx="7">
                  <c:v>1994-95</c:v>
                </c:pt>
                <c:pt idx="8">
                  <c:v>1996-97</c:v>
                </c:pt>
                <c:pt idx="9">
                  <c:v>1998-99</c:v>
                </c:pt>
                <c:pt idx="10">
                  <c:v>2000-01</c:v>
                </c:pt>
                <c:pt idx="11">
                  <c:v>2002-03</c:v>
                </c:pt>
                <c:pt idx="12">
                  <c:v>2004-05</c:v>
                </c:pt>
                <c:pt idx="13">
                  <c:v>2006</c:v>
                </c:pt>
                <c:pt idx="14">
                  <c:v>2007</c:v>
                </c:pt>
                <c:pt idx="15">
                  <c:v>2008-09</c:v>
                </c:pt>
                <c:pt idx="16">
                  <c:v>2010-11</c:v>
                </c:pt>
                <c:pt idx="17">
                  <c:v>2012-13</c:v>
                </c:pt>
                <c:pt idx="18">
                  <c:v>2014-15</c:v>
                </c:pt>
              </c:strCache>
            </c:strRef>
          </c:cat>
          <c:val>
            <c:numRef>
              <c:f>Sheet1!$L$2:$L$20</c:f>
              <c:numCache>
                <c:formatCode>General</c:formatCode>
                <c:ptCount val="19"/>
                <c:pt idx="4" formatCode="0.00">
                  <c:v>7.0999999999999979</c:v>
                </c:pt>
                <c:pt idx="5" formatCode="0.00">
                  <c:v>7.8000000000000007</c:v>
                </c:pt>
                <c:pt idx="6" formatCode="0.00">
                  <c:v>8.3999999999999986</c:v>
                </c:pt>
                <c:pt idx="7" formatCode="0.00">
                  <c:v>8.3000000000000007</c:v>
                </c:pt>
                <c:pt idx="8" formatCode="0.00">
                  <c:v>8</c:v>
                </c:pt>
                <c:pt idx="9" formatCode="0.00">
                  <c:v>9.1999999999999993</c:v>
                </c:pt>
                <c:pt idx="10" formatCode="0.00">
                  <c:v>9.5</c:v>
                </c:pt>
                <c:pt idx="11" formatCode="0.00">
                  <c:v>8.9000000000000021</c:v>
                </c:pt>
                <c:pt idx="12" formatCode="0.00">
                  <c:v>7.8000000000000007</c:v>
                </c:pt>
                <c:pt idx="13" formatCode="0.00">
                  <c:v>6.8000000000000007</c:v>
                </c:pt>
              </c:numCache>
            </c:numRef>
          </c:val>
          <c:smooth val="0"/>
          <c:extLst xmlns:c16r2="http://schemas.microsoft.com/office/drawing/2015/06/chart">
            <c:ext xmlns:c16="http://schemas.microsoft.com/office/drawing/2014/chart" uri="{C3380CC4-5D6E-409C-BE32-E72D297353CC}">
              <c16:uniqueId val="{0000000A-9F2F-4493-9ED8-E535B1106574}"/>
            </c:ext>
          </c:extLst>
        </c:ser>
        <c:ser>
          <c:idx val="11"/>
          <c:order val="11"/>
          <c:tx>
            <c:strRef>
              <c:f>Sheet1!$M$1</c:f>
              <c:strCache>
                <c:ptCount val="1"/>
              </c:strCache>
            </c:strRef>
          </c:tx>
          <c:spPr>
            <a:ln w="44450">
              <a:solidFill>
                <a:srgbClr val="BEBC00"/>
              </a:solidFill>
              <a:prstDash val="sysDot"/>
            </a:ln>
          </c:spPr>
          <c:marker>
            <c:symbol val="none"/>
          </c:marker>
          <c:cat>
            <c:strRef>
              <c:f>Sheet1!$A$2:$A$20</c:f>
              <c:strCache>
                <c:ptCount val="19"/>
                <c:pt idx="0">
                  <c:v>1980-81</c:v>
                </c:pt>
                <c:pt idx="1">
                  <c:v>1982-83</c:v>
                </c:pt>
                <c:pt idx="2">
                  <c:v>1984-85</c:v>
                </c:pt>
                <c:pt idx="3">
                  <c:v>1986-87</c:v>
                </c:pt>
                <c:pt idx="4">
                  <c:v>1988-89</c:v>
                </c:pt>
                <c:pt idx="5">
                  <c:v>1990-91</c:v>
                </c:pt>
                <c:pt idx="6">
                  <c:v>1992-93</c:v>
                </c:pt>
                <c:pt idx="7">
                  <c:v>1994-95</c:v>
                </c:pt>
                <c:pt idx="8">
                  <c:v>1996-97</c:v>
                </c:pt>
                <c:pt idx="9">
                  <c:v>1998-99</c:v>
                </c:pt>
                <c:pt idx="10">
                  <c:v>2000-01</c:v>
                </c:pt>
                <c:pt idx="11">
                  <c:v>2002-03</c:v>
                </c:pt>
                <c:pt idx="12">
                  <c:v>2004-05</c:v>
                </c:pt>
                <c:pt idx="13">
                  <c:v>2006</c:v>
                </c:pt>
                <c:pt idx="14">
                  <c:v>2007</c:v>
                </c:pt>
                <c:pt idx="15">
                  <c:v>2008-09</c:v>
                </c:pt>
                <c:pt idx="16">
                  <c:v>2010-11</c:v>
                </c:pt>
                <c:pt idx="17">
                  <c:v>2012-13</c:v>
                </c:pt>
                <c:pt idx="18">
                  <c:v>2014-15</c:v>
                </c:pt>
              </c:strCache>
            </c:strRef>
          </c:cat>
          <c:val>
            <c:numRef>
              <c:f>Sheet1!$M$2:$M$20</c:f>
              <c:numCache>
                <c:formatCode>General</c:formatCode>
                <c:ptCount val="19"/>
                <c:pt idx="13" formatCode="0.00">
                  <c:v>7.5999999999999979</c:v>
                </c:pt>
                <c:pt idx="14" formatCode="0.00">
                  <c:v>8.3000000000000007</c:v>
                </c:pt>
                <c:pt idx="15" formatCode="0.00">
                  <c:v>7.4</c:v>
                </c:pt>
                <c:pt idx="16" formatCode="0.00">
                  <c:v>7.5999999999999979</c:v>
                </c:pt>
                <c:pt idx="17" formatCode="0.00">
                  <c:v>7.8000000000000007</c:v>
                </c:pt>
              </c:numCache>
            </c:numRef>
          </c:val>
          <c:smooth val="0"/>
          <c:extLst xmlns:c16r2="http://schemas.microsoft.com/office/drawing/2015/06/chart">
            <c:ext xmlns:c16="http://schemas.microsoft.com/office/drawing/2014/chart" uri="{C3380CC4-5D6E-409C-BE32-E72D297353CC}">
              <c16:uniqueId val="{0000000B-9F2F-4493-9ED8-E535B1106574}"/>
            </c:ext>
          </c:extLst>
        </c:ser>
        <c:dLbls>
          <c:showLegendKey val="0"/>
          <c:showVal val="0"/>
          <c:showCatName val="0"/>
          <c:showSerName val="0"/>
          <c:showPercent val="0"/>
          <c:showBubbleSize val="0"/>
        </c:dLbls>
        <c:smooth val="0"/>
        <c:axId val="355990024"/>
        <c:axId val="355990416"/>
      </c:lineChart>
      <c:catAx>
        <c:axId val="355990024"/>
        <c:scaling>
          <c:orientation val="minMax"/>
        </c:scaling>
        <c:delete val="0"/>
        <c:axPos val="b"/>
        <c:numFmt formatCode="General" sourceLinked="1"/>
        <c:majorTickMark val="out"/>
        <c:minorTickMark val="none"/>
        <c:tickLblPos val="nextTo"/>
        <c:spPr>
          <a:ln w="9525">
            <a:solidFill>
              <a:schemeClr val="tx1"/>
            </a:solidFill>
            <a:prstDash val="solid"/>
          </a:ln>
        </c:spPr>
        <c:txPr>
          <a:bodyPr rot="-5400000" vert="horz"/>
          <a:lstStyle/>
          <a:p>
            <a:pPr>
              <a:defRPr sz="1700" b="0" i="0" u="none" strike="noStrike" baseline="0">
                <a:solidFill>
                  <a:schemeClr val="tx1"/>
                </a:solidFill>
                <a:latin typeface="Arial"/>
                <a:ea typeface="Arial"/>
                <a:cs typeface="Arial"/>
              </a:defRPr>
            </a:pPr>
            <a:endParaRPr lang="sv-SE"/>
          </a:p>
        </c:txPr>
        <c:crossAx val="355990416"/>
        <c:crosses val="autoZero"/>
        <c:auto val="1"/>
        <c:lblAlgn val="ctr"/>
        <c:lblOffset val="100"/>
        <c:tickLblSkip val="1"/>
        <c:tickMarkSkip val="1"/>
        <c:noMultiLvlLbl val="0"/>
      </c:catAx>
      <c:valAx>
        <c:axId val="355990416"/>
        <c:scaling>
          <c:orientation val="minMax"/>
          <c:max val="50"/>
        </c:scaling>
        <c:delete val="0"/>
        <c:axPos val="l"/>
        <c:majorGridlines>
          <c:spPr>
            <a:ln w="3011">
              <a:solidFill>
                <a:schemeClr val="tx1">
                  <a:lumMod val="65000"/>
                </a:schemeClr>
              </a:solidFill>
              <a:prstDash val="solid"/>
            </a:ln>
          </c:spPr>
        </c:majorGridlines>
        <c:numFmt formatCode="###0" sourceLinked="1"/>
        <c:majorTickMark val="none"/>
        <c:minorTickMark val="none"/>
        <c:tickLblPos val="nextTo"/>
        <c:spPr>
          <a:ln w="3011">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5990024"/>
        <c:crosses val="autoZero"/>
        <c:crossBetween val="midCat"/>
        <c:majorUnit val="10"/>
      </c:valAx>
      <c:spPr>
        <a:solidFill>
          <a:schemeClr val="tx1"/>
        </a:solidFill>
        <a:ln w="12046">
          <a:solidFill>
            <a:schemeClr val="tx1"/>
          </a:solidFill>
          <a:prstDash val="solid"/>
        </a:ln>
      </c:spPr>
    </c:plotArea>
    <c:plotVisOnly val="1"/>
    <c:dispBlanksAs val="gap"/>
    <c:showDLblsOverMax val="0"/>
  </c:chart>
  <c:spPr>
    <a:noFill/>
    <a:ln>
      <a:noFill/>
    </a:ln>
  </c:spPr>
  <c:txPr>
    <a:bodyPr/>
    <a:lstStyle/>
    <a:p>
      <a:pPr>
        <a:defRPr sz="1707"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875311720698312E-2"/>
          <c:y val="6.9868995633187894E-2"/>
          <c:w val="0.93266832917705556"/>
          <c:h val="0.83406113537117965"/>
        </c:manualLayout>
      </c:layout>
      <c:lineChart>
        <c:grouping val="standard"/>
        <c:varyColors val="0"/>
        <c:ser>
          <c:idx val="0"/>
          <c:order val="0"/>
          <c:tx>
            <c:strRef>
              <c:f>Sheet1!$B$1</c:f>
              <c:strCache>
                <c:ptCount val="1"/>
                <c:pt idx="0">
                  <c:v>Boys, 9th grade</c:v>
                </c:pt>
              </c:strCache>
            </c:strRef>
          </c:tx>
          <c:spPr>
            <a:ln w="38100">
              <a:solidFill>
                <a:srgbClr val="004687"/>
              </a:solidFill>
              <a:prstDash val="solid"/>
            </a:ln>
          </c:spPr>
          <c:marker>
            <c:symbol val="none"/>
          </c:marker>
          <c:cat>
            <c:strRef>
              <c:f>Sheet1!$A$19:$A$35</c:f>
              <c:strCache>
                <c:ptCount val="17"/>
                <c:pt idx="0">
                  <c:v>2000</c:v>
                </c:pt>
                <c:pt idx="1">
                  <c:v>2001</c:v>
                </c:pt>
                <c:pt idx="2">
                  <c:v>2002</c:v>
                </c:pt>
                <c:pt idx="3">
                  <c:v>03</c:v>
                </c:pt>
                <c:pt idx="4">
                  <c:v>2004</c:v>
                </c:pt>
                <c:pt idx="5">
                  <c:v>05</c:v>
                </c:pt>
                <c:pt idx="6">
                  <c:v>2006</c:v>
                </c:pt>
                <c:pt idx="7">
                  <c:v>2007</c:v>
                </c:pt>
                <c:pt idx="8">
                  <c:v>2008</c:v>
                </c:pt>
                <c:pt idx="9">
                  <c:v>09</c:v>
                </c:pt>
                <c:pt idx="10">
                  <c:v>2010</c:v>
                </c:pt>
                <c:pt idx="11">
                  <c:v>11</c:v>
                </c:pt>
                <c:pt idx="12">
                  <c:v>2012</c:v>
                </c:pt>
                <c:pt idx="13">
                  <c:v>2013</c:v>
                </c:pt>
                <c:pt idx="14">
                  <c:v>2014</c:v>
                </c:pt>
                <c:pt idx="15">
                  <c:v>2015</c:v>
                </c:pt>
                <c:pt idx="16">
                  <c:v>2016</c:v>
                </c:pt>
              </c:strCache>
            </c:strRef>
          </c:cat>
          <c:val>
            <c:numRef>
              <c:f>Sheet1!$B$19:$B$35</c:f>
              <c:numCache>
                <c:formatCode>General</c:formatCode>
                <c:ptCount val="17"/>
                <c:pt idx="12" formatCode="#,##0">
                  <c:v>5.4259774233333706</c:v>
                </c:pt>
                <c:pt idx="13" formatCode="#,##0">
                  <c:v>4.8926913661709897</c:v>
                </c:pt>
                <c:pt idx="14" formatCode="#,##0">
                  <c:v>4.2933754637642814</c:v>
                </c:pt>
                <c:pt idx="15" formatCode="#,##0">
                  <c:v>3.346235460717994</c:v>
                </c:pt>
                <c:pt idx="16" formatCode="#,##0">
                  <c:v>2.5064117100382797</c:v>
                </c:pt>
              </c:numCache>
            </c:numRef>
          </c:val>
          <c:smooth val="0"/>
          <c:extLst xmlns:c16r2="http://schemas.microsoft.com/office/drawing/2015/06/chart">
            <c:ext xmlns:c16="http://schemas.microsoft.com/office/drawing/2014/chart" uri="{C3380CC4-5D6E-409C-BE32-E72D297353CC}">
              <c16:uniqueId val="{00000000-BDF6-4FA2-B761-981AEB16BAC7}"/>
            </c:ext>
          </c:extLst>
        </c:ser>
        <c:ser>
          <c:idx val="1"/>
          <c:order val="1"/>
          <c:tx>
            <c:strRef>
              <c:f>Sheet1!$C$1</c:f>
              <c:strCache>
                <c:ptCount val="1"/>
              </c:strCache>
            </c:strRef>
          </c:tx>
          <c:spPr>
            <a:ln w="38100">
              <a:solidFill>
                <a:srgbClr val="004687"/>
              </a:solidFill>
              <a:prstDash val="solid"/>
            </a:ln>
          </c:spPr>
          <c:marker>
            <c:symbol val="none"/>
          </c:marker>
          <c:cat>
            <c:strRef>
              <c:f>Sheet1!$A$19:$A$35</c:f>
              <c:strCache>
                <c:ptCount val="17"/>
                <c:pt idx="0">
                  <c:v>2000</c:v>
                </c:pt>
                <c:pt idx="1">
                  <c:v>2001</c:v>
                </c:pt>
                <c:pt idx="2">
                  <c:v>2002</c:v>
                </c:pt>
                <c:pt idx="3">
                  <c:v>03</c:v>
                </c:pt>
                <c:pt idx="4">
                  <c:v>2004</c:v>
                </c:pt>
                <c:pt idx="5">
                  <c:v>05</c:v>
                </c:pt>
                <c:pt idx="6">
                  <c:v>2006</c:v>
                </c:pt>
                <c:pt idx="7">
                  <c:v>2007</c:v>
                </c:pt>
                <c:pt idx="8">
                  <c:v>2008</c:v>
                </c:pt>
                <c:pt idx="9">
                  <c:v>09</c:v>
                </c:pt>
                <c:pt idx="10">
                  <c:v>2010</c:v>
                </c:pt>
                <c:pt idx="11">
                  <c:v>11</c:v>
                </c:pt>
                <c:pt idx="12">
                  <c:v>2012</c:v>
                </c:pt>
                <c:pt idx="13">
                  <c:v>2013</c:v>
                </c:pt>
                <c:pt idx="14">
                  <c:v>2014</c:v>
                </c:pt>
                <c:pt idx="15">
                  <c:v>2015</c:v>
                </c:pt>
                <c:pt idx="16">
                  <c:v>2016</c:v>
                </c:pt>
              </c:strCache>
            </c:strRef>
          </c:cat>
          <c:val>
            <c:numRef>
              <c:f>Sheet1!$C$19:$C$35</c:f>
              <c:numCache>
                <c:formatCode>#,##0</c:formatCode>
                <c:ptCount val="17"/>
                <c:pt idx="0">
                  <c:v>10.211228187727167</c:v>
                </c:pt>
                <c:pt idx="1">
                  <c:v>10.24447526246643</c:v>
                </c:pt>
                <c:pt idx="2">
                  <c:v>8.5165972542464985</c:v>
                </c:pt>
                <c:pt idx="3">
                  <c:v>6.2629846202592976</c:v>
                </c:pt>
                <c:pt idx="4">
                  <c:v>5.2696125768981288</c:v>
                </c:pt>
                <c:pt idx="5">
                  <c:v>5.4229817894744849</c:v>
                </c:pt>
                <c:pt idx="6">
                  <c:v>6.7131337423892248</c:v>
                </c:pt>
                <c:pt idx="7">
                  <c:v>6.0626721511749757</c:v>
                </c:pt>
                <c:pt idx="8">
                  <c:v>7.3875854666410579</c:v>
                </c:pt>
                <c:pt idx="9">
                  <c:v>9.8530217401633617</c:v>
                </c:pt>
                <c:pt idx="10">
                  <c:v>9.5485215737243667</c:v>
                </c:pt>
                <c:pt idx="11">
                  <c:v>7.7761674209462228</c:v>
                </c:pt>
                <c:pt idx="12">
                  <c:v>7.1918842090096922</c:v>
                </c:pt>
              </c:numCache>
            </c:numRef>
          </c:val>
          <c:smooth val="0"/>
          <c:extLst xmlns:c16r2="http://schemas.microsoft.com/office/drawing/2015/06/chart">
            <c:ext xmlns:c16="http://schemas.microsoft.com/office/drawing/2014/chart" uri="{C3380CC4-5D6E-409C-BE32-E72D297353CC}">
              <c16:uniqueId val="{00000001-BDF6-4FA2-B761-981AEB16BAC7}"/>
            </c:ext>
          </c:extLst>
        </c:ser>
        <c:ser>
          <c:idx val="2"/>
          <c:order val="2"/>
          <c:tx>
            <c:strRef>
              <c:f>Sheet1!$D$1</c:f>
              <c:strCache>
                <c:ptCount val="1"/>
                <c:pt idx="0">
                  <c:v>Girls, 9th grade</c:v>
                </c:pt>
              </c:strCache>
            </c:strRef>
          </c:tx>
          <c:spPr>
            <a:ln w="38100">
              <a:solidFill>
                <a:srgbClr val="BEBC00"/>
              </a:solidFill>
              <a:prstDash val="solid"/>
            </a:ln>
          </c:spPr>
          <c:marker>
            <c:symbol val="none"/>
          </c:marker>
          <c:cat>
            <c:strRef>
              <c:f>Sheet1!$A$19:$A$35</c:f>
              <c:strCache>
                <c:ptCount val="17"/>
                <c:pt idx="0">
                  <c:v>2000</c:v>
                </c:pt>
                <c:pt idx="1">
                  <c:v>2001</c:v>
                </c:pt>
                <c:pt idx="2">
                  <c:v>2002</c:v>
                </c:pt>
                <c:pt idx="3">
                  <c:v>03</c:v>
                </c:pt>
                <c:pt idx="4">
                  <c:v>2004</c:v>
                </c:pt>
                <c:pt idx="5">
                  <c:v>05</c:v>
                </c:pt>
                <c:pt idx="6">
                  <c:v>2006</c:v>
                </c:pt>
                <c:pt idx="7">
                  <c:v>2007</c:v>
                </c:pt>
                <c:pt idx="8">
                  <c:v>2008</c:v>
                </c:pt>
                <c:pt idx="9">
                  <c:v>09</c:v>
                </c:pt>
                <c:pt idx="10">
                  <c:v>2010</c:v>
                </c:pt>
                <c:pt idx="11">
                  <c:v>11</c:v>
                </c:pt>
                <c:pt idx="12">
                  <c:v>2012</c:v>
                </c:pt>
                <c:pt idx="13">
                  <c:v>2013</c:v>
                </c:pt>
                <c:pt idx="14">
                  <c:v>2014</c:v>
                </c:pt>
                <c:pt idx="15">
                  <c:v>2015</c:v>
                </c:pt>
                <c:pt idx="16">
                  <c:v>2016</c:v>
                </c:pt>
              </c:strCache>
            </c:strRef>
          </c:cat>
          <c:val>
            <c:numRef>
              <c:f>Sheet1!$D$19:$D$35</c:f>
              <c:numCache>
                <c:formatCode>General</c:formatCode>
                <c:ptCount val="17"/>
                <c:pt idx="12" formatCode="#,##0">
                  <c:v>6.3370716248664873</c:v>
                </c:pt>
                <c:pt idx="13" formatCode="#,##0">
                  <c:v>5.4827506688138952</c:v>
                </c:pt>
                <c:pt idx="14" formatCode="#,##0">
                  <c:v>6.2594743332073381</c:v>
                </c:pt>
                <c:pt idx="15" formatCode="#,##0">
                  <c:v>5.1870652305722231</c:v>
                </c:pt>
                <c:pt idx="16" formatCode="#,##0">
                  <c:v>4.2118422346568298</c:v>
                </c:pt>
              </c:numCache>
            </c:numRef>
          </c:val>
          <c:smooth val="0"/>
          <c:extLst xmlns:c16r2="http://schemas.microsoft.com/office/drawing/2015/06/chart">
            <c:ext xmlns:c16="http://schemas.microsoft.com/office/drawing/2014/chart" uri="{C3380CC4-5D6E-409C-BE32-E72D297353CC}">
              <c16:uniqueId val="{00000002-BDF6-4FA2-B761-981AEB16BAC7}"/>
            </c:ext>
          </c:extLst>
        </c:ser>
        <c:ser>
          <c:idx val="3"/>
          <c:order val="3"/>
          <c:tx>
            <c:strRef>
              <c:f>Sheet1!$E$1</c:f>
              <c:strCache>
                <c:ptCount val="1"/>
              </c:strCache>
            </c:strRef>
          </c:tx>
          <c:spPr>
            <a:ln w="38100">
              <a:solidFill>
                <a:srgbClr val="BEBC00"/>
              </a:solidFill>
              <a:prstDash val="solid"/>
            </a:ln>
          </c:spPr>
          <c:marker>
            <c:symbol val="none"/>
          </c:marker>
          <c:cat>
            <c:strRef>
              <c:f>Sheet1!$A$19:$A$35</c:f>
              <c:strCache>
                <c:ptCount val="17"/>
                <c:pt idx="0">
                  <c:v>2000</c:v>
                </c:pt>
                <c:pt idx="1">
                  <c:v>2001</c:v>
                </c:pt>
                <c:pt idx="2">
                  <c:v>2002</c:v>
                </c:pt>
                <c:pt idx="3">
                  <c:v>03</c:v>
                </c:pt>
                <c:pt idx="4">
                  <c:v>2004</c:v>
                </c:pt>
                <c:pt idx="5">
                  <c:v>05</c:v>
                </c:pt>
                <c:pt idx="6">
                  <c:v>2006</c:v>
                </c:pt>
                <c:pt idx="7">
                  <c:v>2007</c:v>
                </c:pt>
                <c:pt idx="8">
                  <c:v>2008</c:v>
                </c:pt>
                <c:pt idx="9">
                  <c:v>09</c:v>
                </c:pt>
                <c:pt idx="10">
                  <c:v>2010</c:v>
                </c:pt>
                <c:pt idx="11">
                  <c:v>11</c:v>
                </c:pt>
                <c:pt idx="12">
                  <c:v>2012</c:v>
                </c:pt>
                <c:pt idx="13">
                  <c:v>2013</c:v>
                </c:pt>
                <c:pt idx="14">
                  <c:v>2014</c:v>
                </c:pt>
                <c:pt idx="15">
                  <c:v>2015</c:v>
                </c:pt>
                <c:pt idx="16">
                  <c:v>2016</c:v>
                </c:pt>
              </c:strCache>
            </c:strRef>
          </c:cat>
          <c:val>
            <c:numRef>
              <c:f>Sheet1!$E$19:$E$35</c:f>
              <c:numCache>
                <c:formatCode>#,##0</c:formatCode>
                <c:ptCount val="17"/>
                <c:pt idx="0">
                  <c:v>13.861908130176719</c:v>
                </c:pt>
                <c:pt idx="1">
                  <c:v>15.664728955226987</c:v>
                </c:pt>
                <c:pt idx="2">
                  <c:v>15.091112522407368</c:v>
                </c:pt>
                <c:pt idx="3">
                  <c:v>13.297897219995001</c:v>
                </c:pt>
                <c:pt idx="4">
                  <c:v>12.739051506103577</c:v>
                </c:pt>
                <c:pt idx="5">
                  <c:v>12.351275677072008</c:v>
                </c:pt>
                <c:pt idx="6">
                  <c:v>10.394374371532306</c:v>
                </c:pt>
                <c:pt idx="7">
                  <c:v>10.467766341822964</c:v>
                </c:pt>
                <c:pt idx="8">
                  <c:v>11.48312887625328</c:v>
                </c:pt>
                <c:pt idx="9">
                  <c:v>11.907689356874595</c:v>
                </c:pt>
                <c:pt idx="10">
                  <c:v>12.479479778947537</c:v>
                </c:pt>
                <c:pt idx="11">
                  <c:v>11.416816015330316</c:v>
                </c:pt>
                <c:pt idx="12">
                  <c:v>9.0191829148858602</c:v>
                </c:pt>
              </c:numCache>
            </c:numRef>
          </c:val>
          <c:smooth val="0"/>
          <c:extLst xmlns:c16r2="http://schemas.microsoft.com/office/drawing/2015/06/chart">
            <c:ext xmlns:c16="http://schemas.microsoft.com/office/drawing/2014/chart" uri="{C3380CC4-5D6E-409C-BE32-E72D297353CC}">
              <c16:uniqueId val="{00000003-BDF6-4FA2-B761-981AEB16BAC7}"/>
            </c:ext>
          </c:extLst>
        </c:ser>
        <c:ser>
          <c:idx val="4"/>
          <c:order val="4"/>
          <c:tx>
            <c:strRef>
              <c:f>Sheet1!$F$1</c:f>
              <c:strCache>
                <c:ptCount val="1"/>
                <c:pt idx="0">
                  <c:v>Boys, 11th grade</c:v>
                </c:pt>
              </c:strCache>
            </c:strRef>
          </c:tx>
          <c:spPr>
            <a:ln w="38100">
              <a:solidFill>
                <a:srgbClr val="F29200"/>
              </a:solidFill>
              <a:prstDash val="solid"/>
            </a:ln>
          </c:spPr>
          <c:marker>
            <c:symbol val="none"/>
          </c:marker>
          <c:cat>
            <c:strRef>
              <c:f>Sheet1!$A$19:$A$35</c:f>
              <c:strCache>
                <c:ptCount val="17"/>
                <c:pt idx="0">
                  <c:v>2000</c:v>
                </c:pt>
                <c:pt idx="1">
                  <c:v>2001</c:v>
                </c:pt>
                <c:pt idx="2">
                  <c:v>2002</c:v>
                </c:pt>
                <c:pt idx="3">
                  <c:v>03</c:v>
                </c:pt>
                <c:pt idx="4">
                  <c:v>2004</c:v>
                </c:pt>
                <c:pt idx="5">
                  <c:v>05</c:v>
                </c:pt>
                <c:pt idx="6">
                  <c:v>2006</c:v>
                </c:pt>
                <c:pt idx="7">
                  <c:v>2007</c:v>
                </c:pt>
                <c:pt idx="8">
                  <c:v>2008</c:v>
                </c:pt>
                <c:pt idx="9">
                  <c:v>09</c:v>
                </c:pt>
                <c:pt idx="10">
                  <c:v>2010</c:v>
                </c:pt>
                <c:pt idx="11">
                  <c:v>11</c:v>
                </c:pt>
                <c:pt idx="12">
                  <c:v>2012</c:v>
                </c:pt>
                <c:pt idx="13">
                  <c:v>2013</c:v>
                </c:pt>
                <c:pt idx="14">
                  <c:v>2014</c:v>
                </c:pt>
                <c:pt idx="15">
                  <c:v>2015</c:v>
                </c:pt>
                <c:pt idx="16">
                  <c:v>2016</c:v>
                </c:pt>
              </c:strCache>
            </c:strRef>
          </c:cat>
          <c:val>
            <c:numRef>
              <c:f>Sheet1!$F$19:$F$35</c:f>
              <c:numCache>
                <c:formatCode>General</c:formatCode>
                <c:ptCount val="17"/>
                <c:pt idx="4" formatCode="#,##0">
                  <c:v>8.9109381224380186</c:v>
                </c:pt>
                <c:pt idx="5" formatCode="#,##0">
                  <c:v>7.3769487603335513</c:v>
                </c:pt>
                <c:pt idx="6" formatCode="#,##0">
                  <c:v>7.5549314403627257</c:v>
                </c:pt>
                <c:pt idx="7" formatCode="#,##0">
                  <c:v>10.532445249366134</c:v>
                </c:pt>
                <c:pt idx="8" formatCode="#,##0">
                  <c:v>10.947187252901749</c:v>
                </c:pt>
                <c:pt idx="9" formatCode="#,##0">
                  <c:v>11.528403255872833</c:v>
                </c:pt>
                <c:pt idx="10" formatCode="#,##0">
                  <c:v>14.127903216433118</c:v>
                </c:pt>
                <c:pt idx="11" formatCode="#,##0">
                  <c:v>12.070435632179173</c:v>
                </c:pt>
                <c:pt idx="12" formatCode="#,##0">
                  <c:v>12.682098294049958</c:v>
                </c:pt>
              </c:numCache>
            </c:numRef>
          </c:val>
          <c:smooth val="0"/>
          <c:extLst xmlns:c16r2="http://schemas.microsoft.com/office/drawing/2015/06/chart">
            <c:ext xmlns:c16="http://schemas.microsoft.com/office/drawing/2014/chart" uri="{C3380CC4-5D6E-409C-BE32-E72D297353CC}">
              <c16:uniqueId val="{00000004-BDF6-4FA2-B761-981AEB16BAC7}"/>
            </c:ext>
          </c:extLst>
        </c:ser>
        <c:ser>
          <c:idx val="5"/>
          <c:order val="5"/>
          <c:tx>
            <c:strRef>
              <c:f>Sheet1!$G$1</c:f>
              <c:strCache>
                <c:ptCount val="1"/>
              </c:strCache>
            </c:strRef>
          </c:tx>
          <c:spPr>
            <a:ln w="38100">
              <a:solidFill>
                <a:srgbClr val="F29200"/>
              </a:solidFill>
            </a:ln>
          </c:spPr>
          <c:marker>
            <c:symbol val="none"/>
          </c:marker>
          <c:cat>
            <c:strRef>
              <c:f>Sheet1!$A$19:$A$35</c:f>
              <c:strCache>
                <c:ptCount val="17"/>
                <c:pt idx="0">
                  <c:v>2000</c:v>
                </c:pt>
                <c:pt idx="1">
                  <c:v>2001</c:v>
                </c:pt>
                <c:pt idx="2">
                  <c:v>2002</c:v>
                </c:pt>
                <c:pt idx="3">
                  <c:v>03</c:v>
                </c:pt>
                <c:pt idx="4">
                  <c:v>2004</c:v>
                </c:pt>
                <c:pt idx="5">
                  <c:v>05</c:v>
                </c:pt>
                <c:pt idx="6">
                  <c:v>2006</c:v>
                </c:pt>
                <c:pt idx="7">
                  <c:v>2007</c:v>
                </c:pt>
                <c:pt idx="8">
                  <c:v>2008</c:v>
                </c:pt>
                <c:pt idx="9">
                  <c:v>09</c:v>
                </c:pt>
                <c:pt idx="10">
                  <c:v>2010</c:v>
                </c:pt>
                <c:pt idx="11">
                  <c:v>11</c:v>
                </c:pt>
                <c:pt idx="12">
                  <c:v>2012</c:v>
                </c:pt>
                <c:pt idx="13">
                  <c:v>2013</c:v>
                </c:pt>
                <c:pt idx="14">
                  <c:v>2014</c:v>
                </c:pt>
                <c:pt idx="15">
                  <c:v>2015</c:v>
                </c:pt>
                <c:pt idx="16">
                  <c:v>2016</c:v>
                </c:pt>
              </c:strCache>
            </c:strRef>
          </c:cat>
          <c:val>
            <c:numRef>
              <c:f>Sheet1!$G$19:$G$35</c:f>
              <c:numCache>
                <c:formatCode>General</c:formatCode>
                <c:ptCount val="17"/>
                <c:pt idx="12" formatCode="#,##0">
                  <c:v>10.070095268976225</c:v>
                </c:pt>
                <c:pt idx="13" formatCode="#,##0">
                  <c:v>9.0185693183175175</c:v>
                </c:pt>
                <c:pt idx="14" formatCode="#,##0">
                  <c:v>9.8850439888931305</c:v>
                </c:pt>
                <c:pt idx="15" formatCode="#,##0">
                  <c:v>8.2107479305620004</c:v>
                </c:pt>
                <c:pt idx="16" formatCode="#,##0">
                  <c:v>7.3099378608647001</c:v>
                </c:pt>
              </c:numCache>
            </c:numRef>
          </c:val>
          <c:smooth val="0"/>
          <c:extLst xmlns:c16r2="http://schemas.microsoft.com/office/drawing/2015/06/chart">
            <c:ext xmlns:c16="http://schemas.microsoft.com/office/drawing/2014/chart" uri="{C3380CC4-5D6E-409C-BE32-E72D297353CC}">
              <c16:uniqueId val="{00000005-BDF6-4FA2-B761-981AEB16BAC7}"/>
            </c:ext>
          </c:extLst>
        </c:ser>
        <c:ser>
          <c:idx val="6"/>
          <c:order val="6"/>
          <c:tx>
            <c:strRef>
              <c:f>Sheet1!$H$1</c:f>
              <c:strCache>
                <c:ptCount val="1"/>
                <c:pt idx="0">
                  <c:v>Girls, 11th grade</c:v>
                </c:pt>
              </c:strCache>
            </c:strRef>
          </c:tx>
          <c:spPr>
            <a:ln w="38100">
              <a:solidFill>
                <a:srgbClr val="C00000"/>
              </a:solidFill>
            </a:ln>
          </c:spPr>
          <c:marker>
            <c:symbol val="none"/>
          </c:marker>
          <c:cat>
            <c:strRef>
              <c:f>Sheet1!$A$19:$A$35</c:f>
              <c:strCache>
                <c:ptCount val="17"/>
                <c:pt idx="0">
                  <c:v>2000</c:v>
                </c:pt>
                <c:pt idx="1">
                  <c:v>2001</c:v>
                </c:pt>
                <c:pt idx="2">
                  <c:v>2002</c:v>
                </c:pt>
                <c:pt idx="3">
                  <c:v>03</c:v>
                </c:pt>
                <c:pt idx="4">
                  <c:v>2004</c:v>
                </c:pt>
                <c:pt idx="5">
                  <c:v>05</c:v>
                </c:pt>
                <c:pt idx="6">
                  <c:v>2006</c:v>
                </c:pt>
                <c:pt idx="7">
                  <c:v>2007</c:v>
                </c:pt>
                <c:pt idx="8">
                  <c:v>2008</c:v>
                </c:pt>
                <c:pt idx="9">
                  <c:v>09</c:v>
                </c:pt>
                <c:pt idx="10">
                  <c:v>2010</c:v>
                </c:pt>
                <c:pt idx="11">
                  <c:v>11</c:v>
                </c:pt>
                <c:pt idx="12">
                  <c:v>2012</c:v>
                </c:pt>
                <c:pt idx="13">
                  <c:v>2013</c:v>
                </c:pt>
                <c:pt idx="14">
                  <c:v>2014</c:v>
                </c:pt>
                <c:pt idx="15">
                  <c:v>2015</c:v>
                </c:pt>
                <c:pt idx="16">
                  <c:v>2016</c:v>
                </c:pt>
              </c:strCache>
            </c:strRef>
          </c:cat>
          <c:val>
            <c:numRef>
              <c:f>Sheet1!$H$19:$H$35</c:f>
              <c:numCache>
                <c:formatCode>General</c:formatCode>
                <c:ptCount val="17"/>
                <c:pt idx="4" formatCode="#,##0">
                  <c:v>16.839298120817279</c:v>
                </c:pt>
                <c:pt idx="5" formatCode="#,##0">
                  <c:v>17.398726068258036</c:v>
                </c:pt>
                <c:pt idx="6" formatCode="#,##0">
                  <c:v>15.880140660508852</c:v>
                </c:pt>
                <c:pt idx="7" formatCode="#,##0">
                  <c:v>14.678743035894582</c:v>
                </c:pt>
                <c:pt idx="8" formatCode="#,##0">
                  <c:v>16.418073986737564</c:v>
                </c:pt>
                <c:pt idx="9" formatCode="#,##0">
                  <c:v>19.072465383664024</c:v>
                </c:pt>
                <c:pt idx="10" formatCode="#,##0">
                  <c:v>17.785232057941894</c:v>
                </c:pt>
                <c:pt idx="11" formatCode="#,##0">
                  <c:v>18.512595457428677</c:v>
                </c:pt>
                <c:pt idx="12" formatCode="#,##0">
                  <c:v>17.194644699943275</c:v>
                </c:pt>
              </c:numCache>
            </c:numRef>
          </c:val>
          <c:smooth val="0"/>
          <c:extLst xmlns:c16r2="http://schemas.microsoft.com/office/drawing/2015/06/chart">
            <c:ext xmlns:c16="http://schemas.microsoft.com/office/drawing/2014/chart" uri="{C3380CC4-5D6E-409C-BE32-E72D297353CC}">
              <c16:uniqueId val="{00000006-BDF6-4FA2-B761-981AEB16BAC7}"/>
            </c:ext>
          </c:extLst>
        </c:ser>
        <c:ser>
          <c:idx val="7"/>
          <c:order val="7"/>
          <c:tx>
            <c:strRef>
              <c:f>Sheet1!$I$1</c:f>
              <c:strCache>
                <c:ptCount val="1"/>
              </c:strCache>
            </c:strRef>
          </c:tx>
          <c:spPr>
            <a:ln w="38100">
              <a:solidFill>
                <a:srgbClr val="C00000"/>
              </a:solidFill>
            </a:ln>
          </c:spPr>
          <c:marker>
            <c:symbol val="none"/>
          </c:marker>
          <c:cat>
            <c:strRef>
              <c:f>Sheet1!$A$19:$A$35</c:f>
              <c:strCache>
                <c:ptCount val="17"/>
                <c:pt idx="0">
                  <c:v>2000</c:v>
                </c:pt>
                <c:pt idx="1">
                  <c:v>2001</c:v>
                </c:pt>
                <c:pt idx="2">
                  <c:v>2002</c:v>
                </c:pt>
                <c:pt idx="3">
                  <c:v>03</c:v>
                </c:pt>
                <c:pt idx="4">
                  <c:v>2004</c:v>
                </c:pt>
                <c:pt idx="5">
                  <c:v>05</c:v>
                </c:pt>
                <c:pt idx="6">
                  <c:v>2006</c:v>
                </c:pt>
                <c:pt idx="7">
                  <c:v>2007</c:v>
                </c:pt>
                <c:pt idx="8">
                  <c:v>2008</c:v>
                </c:pt>
                <c:pt idx="9">
                  <c:v>09</c:v>
                </c:pt>
                <c:pt idx="10">
                  <c:v>2010</c:v>
                </c:pt>
                <c:pt idx="11">
                  <c:v>11</c:v>
                </c:pt>
                <c:pt idx="12">
                  <c:v>2012</c:v>
                </c:pt>
                <c:pt idx="13">
                  <c:v>2013</c:v>
                </c:pt>
                <c:pt idx="14">
                  <c:v>2014</c:v>
                </c:pt>
                <c:pt idx="15">
                  <c:v>2015</c:v>
                </c:pt>
                <c:pt idx="16">
                  <c:v>2016</c:v>
                </c:pt>
              </c:strCache>
            </c:strRef>
          </c:cat>
          <c:val>
            <c:numRef>
              <c:f>Sheet1!$I$19:$I$35</c:f>
              <c:numCache>
                <c:formatCode>General</c:formatCode>
                <c:ptCount val="17"/>
                <c:pt idx="12" formatCode="#,##0">
                  <c:v>15.413427498121623</c:v>
                </c:pt>
                <c:pt idx="13" formatCode="#,##0">
                  <c:v>13.594523786593536</c:v>
                </c:pt>
                <c:pt idx="14" formatCode="#,##0">
                  <c:v>11.313945351214556</c:v>
                </c:pt>
                <c:pt idx="15" formatCode="#,##0">
                  <c:v>10.848716010254627</c:v>
                </c:pt>
                <c:pt idx="16" formatCode="#,##0">
                  <c:v>8.6180296805012695</c:v>
                </c:pt>
              </c:numCache>
            </c:numRef>
          </c:val>
          <c:smooth val="0"/>
          <c:extLst xmlns:c16r2="http://schemas.microsoft.com/office/drawing/2015/06/chart">
            <c:ext xmlns:c16="http://schemas.microsoft.com/office/drawing/2014/chart" uri="{C3380CC4-5D6E-409C-BE32-E72D297353CC}">
              <c16:uniqueId val="{00000007-BDF6-4FA2-B761-981AEB16BAC7}"/>
            </c:ext>
          </c:extLst>
        </c:ser>
        <c:ser>
          <c:idx val="8"/>
          <c:order val="8"/>
          <c:tx>
            <c:strRef>
              <c:f>Sheet1!$J$1</c:f>
              <c:strCache>
                <c:ptCount val="1"/>
                <c:pt idx="0">
                  <c:v>Men, 16-84 years</c:v>
                </c:pt>
              </c:strCache>
            </c:strRef>
          </c:tx>
          <c:spPr>
            <a:ln w="38100">
              <a:solidFill>
                <a:schemeClr val="bg1"/>
              </a:solidFill>
              <a:prstDash val="sysDot"/>
            </a:ln>
          </c:spPr>
          <c:marker>
            <c:symbol val="none"/>
          </c:marker>
          <c:cat>
            <c:strRef>
              <c:f>Sheet1!$A$19:$A$35</c:f>
              <c:strCache>
                <c:ptCount val="17"/>
                <c:pt idx="0">
                  <c:v>2000</c:v>
                </c:pt>
                <c:pt idx="1">
                  <c:v>2001</c:v>
                </c:pt>
                <c:pt idx="2">
                  <c:v>2002</c:v>
                </c:pt>
                <c:pt idx="3">
                  <c:v>03</c:v>
                </c:pt>
                <c:pt idx="4">
                  <c:v>2004</c:v>
                </c:pt>
                <c:pt idx="5">
                  <c:v>05</c:v>
                </c:pt>
                <c:pt idx="6">
                  <c:v>2006</c:v>
                </c:pt>
                <c:pt idx="7">
                  <c:v>2007</c:v>
                </c:pt>
                <c:pt idx="8">
                  <c:v>2008</c:v>
                </c:pt>
                <c:pt idx="9">
                  <c:v>09</c:v>
                </c:pt>
                <c:pt idx="10">
                  <c:v>2010</c:v>
                </c:pt>
                <c:pt idx="11">
                  <c:v>11</c:v>
                </c:pt>
                <c:pt idx="12">
                  <c:v>2012</c:v>
                </c:pt>
                <c:pt idx="13">
                  <c:v>2013</c:v>
                </c:pt>
                <c:pt idx="14">
                  <c:v>2014</c:v>
                </c:pt>
                <c:pt idx="15">
                  <c:v>2015</c:v>
                </c:pt>
                <c:pt idx="16">
                  <c:v>2016</c:v>
                </c:pt>
              </c:strCache>
            </c:strRef>
          </c:cat>
          <c:val>
            <c:numRef>
              <c:f>Sheet1!$J$19:$J$35</c:f>
              <c:numCache>
                <c:formatCode>#,##0</c:formatCode>
                <c:ptCount val="17"/>
                <c:pt idx="0">
                  <c:v>17.399999999999999</c:v>
                </c:pt>
                <c:pt idx="1">
                  <c:v>17.399999999999999</c:v>
                </c:pt>
                <c:pt idx="2">
                  <c:v>16.5</c:v>
                </c:pt>
                <c:pt idx="3">
                  <c:v>16.5</c:v>
                </c:pt>
                <c:pt idx="4">
                  <c:v>14</c:v>
                </c:pt>
                <c:pt idx="5">
                  <c:v>13</c:v>
                </c:pt>
                <c:pt idx="6">
                  <c:v>13</c:v>
                </c:pt>
                <c:pt idx="7">
                  <c:v>12</c:v>
                </c:pt>
                <c:pt idx="8">
                  <c:v>11</c:v>
                </c:pt>
                <c:pt idx="9">
                  <c:v>12</c:v>
                </c:pt>
                <c:pt idx="10">
                  <c:v>12</c:v>
                </c:pt>
                <c:pt idx="11">
                  <c:v>10</c:v>
                </c:pt>
                <c:pt idx="12">
                  <c:v>10</c:v>
                </c:pt>
                <c:pt idx="13">
                  <c:v>11</c:v>
                </c:pt>
                <c:pt idx="14">
                  <c:v>9</c:v>
                </c:pt>
                <c:pt idx="15">
                  <c:v>9</c:v>
                </c:pt>
                <c:pt idx="16">
                  <c:v>8</c:v>
                </c:pt>
              </c:numCache>
            </c:numRef>
          </c:val>
          <c:smooth val="0"/>
          <c:extLst xmlns:c16r2="http://schemas.microsoft.com/office/drawing/2015/06/chart">
            <c:ext xmlns:c16="http://schemas.microsoft.com/office/drawing/2014/chart" uri="{C3380CC4-5D6E-409C-BE32-E72D297353CC}">
              <c16:uniqueId val="{00000008-BDF6-4FA2-B761-981AEB16BAC7}"/>
            </c:ext>
          </c:extLst>
        </c:ser>
        <c:ser>
          <c:idx val="9"/>
          <c:order val="9"/>
          <c:tx>
            <c:strRef>
              <c:f>Sheet1!$K$1</c:f>
              <c:strCache>
                <c:ptCount val="1"/>
                <c:pt idx="0">
                  <c:v>Women, 16-84 years</c:v>
                </c:pt>
              </c:strCache>
            </c:strRef>
          </c:tx>
          <c:spPr>
            <a:ln w="38100">
              <a:solidFill>
                <a:schemeClr val="bg1"/>
              </a:solidFill>
            </a:ln>
          </c:spPr>
          <c:marker>
            <c:symbol val="none"/>
          </c:marker>
          <c:cat>
            <c:strRef>
              <c:f>Sheet1!$A$19:$A$35</c:f>
              <c:strCache>
                <c:ptCount val="17"/>
                <c:pt idx="0">
                  <c:v>2000</c:v>
                </c:pt>
                <c:pt idx="1">
                  <c:v>2001</c:v>
                </c:pt>
                <c:pt idx="2">
                  <c:v>2002</c:v>
                </c:pt>
                <c:pt idx="3">
                  <c:v>03</c:v>
                </c:pt>
                <c:pt idx="4">
                  <c:v>2004</c:v>
                </c:pt>
                <c:pt idx="5">
                  <c:v>05</c:v>
                </c:pt>
                <c:pt idx="6">
                  <c:v>2006</c:v>
                </c:pt>
                <c:pt idx="7">
                  <c:v>2007</c:v>
                </c:pt>
                <c:pt idx="8">
                  <c:v>2008</c:v>
                </c:pt>
                <c:pt idx="9">
                  <c:v>09</c:v>
                </c:pt>
                <c:pt idx="10">
                  <c:v>2010</c:v>
                </c:pt>
                <c:pt idx="11">
                  <c:v>11</c:v>
                </c:pt>
                <c:pt idx="12">
                  <c:v>2012</c:v>
                </c:pt>
                <c:pt idx="13">
                  <c:v>2013</c:v>
                </c:pt>
                <c:pt idx="14">
                  <c:v>2014</c:v>
                </c:pt>
                <c:pt idx="15">
                  <c:v>2015</c:v>
                </c:pt>
                <c:pt idx="16">
                  <c:v>2016</c:v>
                </c:pt>
              </c:strCache>
            </c:strRef>
          </c:cat>
          <c:val>
            <c:numRef>
              <c:f>Sheet1!$K$19:$K$35</c:f>
              <c:numCache>
                <c:formatCode>#,##0</c:formatCode>
                <c:ptCount val="17"/>
                <c:pt idx="0">
                  <c:v>20.399999999999999</c:v>
                </c:pt>
                <c:pt idx="1">
                  <c:v>20.399999999999999</c:v>
                </c:pt>
                <c:pt idx="2">
                  <c:v>18.8</c:v>
                </c:pt>
                <c:pt idx="3">
                  <c:v>18.8</c:v>
                </c:pt>
                <c:pt idx="4">
                  <c:v>19</c:v>
                </c:pt>
                <c:pt idx="5">
                  <c:v>17</c:v>
                </c:pt>
                <c:pt idx="6">
                  <c:v>15</c:v>
                </c:pt>
                <c:pt idx="7">
                  <c:v>16</c:v>
                </c:pt>
                <c:pt idx="8">
                  <c:v>14</c:v>
                </c:pt>
                <c:pt idx="9">
                  <c:v>13</c:v>
                </c:pt>
                <c:pt idx="10">
                  <c:v>13</c:v>
                </c:pt>
                <c:pt idx="11">
                  <c:v>12</c:v>
                </c:pt>
                <c:pt idx="12">
                  <c:v>12</c:v>
                </c:pt>
                <c:pt idx="13">
                  <c:v>11</c:v>
                </c:pt>
                <c:pt idx="14">
                  <c:v>11</c:v>
                </c:pt>
                <c:pt idx="15">
                  <c:v>11</c:v>
                </c:pt>
                <c:pt idx="16">
                  <c:v>10</c:v>
                </c:pt>
              </c:numCache>
            </c:numRef>
          </c:val>
          <c:smooth val="0"/>
          <c:extLst xmlns:c16r2="http://schemas.microsoft.com/office/drawing/2015/06/chart">
            <c:ext xmlns:c16="http://schemas.microsoft.com/office/drawing/2014/chart" uri="{C3380CC4-5D6E-409C-BE32-E72D297353CC}">
              <c16:uniqueId val="{00000009-BDF6-4FA2-B761-981AEB16BAC7}"/>
            </c:ext>
          </c:extLst>
        </c:ser>
        <c:dLbls>
          <c:showLegendKey val="0"/>
          <c:showVal val="0"/>
          <c:showCatName val="0"/>
          <c:showSerName val="0"/>
          <c:showPercent val="0"/>
          <c:showBubbleSize val="0"/>
        </c:dLbls>
        <c:smooth val="0"/>
        <c:axId val="350543816"/>
        <c:axId val="350544208"/>
      </c:lineChart>
      <c:catAx>
        <c:axId val="350543816"/>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0544208"/>
        <c:crosses val="autoZero"/>
        <c:auto val="1"/>
        <c:lblAlgn val="ctr"/>
        <c:lblOffset val="100"/>
        <c:tickLblSkip val="2"/>
        <c:tickMarkSkip val="1"/>
        <c:noMultiLvlLbl val="0"/>
      </c:catAx>
      <c:valAx>
        <c:axId val="350544208"/>
        <c:scaling>
          <c:orientation val="minMax"/>
          <c:max val="30"/>
        </c:scaling>
        <c:delete val="0"/>
        <c:axPos val="l"/>
        <c:majorGridlines>
          <c:spPr>
            <a:ln w="3167">
              <a:solidFill>
                <a:schemeClr val="tx1">
                  <a:lumMod val="65000"/>
                </a:schemeClr>
              </a:solidFill>
              <a:prstDash val="solid"/>
            </a:ln>
          </c:spPr>
        </c:majorGridlines>
        <c:numFmt formatCode="General" sourceLinked="1"/>
        <c:majorTickMark val="none"/>
        <c:minorTickMark val="none"/>
        <c:tickLblPos val="nextTo"/>
        <c:spPr>
          <a:ln w="3167">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0543816"/>
        <c:crosses val="autoZero"/>
        <c:crossBetween val="midCat"/>
        <c:majorUnit val="10"/>
      </c:valAx>
      <c:spPr>
        <a:solidFill>
          <a:schemeClr val="tx1"/>
        </a:solidFill>
        <a:ln w="3167">
          <a:solidFill>
            <a:schemeClr val="tx1"/>
          </a:solidFill>
          <a:prstDash val="solid"/>
        </a:ln>
      </c:spPr>
    </c:plotArea>
    <c:legend>
      <c:legendPos val="r"/>
      <c:legendEntry>
        <c:idx val="1"/>
        <c:delete val="1"/>
      </c:legendEntry>
      <c:legendEntry>
        <c:idx val="3"/>
        <c:delete val="1"/>
      </c:legendEntry>
      <c:legendEntry>
        <c:idx val="5"/>
        <c:delete val="1"/>
      </c:legendEntry>
      <c:legendEntry>
        <c:idx val="7"/>
        <c:delete val="1"/>
      </c:legendEntry>
      <c:layout>
        <c:manualLayout>
          <c:xMode val="edge"/>
          <c:yMode val="edge"/>
          <c:x val="0.18966403452288158"/>
          <c:y val="0.1255797218863117"/>
          <c:w val="0.76155522909572437"/>
          <c:h val="0.15934421675940943"/>
        </c:manualLayout>
      </c:layout>
      <c:overlay val="0"/>
      <c:spPr>
        <a:noFill/>
        <a:ln w="3167">
          <a:noFill/>
          <a:prstDash val="solid"/>
        </a:ln>
        <a:effectLst/>
      </c:spPr>
      <c:txPr>
        <a:bodyPr/>
        <a:lstStyle/>
        <a:p>
          <a:pPr>
            <a:defRPr sz="1700" b="0" i="0" u="none" strike="noStrike" baseline="0">
              <a:solidFill>
                <a:schemeClr val="bg1"/>
              </a:solidFill>
              <a:latin typeface="Arial"/>
              <a:ea typeface="Arial"/>
              <a:cs typeface="Arial"/>
            </a:defRPr>
          </a:pPr>
          <a:endParaRPr lang="sv-SE"/>
        </a:p>
      </c:txPr>
    </c:legend>
    <c:plotVisOnly val="1"/>
    <c:dispBlanksAs val="gap"/>
    <c:showDLblsOverMax val="0"/>
  </c:chart>
  <c:spPr>
    <a:noFill/>
    <a:ln>
      <a:noFill/>
    </a:ln>
  </c:spPr>
  <c:txPr>
    <a:bodyPr/>
    <a:lstStyle/>
    <a:p>
      <a:pPr>
        <a:defRPr sz="1796"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651685393258425E-2"/>
          <c:y val="4.6286020548561277E-2"/>
          <c:w val="0.90511860174781456"/>
          <c:h val="0.86356721745728238"/>
        </c:manualLayout>
      </c:layout>
      <c:lineChart>
        <c:grouping val="standard"/>
        <c:varyColors val="0"/>
        <c:ser>
          <c:idx val="0"/>
          <c:order val="0"/>
          <c:tx>
            <c:strRef>
              <c:f>Sheet1!$B$1</c:f>
              <c:strCache>
                <c:ptCount val="1"/>
                <c:pt idx="0">
                  <c:v>Cigarettes (numbers), Sales, Swedish Match</c:v>
                </c:pt>
              </c:strCache>
            </c:strRef>
          </c:tx>
          <c:spPr>
            <a:ln w="38100">
              <a:solidFill>
                <a:srgbClr val="B32B31"/>
              </a:solidFill>
              <a:prstDash val="solid"/>
            </a:ln>
          </c:spPr>
          <c:marker>
            <c:symbol val="none"/>
          </c:marker>
          <c:cat>
            <c:strRef>
              <c:f>Sheet1!$A$2:$A$47</c:f>
              <c:strCache>
                <c:ptCount val="46"/>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strCache>
            </c:strRef>
          </c:cat>
          <c:val>
            <c:numRef>
              <c:f>Sheet1!$B$2:$B$47</c:f>
              <c:numCache>
                <c:formatCode>#,##0</c:formatCode>
                <c:ptCount val="46"/>
                <c:pt idx="0">
                  <c:v>1610</c:v>
                </c:pt>
                <c:pt idx="1">
                  <c:v>1550</c:v>
                </c:pt>
                <c:pt idx="2">
                  <c:v>1750</c:v>
                </c:pt>
                <c:pt idx="3">
                  <c:v>1440</c:v>
                </c:pt>
                <c:pt idx="4">
                  <c:v>1710</c:v>
                </c:pt>
                <c:pt idx="5">
                  <c:v>1800</c:v>
                </c:pt>
                <c:pt idx="6">
                  <c:v>1840</c:v>
                </c:pt>
                <c:pt idx="7">
                  <c:v>1730</c:v>
                </c:pt>
                <c:pt idx="8">
                  <c:v>1780</c:v>
                </c:pt>
                <c:pt idx="9">
                  <c:v>1800</c:v>
                </c:pt>
                <c:pt idx="10">
                  <c:v>1780</c:v>
                </c:pt>
                <c:pt idx="11">
                  <c:v>1710</c:v>
                </c:pt>
                <c:pt idx="12">
                  <c:v>1790</c:v>
                </c:pt>
                <c:pt idx="13">
                  <c:v>1700</c:v>
                </c:pt>
                <c:pt idx="14">
                  <c:v>1690</c:v>
                </c:pt>
                <c:pt idx="15">
                  <c:v>1630</c:v>
                </c:pt>
                <c:pt idx="16">
                  <c:v>1630</c:v>
                </c:pt>
                <c:pt idx="17">
                  <c:v>1610</c:v>
                </c:pt>
                <c:pt idx="18">
                  <c:v>1620</c:v>
                </c:pt>
                <c:pt idx="19">
                  <c:v>1570</c:v>
                </c:pt>
                <c:pt idx="20">
                  <c:v>1510</c:v>
                </c:pt>
                <c:pt idx="21">
                  <c:v>1490</c:v>
                </c:pt>
                <c:pt idx="22">
                  <c:v>1550</c:v>
                </c:pt>
                <c:pt idx="23">
                  <c:v>1230</c:v>
                </c:pt>
                <c:pt idx="24">
                  <c:v>1220</c:v>
                </c:pt>
                <c:pt idx="25">
                  <c:v>1130</c:v>
                </c:pt>
                <c:pt idx="26">
                  <c:v>1150</c:v>
                </c:pt>
                <c:pt idx="27">
                  <c:v>830</c:v>
                </c:pt>
                <c:pt idx="28" formatCode="General">
                  <c:v>800</c:v>
                </c:pt>
                <c:pt idx="29">
                  <c:v>960</c:v>
                </c:pt>
                <c:pt idx="30">
                  <c:v>980</c:v>
                </c:pt>
                <c:pt idx="31">
                  <c:v>1000</c:v>
                </c:pt>
                <c:pt idx="32">
                  <c:v>1030</c:v>
                </c:pt>
                <c:pt idx="33">
                  <c:v>980</c:v>
                </c:pt>
                <c:pt idx="34">
                  <c:v>930</c:v>
                </c:pt>
                <c:pt idx="35">
                  <c:v>930</c:v>
                </c:pt>
                <c:pt idx="36">
                  <c:v>890</c:v>
                </c:pt>
                <c:pt idx="37">
                  <c:v>810</c:v>
                </c:pt>
                <c:pt idx="38">
                  <c:v>770</c:v>
                </c:pt>
                <c:pt idx="39">
                  <c:v>786.2</c:v>
                </c:pt>
                <c:pt idx="40">
                  <c:v>781</c:v>
                </c:pt>
                <c:pt idx="41" formatCode="0">
                  <c:v>662.28898048108931</c:v>
                </c:pt>
                <c:pt idx="42" formatCode="0">
                  <c:v>627.86938593808031</c:v>
                </c:pt>
                <c:pt idx="43" formatCode="0">
                  <c:v>601.86033105287959</c:v>
                </c:pt>
              </c:numCache>
            </c:numRef>
          </c:val>
          <c:smooth val="0"/>
          <c:extLst xmlns:c16r2="http://schemas.microsoft.com/office/drawing/2015/06/chart">
            <c:ext xmlns:c16="http://schemas.microsoft.com/office/drawing/2014/chart" uri="{C3380CC4-5D6E-409C-BE32-E72D297353CC}">
              <c16:uniqueId val="{00000000-8608-440D-96BA-454AF268BF85}"/>
            </c:ext>
          </c:extLst>
        </c:ser>
        <c:ser>
          <c:idx val="1"/>
          <c:order val="1"/>
          <c:tx>
            <c:strRef>
              <c:f>Sheet1!$C$1</c:f>
              <c:strCache>
                <c:ptCount val="1"/>
                <c:pt idx="0">
                  <c:v>Other tobacco products intended for smoking (gram)</c:v>
                </c:pt>
              </c:strCache>
            </c:strRef>
          </c:tx>
          <c:spPr>
            <a:ln w="38100">
              <a:solidFill>
                <a:srgbClr val="F29200"/>
              </a:solidFill>
              <a:prstDash val="solid"/>
            </a:ln>
          </c:spPr>
          <c:marker>
            <c:symbol val="none"/>
          </c:marker>
          <c:cat>
            <c:strRef>
              <c:f>Sheet1!$A$2:$A$47</c:f>
              <c:strCache>
                <c:ptCount val="46"/>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strCache>
            </c:strRef>
          </c:cat>
          <c:val>
            <c:numRef>
              <c:f>Sheet1!$C$2:$C$47</c:f>
              <c:numCache>
                <c:formatCode>0</c:formatCode>
                <c:ptCount val="46"/>
                <c:pt idx="0">
                  <c:v>348.55511808580883</c:v>
                </c:pt>
                <c:pt idx="1">
                  <c:v>321.95993617865361</c:v>
                </c:pt>
                <c:pt idx="2">
                  <c:v>297.76728926864405</c:v>
                </c:pt>
                <c:pt idx="3">
                  <c:v>296.49991312025298</c:v>
                </c:pt>
                <c:pt idx="4">
                  <c:v>282.53180646633081</c:v>
                </c:pt>
                <c:pt idx="5">
                  <c:v>269.65049094627699</c:v>
                </c:pt>
                <c:pt idx="6">
                  <c:v>257.58125531711454</c:v>
                </c:pt>
                <c:pt idx="7">
                  <c:v>234.28395917026592</c:v>
                </c:pt>
                <c:pt idx="8">
                  <c:v>218.8464699564262</c:v>
                </c:pt>
                <c:pt idx="9">
                  <c:v>209.06056121464187</c:v>
                </c:pt>
                <c:pt idx="10">
                  <c:v>210.86106590343641</c:v>
                </c:pt>
                <c:pt idx="11">
                  <c:v>204.32119231907083</c:v>
                </c:pt>
                <c:pt idx="12">
                  <c:v>229.3419566303848</c:v>
                </c:pt>
                <c:pt idx="13">
                  <c:v>252.06702329482556</c:v>
                </c:pt>
                <c:pt idx="14">
                  <c:v>284.76729232493403</c:v>
                </c:pt>
                <c:pt idx="15">
                  <c:v>271.44428112262329</c:v>
                </c:pt>
                <c:pt idx="16">
                  <c:v>255.75751331414594</c:v>
                </c:pt>
                <c:pt idx="17">
                  <c:v>237.39779531843428</c:v>
                </c:pt>
                <c:pt idx="18">
                  <c:v>225.32856027239654</c:v>
                </c:pt>
                <c:pt idx="19">
                  <c:v>224.27645763575353</c:v>
                </c:pt>
                <c:pt idx="20">
                  <c:v>224.66442353429599</c:v>
                </c:pt>
                <c:pt idx="21">
                  <c:v>218.71909423362629</c:v>
                </c:pt>
                <c:pt idx="22">
                  <c:v>230.33932020083611</c:v>
                </c:pt>
                <c:pt idx="23">
                  <c:v>204.14733266505255</c:v>
                </c:pt>
                <c:pt idx="24">
                  <c:v>203.03846786723443</c:v>
                </c:pt>
                <c:pt idx="25">
                  <c:v>196.56774292624871</c:v>
                </c:pt>
                <c:pt idx="26">
                  <c:v>197</c:v>
                </c:pt>
                <c:pt idx="27">
                  <c:v>191.00951729613439</c:v>
                </c:pt>
                <c:pt idx="28">
                  <c:v>167.511248845669</c:v>
                </c:pt>
                <c:pt idx="29">
                  <c:v>142.78203871264665</c:v>
                </c:pt>
                <c:pt idx="30">
                  <c:v>138.87239347399242</c:v>
                </c:pt>
                <c:pt idx="31">
                  <c:v>134.10498026696794</c:v>
                </c:pt>
                <c:pt idx="32">
                  <c:v>130</c:v>
                </c:pt>
                <c:pt idx="33">
                  <c:v>120</c:v>
                </c:pt>
                <c:pt idx="34">
                  <c:v>129</c:v>
                </c:pt>
                <c:pt idx="35">
                  <c:v>136</c:v>
                </c:pt>
                <c:pt idx="36">
                  <c:v>113</c:v>
                </c:pt>
                <c:pt idx="37">
                  <c:v>92</c:v>
                </c:pt>
                <c:pt idx="38">
                  <c:v>39</c:v>
                </c:pt>
                <c:pt idx="39">
                  <c:v>44.51</c:v>
                </c:pt>
                <c:pt idx="40">
                  <c:v>43</c:v>
                </c:pt>
                <c:pt idx="41">
                  <c:v>35.47992627220389</c:v>
                </c:pt>
                <c:pt idx="42">
                  <c:v>26.74862006617278</c:v>
                </c:pt>
                <c:pt idx="43">
                  <c:v>22.975767724666724</c:v>
                </c:pt>
              </c:numCache>
            </c:numRef>
          </c:val>
          <c:smooth val="0"/>
          <c:extLst xmlns:c16r2="http://schemas.microsoft.com/office/drawing/2015/06/chart">
            <c:ext xmlns:c16="http://schemas.microsoft.com/office/drawing/2014/chart" uri="{C3380CC4-5D6E-409C-BE32-E72D297353CC}">
              <c16:uniqueId val="{00000001-8608-440D-96BA-454AF268BF85}"/>
            </c:ext>
          </c:extLst>
        </c:ser>
        <c:ser>
          <c:idx val="2"/>
          <c:order val="2"/>
          <c:tx>
            <c:strRef>
              <c:f>Sheet1!$D$1</c:f>
              <c:strCache>
                <c:ptCount val="1"/>
                <c:pt idx="0">
                  <c:v>Registered sales of cigarettes (gram)</c:v>
                </c:pt>
              </c:strCache>
            </c:strRef>
          </c:tx>
          <c:spPr>
            <a:ln w="38100">
              <a:solidFill>
                <a:srgbClr val="004687"/>
              </a:solidFill>
              <a:prstDash val="solid"/>
            </a:ln>
          </c:spPr>
          <c:marker>
            <c:symbol val="none"/>
          </c:marker>
          <c:cat>
            <c:strRef>
              <c:f>Sheet1!$A$2:$A$47</c:f>
              <c:strCache>
                <c:ptCount val="46"/>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strCache>
            </c:strRef>
          </c:cat>
          <c:val>
            <c:numRef>
              <c:f>Sheet1!$D$2:$D$47</c:f>
              <c:numCache>
                <c:formatCode>General</c:formatCode>
                <c:ptCount val="46"/>
                <c:pt idx="26" formatCode="0">
                  <c:v>1149.7368675305308</c:v>
                </c:pt>
                <c:pt idx="27" formatCode="0">
                  <c:v>834.40034043390858</c:v>
                </c:pt>
                <c:pt idx="28" formatCode="0">
                  <c:v>733.26237256899253</c:v>
                </c:pt>
                <c:pt idx="29" formatCode="0">
                  <c:v>959.79658599572815</c:v>
                </c:pt>
                <c:pt idx="30" formatCode="0">
                  <c:v>976.60340038891377</c:v>
                </c:pt>
                <c:pt idx="31" formatCode="0">
                  <c:v>980.79492068230763</c:v>
                </c:pt>
                <c:pt idx="32" formatCode="0">
                  <c:v>1027.0580852718899</c:v>
                </c:pt>
                <c:pt idx="33" formatCode="0">
                  <c:v>979.30234197498066</c:v>
                </c:pt>
                <c:pt idx="34" formatCode="0">
                  <c:v>936.07659107104371</c:v>
                </c:pt>
                <c:pt idx="35" formatCode="0">
                  <c:v>937.361092115161</c:v>
                </c:pt>
                <c:pt idx="36" formatCode="0">
                  <c:v>936.8467952726653</c:v>
                </c:pt>
                <c:pt idx="37" formatCode="0">
                  <c:v>842.276743660742</c:v>
                </c:pt>
                <c:pt idx="38" formatCode="0">
                  <c:v>787.01624136547514</c:v>
                </c:pt>
                <c:pt idx="39" formatCode="0">
                  <c:v>810.01227019062435</c:v>
                </c:pt>
                <c:pt idx="40" formatCode="0">
                  <c:v>794.84259250649404</c:v>
                </c:pt>
                <c:pt idx="41" formatCode="0">
                  <c:v>821.79276414699586</c:v>
                </c:pt>
                <c:pt idx="42" formatCode="0">
                  <c:v>742.94747479680984</c:v>
                </c:pt>
                <c:pt idx="43" formatCode="0">
                  <c:v>677.10469731382216</c:v>
                </c:pt>
                <c:pt idx="44" formatCode="0">
                  <c:v>745.28952470837498</c:v>
                </c:pt>
                <c:pt idx="45" formatCode="0">
                  <c:v>696.10126736657094</c:v>
                </c:pt>
              </c:numCache>
            </c:numRef>
          </c:val>
          <c:smooth val="0"/>
          <c:extLst xmlns:c16r2="http://schemas.microsoft.com/office/drawing/2015/06/chart">
            <c:ext xmlns:c16="http://schemas.microsoft.com/office/drawing/2014/chart" uri="{C3380CC4-5D6E-409C-BE32-E72D297353CC}">
              <c16:uniqueId val="{00000002-8608-440D-96BA-454AF268BF85}"/>
            </c:ext>
          </c:extLst>
        </c:ser>
        <c:ser>
          <c:idx val="3"/>
          <c:order val="3"/>
          <c:tx>
            <c:strRef>
              <c:f>Sheet1!$E$1</c:f>
              <c:strCache>
                <c:ptCount val="1"/>
                <c:pt idx="0">
                  <c:v>Moist snuff (gram), Sales, Swedish Match</c:v>
                </c:pt>
              </c:strCache>
            </c:strRef>
          </c:tx>
          <c:spPr>
            <a:ln w="38100">
              <a:solidFill>
                <a:srgbClr val="BEBC00"/>
              </a:solidFill>
            </a:ln>
          </c:spPr>
          <c:marker>
            <c:symbol val="none"/>
          </c:marker>
          <c:cat>
            <c:strRef>
              <c:f>Sheet1!$A$2:$A$47</c:f>
              <c:strCache>
                <c:ptCount val="46"/>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strCache>
            </c:strRef>
          </c:cat>
          <c:val>
            <c:numRef>
              <c:f>Sheet1!$E$2:$E$47</c:f>
              <c:numCache>
                <c:formatCode>0</c:formatCode>
                <c:ptCount val="46"/>
                <c:pt idx="0">
                  <c:v>394.57884480917158</c:v>
                </c:pt>
                <c:pt idx="1">
                  <c:v>410.05066932196564</c:v>
                </c:pt>
                <c:pt idx="2">
                  <c:v>414.01464436934646</c:v>
                </c:pt>
                <c:pt idx="3">
                  <c:v>420.24830782211586</c:v>
                </c:pt>
                <c:pt idx="4">
                  <c:v>434.61676136943231</c:v>
                </c:pt>
                <c:pt idx="5">
                  <c:v>452.95741715461941</c:v>
                </c:pt>
                <c:pt idx="6">
                  <c:v>488.65355336482946</c:v>
                </c:pt>
                <c:pt idx="7">
                  <c:v>512.31515079457631</c:v>
                </c:pt>
                <c:pt idx="8">
                  <c:v>521.65481273547027</c:v>
                </c:pt>
                <c:pt idx="9">
                  <c:v>534.7010031066128</c:v>
                </c:pt>
                <c:pt idx="10">
                  <c:v>548.47821613633391</c:v>
                </c:pt>
                <c:pt idx="11">
                  <c:v>559.39064961936435</c:v>
                </c:pt>
                <c:pt idx="12">
                  <c:v>581.72017275712187</c:v>
                </c:pt>
                <c:pt idx="13">
                  <c:v>593.9052847104399</c:v>
                </c:pt>
                <c:pt idx="14">
                  <c:v>636.21037150676341</c:v>
                </c:pt>
                <c:pt idx="15">
                  <c:v>667.27003877043785</c:v>
                </c:pt>
                <c:pt idx="16">
                  <c:v>680.99992006666889</c:v>
                </c:pt>
                <c:pt idx="17">
                  <c:v>680.869058656108</c:v>
                </c:pt>
                <c:pt idx="18">
                  <c:v>662.71408827873859</c:v>
                </c:pt>
                <c:pt idx="19">
                  <c:v>660.07499288835834</c:v>
                </c:pt>
                <c:pt idx="20">
                  <c:v>659.47123562158367</c:v>
                </c:pt>
                <c:pt idx="21">
                  <c:v>685.49937764991364</c:v>
                </c:pt>
                <c:pt idx="22">
                  <c:v>707.55151916907141</c:v>
                </c:pt>
                <c:pt idx="23">
                  <c:v>709.23234826492376</c:v>
                </c:pt>
                <c:pt idx="24">
                  <c:v>734.4720267186284</c:v>
                </c:pt>
                <c:pt idx="25">
                  <c:v>754.85922301294511</c:v>
                </c:pt>
                <c:pt idx="26">
                  <c:v>785.35957124410879</c:v>
                </c:pt>
                <c:pt idx="27">
                  <c:v>741.22265706759208</c:v>
                </c:pt>
                <c:pt idx="28">
                  <c:v>742.96655893489515</c:v>
                </c:pt>
                <c:pt idx="29">
                  <c:v>788.90541972201174</c:v>
                </c:pt>
                <c:pt idx="30">
                  <c:v>860.73247656666547</c:v>
                </c:pt>
                <c:pt idx="31">
                  <c:v>888.66900256910753</c:v>
                </c:pt>
                <c:pt idx="32">
                  <c:v>924</c:v>
                </c:pt>
                <c:pt idx="33">
                  <c:v>917</c:v>
                </c:pt>
                <c:pt idx="34">
                  <c:v>908</c:v>
                </c:pt>
                <c:pt idx="35">
                  <c:v>880</c:v>
                </c:pt>
                <c:pt idx="36">
                  <c:v>955</c:v>
                </c:pt>
                <c:pt idx="37">
                  <c:v>795</c:v>
                </c:pt>
                <c:pt idx="38">
                  <c:v>690</c:v>
                </c:pt>
                <c:pt idx="39">
                  <c:v>725.60900000000004</c:v>
                </c:pt>
                <c:pt idx="40">
                  <c:v>715</c:v>
                </c:pt>
                <c:pt idx="41">
                  <c:v>683.48124989784196</c:v>
                </c:pt>
                <c:pt idx="42">
                  <c:v>753.8571797528499</c:v>
                </c:pt>
                <c:pt idx="43">
                  <c:v>778.40448844068715</c:v>
                </c:pt>
              </c:numCache>
            </c:numRef>
          </c:val>
          <c:smooth val="0"/>
          <c:extLst xmlns:c16r2="http://schemas.microsoft.com/office/drawing/2015/06/chart">
            <c:ext xmlns:c16="http://schemas.microsoft.com/office/drawing/2014/chart" uri="{C3380CC4-5D6E-409C-BE32-E72D297353CC}">
              <c16:uniqueId val="{00000003-8608-440D-96BA-454AF268BF85}"/>
            </c:ext>
          </c:extLst>
        </c:ser>
        <c:ser>
          <c:idx val="4"/>
          <c:order val="4"/>
          <c:tx>
            <c:strRef>
              <c:f>Sheet1!$F$1</c:f>
              <c:strCache>
                <c:ptCount val="1"/>
                <c:pt idx="0">
                  <c:v>Registered sales of moist snuff (gram)</c:v>
                </c:pt>
              </c:strCache>
            </c:strRef>
          </c:tx>
          <c:spPr>
            <a:ln w="38100">
              <a:solidFill>
                <a:schemeClr val="accent5"/>
              </a:solidFill>
            </a:ln>
          </c:spPr>
          <c:marker>
            <c:symbol val="none"/>
          </c:marker>
          <c:cat>
            <c:strRef>
              <c:f>Sheet1!$A$2:$A$47</c:f>
              <c:strCache>
                <c:ptCount val="46"/>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strCache>
            </c:strRef>
          </c:cat>
          <c:val>
            <c:numRef>
              <c:f>Sheet1!$F$2:$F$47</c:f>
              <c:numCache>
                <c:formatCode>General</c:formatCode>
                <c:ptCount val="46"/>
                <c:pt idx="26" formatCode="0">
                  <c:v>784.761510183523</c:v>
                </c:pt>
                <c:pt idx="27" formatCode="0">
                  <c:v>740.70232983413575</c:v>
                </c:pt>
                <c:pt idx="28" formatCode="0">
                  <c:v>743.28393835017607</c:v>
                </c:pt>
                <c:pt idx="29" formatCode="0">
                  <c:v>788.03886882981567</c:v>
                </c:pt>
                <c:pt idx="30" formatCode="0">
                  <c:v>859.76353538075182</c:v>
                </c:pt>
                <c:pt idx="31" formatCode="0">
                  <c:v>888.06839704408912</c:v>
                </c:pt>
                <c:pt idx="32" formatCode="0">
                  <c:v>931.79528666315639</c:v>
                </c:pt>
                <c:pt idx="33" formatCode="0">
                  <c:v>935.51570625267732</c:v>
                </c:pt>
                <c:pt idx="34" formatCode="0">
                  <c:v>944.42359936191156</c:v>
                </c:pt>
                <c:pt idx="35" formatCode="0">
                  <c:v>925.07308691786909</c:v>
                </c:pt>
                <c:pt idx="36" formatCode="0">
                  <c:v>1011.9426151590432</c:v>
                </c:pt>
                <c:pt idx="37" formatCode="0">
                  <c:v>806.41847334330203</c:v>
                </c:pt>
                <c:pt idx="38" formatCode="0">
                  <c:v>704.69779081909439</c:v>
                </c:pt>
                <c:pt idx="39" formatCode="0">
                  <c:v>739.67686786698903</c:v>
                </c:pt>
                <c:pt idx="40" formatCode="0">
                  <c:v>736.24842703325885</c:v>
                </c:pt>
                <c:pt idx="41" formatCode="0">
                  <c:v>774.82232577100842</c:v>
                </c:pt>
                <c:pt idx="42" formatCode="0">
                  <c:v>814.44767230351738</c:v>
                </c:pt>
                <c:pt idx="43" formatCode="0">
                  <c:v>754.49166327343369</c:v>
                </c:pt>
                <c:pt idx="44" formatCode="0">
                  <c:v>776.28642724989777</c:v>
                </c:pt>
                <c:pt idx="45" formatCode="0">
                  <c:v>779.21049674484755</c:v>
                </c:pt>
              </c:numCache>
            </c:numRef>
          </c:val>
          <c:smooth val="0"/>
          <c:extLst xmlns:c16r2="http://schemas.microsoft.com/office/drawing/2015/06/chart">
            <c:ext xmlns:c16="http://schemas.microsoft.com/office/drawing/2014/chart" uri="{C3380CC4-5D6E-409C-BE32-E72D297353CC}">
              <c16:uniqueId val="{00000004-8608-440D-96BA-454AF268BF85}"/>
            </c:ext>
          </c:extLst>
        </c:ser>
        <c:dLbls>
          <c:showLegendKey val="0"/>
          <c:showVal val="0"/>
          <c:showCatName val="0"/>
          <c:showSerName val="0"/>
          <c:showPercent val="0"/>
          <c:showBubbleSize val="0"/>
        </c:dLbls>
        <c:smooth val="0"/>
        <c:axId val="350544992"/>
        <c:axId val="350545384"/>
      </c:lineChart>
      <c:catAx>
        <c:axId val="350544992"/>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0545384"/>
        <c:crosses val="autoZero"/>
        <c:auto val="1"/>
        <c:lblAlgn val="ctr"/>
        <c:lblOffset val="100"/>
        <c:tickLblSkip val="4"/>
        <c:tickMarkSkip val="1"/>
        <c:noMultiLvlLbl val="0"/>
      </c:catAx>
      <c:valAx>
        <c:axId val="350545384"/>
        <c:scaling>
          <c:orientation val="minMax"/>
          <c:max val="2500"/>
        </c:scaling>
        <c:delete val="0"/>
        <c:axPos val="l"/>
        <c:majorGridlines>
          <c:spPr>
            <a:ln w="3098">
              <a:solidFill>
                <a:schemeClr val="tx1">
                  <a:lumMod val="65000"/>
                </a:schemeClr>
              </a:solidFill>
              <a:prstDash val="solid"/>
            </a:ln>
          </c:spPr>
        </c:majorGridlines>
        <c:numFmt formatCode="#,##0" sourceLinked="0"/>
        <c:majorTickMark val="none"/>
        <c:minorTickMark val="none"/>
        <c:tickLblPos val="nextTo"/>
        <c:spPr>
          <a:ln w="3098">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0544992"/>
        <c:crosses val="autoZero"/>
        <c:crossBetween val="midCat"/>
        <c:majorUnit val="500"/>
        <c:minorUnit val="4"/>
      </c:valAx>
      <c:spPr>
        <a:solidFill>
          <a:schemeClr val="tx1"/>
        </a:solidFill>
        <a:ln w="3098">
          <a:solidFill>
            <a:schemeClr val="tx1"/>
          </a:solidFill>
          <a:prstDash val="solid"/>
        </a:ln>
      </c:spPr>
    </c:plotArea>
    <c:legend>
      <c:legendPos val="r"/>
      <c:layout>
        <c:manualLayout>
          <c:xMode val="edge"/>
          <c:yMode val="edge"/>
          <c:x val="0.3228027103864215"/>
          <c:y val="6.1667017496308749E-2"/>
          <c:w val="0.6771972896135785"/>
          <c:h val="0.27614128946850669"/>
        </c:manualLayout>
      </c:layout>
      <c:overlay val="0"/>
      <c:spPr>
        <a:noFill/>
        <a:ln w="3098">
          <a:noFill/>
          <a:prstDash val="solid"/>
        </a:ln>
        <a:effectLst/>
      </c:spPr>
      <c:txPr>
        <a:bodyPr/>
        <a:lstStyle/>
        <a:p>
          <a:pPr>
            <a:defRPr sz="1500" b="0" i="0" u="none" strike="noStrike" baseline="0">
              <a:solidFill>
                <a:schemeClr val="bg1"/>
              </a:solidFill>
              <a:latin typeface="Arial"/>
              <a:ea typeface="Arial"/>
              <a:cs typeface="Arial"/>
            </a:defRPr>
          </a:pPr>
          <a:endParaRPr lang="sv-SE"/>
        </a:p>
      </c:txPr>
    </c:legend>
    <c:plotVisOnly val="1"/>
    <c:dispBlanksAs val="gap"/>
    <c:showDLblsOverMax val="0"/>
  </c:chart>
  <c:spPr>
    <a:noFill/>
    <a:ln>
      <a:noFill/>
    </a:ln>
  </c:spPr>
  <c:txPr>
    <a:bodyPr/>
    <a:lstStyle/>
    <a:p>
      <a:pPr>
        <a:defRPr sz="1756"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875311720698312E-2"/>
          <c:y val="2.9911705409928574E-2"/>
          <c:w val="0.90651505931041665"/>
          <c:h val="0.87401823422955338"/>
        </c:manualLayout>
      </c:layout>
      <c:lineChart>
        <c:grouping val="standard"/>
        <c:varyColors val="0"/>
        <c:ser>
          <c:idx val="0"/>
          <c:order val="0"/>
          <c:tx>
            <c:strRef>
              <c:f>Sheet1!$B$1</c:f>
              <c:strCache>
                <c:ptCount val="1"/>
                <c:pt idx="0">
                  <c:v>Boys, 9th grade</c:v>
                </c:pt>
              </c:strCache>
            </c:strRef>
          </c:tx>
          <c:spPr>
            <a:ln w="38100">
              <a:solidFill>
                <a:srgbClr val="004687"/>
              </a:solidFill>
              <a:prstDash val="solid"/>
            </a:ln>
          </c:spPr>
          <c:marker>
            <c:symbol val="none"/>
          </c:marker>
          <c:cat>
            <c:strRef>
              <c:f>Sheet1!$A$19:$A$35</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Sheet1!$B$19:$B$35</c:f>
              <c:numCache>
                <c:formatCode>General</c:formatCode>
                <c:ptCount val="17"/>
                <c:pt idx="12" formatCode="#,##0">
                  <c:v>6.7527288647665058</c:v>
                </c:pt>
                <c:pt idx="13" formatCode="#,##0">
                  <c:v>5.3784717145237808</c:v>
                </c:pt>
                <c:pt idx="14" formatCode="#,##0">
                  <c:v>5.4470564937674268</c:v>
                </c:pt>
                <c:pt idx="15" formatCode="#,##0">
                  <c:v>6.4304334468804374</c:v>
                </c:pt>
                <c:pt idx="16" formatCode="#,##0">
                  <c:v>5.1112426487678499</c:v>
                </c:pt>
              </c:numCache>
            </c:numRef>
          </c:val>
          <c:smooth val="0"/>
          <c:extLst xmlns:c16r2="http://schemas.microsoft.com/office/drawing/2015/06/chart">
            <c:ext xmlns:c16="http://schemas.microsoft.com/office/drawing/2014/chart" uri="{C3380CC4-5D6E-409C-BE32-E72D297353CC}">
              <c16:uniqueId val="{00000000-6F32-464D-9F0D-83FC07F30FB9}"/>
            </c:ext>
          </c:extLst>
        </c:ser>
        <c:ser>
          <c:idx val="1"/>
          <c:order val="1"/>
          <c:tx>
            <c:strRef>
              <c:f>Sheet1!$C$1</c:f>
              <c:strCache>
                <c:ptCount val="1"/>
              </c:strCache>
            </c:strRef>
          </c:tx>
          <c:spPr>
            <a:ln w="38100">
              <a:solidFill>
                <a:srgbClr val="004687"/>
              </a:solidFill>
              <a:prstDash val="solid"/>
            </a:ln>
          </c:spPr>
          <c:marker>
            <c:symbol val="none"/>
          </c:marker>
          <c:cat>
            <c:strRef>
              <c:f>Sheet1!$A$19:$A$35</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Sheet1!$C$19:$C$35</c:f>
              <c:numCache>
                <c:formatCode>#,##0</c:formatCode>
                <c:ptCount val="17"/>
                <c:pt idx="0">
                  <c:v>17.128692320880479</c:v>
                </c:pt>
                <c:pt idx="1">
                  <c:v>18.022512995702222</c:v>
                </c:pt>
                <c:pt idx="2">
                  <c:v>17.376688238701476</c:v>
                </c:pt>
                <c:pt idx="3">
                  <c:v>16.215943206539098</c:v>
                </c:pt>
                <c:pt idx="4">
                  <c:v>14.620365525664599</c:v>
                </c:pt>
                <c:pt idx="5">
                  <c:v>14.175391711670571</c:v>
                </c:pt>
                <c:pt idx="6">
                  <c:v>13.772802254781137</c:v>
                </c:pt>
                <c:pt idx="7">
                  <c:v>10.813850112263795</c:v>
                </c:pt>
                <c:pt idx="8">
                  <c:v>9.5174549718696291</c:v>
                </c:pt>
                <c:pt idx="9">
                  <c:v>9.1368291287777623</c:v>
                </c:pt>
                <c:pt idx="10">
                  <c:v>8.1967172089057403</c:v>
                </c:pt>
                <c:pt idx="11">
                  <c:v>6.4275534305142932</c:v>
                </c:pt>
                <c:pt idx="12">
                  <c:v>7.318573125116778</c:v>
                </c:pt>
              </c:numCache>
            </c:numRef>
          </c:val>
          <c:smooth val="0"/>
          <c:extLst xmlns:c16r2="http://schemas.microsoft.com/office/drawing/2015/06/chart">
            <c:ext xmlns:c16="http://schemas.microsoft.com/office/drawing/2014/chart" uri="{C3380CC4-5D6E-409C-BE32-E72D297353CC}">
              <c16:uniqueId val="{00000001-6F32-464D-9F0D-83FC07F30FB9}"/>
            </c:ext>
          </c:extLst>
        </c:ser>
        <c:ser>
          <c:idx val="2"/>
          <c:order val="2"/>
          <c:tx>
            <c:strRef>
              <c:f>Sheet1!$D$1</c:f>
              <c:strCache>
                <c:ptCount val="1"/>
                <c:pt idx="0">
                  <c:v>Girls, 9th grade</c:v>
                </c:pt>
              </c:strCache>
            </c:strRef>
          </c:tx>
          <c:spPr>
            <a:ln w="38100">
              <a:solidFill>
                <a:srgbClr val="BEBC00"/>
              </a:solidFill>
              <a:prstDash val="solid"/>
            </a:ln>
          </c:spPr>
          <c:marker>
            <c:symbol val="none"/>
          </c:marker>
          <c:cat>
            <c:strRef>
              <c:f>Sheet1!$A$19:$A$35</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Sheet1!$D$19:$D$35</c:f>
              <c:numCache>
                <c:formatCode>General</c:formatCode>
                <c:ptCount val="17"/>
                <c:pt idx="12" formatCode="#,##0">
                  <c:v>0.49792698610878772</c:v>
                </c:pt>
                <c:pt idx="13" formatCode="#,##0">
                  <c:v>0.74451049912745115</c:v>
                </c:pt>
                <c:pt idx="14" formatCode="#,##0">
                  <c:v>0.75575212481392395</c:v>
                </c:pt>
                <c:pt idx="15" formatCode="#,##0">
                  <c:v>0.36975761432643472</c:v>
                </c:pt>
                <c:pt idx="16" formatCode="#,##0">
                  <c:v>0.26743545406391067</c:v>
                </c:pt>
              </c:numCache>
            </c:numRef>
          </c:val>
          <c:smooth val="0"/>
          <c:extLst xmlns:c16r2="http://schemas.microsoft.com/office/drawing/2015/06/chart">
            <c:ext xmlns:c16="http://schemas.microsoft.com/office/drawing/2014/chart" uri="{C3380CC4-5D6E-409C-BE32-E72D297353CC}">
              <c16:uniqueId val="{00000002-6F32-464D-9F0D-83FC07F30FB9}"/>
            </c:ext>
          </c:extLst>
        </c:ser>
        <c:ser>
          <c:idx val="3"/>
          <c:order val="3"/>
          <c:tx>
            <c:strRef>
              <c:f>Sheet1!$E$1</c:f>
              <c:strCache>
                <c:ptCount val="1"/>
              </c:strCache>
            </c:strRef>
          </c:tx>
          <c:spPr>
            <a:ln w="38100">
              <a:solidFill>
                <a:srgbClr val="BEBC00"/>
              </a:solidFill>
              <a:prstDash val="solid"/>
            </a:ln>
          </c:spPr>
          <c:marker>
            <c:symbol val="none"/>
          </c:marker>
          <c:cat>
            <c:strRef>
              <c:f>Sheet1!$A$19:$A$35</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Sheet1!$E$19:$E$35</c:f>
              <c:numCache>
                <c:formatCode>#,##0</c:formatCode>
                <c:ptCount val="17"/>
                <c:pt idx="0">
                  <c:v>0.48130399576787725</c:v>
                </c:pt>
                <c:pt idx="1">
                  <c:v>1.1498601787183325</c:v>
                </c:pt>
                <c:pt idx="2">
                  <c:v>1.4577163901761647</c:v>
                </c:pt>
                <c:pt idx="3">
                  <c:v>1.7637661527676092</c:v>
                </c:pt>
                <c:pt idx="4">
                  <c:v>2.7244384151135916</c:v>
                </c:pt>
                <c:pt idx="5">
                  <c:v>2.0005993371354016</c:v>
                </c:pt>
                <c:pt idx="6">
                  <c:v>2.5768641924581881</c:v>
                </c:pt>
                <c:pt idx="7">
                  <c:v>1.3828055720892749</c:v>
                </c:pt>
                <c:pt idx="8">
                  <c:v>0.71225578392066635</c:v>
                </c:pt>
                <c:pt idx="9">
                  <c:v>0.81729128696814879</c:v>
                </c:pt>
                <c:pt idx="10">
                  <c:v>0.97768536012699547</c:v>
                </c:pt>
                <c:pt idx="11">
                  <c:v>0.70147088373980093</c:v>
                </c:pt>
                <c:pt idx="12">
                  <c:v>0.50367369629898695</c:v>
                </c:pt>
              </c:numCache>
            </c:numRef>
          </c:val>
          <c:smooth val="0"/>
          <c:extLst xmlns:c16r2="http://schemas.microsoft.com/office/drawing/2015/06/chart">
            <c:ext xmlns:c16="http://schemas.microsoft.com/office/drawing/2014/chart" uri="{C3380CC4-5D6E-409C-BE32-E72D297353CC}">
              <c16:uniqueId val="{00000003-6F32-464D-9F0D-83FC07F30FB9}"/>
            </c:ext>
          </c:extLst>
        </c:ser>
        <c:ser>
          <c:idx val="4"/>
          <c:order val="4"/>
          <c:tx>
            <c:strRef>
              <c:f>Sheet1!$F$1</c:f>
              <c:strCache>
                <c:ptCount val="1"/>
                <c:pt idx="0">
                  <c:v>Boys, 11th grade</c:v>
                </c:pt>
              </c:strCache>
            </c:strRef>
          </c:tx>
          <c:spPr>
            <a:ln w="38100">
              <a:solidFill>
                <a:srgbClr val="F29200"/>
              </a:solidFill>
              <a:prstDash val="solid"/>
            </a:ln>
          </c:spPr>
          <c:marker>
            <c:symbol val="none"/>
          </c:marker>
          <c:cat>
            <c:strRef>
              <c:f>Sheet1!$A$19:$A$35</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Sheet1!$F$19:$F$35</c:f>
              <c:numCache>
                <c:formatCode>General</c:formatCode>
                <c:ptCount val="17"/>
                <c:pt idx="4" formatCode="#,##0">
                  <c:v>22.00624200208641</c:v>
                </c:pt>
                <c:pt idx="5" formatCode="#,##0">
                  <c:v>22.029403184724096</c:v>
                </c:pt>
                <c:pt idx="6" formatCode="#,##0">
                  <c:v>22.701942486537629</c:v>
                </c:pt>
                <c:pt idx="7" formatCode="#,##0">
                  <c:v>19.977018545243457</c:v>
                </c:pt>
                <c:pt idx="8" formatCode="#,##0">
                  <c:v>15.647357960442138</c:v>
                </c:pt>
                <c:pt idx="9" formatCode="#,##0">
                  <c:v>15.820961418177355</c:v>
                </c:pt>
                <c:pt idx="10" formatCode="#,##0">
                  <c:v>16.435615633286066</c:v>
                </c:pt>
                <c:pt idx="11" formatCode="#,##0">
                  <c:v>16.430457864496852</c:v>
                </c:pt>
                <c:pt idx="12" formatCode="#,##0">
                  <c:v>15.280970379780259</c:v>
                </c:pt>
              </c:numCache>
            </c:numRef>
          </c:val>
          <c:smooth val="0"/>
          <c:extLst xmlns:c16r2="http://schemas.microsoft.com/office/drawing/2015/06/chart">
            <c:ext xmlns:c16="http://schemas.microsoft.com/office/drawing/2014/chart" uri="{C3380CC4-5D6E-409C-BE32-E72D297353CC}">
              <c16:uniqueId val="{00000004-6F32-464D-9F0D-83FC07F30FB9}"/>
            </c:ext>
          </c:extLst>
        </c:ser>
        <c:ser>
          <c:idx val="5"/>
          <c:order val="5"/>
          <c:tx>
            <c:strRef>
              <c:f>Sheet1!$G$1</c:f>
              <c:strCache>
                <c:ptCount val="1"/>
              </c:strCache>
            </c:strRef>
          </c:tx>
          <c:spPr>
            <a:ln w="38100">
              <a:solidFill>
                <a:srgbClr val="F29200"/>
              </a:solidFill>
            </a:ln>
          </c:spPr>
          <c:marker>
            <c:symbol val="none"/>
          </c:marker>
          <c:cat>
            <c:strRef>
              <c:f>Sheet1!$A$19:$A$35</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Sheet1!$G$19:$G$35</c:f>
              <c:numCache>
                <c:formatCode>General</c:formatCode>
                <c:ptCount val="17"/>
                <c:pt idx="12" formatCode="#,##0">
                  <c:v>13.758651730865241</c:v>
                </c:pt>
                <c:pt idx="13" formatCode="#,##0">
                  <c:v>14.545506582470393</c:v>
                </c:pt>
                <c:pt idx="14" formatCode="#,##0">
                  <c:v>14.769681189287168</c:v>
                </c:pt>
                <c:pt idx="15" formatCode="#,##0">
                  <c:v>14.687762242727825</c:v>
                </c:pt>
                <c:pt idx="16" formatCode="#,##0">
                  <c:v>12.891046625884529</c:v>
                </c:pt>
              </c:numCache>
            </c:numRef>
          </c:val>
          <c:smooth val="0"/>
          <c:extLst xmlns:c16r2="http://schemas.microsoft.com/office/drawing/2015/06/chart">
            <c:ext xmlns:c16="http://schemas.microsoft.com/office/drawing/2014/chart" uri="{C3380CC4-5D6E-409C-BE32-E72D297353CC}">
              <c16:uniqueId val="{00000005-6F32-464D-9F0D-83FC07F30FB9}"/>
            </c:ext>
          </c:extLst>
        </c:ser>
        <c:ser>
          <c:idx val="6"/>
          <c:order val="6"/>
          <c:tx>
            <c:strRef>
              <c:f>Sheet1!$H$1</c:f>
              <c:strCache>
                <c:ptCount val="1"/>
                <c:pt idx="0">
                  <c:v>Girls, 11th grade</c:v>
                </c:pt>
              </c:strCache>
            </c:strRef>
          </c:tx>
          <c:spPr>
            <a:ln w="38100">
              <a:solidFill>
                <a:srgbClr val="C00000"/>
              </a:solidFill>
            </a:ln>
          </c:spPr>
          <c:marker>
            <c:symbol val="none"/>
          </c:marker>
          <c:cat>
            <c:strRef>
              <c:f>Sheet1!$A$19:$A$35</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Sheet1!$H$19:$H$35</c:f>
              <c:numCache>
                <c:formatCode>General</c:formatCode>
                <c:ptCount val="17"/>
                <c:pt idx="4" formatCode="#,##0">
                  <c:v>3.5553731416322938</c:v>
                </c:pt>
                <c:pt idx="5" formatCode="#,##0">
                  <c:v>4.6105796296810233</c:v>
                </c:pt>
                <c:pt idx="6" formatCode="#,##0">
                  <c:v>4.9035999760041147</c:v>
                </c:pt>
                <c:pt idx="7" formatCode="#,##0">
                  <c:v>3.5263041137738749</c:v>
                </c:pt>
                <c:pt idx="8" formatCode="#,##0">
                  <c:v>3.2316002494116809</c:v>
                </c:pt>
                <c:pt idx="9" formatCode="#,##0">
                  <c:v>3.1103718912708933</c:v>
                </c:pt>
                <c:pt idx="10" formatCode="#,##0">
                  <c:v>2.7738067888478102</c:v>
                </c:pt>
                <c:pt idx="11" formatCode="#,##0">
                  <c:v>2.7834386707571621</c:v>
                </c:pt>
                <c:pt idx="12" formatCode="#,##0">
                  <c:v>1.8659986401642024</c:v>
                </c:pt>
              </c:numCache>
            </c:numRef>
          </c:val>
          <c:smooth val="0"/>
          <c:extLst xmlns:c16r2="http://schemas.microsoft.com/office/drawing/2015/06/chart">
            <c:ext xmlns:c16="http://schemas.microsoft.com/office/drawing/2014/chart" uri="{C3380CC4-5D6E-409C-BE32-E72D297353CC}">
              <c16:uniqueId val="{00000006-6F32-464D-9F0D-83FC07F30FB9}"/>
            </c:ext>
          </c:extLst>
        </c:ser>
        <c:ser>
          <c:idx val="7"/>
          <c:order val="7"/>
          <c:tx>
            <c:strRef>
              <c:f>Sheet1!$I$1</c:f>
              <c:strCache>
                <c:ptCount val="1"/>
              </c:strCache>
            </c:strRef>
          </c:tx>
          <c:spPr>
            <a:ln w="38100">
              <a:solidFill>
                <a:srgbClr val="C00000"/>
              </a:solidFill>
            </a:ln>
          </c:spPr>
          <c:marker>
            <c:symbol val="none"/>
          </c:marker>
          <c:cat>
            <c:strRef>
              <c:f>Sheet1!$A$19:$A$35</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Sheet1!$I$19:$I$35</c:f>
              <c:numCache>
                <c:formatCode>General</c:formatCode>
                <c:ptCount val="17"/>
                <c:pt idx="12" formatCode="#,##0">
                  <c:v>1.4763859151326582</c:v>
                </c:pt>
                <c:pt idx="13" formatCode="#,##0">
                  <c:v>1.6793315480988333</c:v>
                </c:pt>
                <c:pt idx="14" formatCode="#,##0">
                  <c:v>0.70649977979832146</c:v>
                </c:pt>
                <c:pt idx="15" formatCode="#,##0">
                  <c:v>0.80094454623258193</c:v>
                </c:pt>
                <c:pt idx="16" formatCode="#,##0">
                  <c:v>1.210461971572087</c:v>
                </c:pt>
              </c:numCache>
            </c:numRef>
          </c:val>
          <c:smooth val="0"/>
          <c:extLst xmlns:c16r2="http://schemas.microsoft.com/office/drawing/2015/06/chart">
            <c:ext xmlns:c16="http://schemas.microsoft.com/office/drawing/2014/chart" uri="{C3380CC4-5D6E-409C-BE32-E72D297353CC}">
              <c16:uniqueId val="{00000007-6F32-464D-9F0D-83FC07F30FB9}"/>
            </c:ext>
          </c:extLst>
        </c:ser>
        <c:ser>
          <c:idx val="8"/>
          <c:order val="8"/>
          <c:tx>
            <c:strRef>
              <c:f>Sheet1!$J$1</c:f>
              <c:strCache>
                <c:ptCount val="1"/>
                <c:pt idx="0">
                  <c:v>Men, 16-84 years</c:v>
                </c:pt>
              </c:strCache>
            </c:strRef>
          </c:tx>
          <c:spPr>
            <a:ln w="38100">
              <a:solidFill>
                <a:schemeClr val="bg1"/>
              </a:solidFill>
              <a:prstDash val="sysDot"/>
            </a:ln>
          </c:spPr>
          <c:marker>
            <c:symbol val="none"/>
          </c:marker>
          <c:cat>
            <c:strRef>
              <c:f>Sheet1!$A$19:$A$35</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Sheet1!$J$19:$J$35</c:f>
              <c:numCache>
                <c:formatCode>General</c:formatCode>
                <c:ptCount val="17"/>
                <c:pt idx="4" formatCode="0">
                  <c:v>22</c:v>
                </c:pt>
                <c:pt idx="5" formatCode="0">
                  <c:v>22</c:v>
                </c:pt>
                <c:pt idx="6" formatCode="0">
                  <c:v>20</c:v>
                </c:pt>
                <c:pt idx="7" formatCode="0">
                  <c:v>19</c:v>
                </c:pt>
                <c:pt idx="8" formatCode="0">
                  <c:v>19</c:v>
                </c:pt>
                <c:pt idx="9" formatCode="0">
                  <c:v>19</c:v>
                </c:pt>
                <c:pt idx="10" formatCode="0">
                  <c:v>20</c:v>
                </c:pt>
                <c:pt idx="11" formatCode="0">
                  <c:v>18</c:v>
                </c:pt>
                <c:pt idx="12" formatCode="0">
                  <c:v>19</c:v>
                </c:pt>
                <c:pt idx="13" formatCode="0">
                  <c:v>18</c:v>
                </c:pt>
                <c:pt idx="14" formatCode="0">
                  <c:v>18</c:v>
                </c:pt>
                <c:pt idx="15" formatCode="0">
                  <c:v>19</c:v>
                </c:pt>
                <c:pt idx="16" formatCode="0">
                  <c:v>18</c:v>
                </c:pt>
              </c:numCache>
            </c:numRef>
          </c:val>
          <c:smooth val="0"/>
          <c:extLst xmlns:c16r2="http://schemas.microsoft.com/office/drawing/2015/06/chart">
            <c:ext xmlns:c16="http://schemas.microsoft.com/office/drawing/2014/chart" uri="{C3380CC4-5D6E-409C-BE32-E72D297353CC}">
              <c16:uniqueId val="{00000008-6F32-464D-9F0D-83FC07F30FB9}"/>
            </c:ext>
          </c:extLst>
        </c:ser>
        <c:ser>
          <c:idx val="9"/>
          <c:order val="9"/>
          <c:tx>
            <c:strRef>
              <c:f>Sheet1!$K$1</c:f>
              <c:strCache>
                <c:ptCount val="1"/>
                <c:pt idx="0">
                  <c:v>Women, 16-84 years</c:v>
                </c:pt>
              </c:strCache>
            </c:strRef>
          </c:tx>
          <c:spPr>
            <a:ln w="38100">
              <a:solidFill>
                <a:schemeClr val="bg1"/>
              </a:solidFill>
            </a:ln>
          </c:spPr>
          <c:marker>
            <c:symbol val="none"/>
          </c:marker>
          <c:cat>
            <c:strRef>
              <c:f>Sheet1!$A$19:$A$35</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Sheet1!$K$19:$K$35</c:f>
              <c:numCache>
                <c:formatCode>General</c:formatCode>
                <c:ptCount val="17"/>
                <c:pt idx="4" formatCode="0">
                  <c:v>3</c:v>
                </c:pt>
                <c:pt idx="5" formatCode="0">
                  <c:v>4</c:v>
                </c:pt>
                <c:pt idx="6" formatCode="0">
                  <c:v>4</c:v>
                </c:pt>
                <c:pt idx="7" formatCode="0">
                  <c:v>3</c:v>
                </c:pt>
                <c:pt idx="8" formatCode="0">
                  <c:v>4</c:v>
                </c:pt>
                <c:pt idx="9" formatCode="0">
                  <c:v>4</c:v>
                </c:pt>
                <c:pt idx="10" formatCode="0">
                  <c:v>4</c:v>
                </c:pt>
                <c:pt idx="11" formatCode="0">
                  <c:v>3</c:v>
                </c:pt>
                <c:pt idx="12" formatCode="0">
                  <c:v>3</c:v>
                </c:pt>
                <c:pt idx="13" formatCode="0">
                  <c:v>4</c:v>
                </c:pt>
                <c:pt idx="14" formatCode="0">
                  <c:v>4</c:v>
                </c:pt>
                <c:pt idx="15" formatCode="0">
                  <c:v>4</c:v>
                </c:pt>
                <c:pt idx="16" formatCode="0">
                  <c:v>4</c:v>
                </c:pt>
              </c:numCache>
            </c:numRef>
          </c:val>
          <c:smooth val="0"/>
          <c:extLst xmlns:c16r2="http://schemas.microsoft.com/office/drawing/2015/06/chart">
            <c:ext xmlns:c16="http://schemas.microsoft.com/office/drawing/2014/chart" uri="{C3380CC4-5D6E-409C-BE32-E72D297353CC}">
              <c16:uniqueId val="{00000009-6F32-464D-9F0D-83FC07F30FB9}"/>
            </c:ext>
          </c:extLst>
        </c:ser>
        <c:dLbls>
          <c:showLegendKey val="0"/>
          <c:showVal val="0"/>
          <c:showCatName val="0"/>
          <c:showSerName val="0"/>
          <c:showPercent val="0"/>
          <c:showBubbleSize val="0"/>
        </c:dLbls>
        <c:smooth val="0"/>
        <c:axId val="359286736"/>
        <c:axId val="359287128"/>
      </c:lineChart>
      <c:catAx>
        <c:axId val="359286736"/>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9287128"/>
        <c:crosses val="autoZero"/>
        <c:auto val="1"/>
        <c:lblAlgn val="ctr"/>
        <c:lblOffset val="100"/>
        <c:tickLblSkip val="2"/>
        <c:tickMarkSkip val="1"/>
        <c:noMultiLvlLbl val="0"/>
      </c:catAx>
      <c:valAx>
        <c:axId val="359287128"/>
        <c:scaling>
          <c:orientation val="minMax"/>
          <c:max val="30"/>
        </c:scaling>
        <c:delete val="0"/>
        <c:axPos val="l"/>
        <c:majorGridlines>
          <c:spPr>
            <a:ln w="3167">
              <a:solidFill>
                <a:schemeClr val="tx1">
                  <a:lumMod val="65000"/>
                </a:schemeClr>
              </a:solidFill>
              <a:prstDash val="solid"/>
            </a:ln>
          </c:spPr>
        </c:majorGridlines>
        <c:numFmt formatCode="General" sourceLinked="1"/>
        <c:majorTickMark val="none"/>
        <c:minorTickMark val="none"/>
        <c:tickLblPos val="nextTo"/>
        <c:spPr>
          <a:ln w="3167">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9286736"/>
        <c:crosses val="autoZero"/>
        <c:crossBetween val="midCat"/>
        <c:majorUnit val="10"/>
      </c:valAx>
      <c:spPr>
        <a:solidFill>
          <a:schemeClr val="tx1"/>
        </a:solidFill>
        <a:ln w="3167">
          <a:solidFill>
            <a:schemeClr val="tx1"/>
          </a:solidFill>
          <a:prstDash val="solid"/>
        </a:ln>
      </c:spPr>
    </c:plotArea>
    <c:legend>
      <c:legendPos val="r"/>
      <c:legendEntry>
        <c:idx val="1"/>
        <c:delete val="1"/>
      </c:legendEntry>
      <c:legendEntry>
        <c:idx val="3"/>
        <c:delete val="1"/>
      </c:legendEntry>
      <c:legendEntry>
        <c:idx val="5"/>
        <c:delete val="1"/>
      </c:legendEntry>
      <c:legendEntry>
        <c:idx val="7"/>
        <c:delete val="1"/>
      </c:legendEntry>
      <c:layout>
        <c:manualLayout>
          <c:xMode val="edge"/>
          <c:yMode val="edge"/>
          <c:x val="0.29424419169825994"/>
          <c:y val="4.899529226883706E-2"/>
          <c:w val="0.67734529217581885"/>
          <c:h val="0.15934421675940943"/>
        </c:manualLayout>
      </c:layout>
      <c:overlay val="0"/>
      <c:spPr>
        <a:noFill/>
        <a:ln w="3167">
          <a:noFill/>
          <a:prstDash val="solid"/>
        </a:ln>
        <a:effectLst/>
      </c:spPr>
      <c:txPr>
        <a:bodyPr/>
        <a:lstStyle/>
        <a:p>
          <a:pPr>
            <a:defRPr sz="1700" b="0" i="0" u="none" strike="noStrike" baseline="0">
              <a:solidFill>
                <a:schemeClr val="bg1"/>
              </a:solidFill>
              <a:latin typeface="Arial"/>
              <a:ea typeface="Arial"/>
              <a:cs typeface="Arial"/>
            </a:defRPr>
          </a:pPr>
          <a:endParaRPr lang="sv-SE"/>
        </a:p>
      </c:txPr>
    </c:legend>
    <c:plotVisOnly val="1"/>
    <c:dispBlanksAs val="gap"/>
    <c:showDLblsOverMax val="0"/>
  </c:chart>
  <c:spPr>
    <a:noFill/>
    <a:ln>
      <a:noFill/>
    </a:ln>
  </c:spPr>
  <c:txPr>
    <a:bodyPr/>
    <a:lstStyle/>
    <a:p>
      <a:pPr>
        <a:defRPr sz="1796"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047789725209095E-2"/>
          <c:y val="3.2193158953722351E-2"/>
          <c:w val="0.91397849462365865"/>
          <c:h val="0.84708249496981891"/>
        </c:manualLayout>
      </c:layout>
      <c:lineChart>
        <c:grouping val="standard"/>
        <c:varyColors val="0"/>
        <c:ser>
          <c:idx val="0"/>
          <c:order val="0"/>
          <c:tx>
            <c:strRef>
              <c:f>Sheet1!$B$1</c:f>
              <c:strCache>
                <c:ptCount val="1"/>
                <c:pt idx="0">
                  <c:v>Men</c:v>
                </c:pt>
              </c:strCache>
            </c:strRef>
          </c:tx>
          <c:spPr>
            <a:ln w="38100">
              <a:solidFill>
                <a:srgbClr val="004687"/>
              </a:solidFill>
              <a:prstDash val="solid"/>
            </a:ln>
          </c:spPr>
          <c:marker>
            <c:symbol val="none"/>
          </c:marker>
          <c:cat>
            <c:numRef>
              <c:f>Sheet1!$A$2:$A$62</c:f>
              <c:numCache>
                <c:formatCode>General</c:formatCode>
                <c:ptCount val="61"/>
                <c:pt idx="0">
                  <c:v>1955</c:v>
                </c:pt>
                <c:pt idx="1">
                  <c:v>1956</c:v>
                </c:pt>
                <c:pt idx="2">
                  <c:v>1957</c:v>
                </c:pt>
                <c:pt idx="3">
                  <c:v>1958</c:v>
                </c:pt>
                <c:pt idx="4">
                  <c:v>1959</c:v>
                </c:pt>
                <c:pt idx="5">
                  <c:v>1960</c:v>
                </c:pt>
                <c:pt idx="6">
                  <c:v>1961</c:v>
                </c:pt>
                <c:pt idx="7">
                  <c:v>1962</c:v>
                </c:pt>
                <c:pt idx="8">
                  <c:v>1963</c:v>
                </c:pt>
                <c:pt idx="9">
                  <c:v>1964</c:v>
                </c:pt>
                <c:pt idx="10">
                  <c:v>1965</c:v>
                </c:pt>
                <c:pt idx="11">
                  <c:v>1966</c:v>
                </c:pt>
                <c:pt idx="12">
                  <c:v>1967</c:v>
                </c:pt>
                <c:pt idx="13">
                  <c:v>1968</c:v>
                </c:pt>
                <c:pt idx="14">
                  <c:v>1969</c:v>
                </c:pt>
                <c:pt idx="15">
                  <c:v>1970</c:v>
                </c:pt>
                <c:pt idx="16">
                  <c:v>1971</c:v>
                </c:pt>
                <c:pt idx="17">
                  <c:v>1972</c:v>
                </c:pt>
                <c:pt idx="18">
                  <c:v>1973</c:v>
                </c:pt>
                <c:pt idx="19">
                  <c:v>1974</c:v>
                </c:pt>
                <c:pt idx="20">
                  <c:v>1975</c:v>
                </c:pt>
                <c:pt idx="21">
                  <c:v>1976</c:v>
                </c:pt>
                <c:pt idx="22">
                  <c:v>1977</c:v>
                </c:pt>
                <c:pt idx="23">
                  <c:v>1978</c:v>
                </c:pt>
                <c:pt idx="24">
                  <c:v>1979</c:v>
                </c:pt>
                <c:pt idx="25">
                  <c:v>1980</c:v>
                </c:pt>
                <c:pt idx="26">
                  <c:v>1981</c:v>
                </c:pt>
                <c:pt idx="27">
                  <c:v>1982</c:v>
                </c:pt>
                <c:pt idx="28">
                  <c:v>1983</c:v>
                </c:pt>
                <c:pt idx="29">
                  <c:v>1984</c:v>
                </c:pt>
                <c:pt idx="30">
                  <c:v>1985</c:v>
                </c:pt>
                <c:pt idx="31">
                  <c:v>1986</c:v>
                </c:pt>
                <c:pt idx="32">
                  <c:v>1987</c:v>
                </c:pt>
                <c:pt idx="33">
                  <c:v>1988</c:v>
                </c:pt>
                <c:pt idx="34">
                  <c:v>1989</c:v>
                </c:pt>
                <c:pt idx="35">
                  <c:v>1990</c:v>
                </c:pt>
                <c:pt idx="36">
                  <c:v>1991</c:v>
                </c:pt>
                <c:pt idx="37">
                  <c:v>1992</c:v>
                </c:pt>
                <c:pt idx="38">
                  <c:v>1993</c:v>
                </c:pt>
                <c:pt idx="39">
                  <c:v>1994</c:v>
                </c:pt>
                <c:pt idx="40">
                  <c:v>1995</c:v>
                </c:pt>
                <c:pt idx="41">
                  <c:v>1996</c:v>
                </c:pt>
                <c:pt idx="42">
                  <c:v>1997</c:v>
                </c:pt>
                <c:pt idx="43">
                  <c:v>1998</c:v>
                </c:pt>
                <c:pt idx="44">
                  <c:v>1999</c:v>
                </c:pt>
                <c:pt idx="45">
                  <c:v>2000</c:v>
                </c:pt>
                <c:pt idx="46">
                  <c:v>2001</c:v>
                </c:pt>
                <c:pt idx="47">
                  <c:v>2002</c:v>
                </c:pt>
                <c:pt idx="48">
                  <c:v>2003</c:v>
                </c:pt>
                <c:pt idx="49">
                  <c:v>2004</c:v>
                </c:pt>
                <c:pt idx="50">
                  <c:v>2005</c:v>
                </c:pt>
                <c:pt idx="51">
                  <c:v>2006</c:v>
                </c:pt>
                <c:pt idx="52">
                  <c:v>2007</c:v>
                </c:pt>
                <c:pt idx="53">
                  <c:v>2008</c:v>
                </c:pt>
                <c:pt idx="54">
                  <c:v>2009</c:v>
                </c:pt>
                <c:pt idx="55">
                  <c:v>2010</c:v>
                </c:pt>
                <c:pt idx="56">
                  <c:v>2011</c:v>
                </c:pt>
                <c:pt idx="57">
                  <c:v>2012</c:v>
                </c:pt>
                <c:pt idx="58">
                  <c:v>2013</c:v>
                </c:pt>
                <c:pt idx="59">
                  <c:v>2014</c:v>
                </c:pt>
                <c:pt idx="60">
                  <c:v>2015</c:v>
                </c:pt>
              </c:numCache>
            </c:numRef>
          </c:cat>
          <c:val>
            <c:numRef>
              <c:f>Sheet1!$B$2:$B$62</c:f>
              <c:numCache>
                <c:formatCode>#,##0</c:formatCode>
                <c:ptCount val="61"/>
                <c:pt idx="0">
                  <c:v>19.49618462980493</c:v>
                </c:pt>
                <c:pt idx="1">
                  <c:v>19.748427243554971</c:v>
                </c:pt>
                <c:pt idx="2">
                  <c:v>21.577102543158922</c:v>
                </c:pt>
                <c:pt idx="3">
                  <c:v>23.6868769023149</c:v>
                </c:pt>
                <c:pt idx="4">
                  <c:v>24.72280374673629</c:v>
                </c:pt>
                <c:pt idx="5">
                  <c:v>26.315957603522648</c:v>
                </c:pt>
                <c:pt idx="6">
                  <c:v>27.337440021832222</c:v>
                </c:pt>
                <c:pt idx="7">
                  <c:v>29.179599853800347</c:v>
                </c:pt>
                <c:pt idx="8">
                  <c:v>28.511985880916189</c:v>
                </c:pt>
                <c:pt idx="9">
                  <c:v>31.837255739820041</c:v>
                </c:pt>
                <c:pt idx="10">
                  <c:v>32.483575803662404</c:v>
                </c:pt>
                <c:pt idx="11">
                  <c:v>32.763308783797754</c:v>
                </c:pt>
                <c:pt idx="12">
                  <c:v>34.507349460650616</c:v>
                </c:pt>
                <c:pt idx="13">
                  <c:v>34.891090004718464</c:v>
                </c:pt>
                <c:pt idx="14">
                  <c:v>38.715459088766238</c:v>
                </c:pt>
                <c:pt idx="15">
                  <c:v>39.894355562831791</c:v>
                </c:pt>
                <c:pt idx="16">
                  <c:v>44.461508476977293</c:v>
                </c:pt>
                <c:pt idx="17">
                  <c:v>47.205991216420024</c:v>
                </c:pt>
                <c:pt idx="18">
                  <c:v>47.87952648995919</c:v>
                </c:pt>
                <c:pt idx="19">
                  <c:v>49.661677788607683</c:v>
                </c:pt>
                <c:pt idx="20">
                  <c:v>51.025413341282956</c:v>
                </c:pt>
                <c:pt idx="21">
                  <c:v>52.449724371498085</c:v>
                </c:pt>
                <c:pt idx="22">
                  <c:v>57.601966591545427</c:v>
                </c:pt>
                <c:pt idx="23">
                  <c:v>55.148036242097888</c:v>
                </c:pt>
                <c:pt idx="24">
                  <c:v>57.183175624951318</c:v>
                </c:pt>
                <c:pt idx="25">
                  <c:v>54.049397838946355</c:v>
                </c:pt>
                <c:pt idx="26">
                  <c:v>52.263214394083406</c:v>
                </c:pt>
                <c:pt idx="27">
                  <c:v>50.364857414136658</c:v>
                </c:pt>
                <c:pt idx="28">
                  <c:v>52.831157319298541</c:v>
                </c:pt>
                <c:pt idx="29">
                  <c:v>54.466870125106098</c:v>
                </c:pt>
                <c:pt idx="30">
                  <c:v>52.505892779859288</c:v>
                </c:pt>
                <c:pt idx="31">
                  <c:v>50.694771848040929</c:v>
                </c:pt>
                <c:pt idx="32">
                  <c:v>51.423974115786777</c:v>
                </c:pt>
                <c:pt idx="33">
                  <c:v>51.884311023727456</c:v>
                </c:pt>
                <c:pt idx="34">
                  <c:v>48.685432687057826</c:v>
                </c:pt>
                <c:pt idx="35">
                  <c:v>50.792768273334751</c:v>
                </c:pt>
                <c:pt idx="36">
                  <c:v>49.987579863574943</c:v>
                </c:pt>
                <c:pt idx="37">
                  <c:v>49.735889499046287</c:v>
                </c:pt>
                <c:pt idx="38">
                  <c:v>47.847096971840166</c:v>
                </c:pt>
                <c:pt idx="39">
                  <c:v>48.438366739688654</c:v>
                </c:pt>
                <c:pt idx="40">
                  <c:v>47.963226326777352</c:v>
                </c:pt>
                <c:pt idx="41">
                  <c:v>46.669588283997932</c:v>
                </c:pt>
                <c:pt idx="42" formatCode="0">
                  <c:v>47.39</c:v>
                </c:pt>
                <c:pt idx="43" formatCode="0">
                  <c:v>46.53</c:v>
                </c:pt>
                <c:pt idx="44" formatCode="0">
                  <c:v>47.49</c:v>
                </c:pt>
                <c:pt idx="45" formatCode="0">
                  <c:v>45.27</c:v>
                </c:pt>
                <c:pt idx="46" formatCode="0">
                  <c:v>45.96</c:v>
                </c:pt>
                <c:pt idx="47" formatCode="0">
                  <c:v>44.85</c:v>
                </c:pt>
                <c:pt idx="48" formatCode="0">
                  <c:v>44.86</c:v>
                </c:pt>
                <c:pt idx="49" formatCode="0">
                  <c:v>45.35</c:v>
                </c:pt>
                <c:pt idx="50" formatCode="0">
                  <c:v>47.69</c:v>
                </c:pt>
                <c:pt idx="51" formatCode="0">
                  <c:v>46.31</c:v>
                </c:pt>
                <c:pt idx="52" formatCode="0">
                  <c:v>42.59</c:v>
                </c:pt>
                <c:pt idx="53" formatCode="0">
                  <c:v>44.89</c:v>
                </c:pt>
                <c:pt idx="54" formatCode="0">
                  <c:v>43.01</c:v>
                </c:pt>
                <c:pt idx="55" formatCode="0">
                  <c:v>44.02</c:v>
                </c:pt>
                <c:pt idx="56" formatCode="#######0">
                  <c:v>43.1807326024365</c:v>
                </c:pt>
                <c:pt idx="57" formatCode="#######0">
                  <c:v>41.606355475741204</c:v>
                </c:pt>
                <c:pt idx="58" formatCode="#######0">
                  <c:v>39.556919665944399</c:v>
                </c:pt>
                <c:pt idx="59" formatCode="#######0">
                  <c:v>38.715393865770103</c:v>
                </c:pt>
                <c:pt idx="60" formatCode="#######0">
                  <c:v>37.821838918074199</c:v>
                </c:pt>
              </c:numCache>
            </c:numRef>
          </c:val>
          <c:smooth val="0"/>
          <c:extLst xmlns:c16r2="http://schemas.microsoft.com/office/drawing/2015/06/chart">
            <c:ext xmlns:c16="http://schemas.microsoft.com/office/drawing/2014/chart" uri="{C3380CC4-5D6E-409C-BE32-E72D297353CC}">
              <c16:uniqueId val="{00000000-ADA1-4C9A-9E52-E29A39195CE0}"/>
            </c:ext>
          </c:extLst>
        </c:ser>
        <c:ser>
          <c:idx val="1"/>
          <c:order val="1"/>
          <c:tx>
            <c:strRef>
              <c:f>Sheet1!$C$1</c:f>
              <c:strCache>
                <c:ptCount val="1"/>
                <c:pt idx="0">
                  <c:v>Women</c:v>
                </c:pt>
              </c:strCache>
            </c:strRef>
          </c:tx>
          <c:spPr>
            <a:ln w="38100">
              <a:solidFill>
                <a:srgbClr val="BEBC00"/>
              </a:solidFill>
              <a:prstDash val="solid"/>
            </a:ln>
          </c:spPr>
          <c:marker>
            <c:symbol val="none"/>
          </c:marker>
          <c:cat>
            <c:numRef>
              <c:f>Sheet1!$A$2:$A$62</c:f>
              <c:numCache>
                <c:formatCode>General</c:formatCode>
                <c:ptCount val="61"/>
                <c:pt idx="0">
                  <c:v>1955</c:v>
                </c:pt>
                <c:pt idx="1">
                  <c:v>1956</c:v>
                </c:pt>
                <c:pt idx="2">
                  <c:v>1957</c:v>
                </c:pt>
                <c:pt idx="3">
                  <c:v>1958</c:v>
                </c:pt>
                <c:pt idx="4">
                  <c:v>1959</c:v>
                </c:pt>
                <c:pt idx="5">
                  <c:v>1960</c:v>
                </c:pt>
                <c:pt idx="6">
                  <c:v>1961</c:v>
                </c:pt>
                <c:pt idx="7">
                  <c:v>1962</c:v>
                </c:pt>
                <c:pt idx="8">
                  <c:v>1963</c:v>
                </c:pt>
                <c:pt idx="9">
                  <c:v>1964</c:v>
                </c:pt>
                <c:pt idx="10">
                  <c:v>1965</c:v>
                </c:pt>
                <c:pt idx="11">
                  <c:v>1966</c:v>
                </c:pt>
                <c:pt idx="12">
                  <c:v>1967</c:v>
                </c:pt>
                <c:pt idx="13">
                  <c:v>1968</c:v>
                </c:pt>
                <c:pt idx="14">
                  <c:v>1969</c:v>
                </c:pt>
                <c:pt idx="15">
                  <c:v>1970</c:v>
                </c:pt>
                <c:pt idx="16">
                  <c:v>1971</c:v>
                </c:pt>
                <c:pt idx="17">
                  <c:v>1972</c:v>
                </c:pt>
                <c:pt idx="18">
                  <c:v>1973</c:v>
                </c:pt>
                <c:pt idx="19">
                  <c:v>1974</c:v>
                </c:pt>
                <c:pt idx="20">
                  <c:v>1975</c:v>
                </c:pt>
                <c:pt idx="21">
                  <c:v>1976</c:v>
                </c:pt>
                <c:pt idx="22">
                  <c:v>1977</c:v>
                </c:pt>
                <c:pt idx="23">
                  <c:v>1978</c:v>
                </c:pt>
                <c:pt idx="24">
                  <c:v>1979</c:v>
                </c:pt>
                <c:pt idx="25">
                  <c:v>1980</c:v>
                </c:pt>
                <c:pt idx="26">
                  <c:v>1981</c:v>
                </c:pt>
                <c:pt idx="27">
                  <c:v>1982</c:v>
                </c:pt>
                <c:pt idx="28">
                  <c:v>1983</c:v>
                </c:pt>
                <c:pt idx="29">
                  <c:v>1984</c:v>
                </c:pt>
                <c:pt idx="30">
                  <c:v>1985</c:v>
                </c:pt>
                <c:pt idx="31">
                  <c:v>1986</c:v>
                </c:pt>
                <c:pt idx="32">
                  <c:v>1987</c:v>
                </c:pt>
                <c:pt idx="33">
                  <c:v>1988</c:v>
                </c:pt>
                <c:pt idx="34">
                  <c:v>1989</c:v>
                </c:pt>
                <c:pt idx="35">
                  <c:v>1990</c:v>
                </c:pt>
                <c:pt idx="36">
                  <c:v>1991</c:v>
                </c:pt>
                <c:pt idx="37">
                  <c:v>1992</c:v>
                </c:pt>
                <c:pt idx="38">
                  <c:v>1993</c:v>
                </c:pt>
                <c:pt idx="39">
                  <c:v>1994</c:v>
                </c:pt>
                <c:pt idx="40">
                  <c:v>1995</c:v>
                </c:pt>
                <c:pt idx="41">
                  <c:v>1996</c:v>
                </c:pt>
                <c:pt idx="42">
                  <c:v>1997</c:v>
                </c:pt>
                <c:pt idx="43">
                  <c:v>1998</c:v>
                </c:pt>
                <c:pt idx="44">
                  <c:v>1999</c:v>
                </c:pt>
                <c:pt idx="45">
                  <c:v>2000</c:v>
                </c:pt>
                <c:pt idx="46">
                  <c:v>2001</c:v>
                </c:pt>
                <c:pt idx="47">
                  <c:v>2002</c:v>
                </c:pt>
                <c:pt idx="48">
                  <c:v>2003</c:v>
                </c:pt>
                <c:pt idx="49">
                  <c:v>2004</c:v>
                </c:pt>
                <c:pt idx="50">
                  <c:v>2005</c:v>
                </c:pt>
                <c:pt idx="51">
                  <c:v>2006</c:v>
                </c:pt>
                <c:pt idx="52">
                  <c:v>2007</c:v>
                </c:pt>
                <c:pt idx="53">
                  <c:v>2008</c:v>
                </c:pt>
                <c:pt idx="54">
                  <c:v>2009</c:v>
                </c:pt>
                <c:pt idx="55">
                  <c:v>2010</c:v>
                </c:pt>
                <c:pt idx="56">
                  <c:v>2011</c:v>
                </c:pt>
                <c:pt idx="57">
                  <c:v>2012</c:v>
                </c:pt>
                <c:pt idx="58">
                  <c:v>2013</c:v>
                </c:pt>
                <c:pt idx="59">
                  <c:v>2014</c:v>
                </c:pt>
                <c:pt idx="60">
                  <c:v>2015</c:v>
                </c:pt>
              </c:numCache>
            </c:numRef>
          </c:cat>
          <c:val>
            <c:numRef>
              <c:f>Sheet1!$C$2:$C$62</c:f>
              <c:numCache>
                <c:formatCode>#,##0</c:formatCode>
                <c:ptCount val="61"/>
                <c:pt idx="0">
                  <c:v>6.4886269463633512</c:v>
                </c:pt>
                <c:pt idx="1">
                  <c:v>7.1792134827446619</c:v>
                </c:pt>
                <c:pt idx="2">
                  <c:v>7.8507082423333001</c:v>
                </c:pt>
                <c:pt idx="3">
                  <c:v>8.145539640014535</c:v>
                </c:pt>
                <c:pt idx="4">
                  <c:v>7.8666818645158978</c:v>
                </c:pt>
                <c:pt idx="5">
                  <c:v>7.0642896353041644</c:v>
                </c:pt>
                <c:pt idx="6">
                  <c:v>7.7563600327794466</c:v>
                </c:pt>
                <c:pt idx="7">
                  <c:v>8.0580561498274719</c:v>
                </c:pt>
                <c:pt idx="8">
                  <c:v>8.0555676468453328</c:v>
                </c:pt>
                <c:pt idx="9">
                  <c:v>7.8448001310971263</c:v>
                </c:pt>
                <c:pt idx="10">
                  <c:v>8.750359097149385</c:v>
                </c:pt>
                <c:pt idx="11">
                  <c:v>7.9269388064905959</c:v>
                </c:pt>
                <c:pt idx="12">
                  <c:v>9.9663140111393282</c:v>
                </c:pt>
                <c:pt idx="13">
                  <c:v>9.5038409790375429</c:v>
                </c:pt>
                <c:pt idx="14">
                  <c:v>8.8496333167076138</c:v>
                </c:pt>
                <c:pt idx="15">
                  <c:v>9.867653356854877</c:v>
                </c:pt>
                <c:pt idx="16">
                  <c:v>11.237685490390039</c:v>
                </c:pt>
                <c:pt idx="17">
                  <c:v>10.72640478991045</c:v>
                </c:pt>
                <c:pt idx="18">
                  <c:v>11.676508790271042</c:v>
                </c:pt>
                <c:pt idx="19">
                  <c:v>12.55353363029799</c:v>
                </c:pt>
                <c:pt idx="20">
                  <c:v>12.915454038343764</c:v>
                </c:pt>
                <c:pt idx="21">
                  <c:v>11.915177164993308</c:v>
                </c:pt>
                <c:pt idx="22">
                  <c:v>12.863250265758122</c:v>
                </c:pt>
                <c:pt idx="23">
                  <c:v>13.766979851759013</c:v>
                </c:pt>
                <c:pt idx="24">
                  <c:v>13.481845560860517</c:v>
                </c:pt>
                <c:pt idx="25">
                  <c:v>14.484324147537599</c:v>
                </c:pt>
                <c:pt idx="26">
                  <c:v>15.189726443772821</c:v>
                </c:pt>
                <c:pt idx="27">
                  <c:v>15.154151645818002</c:v>
                </c:pt>
                <c:pt idx="28">
                  <c:v>14.858219511032779</c:v>
                </c:pt>
                <c:pt idx="29">
                  <c:v>16.147773169550256</c:v>
                </c:pt>
                <c:pt idx="30">
                  <c:v>15.989494345734602</c:v>
                </c:pt>
                <c:pt idx="31">
                  <c:v>16.57508222650463</c:v>
                </c:pt>
                <c:pt idx="32">
                  <c:v>17.750529987396039</c:v>
                </c:pt>
                <c:pt idx="33">
                  <c:v>18.436180820664301</c:v>
                </c:pt>
                <c:pt idx="34">
                  <c:v>18.545226105919983</c:v>
                </c:pt>
                <c:pt idx="35">
                  <c:v>18.125768409681932</c:v>
                </c:pt>
                <c:pt idx="36">
                  <c:v>20.449831849830126</c:v>
                </c:pt>
                <c:pt idx="37">
                  <c:v>20.586569608331363</c:v>
                </c:pt>
                <c:pt idx="38">
                  <c:v>20.012209274083993</c:v>
                </c:pt>
                <c:pt idx="39">
                  <c:v>20.183850936341614</c:v>
                </c:pt>
                <c:pt idx="40">
                  <c:v>22.799262085375201</c:v>
                </c:pt>
                <c:pt idx="41">
                  <c:v>23.600095553213141</c:v>
                </c:pt>
                <c:pt idx="42" formatCode="0">
                  <c:v>23.82</c:v>
                </c:pt>
                <c:pt idx="43" formatCode="0">
                  <c:v>23.49</c:v>
                </c:pt>
                <c:pt idx="44" formatCode="0">
                  <c:v>24.14</c:v>
                </c:pt>
                <c:pt idx="45" formatCode="0">
                  <c:v>25.24</c:v>
                </c:pt>
                <c:pt idx="46" formatCode="0">
                  <c:v>27.61</c:v>
                </c:pt>
                <c:pt idx="47" formatCode="0">
                  <c:v>27.39</c:v>
                </c:pt>
                <c:pt idx="48" formatCode="0">
                  <c:v>26.84</c:v>
                </c:pt>
                <c:pt idx="49" formatCode="0">
                  <c:v>30.02</c:v>
                </c:pt>
                <c:pt idx="50" formatCode="0">
                  <c:v>31.19</c:v>
                </c:pt>
                <c:pt idx="51" formatCode="0">
                  <c:v>31</c:v>
                </c:pt>
                <c:pt idx="52" formatCode="0">
                  <c:v>32.21</c:v>
                </c:pt>
                <c:pt idx="53" formatCode="0">
                  <c:v>31.78</c:v>
                </c:pt>
                <c:pt idx="54" formatCode="0">
                  <c:v>31.36</c:v>
                </c:pt>
                <c:pt idx="55" formatCode="0">
                  <c:v>31.07</c:v>
                </c:pt>
                <c:pt idx="56" formatCode="#######0">
                  <c:v>31.691834093080999</c:v>
                </c:pt>
                <c:pt idx="57" formatCode="#######0">
                  <c:v>31.173763830432101</c:v>
                </c:pt>
                <c:pt idx="58" formatCode="#######0">
                  <c:v>32.601138648785501</c:v>
                </c:pt>
                <c:pt idx="59" formatCode="#######0">
                  <c:v>33.015561661354802</c:v>
                </c:pt>
                <c:pt idx="60" formatCode="#######0">
                  <c:v>31.608031730726399</c:v>
                </c:pt>
              </c:numCache>
            </c:numRef>
          </c:val>
          <c:smooth val="0"/>
          <c:extLst xmlns:c16r2="http://schemas.microsoft.com/office/drawing/2015/06/chart">
            <c:ext xmlns:c16="http://schemas.microsoft.com/office/drawing/2014/chart" uri="{C3380CC4-5D6E-409C-BE32-E72D297353CC}">
              <c16:uniqueId val="{00000001-ADA1-4C9A-9E52-E29A39195CE0}"/>
            </c:ext>
          </c:extLst>
        </c:ser>
        <c:dLbls>
          <c:showLegendKey val="0"/>
          <c:showVal val="0"/>
          <c:showCatName val="0"/>
          <c:showSerName val="0"/>
          <c:showPercent val="0"/>
          <c:showBubbleSize val="0"/>
        </c:dLbls>
        <c:smooth val="0"/>
        <c:axId val="153703912"/>
        <c:axId val="153705320"/>
      </c:lineChart>
      <c:catAx>
        <c:axId val="153703912"/>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600" b="0" i="0" u="none" strike="noStrike" baseline="0">
                <a:solidFill>
                  <a:schemeClr val="tx1"/>
                </a:solidFill>
                <a:latin typeface="Arial"/>
                <a:ea typeface="Arial"/>
                <a:cs typeface="Arial"/>
              </a:defRPr>
            </a:pPr>
            <a:endParaRPr lang="sv-SE"/>
          </a:p>
        </c:txPr>
        <c:crossAx val="153705320"/>
        <c:crosses val="autoZero"/>
        <c:auto val="1"/>
        <c:lblAlgn val="ctr"/>
        <c:lblOffset val="100"/>
        <c:tickLblSkip val="5"/>
        <c:tickMarkSkip val="1"/>
        <c:noMultiLvlLbl val="0"/>
      </c:catAx>
      <c:valAx>
        <c:axId val="153705320"/>
        <c:scaling>
          <c:orientation val="minMax"/>
          <c:max val="60"/>
        </c:scaling>
        <c:delete val="0"/>
        <c:axPos val="l"/>
        <c:majorGridlines>
          <c:spPr>
            <a:ln w="2975">
              <a:solidFill>
                <a:schemeClr val="tx1">
                  <a:lumMod val="65000"/>
                </a:schemeClr>
              </a:solidFill>
              <a:prstDash val="solid"/>
            </a:ln>
          </c:spPr>
        </c:majorGridlines>
        <c:numFmt formatCode="#,##0" sourceLinked="1"/>
        <c:majorTickMark val="none"/>
        <c:minorTickMark val="none"/>
        <c:tickLblPos val="nextTo"/>
        <c:spPr>
          <a:ln w="2975">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153703912"/>
        <c:crosses val="autoZero"/>
        <c:crossBetween val="midCat"/>
        <c:majorUnit val="20"/>
      </c:valAx>
      <c:spPr>
        <a:solidFill>
          <a:schemeClr val="tx1"/>
        </a:solidFill>
        <a:ln w="2975">
          <a:solidFill>
            <a:schemeClr val="tx1"/>
          </a:solidFill>
          <a:prstDash val="solid"/>
        </a:ln>
      </c:spPr>
    </c:plotArea>
    <c:legend>
      <c:legendPos val="r"/>
      <c:layout>
        <c:manualLayout>
          <c:xMode val="edge"/>
          <c:yMode val="edge"/>
          <c:x val="0.64616858185338999"/>
          <c:y val="2.3051824404302403E-2"/>
          <c:w val="0.33081387239185844"/>
          <c:h val="0.12845361650055168"/>
        </c:manualLayout>
      </c:layout>
      <c:overlay val="0"/>
      <c:spPr>
        <a:noFill/>
        <a:ln w="2975">
          <a:noFill/>
          <a:prstDash val="solid"/>
        </a:ln>
        <a:effectLst/>
      </c:spPr>
      <c:txPr>
        <a:bodyPr/>
        <a:lstStyle/>
        <a:p>
          <a:pPr>
            <a:defRPr sz="1700" b="0" i="0" u="none" strike="noStrike" baseline="0">
              <a:solidFill>
                <a:schemeClr val="bg1"/>
              </a:solidFill>
              <a:latin typeface="Arial" pitchFamily="34" charset="0"/>
              <a:ea typeface="Helvetica"/>
              <a:cs typeface="Arial" pitchFamily="34" charset="0"/>
            </a:defRPr>
          </a:pPr>
          <a:endParaRPr lang="sv-SE"/>
        </a:p>
      </c:txPr>
    </c:legend>
    <c:plotVisOnly val="1"/>
    <c:dispBlanksAs val="gap"/>
    <c:showDLblsOverMax val="0"/>
  </c:chart>
  <c:spPr>
    <a:noFill/>
    <a:ln>
      <a:noFill/>
    </a:ln>
  </c:spPr>
  <c:txPr>
    <a:bodyPr/>
    <a:lstStyle/>
    <a:p>
      <a:pPr>
        <a:defRPr sz="1687"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18892238427913E-2"/>
          <c:y val="5.6060788844449524E-2"/>
          <c:w val="0.89835206159566583"/>
          <c:h val="0.84893617021276557"/>
        </c:manualLayout>
      </c:layout>
      <c:lineChart>
        <c:grouping val="standard"/>
        <c:varyColors val="0"/>
        <c:ser>
          <c:idx val="1"/>
          <c:order val="0"/>
          <c:tx>
            <c:strRef>
              <c:f>Sheet1!$B$1</c:f>
              <c:strCache>
                <c:ptCount val="1"/>
                <c:pt idx="0">
                  <c:v>Recorded consumption</c:v>
                </c:pt>
              </c:strCache>
            </c:strRef>
          </c:tx>
          <c:spPr>
            <a:ln w="38100">
              <a:solidFill>
                <a:srgbClr val="004687"/>
              </a:solidFill>
              <a:prstDash val="solid"/>
            </a:ln>
          </c:spPr>
          <c:marker>
            <c:symbol val="none"/>
          </c:marker>
          <c:cat>
            <c:numRef>
              <c:f>Sheet1!$A$2:$A$16</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Sheet1!$B$2:$B$16</c:f>
              <c:numCache>
                <c:formatCode>0.0</c:formatCode>
                <c:ptCount val="15"/>
                <c:pt idx="0">
                  <c:v>6.5</c:v>
                </c:pt>
                <c:pt idx="1">
                  <c:v>6.9</c:v>
                </c:pt>
                <c:pt idx="2">
                  <c:v>6.9</c:v>
                </c:pt>
                <c:pt idx="3">
                  <c:v>6.5</c:v>
                </c:pt>
                <c:pt idx="4">
                  <c:v>6.5</c:v>
                </c:pt>
                <c:pt idx="5">
                  <c:v>6.8</c:v>
                </c:pt>
                <c:pt idx="6">
                  <c:v>7</c:v>
                </c:pt>
                <c:pt idx="7">
                  <c:v>7</c:v>
                </c:pt>
                <c:pt idx="8">
                  <c:v>7.3</c:v>
                </c:pt>
                <c:pt idx="9">
                  <c:v>7.3</c:v>
                </c:pt>
                <c:pt idx="10">
                  <c:v>7.3</c:v>
                </c:pt>
                <c:pt idx="11">
                  <c:v>7.2</c:v>
                </c:pt>
                <c:pt idx="12">
                  <c:v>7.3</c:v>
                </c:pt>
                <c:pt idx="13">
                  <c:v>7.2</c:v>
                </c:pt>
                <c:pt idx="14">
                  <c:v>7.2</c:v>
                </c:pt>
              </c:numCache>
            </c:numRef>
          </c:val>
          <c:smooth val="0"/>
          <c:extLst xmlns:c16r2="http://schemas.microsoft.com/office/drawing/2015/06/chart">
            <c:ext xmlns:c16="http://schemas.microsoft.com/office/drawing/2014/chart" uri="{C3380CC4-5D6E-409C-BE32-E72D297353CC}">
              <c16:uniqueId val="{00000000-AC23-41AB-9BEE-62FD08F5490D}"/>
            </c:ext>
          </c:extLst>
        </c:ser>
        <c:ser>
          <c:idx val="0"/>
          <c:order val="1"/>
          <c:tx>
            <c:strRef>
              <c:f>Sheet1!$C$1</c:f>
              <c:strCache>
                <c:ptCount val="1"/>
                <c:pt idx="0">
                  <c:v>Unrecorded consumption</c:v>
                </c:pt>
              </c:strCache>
            </c:strRef>
          </c:tx>
          <c:spPr>
            <a:ln w="38100">
              <a:solidFill>
                <a:srgbClr val="BEBC00"/>
              </a:solidFill>
              <a:prstDash val="solid"/>
            </a:ln>
          </c:spPr>
          <c:marker>
            <c:symbol val="none"/>
          </c:marker>
          <c:cat>
            <c:numRef>
              <c:f>Sheet1!$A$2:$A$16</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Sheet1!$C$2:$C$16</c:f>
              <c:numCache>
                <c:formatCode>0.0</c:formatCode>
                <c:ptCount val="15"/>
                <c:pt idx="0">
                  <c:v>2.2999999999999998</c:v>
                </c:pt>
                <c:pt idx="1">
                  <c:v>2.6</c:v>
                </c:pt>
                <c:pt idx="2">
                  <c:v>3.1</c:v>
                </c:pt>
                <c:pt idx="3">
                  <c:v>4</c:v>
                </c:pt>
                <c:pt idx="4">
                  <c:v>3.7</c:v>
                </c:pt>
                <c:pt idx="5">
                  <c:v>3.3</c:v>
                </c:pt>
                <c:pt idx="6">
                  <c:v>2.9</c:v>
                </c:pt>
                <c:pt idx="7">
                  <c:v>2.8</c:v>
                </c:pt>
                <c:pt idx="8">
                  <c:v>2.2000000000000002</c:v>
                </c:pt>
                <c:pt idx="9">
                  <c:v>2.1</c:v>
                </c:pt>
                <c:pt idx="10">
                  <c:v>2.2000000000000002</c:v>
                </c:pt>
                <c:pt idx="11">
                  <c:v>1.9</c:v>
                </c:pt>
                <c:pt idx="12">
                  <c:v>2.4</c:v>
                </c:pt>
                <c:pt idx="13">
                  <c:v>2.1</c:v>
                </c:pt>
                <c:pt idx="14">
                  <c:v>2</c:v>
                </c:pt>
              </c:numCache>
            </c:numRef>
          </c:val>
          <c:smooth val="0"/>
          <c:extLst xmlns:c16r2="http://schemas.microsoft.com/office/drawing/2015/06/chart">
            <c:ext xmlns:c16="http://schemas.microsoft.com/office/drawing/2014/chart" uri="{C3380CC4-5D6E-409C-BE32-E72D297353CC}">
              <c16:uniqueId val="{00000001-AC23-41AB-9BEE-62FD08F5490D}"/>
            </c:ext>
          </c:extLst>
        </c:ser>
        <c:ser>
          <c:idx val="2"/>
          <c:order val="2"/>
          <c:tx>
            <c:strRef>
              <c:f>Sheet1!$D$1</c:f>
              <c:strCache>
                <c:ptCount val="1"/>
                <c:pt idx="0">
                  <c:v>Total consumption</c:v>
                </c:pt>
              </c:strCache>
            </c:strRef>
          </c:tx>
          <c:spPr>
            <a:ln w="38100">
              <a:solidFill>
                <a:srgbClr val="F29200"/>
              </a:solidFill>
              <a:prstDash val="solid"/>
            </a:ln>
          </c:spPr>
          <c:marker>
            <c:symbol val="none"/>
          </c:marker>
          <c:cat>
            <c:numRef>
              <c:f>Sheet1!$A$2:$A$16</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Sheet1!$D$2:$D$16</c:f>
              <c:numCache>
                <c:formatCode>0.0</c:formatCode>
                <c:ptCount val="15"/>
                <c:pt idx="0">
                  <c:v>8.8000000000000007</c:v>
                </c:pt>
                <c:pt idx="1">
                  <c:v>9.5</c:v>
                </c:pt>
                <c:pt idx="2">
                  <c:v>10</c:v>
                </c:pt>
                <c:pt idx="3">
                  <c:v>10.6</c:v>
                </c:pt>
                <c:pt idx="4">
                  <c:v>10.3</c:v>
                </c:pt>
                <c:pt idx="5">
                  <c:v>10.1</c:v>
                </c:pt>
                <c:pt idx="6">
                  <c:v>9.9</c:v>
                </c:pt>
                <c:pt idx="7">
                  <c:v>9.8000000000000007</c:v>
                </c:pt>
                <c:pt idx="8">
                  <c:v>9.6</c:v>
                </c:pt>
                <c:pt idx="9">
                  <c:v>9.4</c:v>
                </c:pt>
                <c:pt idx="10">
                  <c:v>9.5</c:v>
                </c:pt>
                <c:pt idx="11">
                  <c:v>9.1</c:v>
                </c:pt>
                <c:pt idx="12">
                  <c:v>9.6999999999999993</c:v>
                </c:pt>
                <c:pt idx="13">
                  <c:v>9.3000000000000007</c:v>
                </c:pt>
                <c:pt idx="14">
                  <c:v>9.1999999999999993</c:v>
                </c:pt>
              </c:numCache>
            </c:numRef>
          </c:val>
          <c:smooth val="0"/>
          <c:extLst xmlns:c16r2="http://schemas.microsoft.com/office/drawing/2015/06/chart">
            <c:ext xmlns:c16="http://schemas.microsoft.com/office/drawing/2014/chart" uri="{C3380CC4-5D6E-409C-BE32-E72D297353CC}">
              <c16:uniqueId val="{00000002-AC23-41AB-9BEE-62FD08F5490D}"/>
            </c:ext>
          </c:extLst>
        </c:ser>
        <c:dLbls>
          <c:showLegendKey val="0"/>
          <c:showVal val="0"/>
          <c:showCatName val="0"/>
          <c:showSerName val="0"/>
          <c:showPercent val="0"/>
          <c:showBubbleSize val="0"/>
        </c:dLbls>
        <c:smooth val="0"/>
        <c:axId val="152768648"/>
        <c:axId val="152769040"/>
      </c:lineChart>
      <c:catAx>
        <c:axId val="152768648"/>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500" b="0" i="0" u="none" strike="noStrike" baseline="0">
                <a:solidFill>
                  <a:schemeClr val="tx1"/>
                </a:solidFill>
                <a:latin typeface="Arial" pitchFamily="34" charset="0"/>
                <a:ea typeface="helvetica"/>
                <a:cs typeface="Arial" pitchFamily="34" charset="0"/>
              </a:defRPr>
            </a:pPr>
            <a:endParaRPr lang="sv-SE"/>
          </a:p>
        </c:txPr>
        <c:crossAx val="152769040"/>
        <c:crosses val="autoZero"/>
        <c:auto val="1"/>
        <c:lblAlgn val="ctr"/>
        <c:lblOffset val="100"/>
        <c:tickLblSkip val="1"/>
        <c:tickMarkSkip val="1"/>
        <c:noMultiLvlLbl val="0"/>
      </c:catAx>
      <c:valAx>
        <c:axId val="152769040"/>
        <c:scaling>
          <c:orientation val="minMax"/>
          <c:max val="12"/>
          <c:min val="0"/>
        </c:scaling>
        <c:delete val="0"/>
        <c:axPos val="l"/>
        <c:majorGridlines>
          <c:spPr>
            <a:ln w="3140">
              <a:solidFill>
                <a:schemeClr val="tx1">
                  <a:lumMod val="65000"/>
                </a:schemeClr>
              </a:solidFill>
              <a:prstDash val="solid"/>
            </a:ln>
          </c:spPr>
        </c:majorGridlines>
        <c:numFmt formatCode="0" sourceLinked="0"/>
        <c:majorTickMark val="out"/>
        <c:minorTickMark val="none"/>
        <c:tickLblPos val="nextTo"/>
        <c:spPr>
          <a:ln w="3140">
            <a:noFill/>
            <a:prstDash val="solid"/>
          </a:ln>
        </c:spPr>
        <c:txPr>
          <a:bodyPr rot="0" vert="horz"/>
          <a:lstStyle/>
          <a:p>
            <a:pPr>
              <a:defRPr sz="1700" b="0" i="0" u="none" strike="noStrike" baseline="0">
                <a:solidFill>
                  <a:schemeClr val="tx1"/>
                </a:solidFill>
                <a:latin typeface="Arial" pitchFamily="34" charset="0"/>
                <a:ea typeface="helvetica"/>
                <a:cs typeface="Arial" pitchFamily="34" charset="0"/>
              </a:defRPr>
            </a:pPr>
            <a:endParaRPr lang="sv-SE"/>
          </a:p>
        </c:txPr>
        <c:crossAx val="152768648"/>
        <c:crosses val="autoZero"/>
        <c:crossBetween val="midCat"/>
        <c:majorUnit val="2"/>
      </c:valAx>
      <c:spPr>
        <a:solidFill>
          <a:schemeClr val="tx1"/>
        </a:solidFill>
        <a:ln w="3140">
          <a:solidFill>
            <a:schemeClr val="tx1"/>
          </a:solidFill>
          <a:prstDash val="solid"/>
        </a:ln>
      </c:spPr>
    </c:plotArea>
    <c:legend>
      <c:legendPos val="r"/>
      <c:layout>
        <c:manualLayout>
          <c:xMode val="edge"/>
          <c:yMode val="edge"/>
          <c:x val="7.1072889565018088E-2"/>
          <c:y val="7.6688226723953937E-2"/>
          <c:w val="0.87124001326740119"/>
          <c:h val="6.9750917042608829E-2"/>
        </c:manualLayout>
      </c:layout>
      <c:overlay val="0"/>
      <c:spPr>
        <a:noFill/>
        <a:ln w="3140">
          <a:noFill/>
          <a:prstDash val="solid"/>
        </a:ln>
        <a:effectLst/>
      </c:spPr>
      <c:txPr>
        <a:bodyPr/>
        <a:lstStyle/>
        <a:p>
          <a:pPr>
            <a:defRPr sz="1500" b="0" i="0" u="none" strike="noStrike" baseline="0">
              <a:solidFill>
                <a:schemeClr val="bg1"/>
              </a:solidFill>
              <a:latin typeface="Arial" pitchFamily="34" charset="0"/>
              <a:ea typeface="helvetica"/>
              <a:cs typeface="Arial" pitchFamily="34" charset="0"/>
            </a:defRPr>
          </a:pPr>
          <a:endParaRPr lang="sv-SE"/>
        </a:p>
      </c:txPr>
    </c:legend>
    <c:plotVisOnly val="1"/>
    <c:dispBlanksAs val="gap"/>
    <c:showDLblsOverMax val="0"/>
  </c:chart>
  <c:spPr>
    <a:noFill/>
    <a:ln>
      <a:noFill/>
    </a:ln>
  </c:spPr>
  <c:txPr>
    <a:bodyPr/>
    <a:lstStyle/>
    <a:p>
      <a:pPr>
        <a:defRPr sz="1781"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109181141439323E-2"/>
          <c:y val="5.6962025316455694E-2"/>
          <c:w val="0.92679900744419641"/>
          <c:h val="0.82700421940929492"/>
        </c:manualLayout>
      </c:layout>
      <c:lineChart>
        <c:grouping val="standard"/>
        <c:varyColors val="0"/>
        <c:ser>
          <c:idx val="0"/>
          <c:order val="0"/>
          <c:tx>
            <c:strRef>
              <c:f>Sheet1!$B$1</c:f>
              <c:strCache>
                <c:ptCount val="1"/>
                <c:pt idx="0">
                  <c:v>Boys, 9th grade</c:v>
                </c:pt>
              </c:strCache>
            </c:strRef>
          </c:tx>
          <c:spPr>
            <a:ln w="38100">
              <a:solidFill>
                <a:srgbClr val="004687"/>
              </a:solidFill>
              <a:prstDash val="solid"/>
            </a:ln>
          </c:spPr>
          <c:marker>
            <c:symbol val="none"/>
          </c:marker>
          <c:cat>
            <c:strRef>
              <c:f>Sheet1!$A$2:$A$41</c:f>
              <c:strCache>
                <c:ptCount val="40"/>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pt idx="38">
                  <c:v>2015</c:v>
                </c:pt>
                <c:pt idx="39">
                  <c:v>2016</c:v>
                </c:pt>
              </c:strCache>
            </c:strRef>
          </c:cat>
          <c:val>
            <c:numRef>
              <c:f>Sheet1!$B$2:$B$41</c:f>
              <c:numCache>
                <c:formatCode>0.0</c:formatCode>
                <c:ptCount val="40"/>
                <c:pt idx="0">
                  <c:v>4</c:v>
                </c:pt>
                <c:pt idx="1">
                  <c:v>3.7</c:v>
                </c:pt>
                <c:pt idx="2">
                  <c:v>3.3000000000000003</c:v>
                </c:pt>
                <c:pt idx="3">
                  <c:v>2.7</c:v>
                </c:pt>
                <c:pt idx="4">
                  <c:v>2.3000000000000003</c:v>
                </c:pt>
                <c:pt idx="5">
                  <c:v>2.5</c:v>
                </c:pt>
                <c:pt idx="9">
                  <c:v>2.3000000000000003</c:v>
                </c:pt>
                <c:pt idx="10">
                  <c:v>2.3000000000000003</c:v>
                </c:pt>
                <c:pt idx="11">
                  <c:v>2.2000000000000002</c:v>
                </c:pt>
                <c:pt idx="12">
                  <c:v>2.3000000000000003</c:v>
                </c:pt>
              </c:numCache>
            </c:numRef>
          </c:val>
          <c:smooth val="0"/>
          <c:extLst xmlns:c16r2="http://schemas.microsoft.com/office/drawing/2015/06/chart">
            <c:ext xmlns:c16="http://schemas.microsoft.com/office/drawing/2014/chart" uri="{C3380CC4-5D6E-409C-BE32-E72D297353CC}">
              <c16:uniqueId val="{00000000-3658-4CA8-B1D3-1600E33F611A}"/>
            </c:ext>
          </c:extLst>
        </c:ser>
        <c:ser>
          <c:idx val="1"/>
          <c:order val="1"/>
          <c:tx>
            <c:strRef>
              <c:f>Sheet1!$C$1</c:f>
              <c:strCache>
                <c:ptCount val="1"/>
              </c:strCache>
            </c:strRef>
          </c:tx>
          <c:spPr>
            <a:ln w="38100">
              <a:solidFill>
                <a:srgbClr val="004687"/>
              </a:solidFill>
              <a:prstDash val="solid"/>
            </a:ln>
          </c:spPr>
          <c:marker>
            <c:symbol val="none"/>
          </c:marker>
          <c:cat>
            <c:strRef>
              <c:f>Sheet1!$A$2:$A$41</c:f>
              <c:strCache>
                <c:ptCount val="40"/>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pt idx="38">
                  <c:v>2015</c:v>
                </c:pt>
                <c:pt idx="39">
                  <c:v>2016</c:v>
                </c:pt>
              </c:strCache>
            </c:strRef>
          </c:cat>
          <c:val>
            <c:numRef>
              <c:f>Sheet1!$C$2:$C$41</c:f>
              <c:numCache>
                <c:formatCode>General</c:formatCode>
                <c:ptCount val="40"/>
                <c:pt idx="12" formatCode="####.0">
                  <c:v>2.8363968190668629</c:v>
                </c:pt>
                <c:pt idx="13" formatCode="####.0">
                  <c:v>3.039507991190245</c:v>
                </c:pt>
                <c:pt idx="14" formatCode="####.0">
                  <c:v>3.3195039881882429</c:v>
                </c:pt>
                <c:pt idx="15" formatCode="####.0">
                  <c:v>3.3685179329325683</c:v>
                </c:pt>
                <c:pt idx="16" formatCode="####.0">
                  <c:v>3.2517032048719012</c:v>
                </c:pt>
                <c:pt idx="17" formatCode="####.0">
                  <c:v>3.4809824223661203</c:v>
                </c:pt>
                <c:pt idx="18" formatCode="####.0">
                  <c:v>2.9898155410368266</c:v>
                </c:pt>
                <c:pt idx="19" formatCode="####.0">
                  <c:v>2.7815584333274876</c:v>
                </c:pt>
                <c:pt idx="20" formatCode="####.0">
                  <c:v>3.2368344717867688</c:v>
                </c:pt>
                <c:pt idx="21" formatCode="####.0">
                  <c:v>3.9768014507967293</c:v>
                </c:pt>
                <c:pt idx="22" formatCode="####.0">
                  <c:v>4.5217321910091641</c:v>
                </c:pt>
                <c:pt idx="23" formatCode="###0.0">
                  <c:v>5.5163073819141459</c:v>
                </c:pt>
                <c:pt idx="24" formatCode="###0.0">
                  <c:v>5.0798601801684402</c:v>
                </c:pt>
                <c:pt idx="25" formatCode="###0.0">
                  <c:v>4.5061118947568408</c:v>
                </c:pt>
                <c:pt idx="26" formatCode="###0.0">
                  <c:v>4.2238929851422577</c:v>
                </c:pt>
                <c:pt idx="27" formatCode="###0.0">
                  <c:v>4.2598046191068661</c:v>
                </c:pt>
                <c:pt idx="28" formatCode="###0.0">
                  <c:v>4.0588911864604134</c:v>
                </c:pt>
                <c:pt idx="29" formatCode="###0.0">
                  <c:v>4.3838919712642683</c:v>
                </c:pt>
                <c:pt idx="30" formatCode="###0.0">
                  <c:v>3.5255344442534722</c:v>
                </c:pt>
                <c:pt idx="31" formatCode="###0.0">
                  <c:v>3.7062726995380881</c:v>
                </c:pt>
                <c:pt idx="32" formatCode="###0.0">
                  <c:v>4.1255974388676906</c:v>
                </c:pt>
                <c:pt idx="33" formatCode="###0.0">
                  <c:v>3.2964606302143764</c:v>
                </c:pt>
                <c:pt idx="34" formatCode="###0.0">
                  <c:v>3.0235783485776064</c:v>
                </c:pt>
                <c:pt idx="35" formatCode="###0.0">
                  <c:v>2.2753805062136911</c:v>
                </c:pt>
                <c:pt idx="36" formatCode="###0.0">
                  <c:v>1.7874560958088361</c:v>
                </c:pt>
                <c:pt idx="37" formatCode="###0.0">
                  <c:v>1.6110356111604862</c:v>
                </c:pt>
                <c:pt idx="38" formatCode="###0.0">
                  <c:v>1.6110356111604862</c:v>
                </c:pt>
                <c:pt idx="39" formatCode="###0.0">
                  <c:v>1.2</c:v>
                </c:pt>
              </c:numCache>
            </c:numRef>
          </c:val>
          <c:smooth val="0"/>
          <c:extLst xmlns:c16r2="http://schemas.microsoft.com/office/drawing/2015/06/chart">
            <c:ext xmlns:c16="http://schemas.microsoft.com/office/drawing/2014/chart" uri="{C3380CC4-5D6E-409C-BE32-E72D297353CC}">
              <c16:uniqueId val="{00000001-3658-4CA8-B1D3-1600E33F611A}"/>
            </c:ext>
          </c:extLst>
        </c:ser>
        <c:ser>
          <c:idx val="2"/>
          <c:order val="2"/>
          <c:tx>
            <c:strRef>
              <c:f>Sheet1!$D$1</c:f>
              <c:strCache>
                <c:ptCount val="1"/>
                <c:pt idx="0">
                  <c:v>Girls, 9th grade</c:v>
                </c:pt>
              </c:strCache>
            </c:strRef>
          </c:tx>
          <c:spPr>
            <a:ln w="38100">
              <a:solidFill>
                <a:srgbClr val="BEBC00"/>
              </a:solidFill>
              <a:prstDash val="solid"/>
            </a:ln>
          </c:spPr>
          <c:marker>
            <c:symbol val="none"/>
          </c:marker>
          <c:cat>
            <c:strRef>
              <c:f>Sheet1!$A$2:$A$41</c:f>
              <c:strCache>
                <c:ptCount val="40"/>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pt idx="38">
                  <c:v>2015</c:v>
                </c:pt>
                <c:pt idx="39">
                  <c:v>2016</c:v>
                </c:pt>
              </c:strCache>
            </c:strRef>
          </c:cat>
          <c:val>
            <c:numRef>
              <c:f>Sheet1!$D$2:$D$41</c:f>
              <c:numCache>
                <c:formatCode>0.0</c:formatCode>
                <c:ptCount val="40"/>
                <c:pt idx="0">
                  <c:v>3.5</c:v>
                </c:pt>
                <c:pt idx="1">
                  <c:v>2.9000000000000004</c:v>
                </c:pt>
                <c:pt idx="2">
                  <c:v>2.7</c:v>
                </c:pt>
                <c:pt idx="3">
                  <c:v>2.1</c:v>
                </c:pt>
                <c:pt idx="4">
                  <c:v>1.6</c:v>
                </c:pt>
                <c:pt idx="5">
                  <c:v>1.6</c:v>
                </c:pt>
                <c:pt idx="9">
                  <c:v>1.3</c:v>
                </c:pt>
                <c:pt idx="10">
                  <c:v>1.4000000000000001</c:v>
                </c:pt>
                <c:pt idx="11">
                  <c:v>1.4000000000000001</c:v>
                </c:pt>
                <c:pt idx="12">
                  <c:v>1.4000000000000001</c:v>
                </c:pt>
              </c:numCache>
            </c:numRef>
          </c:val>
          <c:smooth val="0"/>
          <c:extLst xmlns:c16r2="http://schemas.microsoft.com/office/drawing/2015/06/chart">
            <c:ext xmlns:c16="http://schemas.microsoft.com/office/drawing/2014/chart" uri="{C3380CC4-5D6E-409C-BE32-E72D297353CC}">
              <c16:uniqueId val="{00000002-3658-4CA8-B1D3-1600E33F611A}"/>
            </c:ext>
          </c:extLst>
        </c:ser>
        <c:ser>
          <c:idx val="3"/>
          <c:order val="3"/>
          <c:tx>
            <c:strRef>
              <c:f>Sheet1!$E$1</c:f>
              <c:strCache>
                <c:ptCount val="1"/>
              </c:strCache>
            </c:strRef>
          </c:tx>
          <c:spPr>
            <a:ln w="38100">
              <a:solidFill>
                <a:srgbClr val="BEBC00"/>
              </a:solidFill>
              <a:prstDash val="solid"/>
            </a:ln>
          </c:spPr>
          <c:marker>
            <c:symbol val="none"/>
          </c:marker>
          <c:cat>
            <c:strRef>
              <c:f>Sheet1!$A$2:$A$41</c:f>
              <c:strCache>
                <c:ptCount val="40"/>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pt idx="38">
                  <c:v>2015</c:v>
                </c:pt>
                <c:pt idx="39">
                  <c:v>2016</c:v>
                </c:pt>
              </c:strCache>
            </c:strRef>
          </c:cat>
          <c:val>
            <c:numRef>
              <c:f>Sheet1!$E$2:$E$41</c:f>
              <c:numCache>
                <c:formatCode>General</c:formatCode>
                <c:ptCount val="40"/>
                <c:pt idx="12" formatCode="###0.0">
                  <c:v>1.4824357694585644</c:v>
                </c:pt>
                <c:pt idx="13" formatCode="###0.0">
                  <c:v>1.8552331674821023</c:v>
                </c:pt>
                <c:pt idx="14" formatCode="###0.0">
                  <c:v>1.6953842234198586</c:v>
                </c:pt>
                <c:pt idx="15" formatCode="###0.0">
                  <c:v>1.6295383933385199</c:v>
                </c:pt>
                <c:pt idx="16" formatCode="###0.0">
                  <c:v>1.6974171617532561</c:v>
                </c:pt>
                <c:pt idx="17" formatCode="###0.0">
                  <c:v>1.8753086553783473</c:v>
                </c:pt>
                <c:pt idx="18" formatCode="###0.0">
                  <c:v>1.951624259390411</c:v>
                </c:pt>
                <c:pt idx="19" formatCode="###0.0">
                  <c:v>1.5918713584598847</c:v>
                </c:pt>
                <c:pt idx="20" formatCode="###0.0">
                  <c:v>1.9676786746499091</c:v>
                </c:pt>
                <c:pt idx="21" formatCode="###0.0">
                  <c:v>2.6182425482828204</c:v>
                </c:pt>
                <c:pt idx="22" formatCode="###0.0">
                  <c:v>2.6822620783993161</c:v>
                </c:pt>
                <c:pt idx="23" formatCode="###0.0">
                  <c:v>2.8538139726034224</c:v>
                </c:pt>
                <c:pt idx="24" formatCode="###0.0">
                  <c:v>2.8202971030144237</c:v>
                </c:pt>
                <c:pt idx="25" formatCode="###0.0">
                  <c:v>3.0257632495941009</c:v>
                </c:pt>
                <c:pt idx="26" formatCode="###0.0">
                  <c:v>2.9422126670467232</c:v>
                </c:pt>
                <c:pt idx="27" formatCode="###0.0">
                  <c:v>2.9970567602673808</c:v>
                </c:pt>
                <c:pt idx="28" formatCode="###0.0">
                  <c:v>3.2914079622933627</c:v>
                </c:pt>
                <c:pt idx="29" formatCode="###0.0">
                  <c:v>2.9973127273735032</c:v>
                </c:pt>
                <c:pt idx="30" formatCode="###0.0">
                  <c:v>2.482831634092153</c:v>
                </c:pt>
                <c:pt idx="31" formatCode="###0.0">
                  <c:v>2.7218153436726849</c:v>
                </c:pt>
                <c:pt idx="32" formatCode="###0.0">
                  <c:v>2.3411398269803274</c:v>
                </c:pt>
                <c:pt idx="33" formatCode="###0.0">
                  <c:v>2.1263826288742602</c:v>
                </c:pt>
                <c:pt idx="34" formatCode="###0.0">
                  <c:v>1.9186023475693246</c:v>
                </c:pt>
                <c:pt idx="35" formatCode="###0.0">
                  <c:v>1.6977427769423949</c:v>
                </c:pt>
                <c:pt idx="36" formatCode="###0.0">
                  <c:v>1.2617316834423642</c:v>
                </c:pt>
                <c:pt idx="37" formatCode="###0.0">
                  <c:v>1.4237836869964542</c:v>
                </c:pt>
                <c:pt idx="38" formatCode="###0.0">
                  <c:v>1.150981</c:v>
                </c:pt>
                <c:pt idx="39" formatCode="###0.0">
                  <c:v>0.91047665855965687</c:v>
                </c:pt>
              </c:numCache>
            </c:numRef>
          </c:val>
          <c:smooth val="0"/>
          <c:extLst xmlns:c16r2="http://schemas.microsoft.com/office/drawing/2015/06/chart">
            <c:ext xmlns:c16="http://schemas.microsoft.com/office/drawing/2014/chart" uri="{C3380CC4-5D6E-409C-BE32-E72D297353CC}">
              <c16:uniqueId val="{00000003-3658-4CA8-B1D3-1600E33F611A}"/>
            </c:ext>
          </c:extLst>
        </c:ser>
        <c:ser>
          <c:idx val="4"/>
          <c:order val="4"/>
          <c:tx>
            <c:strRef>
              <c:f>Sheet1!$F$1</c:f>
              <c:strCache>
                <c:ptCount val="1"/>
                <c:pt idx="0">
                  <c:v>Boys, 11th grade</c:v>
                </c:pt>
              </c:strCache>
            </c:strRef>
          </c:tx>
          <c:spPr>
            <a:ln w="38100">
              <a:solidFill>
                <a:srgbClr val="F29200"/>
              </a:solidFill>
              <a:prstDash val="solid"/>
            </a:ln>
          </c:spPr>
          <c:marker>
            <c:symbol val="none"/>
          </c:marker>
          <c:cat>
            <c:strRef>
              <c:f>Sheet1!$A$2:$A$41</c:f>
              <c:strCache>
                <c:ptCount val="40"/>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pt idx="38">
                  <c:v>2015</c:v>
                </c:pt>
                <c:pt idx="39">
                  <c:v>2016</c:v>
                </c:pt>
              </c:strCache>
            </c:strRef>
          </c:cat>
          <c:val>
            <c:numRef>
              <c:f>Sheet1!$F$2:$F$41</c:f>
              <c:numCache>
                <c:formatCode>General</c:formatCode>
                <c:ptCount val="40"/>
                <c:pt idx="27" formatCode="###0.0">
                  <c:v>7.3679137587309773</c:v>
                </c:pt>
                <c:pt idx="28" formatCode="###0.0">
                  <c:v>7.4028649632841459</c:v>
                </c:pt>
                <c:pt idx="29" formatCode="###0.0">
                  <c:v>8.0314655739847947</c:v>
                </c:pt>
                <c:pt idx="30" formatCode="###0.0">
                  <c:v>7.4670938985277173</c:v>
                </c:pt>
                <c:pt idx="31" formatCode="###0.0">
                  <c:v>6.6809915020132333</c:v>
                </c:pt>
                <c:pt idx="32" formatCode="###0.0">
                  <c:v>6.677416473994267</c:v>
                </c:pt>
                <c:pt idx="33" formatCode="###0.0">
                  <c:v>6.5865395967232612</c:v>
                </c:pt>
                <c:pt idx="34" formatCode="###0.0">
                  <c:v>6.1788640954928367</c:v>
                </c:pt>
                <c:pt idx="35" formatCode="###0.0">
                  <c:v>5.0860149134900361</c:v>
                </c:pt>
                <c:pt idx="36" formatCode="###0.0">
                  <c:v>4.1074918352748231</c:v>
                </c:pt>
                <c:pt idx="37" formatCode="###0.0">
                  <c:v>4.3180267672640325</c:v>
                </c:pt>
                <c:pt idx="38" formatCode="###0.0">
                  <c:v>3.6116155791442441</c:v>
                </c:pt>
                <c:pt idx="39" formatCode="###0.0">
                  <c:v>3.3936349837586448</c:v>
                </c:pt>
              </c:numCache>
            </c:numRef>
          </c:val>
          <c:smooth val="0"/>
          <c:extLst xmlns:c16r2="http://schemas.microsoft.com/office/drawing/2015/06/chart">
            <c:ext xmlns:c16="http://schemas.microsoft.com/office/drawing/2014/chart" uri="{C3380CC4-5D6E-409C-BE32-E72D297353CC}">
              <c16:uniqueId val="{00000004-3658-4CA8-B1D3-1600E33F611A}"/>
            </c:ext>
          </c:extLst>
        </c:ser>
        <c:ser>
          <c:idx val="5"/>
          <c:order val="5"/>
          <c:tx>
            <c:strRef>
              <c:f>Sheet1!$G$1</c:f>
              <c:strCache>
                <c:ptCount val="1"/>
                <c:pt idx="0">
                  <c:v>Girls, 11th grade</c:v>
                </c:pt>
              </c:strCache>
            </c:strRef>
          </c:tx>
          <c:spPr>
            <a:ln w="38100">
              <a:solidFill>
                <a:srgbClr val="C00000"/>
              </a:solidFill>
              <a:prstDash val="solid"/>
            </a:ln>
          </c:spPr>
          <c:marker>
            <c:symbol val="none"/>
          </c:marker>
          <c:cat>
            <c:strRef>
              <c:f>Sheet1!$A$2:$A$41</c:f>
              <c:strCache>
                <c:ptCount val="40"/>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pt idx="38">
                  <c:v>2015</c:v>
                </c:pt>
                <c:pt idx="39">
                  <c:v>2016</c:v>
                </c:pt>
              </c:strCache>
            </c:strRef>
          </c:cat>
          <c:val>
            <c:numRef>
              <c:f>Sheet1!$G$2:$G$41</c:f>
              <c:numCache>
                <c:formatCode>General</c:formatCode>
                <c:ptCount val="40"/>
                <c:pt idx="27" formatCode="###0.0">
                  <c:v>4.0900195128431438</c:v>
                </c:pt>
                <c:pt idx="28" formatCode="###0.0">
                  <c:v>4.5719426864677386</c:v>
                </c:pt>
                <c:pt idx="29" formatCode="###0.0">
                  <c:v>4.6828397518701372</c:v>
                </c:pt>
                <c:pt idx="30" formatCode="###0.0">
                  <c:v>4.3283680062006864</c:v>
                </c:pt>
                <c:pt idx="31" formatCode="###0.0">
                  <c:v>3.9576535724754933</c:v>
                </c:pt>
                <c:pt idx="32" formatCode="###0.0">
                  <c:v>4.2800931322059395</c:v>
                </c:pt>
                <c:pt idx="33" formatCode="###0.0">
                  <c:v>4.1493655491572783</c:v>
                </c:pt>
                <c:pt idx="34" formatCode="###0.0">
                  <c:v>3.4229859572163015</c:v>
                </c:pt>
                <c:pt idx="35" formatCode="###0.0">
                  <c:v>3.5847789014030256</c:v>
                </c:pt>
                <c:pt idx="36" formatCode="###0.0">
                  <c:v>2.7103294437027055</c:v>
                </c:pt>
                <c:pt idx="37" formatCode="###0.0">
                  <c:v>2.681189237406298</c:v>
                </c:pt>
                <c:pt idx="38" formatCode="###0.0">
                  <c:v>2.6227629932918899</c:v>
                </c:pt>
                <c:pt idx="39" formatCode="###0.0">
                  <c:v>2.3355120053455045</c:v>
                </c:pt>
              </c:numCache>
            </c:numRef>
          </c:val>
          <c:smooth val="0"/>
          <c:extLst xmlns:c16r2="http://schemas.microsoft.com/office/drawing/2015/06/chart">
            <c:ext xmlns:c16="http://schemas.microsoft.com/office/drawing/2014/chart" uri="{C3380CC4-5D6E-409C-BE32-E72D297353CC}">
              <c16:uniqueId val="{00000005-3658-4CA8-B1D3-1600E33F611A}"/>
            </c:ext>
          </c:extLst>
        </c:ser>
        <c:dLbls>
          <c:showLegendKey val="0"/>
          <c:showVal val="0"/>
          <c:showCatName val="0"/>
          <c:showSerName val="0"/>
          <c:showPercent val="0"/>
          <c:showBubbleSize val="0"/>
        </c:dLbls>
        <c:smooth val="0"/>
        <c:axId val="152769824"/>
        <c:axId val="152770216"/>
      </c:lineChart>
      <c:catAx>
        <c:axId val="152769824"/>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700" b="0" i="0" u="none" strike="noStrike" baseline="0">
                <a:solidFill>
                  <a:schemeClr val="tx1"/>
                </a:solidFill>
                <a:latin typeface="Arial" pitchFamily="34" charset="0"/>
                <a:ea typeface="helvetica"/>
                <a:cs typeface="Arial" pitchFamily="34" charset="0"/>
              </a:defRPr>
            </a:pPr>
            <a:endParaRPr lang="sv-SE"/>
          </a:p>
        </c:txPr>
        <c:crossAx val="152770216"/>
        <c:crosses val="autoZero"/>
        <c:auto val="1"/>
        <c:lblAlgn val="ctr"/>
        <c:lblOffset val="100"/>
        <c:tickLblSkip val="3"/>
        <c:tickMarkSkip val="1"/>
        <c:noMultiLvlLbl val="0"/>
      </c:catAx>
      <c:valAx>
        <c:axId val="152770216"/>
        <c:scaling>
          <c:orientation val="minMax"/>
          <c:max val="10"/>
        </c:scaling>
        <c:delete val="0"/>
        <c:axPos val="l"/>
        <c:majorGridlines>
          <c:spPr>
            <a:ln w="3117">
              <a:solidFill>
                <a:schemeClr val="tx1">
                  <a:lumMod val="65000"/>
                </a:schemeClr>
              </a:solidFill>
              <a:prstDash val="solid"/>
            </a:ln>
          </c:spPr>
        </c:majorGridlines>
        <c:numFmt formatCode="0" sourceLinked="0"/>
        <c:majorTickMark val="none"/>
        <c:minorTickMark val="none"/>
        <c:tickLblPos val="nextTo"/>
        <c:spPr>
          <a:ln w="3117">
            <a:solidFill>
              <a:schemeClr val="tx1"/>
            </a:solidFill>
            <a:prstDash val="solid"/>
          </a:ln>
        </c:spPr>
        <c:txPr>
          <a:bodyPr rot="0" vert="horz"/>
          <a:lstStyle/>
          <a:p>
            <a:pPr>
              <a:defRPr sz="1700" b="0" i="0" u="none" strike="noStrike" baseline="0">
                <a:solidFill>
                  <a:schemeClr val="tx1"/>
                </a:solidFill>
                <a:latin typeface="Arial" pitchFamily="34" charset="0"/>
                <a:ea typeface="helvetica"/>
                <a:cs typeface="Arial" pitchFamily="34" charset="0"/>
              </a:defRPr>
            </a:pPr>
            <a:endParaRPr lang="sv-SE"/>
          </a:p>
        </c:txPr>
        <c:crossAx val="152769824"/>
        <c:crosses val="autoZero"/>
        <c:crossBetween val="midCat"/>
        <c:majorUnit val="2"/>
      </c:valAx>
      <c:spPr>
        <a:solidFill>
          <a:schemeClr val="tx1"/>
        </a:solidFill>
        <a:ln w="3117">
          <a:solidFill>
            <a:schemeClr val="tx1"/>
          </a:solidFill>
          <a:prstDash val="solid"/>
        </a:ln>
      </c:spPr>
    </c:plotArea>
    <c:legend>
      <c:legendPos val="r"/>
      <c:legendEntry>
        <c:idx val="1"/>
        <c:delete val="1"/>
      </c:legendEntry>
      <c:legendEntry>
        <c:idx val="3"/>
        <c:delete val="1"/>
      </c:legendEntry>
      <c:layout>
        <c:manualLayout>
          <c:xMode val="edge"/>
          <c:yMode val="edge"/>
          <c:x val="6.3973888780014365E-2"/>
          <c:y val="5.5868490122945168E-2"/>
          <c:w val="0.61206404965070926"/>
          <c:h val="0.15611819490305642"/>
        </c:manualLayout>
      </c:layout>
      <c:overlay val="0"/>
      <c:spPr>
        <a:noFill/>
        <a:ln w="3117">
          <a:noFill/>
          <a:prstDash val="solid"/>
        </a:ln>
        <a:effectLst/>
      </c:spPr>
      <c:txPr>
        <a:bodyPr/>
        <a:lstStyle/>
        <a:p>
          <a:pPr>
            <a:defRPr sz="1700" b="0" i="0" u="none" strike="noStrike" baseline="0">
              <a:solidFill>
                <a:schemeClr val="bg1"/>
              </a:solidFill>
              <a:latin typeface="Arial" pitchFamily="34" charset="0"/>
              <a:ea typeface="helvetica"/>
              <a:cs typeface="Arial" pitchFamily="34" charset="0"/>
            </a:defRPr>
          </a:pPr>
          <a:endParaRPr lang="sv-SE"/>
        </a:p>
      </c:txPr>
    </c:legend>
    <c:plotVisOnly val="1"/>
    <c:dispBlanksAs val="gap"/>
    <c:showDLblsOverMax val="0"/>
  </c:chart>
  <c:spPr>
    <a:noFill/>
    <a:ln>
      <a:noFill/>
    </a:ln>
  </c:spPr>
  <c:txPr>
    <a:bodyPr/>
    <a:lstStyle/>
    <a:p>
      <a:pPr>
        <a:defRPr sz="1767"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545905707196028"/>
          <c:y val="6.1702127659574502E-2"/>
          <c:w val="0.85428676355897493"/>
          <c:h val="0.82127659574468059"/>
        </c:manualLayout>
      </c:layout>
      <c:lineChart>
        <c:grouping val="standard"/>
        <c:varyColors val="0"/>
        <c:ser>
          <c:idx val="0"/>
          <c:order val="0"/>
          <c:tx>
            <c:strRef>
              <c:f>Sheet1!$B$1</c:f>
              <c:strCache>
                <c:ptCount val="1"/>
                <c:pt idx="0">
                  <c:v>Number of admissions (inpatient)</c:v>
                </c:pt>
              </c:strCache>
            </c:strRef>
          </c:tx>
          <c:spPr>
            <a:ln w="38100">
              <a:solidFill>
                <a:srgbClr val="004687"/>
              </a:solidFill>
              <a:prstDash val="solid"/>
            </a:ln>
          </c:spPr>
          <c:marker>
            <c:symbol val="none"/>
          </c:marker>
          <c:cat>
            <c:strRef>
              <c:f>Sheet1!$A$2:$A$30</c:f>
              <c:strCache>
                <c:ptCount val="29"/>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pt idx="27">
                  <c:v>2014</c:v>
                </c:pt>
                <c:pt idx="28">
                  <c:v>2015</c:v>
                </c:pt>
              </c:strCache>
            </c:strRef>
          </c:cat>
          <c:val>
            <c:numRef>
              <c:f>Sheet1!$B$2:$B$30</c:f>
              <c:numCache>
                <c:formatCode>#,##0</c:formatCode>
                <c:ptCount val="29"/>
                <c:pt idx="0">
                  <c:v>50979</c:v>
                </c:pt>
                <c:pt idx="1">
                  <c:v>50062</c:v>
                </c:pt>
                <c:pt idx="2">
                  <c:v>47082</c:v>
                </c:pt>
                <c:pt idx="3">
                  <c:v>44566</c:v>
                </c:pt>
                <c:pt idx="4">
                  <c:v>44987</c:v>
                </c:pt>
                <c:pt idx="5">
                  <c:v>44283</c:v>
                </c:pt>
                <c:pt idx="6">
                  <c:v>45330</c:v>
                </c:pt>
                <c:pt idx="7">
                  <c:v>46366</c:v>
                </c:pt>
                <c:pt idx="8">
                  <c:v>44507</c:v>
                </c:pt>
                <c:pt idx="9">
                  <c:v>41777</c:v>
                </c:pt>
                <c:pt idx="10">
                  <c:v>39620</c:v>
                </c:pt>
                <c:pt idx="11">
                  <c:v>37184</c:v>
                </c:pt>
                <c:pt idx="12">
                  <c:v>38639</c:v>
                </c:pt>
                <c:pt idx="13">
                  <c:v>39475</c:v>
                </c:pt>
                <c:pt idx="14">
                  <c:v>37996</c:v>
                </c:pt>
                <c:pt idx="15">
                  <c:v>39422</c:v>
                </c:pt>
                <c:pt idx="16">
                  <c:v>41218</c:v>
                </c:pt>
                <c:pt idx="17">
                  <c:v>42634</c:v>
                </c:pt>
                <c:pt idx="18">
                  <c:v>42028</c:v>
                </c:pt>
                <c:pt idx="19">
                  <c:v>44426</c:v>
                </c:pt>
                <c:pt idx="20">
                  <c:v>47136</c:v>
                </c:pt>
                <c:pt idx="21">
                  <c:v>50144</c:v>
                </c:pt>
                <c:pt idx="22">
                  <c:v>51216</c:v>
                </c:pt>
                <c:pt idx="23">
                  <c:v>49253</c:v>
                </c:pt>
                <c:pt idx="24">
                  <c:v>54390</c:v>
                </c:pt>
                <c:pt idx="25">
                  <c:v>56642</c:v>
                </c:pt>
                <c:pt idx="26">
                  <c:v>55399</c:v>
                </c:pt>
                <c:pt idx="27">
                  <c:v>52901</c:v>
                </c:pt>
                <c:pt idx="28">
                  <c:v>51433</c:v>
                </c:pt>
              </c:numCache>
            </c:numRef>
          </c:val>
          <c:smooth val="0"/>
          <c:extLst xmlns:c16r2="http://schemas.microsoft.com/office/drawing/2015/06/chart">
            <c:ext xmlns:c16="http://schemas.microsoft.com/office/drawing/2014/chart" uri="{C3380CC4-5D6E-409C-BE32-E72D297353CC}">
              <c16:uniqueId val="{00000000-209D-42B7-813E-34A94CC32045}"/>
            </c:ext>
          </c:extLst>
        </c:ser>
        <c:ser>
          <c:idx val="1"/>
          <c:order val="1"/>
          <c:tx>
            <c:strRef>
              <c:f>Sheet1!$C$1</c:f>
              <c:strCache>
                <c:ptCount val="1"/>
                <c:pt idx="0">
                  <c:v>Number of treated individuals (inpatient)</c:v>
                </c:pt>
              </c:strCache>
            </c:strRef>
          </c:tx>
          <c:spPr>
            <a:ln w="38100">
              <a:solidFill>
                <a:srgbClr val="BEBC00"/>
              </a:solidFill>
              <a:prstDash val="solid"/>
            </a:ln>
          </c:spPr>
          <c:marker>
            <c:symbol val="none"/>
          </c:marker>
          <c:cat>
            <c:strRef>
              <c:f>Sheet1!$A$2:$A$30</c:f>
              <c:strCache>
                <c:ptCount val="29"/>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pt idx="27">
                  <c:v>2014</c:v>
                </c:pt>
                <c:pt idx="28">
                  <c:v>2015</c:v>
                </c:pt>
              </c:strCache>
            </c:strRef>
          </c:cat>
          <c:val>
            <c:numRef>
              <c:f>Sheet1!$C$2:$C$30</c:f>
              <c:numCache>
                <c:formatCode>#,##0</c:formatCode>
                <c:ptCount val="29"/>
                <c:pt idx="0">
                  <c:v>26619</c:v>
                </c:pt>
                <c:pt idx="1">
                  <c:v>26531</c:v>
                </c:pt>
                <c:pt idx="2">
                  <c:v>25398</c:v>
                </c:pt>
                <c:pt idx="3">
                  <c:v>24298</c:v>
                </c:pt>
                <c:pt idx="4">
                  <c:v>24332</c:v>
                </c:pt>
                <c:pt idx="5">
                  <c:v>24015</c:v>
                </c:pt>
                <c:pt idx="6">
                  <c:v>23995</c:v>
                </c:pt>
                <c:pt idx="7">
                  <c:v>24551</c:v>
                </c:pt>
                <c:pt idx="8">
                  <c:v>23901</c:v>
                </c:pt>
                <c:pt idx="9">
                  <c:v>22610</c:v>
                </c:pt>
                <c:pt idx="10">
                  <c:v>22072</c:v>
                </c:pt>
                <c:pt idx="11">
                  <c:v>21245</c:v>
                </c:pt>
                <c:pt idx="12">
                  <c:v>21572</c:v>
                </c:pt>
                <c:pt idx="13">
                  <c:v>21489</c:v>
                </c:pt>
                <c:pt idx="14">
                  <c:v>21160</c:v>
                </c:pt>
                <c:pt idx="15">
                  <c:v>21590</c:v>
                </c:pt>
                <c:pt idx="16">
                  <c:v>21961</c:v>
                </c:pt>
                <c:pt idx="17">
                  <c:v>22914</c:v>
                </c:pt>
                <c:pt idx="18">
                  <c:v>23269</c:v>
                </c:pt>
                <c:pt idx="19">
                  <c:v>24412</c:v>
                </c:pt>
                <c:pt idx="20">
                  <c:v>25546</c:v>
                </c:pt>
                <c:pt idx="21">
                  <c:v>26288</c:v>
                </c:pt>
                <c:pt idx="22">
                  <c:v>26641</c:v>
                </c:pt>
                <c:pt idx="23">
                  <c:v>26977</c:v>
                </c:pt>
                <c:pt idx="24">
                  <c:v>28221</c:v>
                </c:pt>
                <c:pt idx="25">
                  <c:v>28560</c:v>
                </c:pt>
                <c:pt idx="26">
                  <c:v>28125</c:v>
                </c:pt>
                <c:pt idx="27">
                  <c:v>27191</c:v>
                </c:pt>
                <c:pt idx="28">
                  <c:v>26347</c:v>
                </c:pt>
              </c:numCache>
            </c:numRef>
          </c:val>
          <c:smooth val="0"/>
          <c:extLst xmlns:c16r2="http://schemas.microsoft.com/office/drawing/2015/06/chart">
            <c:ext xmlns:c16="http://schemas.microsoft.com/office/drawing/2014/chart" uri="{C3380CC4-5D6E-409C-BE32-E72D297353CC}">
              <c16:uniqueId val="{00000001-209D-42B7-813E-34A94CC32045}"/>
            </c:ext>
          </c:extLst>
        </c:ser>
        <c:ser>
          <c:idx val="2"/>
          <c:order val="2"/>
          <c:tx>
            <c:strRef>
              <c:f>Sheet1!$D$1</c:f>
              <c:strCache>
                <c:ptCount val="1"/>
                <c:pt idx="0">
                  <c:v>Number of treated individuals for the first time since 1987 (inpatient)</c:v>
                </c:pt>
              </c:strCache>
            </c:strRef>
          </c:tx>
          <c:spPr>
            <a:ln w="38100">
              <a:solidFill>
                <a:srgbClr val="F29200"/>
              </a:solidFill>
              <a:prstDash val="solid"/>
            </a:ln>
          </c:spPr>
          <c:marker>
            <c:symbol val="none"/>
          </c:marker>
          <c:cat>
            <c:strRef>
              <c:f>Sheet1!$A$2:$A$30</c:f>
              <c:strCache>
                <c:ptCount val="29"/>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pt idx="27">
                  <c:v>2014</c:v>
                </c:pt>
                <c:pt idx="28">
                  <c:v>2015</c:v>
                </c:pt>
              </c:strCache>
            </c:strRef>
          </c:cat>
          <c:val>
            <c:numRef>
              <c:f>Sheet1!$D$2:$D$30</c:f>
              <c:numCache>
                <c:formatCode>#,##0</c:formatCode>
                <c:ptCount val="29"/>
                <c:pt idx="0">
                  <c:v>26619</c:v>
                </c:pt>
                <c:pt idx="1">
                  <c:v>15544</c:v>
                </c:pt>
                <c:pt idx="2">
                  <c:v>12151</c:v>
                </c:pt>
                <c:pt idx="3">
                  <c:v>10661</c:v>
                </c:pt>
                <c:pt idx="4">
                  <c:v>10084</c:v>
                </c:pt>
                <c:pt idx="5">
                  <c:v>9895</c:v>
                </c:pt>
                <c:pt idx="6">
                  <c:v>10107</c:v>
                </c:pt>
                <c:pt idx="7">
                  <c:v>10772</c:v>
                </c:pt>
                <c:pt idx="8">
                  <c:v>10536</c:v>
                </c:pt>
                <c:pt idx="9">
                  <c:v>9829</c:v>
                </c:pt>
                <c:pt idx="10">
                  <c:v>10671</c:v>
                </c:pt>
                <c:pt idx="11">
                  <c:v>10070</c:v>
                </c:pt>
                <c:pt idx="12">
                  <c:v>10283</c:v>
                </c:pt>
                <c:pt idx="13">
                  <c:v>10738</c:v>
                </c:pt>
                <c:pt idx="14">
                  <c:v>10730</c:v>
                </c:pt>
                <c:pt idx="15">
                  <c:v>11089</c:v>
                </c:pt>
                <c:pt idx="16">
                  <c:v>11206</c:v>
                </c:pt>
                <c:pt idx="17">
                  <c:v>12079</c:v>
                </c:pt>
                <c:pt idx="18">
                  <c:v>12248</c:v>
                </c:pt>
                <c:pt idx="19">
                  <c:v>13198</c:v>
                </c:pt>
                <c:pt idx="20">
                  <c:v>13910</c:v>
                </c:pt>
                <c:pt idx="21">
                  <c:v>14213</c:v>
                </c:pt>
                <c:pt idx="22">
                  <c:v>14171</c:v>
                </c:pt>
                <c:pt idx="23">
                  <c:v>14333</c:v>
                </c:pt>
                <c:pt idx="24">
                  <c:v>14856</c:v>
                </c:pt>
                <c:pt idx="25">
                  <c:v>15046</c:v>
                </c:pt>
                <c:pt idx="26">
                  <c:v>14523</c:v>
                </c:pt>
                <c:pt idx="27">
                  <c:v>13804</c:v>
                </c:pt>
                <c:pt idx="28">
                  <c:v>13198</c:v>
                </c:pt>
              </c:numCache>
            </c:numRef>
          </c:val>
          <c:smooth val="0"/>
          <c:extLst xmlns:c16r2="http://schemas.microsoft.com/office/drawing/2015/06/chart">
            <c:ext xmlns:c16="http://schemas.microsoft.com/office/drawing/2014/chart" uri="{C3380CC4-5D6E-409C-BE32-E72D297353CC}">
              <c16:uniqueId val="{00000002-209D-42B7-813E-34A94CC32045}"/>
            </c:ext>
          </c:extLst>
        </c:ser>
        <c:dLbls>
          <c:showLegendKey val="0"/>
          <c:showVal val="0"/>
          <c:showCatName val="0"/>
          <c:showSerName val="0"/>
          <c:showPercent val="0"/>
          <c:showBubbleSize val="0"/>
        </c:dLbls>
        <c:smooth val="0"/>
        <c:axId val="151851136"/>
        <c:axId val="151850744"/>
      </c:lineChart>
      <c:catAx>
        <c:axId val="151851136"/>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500"/>
            </a:pPr>
            <a:endParaRPr lang="sv-SE"/>
          </a:p>
        </c:txPr>
        <c:crossAx val="151850744"/>
        <c:crosses val="autoZero"/>
        <c:auto val="1"/>
        <c:lblAlgn val="ctr"/>
        <c:lblOffset val="100"/>
        <c:tickLblSkip val="2"/>
        <c:tickMarkSkip val="1"/>
        <c:noMultiLvlLbl val="0"/>
      </c:catAx>
      <c:valAx>
        <c:axId val="151850744"/>
        <c:scaling>
          <c:orientation val="minMax"/>
          <c:max val="80000"/>
          <c:min val="0"/>
        </c:scaling>
        <c:delete val="0"/>
        <c:axPos val="l"/>
        <c:majorGridlines>
          <c:spPr>
            <a:ln w="3143">
              <a:solidFill>
                <a:schemeClr val="tx1">
                  <a:lumMod val="65000"/>
                </a:schemeClr>
              </a:solidFill>
              <a:prstDash val="solid"/>
            </a:ln>
          </c:spPr>
        </c:majorGridlines>
        <c:numFmt formatCode="#,##0" sourceLinked="1"/>
        <c:majorTickMark val="none"/>
        <c:minorTickMark val="none"/>
        <c:tickLblPos val="nextTo"/>
        <c:spPr>
          <a:ln w="3143">
            <a:solidFill>
              <a:schemeClr val="tx1"/>
            </a:solidFill>
            <a:prstDash val="solid"/>
          </a:ln>
        </c:spPr>
        <c:txPr>
          <a:bodyPr rot="0" vert="horz"/>
          <a:lstStyle/>
          <a:p>
            <a:pPr>
              <a:defRPr/>
            </a:pPr>
            <a:endParaRPr lang="sv-SE"/>
          </a:p>
        </c:txPr>
        <c:crossAx val="151851136"/>
        <c:crosses val="autoZero"/>
        <c:crossBetween val="midCat"/>
        <c:majorUnit val="20000"/>
      </c:valAx>
      <c:spPr>
        <a:solidFill>
          <a:schemeClr val="tx1"/>
        </a:solidFill>
        <a:ln w="3143">
          <a:solidFill>
            <a:schemeClr val="tx1"/>
          </a:solidFill>
          <a:prstDash val="solid"/>
        </a:ln>
      </c:spPr>
    </c:plotArea>
    <c:legend>
      <c:legendPos val="r"/>
      <c:layout>
        <c:manualLayout>
          <c:xMode val="edge"/>
          <c:yMode val="edge"/>
          <c:x val="0.12174781164180445"/>
          <c:y val="6.4918574722993241E-2"/>
          <c:w val="0.82137099079392106"/>
          <c:h val="0.21542441115542768"/>
        </c:manualLayout>
      </c:layout>
      <c:overlay val="0"/>
      <c:spPr>
        <a:noFill/>
        <a:ln w="3143">
          <a:noFill/>
          <a:prstDash val="solid"/>
        </a:ln>
        <a:effectLst/>
      </c:spPr>
      <c:txPr>
        <a:bodyPr/>
        <a:lstStyle/>
        <a:p>
          <a:pPr>
            <a:defRPr>
              <a:solidFill>
                <a:schemeClr val="bg1"/>
              </a:solidFill>
            </a:defRPr>
          </a:pPr>
          <a:endParaRPr lang="sv-SE"/>
        </a:p>
      </c:txPr>
    </c:legend>
    <c:plotVisOnly val="1"/>
    <c:dispBlanksAs val="gap"/>
    <c:showDLblsOverMax val="0"/>
  </c:chart>
  <c:spPr>
    <a:noFill/>
    <a:ln>
      <a:noFill/>
    </a:ln>
  </c:spPr>
  <c:txPr>
    <a:bodyPr/>
    <a:lstStyle/>
    <a:p>
      <a:pPr algn="ctr">
        <a:defRPr lang="sv-SE" sz="1700" b="0" i="0" u="none" strike="noStrike" kern="1200" baseline="0">
          <a:solidFill>
            <a:prstClr val="white"/>
          </a:solidFill>
          <a:latin typeface="Arial" pitchFamily="34" charset="0"/>
          <a:ea typeface="helvetica"/>
          <a:cs typeface="Arial" pitchFamily="34" charset="0"/>
        </a:defRPr>
      </a:pPr>
      <a:endParaRPr lang="sv-S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627791563275438E-2"/>
          <c:y val="0.10470838513606848"/>
          <c:w val="0.93300248138957864"/>
          <c:h val="0.78251272275174377"/>
        </c:manualLayout>
      </c:layout>
      <c:lineChart>
        <c:grouping val="standard"/>
        <c:varyColors val="0"/>
        <c:ser>
          <c:idx val="0"/>
          <c:order val="0"/>
          <c:tx>
            <c:strRef>
              <c:f>Sheet1!$B$1</c:f>
              <c:strCache>
                <c:ptCount val="1"/>
                <c:pt idx="0">
                  <c:v>Men</c:v>
                </c:pt>
              </c:strCache>
            </c:strRef>
          </c:tx>
          <c:spPr>
            <a:ln w="38100">
              <a:solidFill>
                <a:srgbClr val="004687"/>
              </a:solidFill>
              <a:prstDash val="solid"/>
            </a:ln>
          </c:spPr>
          <c:marker>
            <c:symbol val="none"/>
          </c:marker>
          <c:cat>
            <c:strRef>
              <c:f>Sheet1!$A$2:$A$48</c:f>
              <c:strCache>
                <c:ptCount val="47"/>
                <c:pt idx="0">
                  <c:v>1969</c:v>
                </c:pt>
                <c:pt idx="1">
                  <c:v>1970</c:v>
                </c:pt>
                <c:pt idx="2">
                  <c:v>1971</c:v>
                </c:pt>
                <c:pt idx="3">
                  <c:v>1972</c:v>
                </c:pt>
                <c:pt idx="4">
                  <c:v>1973</c:v>
                </c:pt>
                <c:pt idx="5">
                  <c:v>1974</c:v>
                </c:pt>
                <c:pt idx="6">
                  <c:v>1975</c:v>
                </c:pt>
                <c:pt idx="7">
                  <c:v>1976</c:v>
                </c:pt>
                <c:pt idx="8">
                  <c:v>1977</c:v>
                </c:pt>
                <c:pt idx="9">
                  <c:v>1978</c:v>
                </c:pt>
                <c:pt idx="10">
                  <c:v>1979</c:v>
                </c:pt>
                <c:pt idx="11">
                  <c:v>1980</c:v>
                </c:pt>
                <c:pt idx="12">
                  <c:v>1981</c:v>
                </c:pt>
                <c:pt idx="13">
                  <c:v>1982</c:v>
                </c:pt>
                <c:pt idx="14">
                  <c:v>1983</c:v>
                </c:pt>
                <c:pt idx="15">
                  <c:v>1984</c:v>
                </c:pt>
                <c:pt idx="16">
                  <c:v>1985</c:v>
                </c:pt>
                <c:pt idx="17">
                  <c:v>1986</c:v>
                </c:pt>
                <c:pt idx="18">
                  <c:v>1987</c:v>
                </c:pt>
                <c:pt idx="19">
                  <c:v>1988</c:v>
                </c:pt>
                <c:pt idx="20">
                  <c:v>1989</c:v>
                </c:pt>
                <c:pt idx="21">
                  <c:v>1990</c:v>
                </c:pt>
                <c:pt idx="22">
                  <c:v>1991</c:v>
                </c:pt>
                <c:pt idx="23">
                  <c:v>1992</c:v>
                </c:pt>
                <c:pt idx="24">
                  <c:v>1993</c:v>
                </c:pt>
                <c:pt idx="25">
                  <c:v>1994</c:v>
                </c:pt>
                <c:pt idx="26">
                  <c:v>1995</c:v>
                </c:pt>
                <c:pt idx="27">
                  <c:v>1996</c:v>
                </c:pt>
                <c:pt idx="28">
                  <c:v>1997</c:v>
                </c:pt>
                <c:pt idx="29">
                  <c:v>1998</c:v>
                </c:pt>
                <c:pt idx="30">
                  <c:v>1999</c:v>
                </c:pt>
                <c:pt idx="31">
                  <c:v>2000</c:v>
                </c:pt>
                <c:pt idx="32">
                  <c:v>2001</c:v>
                </c:pt>
                <c:pt idx="33">
                  <c:v>2002</c:v>
                </c:pt>
                <c:pt idx="34">
                  <c:v>2003</c:v>
                </c:pt>
                <c:pt idx="35">
                  <c:v>2004</c:v>
                </c:pt>
                <c:pt idx="36">
                  <c:v>2005</c:v>
                </c:pt>
                <c:pt idx="37">
                  <c:v>2006</c:v>
                </c:pt>
                <c:pt idx="38">
                  <c:v>2007</c:v>
                </c:pt>
                <c:pt idx="39">
                  <c:v>2008</c:v>
                </c:pt>
                <c:pt idx="40">
                  <c:v>2009</c:v>
                </c:pt>
                <c:pt idx="41">
                  <c:v>2010</c:v>
                </c:pt>
                <c:pt idx="42">
                  <c:v>2011</c:v>
                </c:pt>
                <c:pt idx="43">
                  <c:v>2012</c:v>
                </c:pt>
                <c:pt idx="44">
                  <c:v>2013</c:v>
                </c:pt>
                <c:pt idx="45">
                  <c:v>2014</c:v>
                </c:pt>
                <c:pt idx="46">
                  <c:v>2015</c:v>
                </c:pt>
              </c:strCache>
            </c:strRef>
          </c:cat>
          <c:val>
            <c:numRef>
              <c:f>Sheet1!$B$2:$B$48</c:f>
              <c:numCache>
                <c:formatCode>#\ ##0.0</c:formatCode>
                <c:ptCount val="47"/>
                <c:pt idx="0">
                  <c:v>16.790827002046285</c:v>
                </c:pt>
                <c:pt idx="1">
                  <c:v>18.519802888780866</c:v>
                </c:pt>
                <c:pt idx="2">
                  <c:v>21.396921548592136</c:v>
                </c:pt>
                <c:pt idx="3">
                  <c:v>25.884211123047987</c:v>
                </c:pt>
                <c:pt idx="4">
                  <c:v>28.362123819067602</c:v>
                </c:pt>
                <c:pt idx="5">
                  <c:v>33.359999504209206</c:v>
                </c:pt>
                <c:pt idx="6">
                  <c:v>32.725938080040564</c:v>
                </c:pt>
                <c:pt idx="7">
                  <c:v>35.979795637573652</c:v>
                </c:pt>
                <c:pt idx="8">
                  <c:v>39.605839041136768</c:v>
                </c:pt>
                <c:pt idx="9">
                  <c:v>42.319050429595478</c:v>
                </c:pt>
                <c:pt idx="10">
                  <c:v>49.099940096663374</c:v>
                </c:pt>
                <c:pt idx="11">
                  <c:v>47.430011429024034</c:v>
                </c:pt>
                <c:pt idx="12">
                  <c:v>42.95533043721359</c:v>
                </c:pt>
                <c:pt idx="13">
                  <c:v>45.919205143439839</c:v>
                </c:pt>
                <c:pt idx="14">
                  <c:v>42.519997134590803</c:v>
                </c:pt>
                <c:pt idx="15">
                  <c:v>42.342418214789106</c:v>
                </c:pt>
                <c:pt idx="16">
                  <c:v>40.266698260689857</c:v>
                </c:pt>
                <c:pt idx="17">
                  <c:v>41.646587652052077</c:v>
                </c:pt>
                <c:pt idx="18">
                  <c:v>39.431319029724449</c:v>
                </c:pt>
                <c:pt idx="19">
                  <c:v>39.238443389341668</c:v>
                </c:pt>
                <c:pt idx="20">
                  <c:v>39.33846461417771</c:v>
                </c:pt>
                <c:pt idx="21">
                  <c:v>39.501550271664378</c:v>
                </c:pt>
                <c:pt idx="22">
                  <c:v>40.87142618188755</c:v>
                </c:pt>
                <c:pt idx="23">
                  <c:v>41.522723049112948</c:v>
                </c:pt>
                <c:pt idx="24">
                  <c:v>40.225187011640081</c:v>
                </c:pt>
                <c:pt idx="25">
                  <c:v>38.482173732540708</c:v>
                </c:pt>
                <c:pt idx="26">
                  <c:v>38.492537508769509</c:v>
                </c:pt>
                <c:pt idx="27">
                  <c:v>37.155182658704099</c:v>
                </c:pt>
                <c:pt idx="28">
                  <c:v>37.35480409653411</c:v>
                </c:pt>
                <c:pt idx="29">
                  <c:v>36.270609838817833</c:v>
                </c:pt>
                <c:pt idx="30">
                  <c:v>36.176608183591057</c:v>
                </c:pt>
                <c:pt idx="31">
                  <c:v>34.900975834317023</c:v>
                </c:pt>
                <c:pt idx="32">
                  <c:v>37.590656813347195</c:v>
                </c:pt>
                <c:pt idx="33">
                  <c:v>35.705901511536489</c:v>
                </c:pt>
                <c:pt idx="34">
                  <c:v>36.968720619398994</c:v>
                </c:pt>
                <c:pt idx="35">
                  <c:v>37.669844760350657</c:v>
                </c:pt>
                <c:pt idx="36" formatCode="0.0">
                  <c:v>37</c:v>
                </c:pt>
                <c:pt idx="37" formatCode="0.0">
                  <c:v>35.9</c:v>
                </c:pt>
                <c:pt idx="38">
                  <c:v>36.799999999999997</c:v>
                </c:pt>
                <c:pt idx="39" formatCode="0.0">
                  <c:v>35.40231308254814</c:v>
                </c:pt>
                <c:pt idx="40" formatCode="0.0">
                  <c:v>34.464309679004714</c:v>
                </c:pt>
                <c:pt idx="41" formatCode="0.0">
                  <c:v>32.143252040282299</c:v>
                </c:pt>
                <c:pt idx="42" formatCode="0.0">
                  <c:v>30.958127625685307</c:v>
                </c:pt>
                <c:pt idx="43" formatCode="0.0">
                  <c:v>30.118514497699898</c:v>
                </c:pt>
                <c:pt idx="44" formatCode="0.0">
                  <c:v>27.884014749114801</c:v>
                </c:pt>
                <c:pt idx="45" formatCode="0.0">
                  <c:v>29.3699004900745</c:v>
                </c:pt>
                <c:pt idx="46" formatCode="0.0">
                  <c:v>29.438557590837299</c:v>
                </c:pt>
              </c:numCache>
            </c:numRef>
          </c:val>
          <c:smooth val="0"/>
          <c:extLst xmlns:c16r2="http://schemas.microsoft.com/office/drawing/2015/06/chart">
            <c:ext xmlns:c16="http://schemas.microsoft.com/office/drawing/2014/chart" uri="{C3380CC4-5D6E-409C-BE32-E72D297353CC}">
              <c16:uniqueId val="{00000000-5052-4830-806B-3A055D786C0B}"/>
            </c:ext>
          </c:extLst>
        </c:ser>
        <c:ser>
          <c:idx val="1"/>
          <c:order val="1"/>
          <c:tx>
            <c:strRef>
              <c:f>Sheet1!$C$1</c:f>
              <c:strCache>
                <c:ptCount val="1"/>
                <c:pt idx="0">
                  <c:v>Women</c:v>
                </c:pt>
              </c:strCache>
            </c:strRef>
          </c:tx>
          <c:spPr>
            <a:ln w="38100">
              <a:solidFill>
                <a:srgbClr val="BEBC00"/>
              </a:solidFill>
              <a:prstDash val="solid"/>
            </a:ln>
          </c:spPr>
          <c:marker>
            <c:symbol val="none"/>
          </c:marker>
          <c:cat>
            <c:strRef>
              <c:f>Sheet1!$A$2:$A$48</c:f>
              <c:strCache>
                <c:ptCount val="47"/>
                <c:pt idx="0">
                  <c:v>1969</c:v>
                </c:pt>
                <c:pt idx="1">
                  <c:v>1970</c:v>
                </c:pt>
                <c:pt idx="2">
                  <c:v>1971</c:v>
                </c:pt>
                <c:pt idx="3">
                  <c:v>1972</c:v>
                </c:pt>
                <c:pt idx="4">
                  <c:v>1973</c:v>
                </c:pt>
                <c:pt idx="5">
                  <c:v>1974</c:v>
                </c:pt>
                <c:pt idx="6">
                  <c:v>1975</c:v>
                </c:pt>
                <c:pt idx="7">
                  <c:v>1976</c:v>
                </c:pt>
                <c:pt idx="8">
                  <c:v>1977</c:v>
                </c:pt>
                <c:pt idx="9">
                  <c:v>1978</c:v>
                </c:pt>
                <c:pt idx="10">
                  <c:v>1979</c:v>
                </c:pt>
                <c:pt idx="11">
                  <c:v>1980</c:v>
                </c:pt>
                <c:pt idx="12">
                  <c:v>1981</c:v>
                </c:pt>
                <c:pt idx="13">
                  <c:v>1982</c:v>
                </c:pt>
                <c:pt idx="14">
                  <c:v>1983</c:v>
                </c:pt>
                <c:pt idx="15">
                  <c:v>1984</c:v>
                </c:pt>
                <c:pt idx="16">
                  <c:v>1985</c:v>
                </c:pt>
                <c:pt idx="17">
                  <c:v>1986</c:v>
                </c:pt>
                <c:pt idx="18">
                  <c:v>1987</c:v>
                </c:pt>
                <c:pt idx="19">
                  <c:v>1988</c:v>
                </c:pt>
                <c:pt idx="20">
                  <c:v>1989</c:v>
                </c:pt>
                <c:pt idx="21">
                  <c:v>1990</c:v>
                </c:pt>
                <c:pt idx="22">
                  <c:v>1991</c:v>
                </c:pt>
                <c:pt idx="23">
                  <c:v>1992</c:v>
                </c:pt>
                <c:pt idx="24">
                  <c:v>1993</c:v>
                </c:pt>
                <c:pt idx="25">
                  <c:v>1994</c:v>
                </c:pt>
                <c:pt idx="26">
                  <c:v>1995</c:v>
                </c:pt>
                <c:pt idx="27">
                  <c:v>1996</c:v>
                </c:pt>
                <c:pt idx="28">
                  <c:v>1997</c:v>
                </c:pt>
                <c:pt idx="29">
                  <c:v>1998</c:v>
                </c:pt>
                <c:pt idx="30">
                  <c:v>1999</c:v>
                </c:pt>
                <c:pt idx="31">
                  <c:v>2000</c:v>
                </c:pt>
                <c:pt idx="32">
                  <c:v>2001</c:v>
                </c:pt>
                <c:pt idx="33">
                  <c:v>2002</c:v>
                </c:pt>
                <c:pt idx="34">
                  <c:v>2003</c:v>
                </c:pt>
                <c:pt idx="35">
                  <c:v>2004</c:v>
                </c:pt>
                <c:pt idx="36">
                  <c:v>2005</c:v>
                </c:pt>
                <c:pt idx="37">
                  <c:v>2006</c:v>
                </c:pt>
                <c:pt idx="38">
                  <c:v>2007</c:v>
                </c:pt>
                <c:pt idx="39">
                  <c:v>2008</c:v>
                </c:pt>
                <c:pt idx="40">
                  <c:v>2009</c:v>
                </c:pt>
                <c:pt idx="41">
                  <c:v>2010</c:v>
                </c:pt>
                <c:pt idx="42">
                  <c:v>2011</c:v>
                </c:pt>
                <c:pt idx="43">
                  <c:v>2012</c:v>
                </c:pt>
                <c:pt idx="44">
                  <c:v>2013</c:v>
                </c:pt>
                <c:pt idx="45">
                  <c:v>2014</c:v>
                </c:pt>
                <c:pt idx="46">
                  <c:v>2015</c:v>
                </c:pt>
              </c:strCache>
            </c:strRef>
          </c:cat>
          <c:val>
            <c:numRef>
              <c:f>Sheet1!$C$2:$C$48</c:f>
              <c:numCache>
                <c:formatCode>#\ ##0.0</c:formatCode>
                <c:ptCount val="47"/>
                <c:pt idx="0">
                  <c:v>2.11090176971316</c:v>
                </c:pt>
                <c:pt idx="1">
                  <c:v>2.6199571456190669</c:v>
                </c:pt>
                <c:pt idx="2">
                  <c:v>2.8847464456397449</c:v>
                </c:pt>
                <c:pt idx="3">
                  <c:v>3.1371208500050964</c:v>
                </c:pt>
                <c:pt idx="4">
                  <c:v>3.4798030795651664</c:v>
                </c:pt>
                <c:pt idx="5">
                  <c:v>4.780841651474085</c:v>
                </c:pt>
                <c:pt idx="6">
                  <c:v>5.6381300043720088</c:v>
                </c:pt>
                <c:pt idx="7">
                  <c:v>6.9624220845524656</c:v>
                </c:pt>
                <c:pt idx="8">
                  <c:v>7.0922641807228199</c:v>
                </c:pt>
                <c:pt idx="9">
                  <c:v>7.7186798399379093</c:v>
                </c:pt>
                <c:pt idx="10">
                  <c:v>9.6255581947966462</c:v>
                </c:pt>
                <c:pt idx="11">
                  <c:v>9.1069872021146452</c:v>
                </c:pt>
                <c:pt idx="12">
                  <c:v>7.7340711012340559</c:v>
                </c:pt>
                <c:pt idx="13">
                  <c:v>8.2417330255225707</c:v>
                </c:pt>
                <c:pt idx="14">
                  <c:v>7.9063082999873844</c:v>
                </c:pt>
                <c:pt idx="15">
                  <c:v>7.8095099017001424</c:v>
                </c:pt>
                <c:pt idx="16">
                  <c:v>8.2664358067613151</c:v>
                </c:pt>
                <c:pt idx="17">
                  <c:v>8.4434449814919468</c:v>
                </c:pt>
                <c:pt idx="18">
                  <c:v>7.6779690207622826</c:v>
                </c:pt>
                <c:pt idx="19">
                  <c:v>7.6579659339700514</c:v>
                </c:pt>
                <c:pt idx="20">
                  <c:v>6.9577479420069572</c:v>
                </c:pt>
                <c:pt idx="21">
                  <c:v>7.5803036592791821</c:v>
                </c:pt>
                <c:pt idx="22">
                  <c:v>8.2333242171833092</c:v>
                </c:pt>
                <c:pt idx="23">
                  <c:v>8.0946856799127467</c:v>
                </c:pt>
                <c:pt idx="24">
                  <c:v>7.1247310103421171</c:v>
                </c:pt>
                <c:pt idx="25">
                  <c:v>7.8430120170626969</c:v>
                </c:pt>
                <c:pt idx="26">
                  <c:v>8.504026810055521</c:v>
                </c:pt>
                <c:pt idx="27">
                  <c:v>7.6899559814299421</c:v>
                </c:pt>
                <c:pt idx="28">
                  <c:v>7.9593949124822148</c:v>
                </c:pt>
                <c:pt idx="29">
                  <c:v>9.1578211271712586</c:v>
                </c:pt>
                <c:pt idx="30">
                  <c:v>8.5088777504213891</c:v>
                </c:pt>
                <c:pt idx="31">
                  <c:v>8.9162388294225252</c:v>
                </c:pt>
                <c:pt idx="32">
                  <c:v>8.6318151730539263</c:v>
                </c:pt>
                <c:pt idx="33">
                  <c:v>8.766712500049044</c:v>
                </c:pt>
                <c:pt idx="34">
                  <c:v>9.0894361284249072</c:v>
                </c:pt>
                <c:pt idx="35">
                  <c:v>9.247349230277468</c:v>
                </c:pt>
                <c:pt idx="36">
                  <c:v>9.9</c:v>
                </c:pt>
                <c:pt idx="37">
                  <c:v>9.1999999999999993</c:v>
                </c:pt>
                <c:pt idx="38">
                  <c:v>9.8000000000000007</c:v>
                </c:pt>
                <c:pt idx="39" formatCode="0.0">
                  <c:v>9.2533198519941102</c:v>
                </c:pt>
                <c:pt idx="40" formatCode="0.0">
                  <c:v>8.7365952114069483</c:v>
                </c:pt>
                <c:pt idx="41" formatCode="0.0">
                  <c:v>7.6277263793254857</c:v>
                </c:pt>
                <c:pt idx="42" formatCode="0.0">
                  <c:v>7.6549313898041724</c:v>
                </c:pt>
                <c:pt idx="43" formatCode="0.0">
                  <c:v>8.00778835546752</c:v>
                </c:pt>
                <c:pt idx="44" formatCode="0.0">
                  <c:v>7.9098082206395102</c:v>
                </c:pt>
                <c:pt idx="45" formatCode="0.0">
                  <c:v>8.8425318081884896</c:v>
                </c:pt>
                <c:pt idx="46" formatCode="0.0">
                  <c:v>8.5054226791560303</c:v>
                </c:pt>
              </c:numCache>
            </c:numRef>
          </c:val>
          <c:smooth val="0"/>
          <c:extLst xmlns:c16r2="http://schemas.microsoft.com/office/drawing/2015/06/chart">
            <c:ext xmlns:c16="http://schemas.microsoft.com/office/drawing/2014/chart" uri="{C3380CC4-5D6E-409C-BE32-E72D297353CC}">
              <c16:uniqueId val="{00000001-5052-4830-806B-3A055D786C0B}"/>
            </c:ext>
          </c:extLst>
        </c:ser>
        <c:dLbls>
          <c:showLegendKey val="0"/>
          <c:showVal val="0"/>
          <c:showCatName val="0"/>
          <c:showSerName val="0"/>
          <c:showPercent val="0"/>
          <c:showBubbleSize val="0"/>
        </c:dLbls>
        <c:smooth val="0"/>
        <c:axId val="350729304"/>
        <c:axId val="350729696"/>
      </c:lineChart>
      <c:catAx>
        <c:axId val="350729304"/>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0729696"/>
        <c:crosses val="autoZero"/>
        <c:auto val="1"/>
        <c:lblAlgn val="ctr"/>
        <c:lblOffset val="100"/>
        <c:tickLblSkip val="4"/>
        <c:tickMarkSkip val="1"/>
        <c:noMultiLvlLbl val="0"/>
      </c:catAx>
      <c:valAx>
        <c:axId val="350729696"/>
        <c:scaling>
          <c:orientation val="minMax"/>
          <c:max val="50"/>
        </c:scaling>
        <c:delete val="0"/>
        <c:axPos val="l"/>
        <c:majorGridlines>
          <c:spPr>
            <a:ln w="3066">
              <a:solidFill>
                <a:schemeClr val="tx1">
                  <a:lumMod val="65000"/>
                </a:schemeClr>
              </a:solidFill>
              <a:prstDash val="solid"/>
            </a:ln>
          </c:spPr>
        </c:majorGridlines>
        <c:numFmt formatCode="#,##0" sourceLinked="0"/>
        <c:majorTickMark val="none"/>
        <c:minorTickMark val="none"/>
        <c:tickLblPos val="nextTo"/>
        <c:spPr>
          <a:ln w="3066">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0729304"/>
        <c:crosses val="autoZero"/>
        <c:crossBetween val="midCat"/>
        <c:majorUnit val="10"/>
      </c:valAx>
      <c:spPr>
        <a:solidFill>
          <a:schemeClr val="tx1"/>
        </a:solidFill>
        <a:ln w="3066">
          <a:solidFill>
            <a:schemeClr val="tx1"/>
          </a:solidFill>
          <a:prstDash val="solid"/>
        </a:ln>
      </c:spPr>
    </c:plotArea>
    <c:legend>
      <c:legendPos val="r"/>
      <c:layout>
        <c:manualLayout>
          <c:xMode val="edge"/>
          <c:yMode val="edge"/>
          <c:x val="0.57644415498558521"/>
          <c:y val="0.1197219505456575"/>
          <c:w val="0.39578163269437489"/>
          <c:h val="0.11618254169841689"/>
        </c:manualLayout>
      </c:layout>
      <c:overlay val="0"/>
      <c:spPr>
        <a:noFill/>
        <a:ln w="3066">
          <a:noFill/>
          <a:prstDash val="solid"/>
        </a:ln>
        <a:effectLst/>
      </c:spPr>
      <c:txPr>
        <a:bodyPr/>
        <a:lstStyle/>
        <a:p>
          <a:pPr>
            <a:defRPr sz="1700" b="0" i="0" u="none" strike="noStrike" baseline="0">
              <a:solidFill>
                <a:schemeClr val="bg1"/>
              </a:solidFill>
              <a:latin typeface="Arial" pitchFamily="34" charset="0"/>
              <a:ea typeface="helvetica"/>
              <a:cs typeface="Arial" pitchFamily="34" charset="0"/>
            </a:defRPr>
          </a:pPr>
          <a:endParaRPr lang="sv-SE"/>
        </a:p>
      </c:txPr>
    </c:legend>
    <c:plotVisOnly val="1"/>
    <c:dispBlanksAs val="gap"/>
    <c:showDLblsOverMax val="0"/>
  </c:chart>
  <c:spPr>
    <a:noFill/>
    <a:ln>
      <a:noFill/>
    </a:ln>
  </c:spPr>
  <c:txPr>
    <a:bodyPr/>
    <a:lstStyle/>
    <a:p>
      <a:pPr>
        <a:defRPr sz="1738"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404466501240833E-2"/>
          <c:y val="3.2586558044806514E-2"/>
          <c:w val="0.8870967741935486"/>
          <c:h val="0.85336048879837068"/>
        </c:manualLayout>
      </c:layout>
      <c:lineChart>
        <c:grouping val="standard"/>
        <c:varyColors val="0"/>
        <c:ser>
          <c:idx val="0"/>
          <c:order val="0"/>
          <c:tx>
            <c:strRef>
              <c:f>Sheet1!$B$1</c:f>
              <c:strCache>
                <c:ptCount val="1"/>
                <c:pt idx="0">
                  <c:v>Cannabis resin</c:v>
                </c:pt>
              </c:strCache>
            </c:strRef>
          </c:tx>
          <c:spPr>
            <a:ln w="38100">
              <a:solidFill>
                <a:srgbClr val="B32B31"/>
              </a:solidFill>
              <a:prstDash val="solid"/>
            </a:ln>
          </c:spPr>
          <c:marker>
            <c:symbol val="none"/>
          </c:marker>
          <c:cat>
            <c:strRef>
              <c:f>Sheet1!$A$2:$A$29</c:f>
              <c:strCache>
                <c:ptCount val="28"/>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pt idx="27">
                  <c:v>2015</c:v>
                </c:pt>
              </c:strCache>
            </c:strRef>
          </c:cat>
          <c:val>
            <c:numRef>
              <c:f>Sheet1!$B$2:$B$29</c:f>
              <c:numCache>
                <c:formatCode>0</c:formatCode>
                <c:ptCount val="28"/>
                <c:pt idx="0">
                  <c:v>100</c:v>
                </c:pt>
                <c:pt idx="1">
                  <c:v>79.848484848484858</c:v>
                </c:pt>
                <c:pt idx="2">
                  <c:v>74.829643888354184</c:v>
                </c:pt>
                <c:pt idx="3">
                  <c:v>66.106954225352112</c:v>
                </c:pt>
                <c:pt idx="4">
                  <c:v>64.627796901893291</c:v>
                </c:pt>
                <c:pt idx="5">
                  <c:v>65.390625</c:v>
                </c:pt>
                <c:pt idx="6">
                  <c:v>56.885311871227358</c:v>
                </c:pt>
                <c:pt idx="7">
                  <c:v>62.413657770800633</c:v>
                </c:pt>
                <c:pt idx="8">
                  <c:v>58.669921875</c:v>
                </c:pt>
                <c:pt idx="9">
                  <c:v>54.939759036144572</c:v>
                </c:pt>
                <c:pt idx="10">
                  <c:v>61.879377431906612</c:v>
                </c:pt>
                <c:pt idx="11">
                  <c:v>61.615652847733436</c:v>
                </c:pt>
                <c:pt idx="12">
                  <c:v>54.223245109321063</c:v>
                </c:pt>
                <c:pt idx="13">
                  <c:v>52.923998502433534</c:v>
                </c:pt>
                <c:pt idx="14">
                  <c:v>51.818181818181806</c:v>
                </c:pt>
                <c:pt idx="15">
                  <c:v>50.83063646170443</c:v>
                </c:pt>
                <c:pt idx="16">
                  <c:v>50.630372492836685</c:v>
                </c:pt>
                <c:pt idx="17">
                  <c:v>50.413694721825962</c:v>
                </c:pt>
                <c:pt idx="18">
                  <c:v>49.736119907114201</c:v>
                </c:pt>
                <c:pt idx="19">
                  <c:v>48.659254414650093</c:v>
                </c:pt>
                <c:pt idx="20">
                  <c:v>47.024383753035494</c:v>
                </c:pt>
                <c:pt idx="21">
                  <c:v>48.352799839818459</c:v>
                </c:pt>
                <c:pt idx="22">
                  <c:v>55.317010479140585</c:v>
                </c:pt>
                <c:pt idx="23">
                  <c:v>56.738271842789715</c:v>
                </c:pt>
                <c:pt idx="24">
                  <c:v>56.238064926798216</c:v>
                </c:pt>
                <c:pt idx="25">
                  <c:v>56.26313443291091</c:v>
                </c:pt>
                <c:pt idx="26">
                  <c:v>59.183706019330764</c:v>
                </c:pt>
                <c:pt idx="27">
                  <c:v>56.390617520344655</c:v>
                </c:pt>
              </c:numCache>
            </c:numRef>
          </c:val>
          <c:smooth val="0"/>
          <c:extLst xmlns:c16r2="http://schemas.microsoft.com/office/drawing/2015/06/chart">
            <c:ext xmlns:c16="http://schemas.microsoft.com/office/drawing/2014/chart" uri="{C3380CC4-5D6E-409C-BE32-E72D297353CC}">
              <c16:uniqueId val="{00000000-602A-484C-9E0D-087071E638F3}"/>
            </c:ext>
          </c:extLst>
        </c:ser>
        <c:ser>
          <c:idx val="1"/>
          <c:order val="1"/>
          <c:tx>
            <c:strRef>
              <c:f>Sheet1!$C$1</c:f>
              <c:strCache>
                <c:ptCount val="1"/>
                <c:pt idx="0">
                  <c:v>Marijuana</c:v>
                </c:pt>
              </c:strCache>
            </c:strRef>
          </c:tx>
          <c:spPr>
            <a:ln w="38100">
              <a:solidFill>
                <a:schemeClr val="tx1">
                  <a:lumMod val="65000"/>
                </a:schemeClr>
              </a:solidFill>
              <a:prstDash val="solid"/>
            </a:ln>
          </c:spPr>
          <c:marker>
            <c:symbol val="none"/>
          </c:marker>
          <c:cat>
            <c:strRef>
              <c:f>Sheet1!$A$2:$A$29</c:f>
              <c:strCache>
                <c:ptCount val="28"/>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pt idx="27">
                  <c:v>2015</c:v>
                </c:pt>
              </c:strCache>
            </c:strRef>
          </c:cat>
          <c:val>
            <c:numRef>
              <c:f>Sheet1!$C$2:$C$29</c:f>
              <c:numCache>
                <c:formatCode>0</c:formatCode>
                <c:ptCount val="28"/>
                <c:pt idx="0">
                  <c:v>100</c:v>
                </c:pt>
                <c:pt idx="1">
                  <c:v>49.441786283891545</c:v>
                </c:pt>
                <c:pt idx="2">
                  <c:v>76.082771896053885</c:v>
                </c:pt>
                <c:pt idx="3">
                  <c:v>53.213028169014088</c:v>
                </c:pt>
                <c:pt idx="4">
                  <c:v>36.015490533562819</c:v>
                </c:pt>
                <c:pt idx="5">
                  <c:v>53.536184210526308</c:v>
                </c:pt>
                <c:pt idx="6">
                  <c:v>35.927565392354119</c:v>
                </c:pt>
                <c:pt idx="7">
                  <c:v>62.048665620094191</c:v>
                </c:pt>
                <c:pt idx="8">
                  <c:v>58.124999999999993</c:v>
                </c:pt>
                <c:pt idx="9">
                  <c:v>66.506024096385531</c:v>
                </c:pt>
                <c:pt idx="10">
                  <c:v>72.373540856031127</c:v>
                </c:pt>
                <c:pt idx="11">
                  <c:v>61.25532739248353</c:v>
                </c:pt>
                <c:pt idx="12">
                  <c:v>48.515535097813576</c:v>
                </c:pt>
                <c:pt idx="13">
                  <c:v>48.745788094346679</c:v>
                </c:pt>
                <c:pt idx="14">
                  <c:v>47.72727272727272</c:v>
                </c:pt>
                <c:pt idx="15">
                  <c:v>46.817691477885646</c:v>
                </c:pt>
                <c:pt idx="16">
                  <c:v>46.633237822349571</c:v>
                </c:pt>
                <c:pt idx="17">
                  <c:v>53.067047075606276</c:v>
                </c:pt>
                <c:pt idx="18">
                  <c:v>52.353810428541259</c:v>
                </c:pt>
                <c:pt idx="19">
                  <c:v>51.220267804894839</c:v>
                </c:pt>
                <c:pt idx="20">
                  <c:v>55.686770233857821</c:v>
                </c:pt>
                <c:pt idx="21">
                  <c:v>62.070346392578244</c:v>
                </c:pt>
                <c:pt idx="22">
                  <c:v>61.293086403479869</c:v>
                </c:pt>
                <c:pt idx="23">
                  <c:v>59.724496676620745</c:v>
                </c:pt>
                <c:pt idx="24">
                  <c:v>65.117759388924242</c:v>
                </c:pt>
                <c:pt idx="25">
                  <c:v>59.224352034643054</c:v>
                </c:pt>
                <c:pt idx="26">
                  <c:v>71.198443331525723</c:v>
                </c:pt>
                <c:pt idx="27">
                  <c:v>71.230253709909036</c:v>
                </c:pt>
              </c:numCache>
            </c:numRef>
          </c:val>
          <c:smooth val="0"/>
          <c:extLst xmlns:c16r2="http://schemas.microsoft.com/office/drawing/2015/06/chart">
            <c:ext xmlns:c16="http://schemas.microsoft.com/office/drawing/2014/chart" uri="{C3380CC4-5D6E-409C-BE32-E72D297353CC}">
              <c16:uniqueId val="{00000001-602A-484C-9E0D-087071E638F3}"/>
            </c:ext>
          </c:extLst>
        </c:ser>
        <c:ser>
          <c:idx val="2"/>
          <c:order val="2"/>
          <c:tx>
            <c:strRef>
              <c:f>Sheet1!$D$1</c:f>
              <c:strCache>
                <c:ptCount val="1"/>
                <c:pt idx="0">
                  <c:v>Amphetamines</c:v>
                </c:pt>
              </c:strCache>
            </c:strRef>
          </c:tx>
          <c:spPr>
            <a:ln w="38100">
              <a:solidFill>
                <a:srgbClr val="F29200"/>
              </a:solidFill>
              <a:prstDash val="solid"/>
            </a:ln>
          </c:spPr>
          <c:marker>
            <c:symbol val="none"/>
          </c:marker>
          <c:cat>
            <c:strRef>
              <c:f>Sheet1!$A$2:$A$29</c:f>
              <c:strCache>
                <c:ptCount val="28"/>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pt idx="27">
                  <c:v>2015</c:v>
                </c:pt>
              </c:strCache>
            </c:strRef>
          </c:cat>
          <c:val>
            <c:numRef>
              <c:f>Sheet1!$D$2:$D$29</c:f>
              <c:numCache>
                <c:formatCode>0</c:formatCode>
                <c:ptCount val="28"/>
                <c:pt idx="0">
                  <c:v>100</c:v>
                </c:pt>
                <c:pt idx="1">
                  <c:v>93.939393939393938</c:v>
                </c:pt>
                <c:pt idx="2">
                  <c:v>85.033686236766115</c:v>
                </c:pt>
                <c:pt idx="3">
                  <c:v>77.772887323943678</c:v>
                </c:pt>
                <c:pt idx="4">
                  <c:v>66.528614457831324</c:v>
                </c:pt>
                <c:pt idx="5">
                  <c:v>65.75390625</c:v>
                </c:pt>
                <c:pt idx="6">
                  <c:v>53.329979879275648</c:v>
                </c:pt>
                <c:pt idx="7">
                  <c:v>52.011381475667186</c:v>
                </c:pt>
                <c:pt idx="8">
                  <c:v>47.453613281249993</c:v>
                </c:pt>
                <c:pt idx="9">
                  <c:v>51.506024096385538</c:v>
                </c:pt>
                <c:pt idx="10">
                  <c:v>51.566147859922175</c:v>
                </c:pt>
                <c:pt idx="11">
                  <c:v>44.500193723363033</c:v>
                </c:pt>
                <c:pt idx="12">
                  <c:v>42.361910241657071</c:v>
                </c:pt>
                <c:pt idx="13">
                  <c:v>41.346873830026198</c:v>
                </c:pt>
                <c:pt idx="14">
                  <c:v>40.482954545454547</c:v>
                </c:pt>
                <c:pt idx="15">
                  <c:v>39.711434735706582</c:v>
                </c:pt>
                <c:pt idx="16">
                  <c:v>39.554978510028654</c:v>
                </c:pt>
                <c:pt idx="17">
                  <c:v>39.385699001426538</c:v>
                </c:pt>
                <c:pt idx="18">
                  <c:v>38.856343677432967</c:v>
                </c:pt>
                <c:pt idx="19">
                  <c:v>34.213538260300851</c:v>
                </c:pt>
                <c:pt idx="20">
                  <c:v>36.737799807058984</c:v>
                </c:pt>
                <c:pt idx="21">
                  <c:v>36.854268170593343</c:v>
                </c:pt>
                <c:pt idx="22">
                  <c:v>36.392770052066176</c:v>
                </c:pt>
                <c:pt idx="23">
                  <c:v>35.461419901743568</c:v>
                </c:pt>
                <c:pt idx="24">
                  <c:v>35.148790579248882</c:v>
                </c:pt>
                <c:pt idx="25">
                  <c:v>35.164459020569325</c:v>
                </c:pt>
                <c:pt idx="26">
                  <c:v>35.22839644007783</c:v>
                </c:pt>
                <c:pt idx="27">
                  <c:v>35.244135950215409</c:v>
                </c:pt>
              </c:numCache>
            </c:numRef>
          </c:val>
          <c:smooth val="0"/>
          <c:extLst xmlns:c16r2="http://schemas.microsoft.com/office/drawing/2015/06/chart">
            <c:ext xmlns:c16="http://schemas.microsoft.com/office/drawing/2014/chart" uri="{C3380CC4-5D6E-409C-BE32-E72D297353CC}">
              <c16:uniqueId val="{00000002-602A-484C-9E0D-087071E638F3}"/>
            </c:ext>
          </c:extLst>
        </c:ser>
        <c:ser>
          <c:idx val="3"/>
          <c:order val="3"/>
          <c:tx>
            <c:strRef>
              <c:f>Sheet1!$E$1</c:f>
              <c:strCache>
                <c:ptCount val="1"/>
                <c:pt idx="0">
                  <c:v>Cocaine</c:v>
                </c:pt>
              </c:strCache>
            </c:strRef>
          </c:tx>
          <c:spPr>
            <a:ln w="38100">
              <a:solidFill>
                <a:srgbClr val="004687"/>
              </a:solidFill>
              <a:prstDash val="solid"/>
            </a:ln>
          </c:spPr>
          <c:marker>
            <c:symbol val="none"/>
          </c:marker>
          <c:cat>
            <c:strRef>
              <c:f>Sheet1!$A$2:$A$29</c:f>
              <c:strCache>
                <c:ptCount val="28"/>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pt idx="27">
                  <c:v>2015</c:v>
                </c:pt>
              </c:strCache>
            </c:strRef>
          </c:cat>
          <c:val>
            <c:numRef>
              <c:f>Sheet1!$E$2:$E$29</c:f>
              <c:numCache>
                <c:formatCode>0</c:formatCode>
                <c:ptCount val="28"/>
                <c:pt idx="0">
                  <c:v>100</c:v>
                </c:pt>
                <c:pt idx="1">
                  <c:v>105.68181818181819</c:v>
                </c:pt>
                <c:pt idx="2">
                  <c:v>127.55052935514917</c:v>
                </c:pt>
                <c:pt idx="3">
                  <c:v>97.216109154929583</c:v>
                </c:pt>
                <c:pt idx="4">
                  <c:v>95.040877796901881</c:v>
                </c:pt>
                <c:pt idx="5">
                  <c:v>90.8203125</c:v>
                </c:pt>
                <c:pt idx="6">
                  <c:v>88.883299798792748</c:v>
                </c:pt>
                <c:pt idx="7">
                  <c:v>86.685635792778655</c:v>
                </c:pt>
                <c:pt idx="8">
                  <c:v>86.279296874999986</c:v>
                </c:pt>
                <c:pt idx="9">
                  <c:v>94.427710843373475</c:v>
                </c:pt>
                <c:pt idx="10">
                  <c:v>81.646400778210122</c:v>
                </c:pt>
                <c:pt idx="11">
                  <c:v>94.13502518403719</c:v>
                </c:pt>
                <c:pt idx="12">
                  <c:v>76.251438434982731</c:v>
                </c:pt>
                <c:pt idx="13">
                  <c:v>82.693747660052395</c:v>
                </c:pt>
                <c:pt idx="14">
                  <c:v>64.772727272727266</c:v>
                </c:pt>
                <c:pt idx="15">
                  <c:v>63.538295577130519</c:v>
                </c:pt>
                <c:pt idx="16">
                  <c:v>63.287965616045852</c:v>
                </c:pt>
                <c:pt idx="17">
                  <c:v>63.01711840228247</c:v>
                </c:pt>
                <c:pt idx="18">
                  <c:v>62.170149883892748</c:v>
                </c:pt>
                <c:pt idx="19">
                  <c:v>60.824068018312616</c:v>
                </c:pt>
                <c:pt idx="20">
                  <c:v>62.454259672000269</c:v>
                </c:pt>
                <c:pt idx="21">
                  <c:v>58.966829072949331</c:v>
                </c:pt>
                <c:pt idx="22">
                  <c:v>65.506986093719107</c:v>
                </c:pt>
                <c:pt idx="23">
                  <c:v>63.830555823138425</c:v>
                </c:pt>
                <c:pt idx="24">
                  <c:v>63.267823042647997</c:v>
                </c:pt>
                <c:pt idx="25">
                  <c:v>63.296026237024769</c:v>
                </c:pt>
                <c:pt idx="26">
                  <c:v>63.411113592140097</c:v>
                </c:pt>
                <c:pt idx="27">
                  <c:v>63.43944471038774</c:v>
                </c:pt>
              </c:numCache>
            </c:numRef>
          </c:val>
          <c:smooth val="0"/>
          <c:extLst xmlns:c16r2="http://schemas.microsoft.com/office/drawing/2015/06/chart">
            <c:ext xmlns:c16="http://schemas.microsoft.com/office/drawing/2014/chart" uri="{C3380CC4-5D6E-409C-BE32-E72D297353CC}">
              <c16:uniqueId val="{00000003-602A-484C-9E0D-087071E638F3}"/>
            </c:ext>
          </c:extLst>
        </c:ser>
        <c:ser>
          <c:idx val="4"/>
          <c:order val="4"/>
          <c:tx>
            <c:strRef>
              <c:f>Sheet1!$F$1</c:f>
              <c:strCache>
                <c:ptCount val="1"/>
                <c:pt idx="0">
                  <c:v>Heroin (brown)</c:v>
                </c:pt>
              </c:strCache>
            </c:strRef>
          </c:tx>
          <c:spPr>
            <a:ln w="38100">
              <a:solidFill>
                <a:srgbClr val="BEBC00"/>
              </a:solidFill>
            </a:ln>
          </c:spPr>
          <c:marker>
            <c:symbol val="none"/>
          </c:marker>
          <c:cat>
            <c:strRef>
              <c:f>Sheet1!$A$2:$A$29</c:f>
              <c:strCache>
                <c:ptCount val="28"/>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pt idx="27">
                  <c:v>2015</c:v>
                </c:pt>
              </c:strCache>
            </c:strRef>
          </c:cat>
          <c:val>
            <c:numRef>
              <c:f>Sheet1!$F$2:$F$29</c:f>
              <c:numCache>
                <c:formatCode>0</c:formatCode>
                <c:ptCount val="28"/>
                <c:pt idx="0">
                  <c:v>100</c:v>
                </c:pt>
                <c:pt idx="1">
                  <c:v>110.51693404634581</c:v>
                </c:pt>
                <c:pt idx="2">
                  <c:v>100.03963086678367</c:v>
                </c:pt>
                <c:pt idx="3">
                  <c:v>91.497514498757255</c:v>
                </c:pt>
                <c:pt idx="4">
                  <c:v>83.859598056089908</c:v>
                </c:pt>
                <c:pt idx="5">
                  <c:v>64.108455882352928</c:v>
                </c:pt>
                <c:pt idx="6">
                  <c:v>73.198011599005795</c:v>
                </c:pt>
                <c:pt idx="7">
                  <c:v>81.586480746144602</c:v>
                </c:pt>
                <c:pt idx="8">
                  <c:v>54.812729779411775</c:v>
                </c:pt>
                <c:pt idx="9">
                  <c:v>50.496102055279948</c:v>
                </c:pt>
                <c:pt idx="10">
                  <c:v>55.610551613641569</c:v>
                </c:pt>
                <c:pt idx="11">
                  <c:v>73.495795063472897</c:v>
                </c:pt>
                <c:pt idx="12">
                  <c:v>39.870033168618427</c:v>
                </c:pt>
                <c:pt idx="13">
                  <c:v>38.914704781201124</c:v>
                </c:pt>
                <c:pt idx="14">
                  <c:v>38.101604278074866</c:v>
                </c:pt>
                <c:pt idx="15">
                  <c:v>41.113014785202104</c:v>
                </c:pt>
                <c:pt idx="16">
                  <c:v>37.228215068262266</c:v>
                </c:pt>
                <c:pt idx="17">
                  <c:v>44.482671813375859</c:v>
                </c:pt>
                <c:pt idx="18">
                  <c:v>36.570676402289855</c:v>
                </c:pt>
                <c:pt idx="19">
                  <c:v>35.778863540183892</c:v>
                </c:pt>
                <c:pt idx="20">
                  <c:v>34.576752759584927</c:v>
                </c:pt>
                <c:pt idx="21">
                  <c:v>38.15500704720251</c:v>
                </c:pt>
                <c:pt idx="22">
                  <c:v>37.677220759786152</c:v>
                </c:pt>
                <c:pt idx="23">
                  <c:v>33.375454025170413</c:v>
                </c:pt>
                <c:pt idx="24">
                  <c:v>36.389336129104727</c:v>
                </c:pt>
                <c:pt idx="25">
                  <c:v>39.715153717348876</c:v>
                </c:pt>
                <c:pt idx="26">
                  <c:v>36.471751608551173</c:v>
                </c:pt>
                <c:pt idx="27">
                  <c:v>38.146594204939035</c:v>
                </c:pt>
              </c:numCache>
            </c:numRef>
          </c:val>
          <c:smooth val="0"/>
          <c:extLst xmlns:c16r2="http://schemas.microsoft.com/office/drawing/2015/06/chart">
            <c:ext xmlns:c16="http://schemas.microsoft.com/office/drawing/2014/chart" uri="{C3380CC4-5D6E-409C-BE32-E72D297353CC}">
              <c16:uniqueId val="{00000004-602A-484C-9E0D-087071E638F3}"/>
            </c:ext>
          </c:extLst>
        </c:ser>
        <c:dLbls>
          <c:showLegendKey val="0"/>
          <c:showVal val="0"/>
          <c:showCatName val="0"/>
          <c:showSerName val="0"/>
          <c:showPercent val="0"/>
          <c:showBubbleSize val="0"/>
        </c:dLbls>
        <c:smooth val="0"/>
        <c:axId val="350730480"/>
        <c:axId val="350730872"/>
      </c:lineChart>
      <c:catAx>
        <c:axId val="350730480"/>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500" b="0" i="0" u="none" strike="noStrike" baseline="0">
                <a:solidFill>
                  <a:schemeClr val="tx1"/>
                </a:solidFill>
                <a:latin typeface="Arial"/>
                <a:ea typeface="Arial"/>
                <a:cs typeface="Arial"/>
              </a:defRPr>
            </a:pPr>
            <a:endParaRPr lang="sv-SE"/>
          </a:p>
        </c:txPr>
        <c:crossAx val="350730872"/>
        <c:crosses val="autoZero"/>
        <c:auto val="1"/>
        <c:lblAlgn val="ctr"/>
        <c:lblOffset val="100"/>
        <c:tickLblSkip val="2"/>
        <c:tickMarkSkip val="1"/>
        <c:noMultiLvlLbl val="0"/>
      </c:catAx>
      <c:valAx>
        <c:axId val="350730872"/>
        <c:scaling>
          <c:orientation val="minMax"/>
          <c:max val="150"/>
        </c:scaling>
        <c:delete val="0"/>
        <c:axPos val="l"/>
        <c:majorGridlines>
          <c:spPr>
            <a:ln w="3011">
              <a:solidFill>
                <a:schemeClr val="tx1">
                  <a:lumMod val="65000"/>
                </a:schemeClr>
              </a:solidFill>
              <a:prstDash val="solid"/>
            </a:ln>
          </c:spPr>
        </c:majorGridlines>
        <c:numFmt formatCode="0" sourceLinked="0"/>
        <c:majorTickMark val="none"/>
        <c:minorTickMark val="none"/>
        <c:tickLblPos val="nextTo"/>
        <c:spPr>
          <a:ln w="3011">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0730480"/>
        <c:crosses val="autoZero"/>
        <c:crossBetween val="midCat"/>
        <c:majorUnit val="50"/>
      </c:valAx>
      <c:spPr>
        <a:solidFill>
          <a:schemeClr val="tx1"/>
        </a:solidFill>
        <a:ln w="12046">
          <a:solidFill>
            <a:schemeClr val="tx1"/>
          </a:solidFill>
          <a:prstDash val="solid"/>
        </a:ln>
      </c:spPr>
    </c:plotArea>
    <c:legend>
      <c:legendPos val="t"/>
      <c:layout>
        <c:manualLayout>
          <c:xMode val="edge"/>
          <c:yMode val="edge"/>
          <c:x val="0.34523605384089301"/>
          <c:y val="3.6491228070175435E-2"/>
          <c:w val="0.60476392116240651"/>
          <c:h val="0.19594397016162454"/>
        </c:manualLayout>
      </c:layout>
      <c:overlay val="0"/>
      <c:txPr>
        <a:bodyPr/>
        <a:lstStyle/>
        <a:p>
          <a:pPr>
            <a:defRPr sz="1700" b="0">
              <a:solidFill>
                <a:schemeClr val="bg1"/>
              </a:solidFill>
              <a:latin typeface="Arial" panose="020B0604020202020204" pitchFamily="34" charset="0"/>
              <a:cs typeface="Arial" panose="020B0604020202020204" pitchFamily="34" charset="0"/>
            </a:defRPr>
          </a:pPr>
          <a:endParaRPr lang="sv-SE"/>
        </a:p>
      </c:txPr>
    </c:legend>
    <c:plotVisOnly val="1"/>
    <c:dispBlanksAs val="gap"/>
    <c:showDLblsOverMax val="0"/>
  </c:chart>
  <c:spPr>
    <a:noFill/>
    <a:ln>
      <a:noFill/>
    </a:ln>
  </c:spPr>
  <c:txPr>
    <a:bodyPr/>
    <a:lstStyle/>
    <a:p>
      <a:pPr>
        <a:defRPr sz="1707"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179542286508162E-2"/>
          <c:y val="0.10516164561393646"/>
          <c:w val="0.89913435069454073"/>
          <c:h val="0.78617721943819052"/>
        </c:manualLayout>
      </c:layout>
      <c:lineChart>
        <c:grouping val="standard"/>
        <c:varyColors val="0"/>
        <c:ser>
          <c:idx val="3"/>
          <c:order val="0"/>
          <c:tx>
            <c:strRef>
              <c:f>Sheet1!$E$1</c:f>
              <c:strCache>
                <c:ptCount val="1"/>
                <c:pt idx="0">
                  <c:v>Boys, 9th grade</c:v>
                </c:pt>
              </c:strCache>
            </c:strRef>
          </c:tx>
          <c:spPr>
            <a:ln w="38097">
              <a:solidFill>
                <a:srgbClr val="004687"/>
              </a:solidFill>
              <a:prstDash val="solid"/>
            </a:ln>
          </c:spPr>
          <c:marker>
            <c:symbol val="none"/>
          </c:marker>
          <c:cat>
            <c:strRef>
              <c:f>Sheet1!$A$2:$A$47</c:f>
              <c:strCache>
                <c:ptCount val="46"/>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strCache>
            </c:strRef>
          </c:cat>
          <c:val>
            <c:numRef>
              <c:f>Sheet1!$E$2:$E$47</c:f>
              <c:numCache>
                <c:formatCode>#,##0</c:formatCode>
                <c:ptCount val="46"/>
                <c:pt idx="0">
                  <c:v>14</c:v>
                </c:pt>
                <c:pt idx="1">
                  <c:v>15</c:v>
                </c:pt>
                <c:pt idx="2">
                  <c:v>12</c:v>
                </c:pt>
                <c:pt idx="3">
                  <c:v>8</c:v>
                </c:pt>
                <c:pt idx="4">
                  <c:v>6</c:v>
                </c:pt>
                <c:pt idx="5">
                  <c:v>7</c:v>
                </c:pt>
                <c:pt idx="6">
                  <c:v>9</c:v>
                </c:pt>
                <c:pt idx="7">
                  <c:v>8</c:v>
                </c:pt>
                <c:pt idx="8">
                  <c:v>7</c:v>
                </c:pt>
                <c:pt idx="9">
                  <c:v>8</c:v>
                </c:pt>
                <c:pt idx="10">
                  <c:v>9</c:v>
                </c:pt>
                <c:pt idx="11">
                  <c:v>8</c:v>
                </c:pt>
                <c:pt idx="12">
                  <c:v>5</c:v>
                </c:pt>
                <c:pt idx="13">
                  <c:v>5</c:v>
                </c:pt>
                <c:pt idx="14">
                  <c:v>4</c:v>
                </c:pt>
                <c:pt idx="15">
                  <c:v>5</c:v>
                </c:pt>
                <c:pt idx="16">
                  <c:v>3</c:v>
                </c:pt>
                <c:pt idx="17">
                  <c:v>4</c:v>
                </c:pt>
                <c:pt idx="18" formatCode="0">
                  <c:v>3.2149979312084813</c:v>
                </c:pt>
                <c:pt idx="19" formatCode="0">
                  <c:v>4.1062410935991212</c:v>
                </c:pt>
                <c:pt idx="20" formatCode="0">
                  <c:v>3.4086983600626333</c:v>
                </c:pt>
                <c:pt idx="21" formatCode="0">
                  <c:v>4.3807603182278267</c:v>
                </c:pt>
                <c:pt idx="22" formatCode="0">
                  <c:v>4.6672672357383957</c:v>
                </c:pt>
                <c:pt idx="23" formatCode="0">
                  <c:v>4.9469323335685864</c:v>
                </c:pt>
                <c:pt idx="24" formatCode="0">
                  <c:v>6.6136452377443575</c:v>
                </c:pt>
                <c:pt idx="25" formatCode="0">
                  <c:v>8.1833267143236625</c:v>
                </c:pt>
                <c:pt idx="26" formatCode="0">
                  <c:v>8.6745775453876295</c:v>
                </c:pt>
                <c:pt idx="27" formatCode="0">
                  <c:v>9.2918907456450022</c:v>
                </c:pt>
                <c:pt idx="28" formatCode="0">
                  <c:v>9.5488089907064317</c:v>
                </c:pt>
                <c:pt idx="29" formatCode="0">
                  <c:v>9.4855134865338453</c:v>
                </c:pt>
                <c:pt idx="30" formatCode="0">
                  <c:v>9.4166164327165838</c:v>
                </c:pt>
                <c:pt idx="31" formatCode="0">
                  <c:v>8.2840346353354857</c:v>
                </c:pt>
                <c:pt idx="32" formatCode="0">
                  <c:v>6.8950327008227896</c:v>
                </c:pt>
                <c:pt idx="33" formatCode="0">
                  <c:v>7.3998616502997505</c:v>
                </c:pt>
                <c:pt idx="34" formatCode="0">
                  <c:v>7.1791945560909953</c:v>
                </c:pt>
                <c:pt idx="35" formatCode="0">
                  <c:v>7.1840387791776452</c:v>
                </c:pt>
                <c:pt idx="36" formatCode="0">
                  <c:v>6.0344335735607668</c:v>
                </c:pt>
                <c:pt idx="37" formatCode="0">
                  <c:v>6.6174760140848017</c:v>
                </c:pt>
                <c:pt idx="38" formatCode="0">
                  <c:v>9.0372209761196594</c:v>
                </c:pt>
                <c:pt idx="39" formatCode="0">
                  <c:v>9.9402348038774715</c:v>
                </c:pt>
                <c:pt idx="40" formatCode="0">
                  <c:v>9.8859389077174615</c:v>
                </c:pt>
                <c:pt idx="41" formatCode="0">
                  <c:v>7.33827050437396</c:v>
                </c:pt>
                <c:pt idx="42" formatCode="0">
                  <c:v>7.3257250114976955</c:v>
                </c:pt>
                <c:pt idx="43" formatCode="0">
                  <c:v>8.8871411718442808</c:v>
                </c:pt>
                <c:pt idx="44" formatCode="0">
                  <c:v>7.6681085332284704</c:v>
                </c:pt>
                <c:pt idx="45" formatCode="0">
                  <c:v>5.5241849527305105</c:v>
                </c:pt>
              </c:numCache>
            </c:numRef>
          </c:val>
          <c:smooth val="0"/>
          <c:extLst xmlns:c16r2="http://schemas.microsoft.com/office/drawing/2015/06/chart">
            <c:ext xmlns:c16="http://schemas.microsoft.com/office/drawing/2014/chart" uri="{C3380CC4-5D6E-409C-BE32-E72D297353CC}">
              <c16:uniqueId val="{00000000-AD0B-4EC5-B4E2-24B46E4CF125}"/>
            </c:ext>
          </c:extLst>
        </c:ser>
        <c:ser>
          <c:idx val="4"/>
          <c:order val="1"/>
          <c:tx>
            <c:strRef>
              <c:f>Sheet1!$F$1</c:f>
              <c:strCache>
                <c:ptCount val="1"/>
                <c:pt idx="0">
                  <c:v>Girls, 9th grade</c:v>
                </c:pt>
              </c:strCache>
            </c:strRef>
          </c:tx>
          <c:spPr>
            <a:ln w="38097">
              <a:solidFill>
                <a:srgbClr val="BEBC00"/>
              </a:solidFill>
              <a:prstDash val="solid"/>
            </a:ln>
          </c:spPr>
          <c:marker>
            <c:symbol val="none"/>
          </c:marker>
          <c:cat>
            <c:strRef>
              <c:f>Sheet1!$A$2:$A$47</c:f>
              <c:strCache>
                <c:ptCount val="46"/>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strCache>
            </c:strRef>
          </c:cat>
          <c:val>
            <c:numRef>
              <c:f>Sheet1!$F$2:$F$47</c:f>
              <c:numCache>
                <c:formatCode>#,##0</c:formatCode>
                <c:ptCount val="46"/>
                <c:pt idx="0">
                  <c:v>16</c:v>
                </c:pt>
                <c:pt idx="1">
                  <c:v>14</c:v>
                </c:pt>
                <c:pt idx="2">
                  <c:v>14</c:v>
                </c:pt>
                <c:pt idx="3">
                  <c:v>7</c:v>
                </c:pt>
                <c:pt idx="4">
                  <c:v>6</c:v>
                </c:pt>
                <c:pt idx="5">
                  <c:v>6</c:v>
                </c:pt>
                <c:pt idx="6">
                  <c:v>8</c:v>
                </c:pt>
                <c:pt idx="7">
                  <c:v>8</c:v>
                </c:pt>
                <c:pt idx="8">
                  <c:v>6</c:v>
                </c:pt>
                <c:pt idx="9">
                  <c:v>8</c:v>
                </c:pt>
                <c:pt idx="10">
                  <c:v>9</c:v>
                </c:pt>
                <c:pt idx="11">
                  <c:v>8</c:v>
                </c:pt>
                <c:pt idx="12">
                  <c:v>6</c:v>
                </c:pt>
                <c:pt idx="13">
                  <c:v>5</c:v>
                </c:pt>
                <c:pt idx="14">
                  <c:v>4</c:v>
                </c:pt>
                <c:pt idx="15">
                  <c:v>3</c:v>
                </c:pt>
                <c:pt idx="16">
                  <c:v>3</c:v>
                </c:pt>
                <c:pt idx="17">
                  <c:v>3</c:v>
                </c:pt>
                <c:pt idx="18" formatCode="0">
                  <c:v>2.7128818153481369</c:v>
                </c:pt>
                <c:pt idx="19" formatCode="0">
                  <c:v>3.3587550610725008</c:v>
                </c:pt>
                <c:pt idx="20" formatCode="0">
                  <c:v>3.4549263991385173</c:v>
                </c:pt>
                <c:pt idx="21" formatCode="0">
                  <c:v>3.2422717263872509</c:v>
                </c:pt>
                <c:pt idx="22" formatCode="0">
                  <c:v>4.5511619838862618</c:v>
                </c:pt>
                <c:pt idx="23" formatCode="0">
                  <c:v>4.2898471727431726</c:v>
                </c:pt>
                <c:pt idx="24" formatCode="0">
                  <c:v>5.4364927810190578</c:v>
                </c:pt>
                <c:pt idx="25" formatCode="0">
                  <c:v>6.310781735711517</c:v>
                </c:pt>
                <c:pt idx="26" formatCode="0">
                  <c:v>7.2216515637249774</c:v>
                </c:pt>
                <c:pt idx="27" formatCode="0">
                  <c:v>5.8203559961293232</c:v>
                </c:pt>
                <c:pt idx="28" formatCode="0">
                  <c:v>7.7553023870782649</c:v>
                </c:pt>
                <c:pt idx="29" formatCode="0">
                  <c:v>7.7368793559294993</c:v>
                </c:pt>
                <c:pt idx="30" formatCode="0">
                  <c:v>8.5042041008614397</c:v>
                </c:pt>
                <c:pt idx="31" formatCode="0">
                  <c:v>7.5936789989648856</c:v>
                </c:pt>
                <c:pt idx="32" formatCode="0">
                  <c:v>7.1294955137413396</c:v>
                </c:pt>
                <c:pt idx="33" formatCode="0">
                  <c:v>6.9375803489355334</c:v>
                </c:pt>
                <c:pt idx="34" formatCode="0">
                  <c:v>7.2135695941944507</c:v>
                </c:pt>
                <c:pt idx="35" formatCode="0">
                  <c:v>5.4949334678523156</c:v>
                </c:pt>
                <c:pt idx="36" formatCode="0">
                  <c:v>5.1804912269538042</c:v>
                </c:pt>
                <c:pt idx="37" formatCode="0">
                  <c:v>5.3886169404418949</c:v>
                </c:pt>
                <c:pt idx="38" formatCode="0">
                  <c:v>7.0864874464583991</c:v>
                </c:pt>
                <c:pt idx="39" formatCode="0">
                  <c:v>6.6904542752745026</c:v>
                </c:pt>
                <c:pt idx="40" formatCode="0">
                  <c:v>6.4925700677362199</c:v>
                </c:pt>
                <c:pt idx="41" formatCode="0">
                  <c:v>6.5622414525859245</c:v>
                </c:pt>
                <c:pt idx="42" formatCode="0">
                  <c:v>5.6785667614775521</c:v>
                </c:pt>
                <c:pt idx="43" formatCode="0">
                  <c:v>7.27196300966793</c:v>
                </c:pt>
                <c:pt idx="44" formatCode="0">
                  <c:v>4.6404682274247504</c:v>
                </c:pt>
                <c:pt idx="45" formatCode="0">
                  <c:v>4.5674946803861198</c:v>
                </c:pt>
              </c:numCache>
            </c:numRef>
          </c:val>
          <c:smooth val="0"/>
          <c:extLst xmlns:c16r2="http://schemas.microsoft.com/office/drawing/2015/06/chart">
            <c:ext xmlns:c16="http://schemas.microsoft.com/office/drawing/2014/chart" uri="{C3380CC4-5D6E-409C-BE32-E72D297353CC}">
              <c16:uniqueId val="{00000001-AD0B-4EC5-B4E2-24B46E4CF125}"/>
            </c:ext>
          </c:extLst>
        </c:ser>
        <c:ser>
          <c:idx val="2"/>
          <c:order val="2"/>
          <c:tx>
            <c:strRef>
              <c:f>Sheet1!$C$1</c:f>
              <c:strCache>
                <c:ptCount val="1"/>
                <c:pt idx="0">
                  <c:v>Boys, 11th grade</c:v>
                </c:pt>
              </c:strCache>
            </c:strRef>
          </c:tx>
          <c:spPr>
            <a:ln w="38097">
              <a:solidFill>
                <a:srgbClr val="F29200"/>
              </a:solidFill>
              <a:prstDash val="solid"/>
            </a:ln>
          </c:spPr>
          <c:marker>
            <c:symbol val="none"/>
          </c:marker>
          <c:cat>
            <c:strRef>
              <c:f>Sheet1!$A$2:$A$47</c:f>
              <c:strCache>
                <c:ptCount val="46"/>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strCache>
            </c:strRef>
          </c:cat>
          <c:val>
            <c:numRef>
              <c:f>Sheet1!$C$2:$C$47</c:f>
              <c:numCache>
                <c:formatCode>General</c:formatCode>
                <c:ptCount val="46"/>
                <c:pt idx="33" formatCode="0">
                  <c:v>16.260255254246893</c:v>
                </c:pt>
                <c:pt idx="34" formatCode="0">
                  <c:v>16.779552715535992</c:v>
                </c:pt>
                <c:pt idx="35" formatCode="0">
                  <c:v>16.851483890022827</c:v>
                </c:pt>
                <c:pt idx="36" formatCode="0">
                  <c:v>17.505413851241062</c:v>
                </c:pt>
                <c:pt idx="37" formatCode="0">
                  <c:v>16.707865087454614</c:v>
                </c:pt>
                <c:pt idx="38" formatCode="0">
                  <c:v>18.271773751911336</c:v>
                </c:pt>
                <c:pt idx="39" formatCode="0">
                  <c:v>20.811537572248017</c:v>
                </c:pt>
                <c:pt idx="40" formatCode="0">
                  <c:v>20.224723989314867</c:v>
                </c:pt>
                <c:pt idx="41" formatCode="0">
                  <c:v>19.683929579253988</c:v>
                </c:pt>
                <c:pt idx="42" formatCode="0">
                  <c:v>19.357275857168705</c:v>
                </c:pt>
                <c:pt idx="43" formatCode="0">
                  <c:v>20.050632911392398</c:v>
                </c:pt>
                <c:pt idx="44" formatCode="0">
                  <c:v>16.866359447004601</c:v>
                </c:pt>
                <c:pt idx="45" formatCode="0">
                  <c:v>20.888307602018113</c:v>
                </c:pt>
              </c:numCache>
            </c:numRef>
          </c:val>
          <c:smooth val="0"/>
          <c:extLst xmlns:c16r2="http://schemas.microsoft.com/office/drawing/2015/06/chart">
            <c:ext xmlns:c16="http://schemas.microsoft.com/office/drawing/2014/chart" uri="{C3380CC4-5D6E-409C-BE32-E72D297353CC}">
              <c16:uniqueId val="{00000002-AD0B-4EC5-B4E2-24B46E4CF125}"/>
            </c:ext>
          </c:extLst>
        </c:ser>
        <c:ser>
          <c:idx val="0"/>
          <c:order val="3"/>
          <c:tx>
            <c:strRef>
              <c:f>Sheet1!$D$1</c:f>
              <c:strCache>
                <c:ptCount val="1"/>
                <c:pt idx="0">
                  <c:v>Girls, 11th grade</c:v>
                </c:pt>
              </c:strCache>
            </c:strRef>
          </c:tx>
          <c:spPr>
            <a:ln w="38097">
              <a:solidFill>
                <a:srgbClr val="B32B31"/>
              </a:solidFill>
              <a:prstDash val="solid"/>
            </a:ln>
          </c:spPr>
          <c:marker>
            <c:symbol val="none"/>
          </c:marker>
          <c:cat>
            <c:strRef>
              <c:f>Sheet1!$A$2:$A$47</c:f>
              <c:strCache>
                <c:ptCount val="46"/>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strCache>
            </c:strRef>
          </c:cat>
          <c:val>
            <c:numRef>
              <c:f>Sheet1!$D$2:$D$47</c:f>
              <c:numCache>
                <c:formatCode>General</c:formatCode>
                <c:ptCount val="46"/>
                <c:pt idx="33" formatCode="0">
                  <c:v>12.872179099677862</c:v>
                </c:pt>
                <c:pt idx="34" formatCode="0">
                  <c:v>12.69333532903301</c:v>
                </c:pt>
                <c:pt idx="35" formatCode="0">
                  <c:v>13.958791508692126</c:v>
                </c:pt>
                <c:pt idx="36" formatCode="0">
                  <c:v>13.439470357526911</c:v>
                </c:pt>
                <c:pt idx="37" formatCode="0">
                  <c:v>13.654553304714579</c:v>
                </c:pt>
                <c:pt idx="38" formatCode="0">
                  <c:v>15.504092873362799</c:v>
                </c:pt>
                <c:pt idx="39" formatCode="0">
                  <c:v>15.031666669875129</c:v>
                </c:pt>
                <c:pt idx="40" formatCode="0">
                  <c:v>13.595794784188231</c:v>
                </c:pt>
                <c:pt idx="41" formatCode="0">
                  <c:v>14.565476017516554</c:v>
                </c:pt>
                <c:pt idx="42" formatCode="0">
                  <c:v>13.812019904436262</c:v>
                </c:pt>
                <c:pt idx="43" formatCode="0">
                  <c:v>14.3939393939394</c:v>
                </c:pt>
                <c:pt idx="44" formatCode="0">
                  <c:v>13.5796305541687</c:v>
                </c:pt>
                <c:pt idx="45" formatCode="0">
                  <c:v>14.00475017020991</c:v>
                </c:pt>
              </c:numCache>
            </c:numRef>
          </c:val>
          <c:smooth val="0"/>
          <c:extLst xmlns:c16r2="http://schemas.microsoft.com/office/drawing/2015/06/chart">
            <c:ext xmlns:c16="http://schemas.microsoft.com/office/drawing/2014/chart" uri="{C3380CC4-5D6E-409C-BE32-E72D297353CC}">
              <c16:uniqueId val="{00000003-AD0B-4EC5-B4E2-24B46E4CF125}"/>
            </c:ext>
          </c:extLst>
        </c:ser>
        <c:ser>
          <c:idx val="1"/>
          <c:order val="4"/>
          <c:tx>
            <c:strRef>
              <c:f>Sheet1!$B$1</c:f>
              <c:strCache>
                <c:ptCount val="1"/>
                <c:pt idx="0">
                  <c:v>Conscripts</c:v>
                </c:pt>
              </c:strCache>
            </c:strRef>
          </c:tx>
          <c:spPr>
            <a:ln w="38097">
              <a:solidFill>
                <a:schemeClr val="tx1">
                  <a:lumMod val="65000"/>
                </a:schemeClr>
              </a:solidFill>
              <a:prstDash val="solid"/>
            </a:ln>
          </c:spPr>
          <c:marker>
            <c:symbol val="none"/>
          </c:marker>
          <c:cat>
            <c:strRef>
              <c:f>Sheet1!$A$2:$A$47</c:f>
              <c:strCache>
                <c:ptCount val="46"/>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strCache>
            </c:strRef>
          </c:cat>
          <c:val>
            <c:numRef>
              <c:f>Sheet1!$B$2:$B$47</c:f>
              <c:numCache>
                <c:formatCode>0.0</c:formatCode>
                <c:ptCount val="46"/>
                <c:pt idx="0">
                  <c:v>15.7</c:v>
                </c:pt>
                <c:pt idx="1">
                  <c:v>16.100000000000001</c:v>
                </c:pt>
                <c:pt idx="2">
                  <c:v>18</c:v>
                </c:pt>
                <c:pt idx="3">
                  <c:v>17.100000000000001</c:v>
                </c:pt>
                <c:pt idx="4">
                  <c:v>15.6</c:v>
                </c:pt>
                <c:pt idx="5">
                  <c:v>15.9</c:v>
                </c:pt>
                <c:pt idx="6">
                  <c:v>16.7</c:v>
                </c:pt>
                <c:pt idx="7">
                  <c:v>18.399999999999999</c:v>
                </c:pt>
                <c:pt idx="8">
                  <c:v>18.5</c:v>
                </c:pt>
                <c:pt idx="9">
                  <c:v>19.2</c:v>
                </c:pt>
                <c:pt idx="10">
                  <c:v>17.2</c:v>
                </c:pt>
                <c:pt idx="11">
                  <c:v>16.3</c:v>
                </c:pt>
                <c:pt idx="12">
                  <c:v>11.3</c:v>
                </c:pt>
                <c:pt idx="13">
                  <c:v>8.8000000000000007</c:v>
                </c:pt>
                <c:pt idx="14">
                  <c:v>7.2</c:v>
                </c:pt>
                <c:pt idx="15">
                  <c:v>7</c:v>
                </c:pt>
                <c:pt idx="16">
                  <c:v>6.1</c:v>
                </c:pt>
                <c:pt idx="17">
                  <c:v>5.8</c:v>
                </c:pt>
                <c:pt idx="21">
                  <c:v>5.8</c:v>
                </c:pt>
                <c:pt idx="22">
                  <c:v>7.3</c:v>
                </c:pt>
                <c:pt idx="23">
                  <c:v>8.9</c:v>
                </c:pt>
                <c:pt idx="24">
                  <c:v>12</c:v>
                </c:pt>
                <c:pt idx="25">
                  <c:v>14.3</c:v>
                </c:pt>
                <c:pt idx="26">
                  <c:v>15</c:v>
                </c:pt>
                <c:pt idx="27">
                  <c:v>16.399999999999999</c:v>
                </c:pt>
                <c:pt idx="28">
                  <c:v>16.899999999999999</c:v>
                </c:pt>
                <c:pt idx="29">
                  <c:v>17.100000000000001</c:v>
                </c:pt>
                <c:pt idx="30" formatCode="General">
                  <c:v>17.7</c:v>
                </c:pt>
                <c:pt idx="31" formatCode="General">
                  <c:v>17.899999999999999</c:v>
                </c:pt>
                <c:pt idx="32" formatCode="General">
                  <c:v>16.2</c:v>
                </c:pt>
                <c:pt idx="33" formatCode="General">
                  <c:v>15.3</c:v>
                </c:pt>
                <c:pt idx="34" formatCode="General">
                  <c:v>13.5</c:v>
                </c:pt>
                <c:pt idx="35" formatCode="General">
                  <c:v>12.6</c:v>
                </c:pt>
              </c:numCache>
            </c:numRef>
          </c:val>
          <c:smooth val="0"/>
          <c:extLst xmlns:c16r2="http://schemas.microsoft.com/office/drawing/2015/06/chart">
            <c:ext xmlns:c16="http://schemas.microsoft.com/office/drawing/2014/chart" uri="{C3380CC4-5D6E-409C-BE32-E72D297353CC}">
              <c16:uniqueId val="{00000004-AD0B-4EC5-B4E2-24B46E4CF125}"/>
            </c:ext>
          </c:extLst>
        </c:ser>
        <c:dLbls>
          <c:showLegendKey val="0"/>
          <c:showVal val="0"/>
          <c:showCatName val="0"/>
          <c:showSerName val="0"/>
          <c:showPercent val="0"/>
          <c:showBubbleSize val="0"/>
        </c:dLbls>
        <c:smooth val="0"/>
        <c:axId val="350732048"/>
        <c:axId val="355618080"/>
      </c:lineChart>
      <c:catAx>
        <c:axId val="350732048"/>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5618080"/>
        <c:crosses val="autoZero"/>
        <c:auto val="1"/>
        <c:lblAlgn val="ctr"/>
        <c:lblOffset val="100"/>
        <c:tickLblSkip val="4"/>
        <c:tickMarkSkip val="1"/>
        <c:noMultiLvlLbl val="0"/>
      </c:catAx>
      <c:valAx>
        <c:axId val="355618080"/>
        <c:scaling>
          <c:orientation val="minMax"/>
          <c:max val="25"/>
        </c:scaling>
        <c:delete val="0"/>
        <c:axPos val="l"/>
        <c:majorGridlines>
          <c:spPr>
            <a:ln w="3175">
              <a:solidFill>
                <a:schemeClr val="tx1">
                  <a:lumMod val="65000"/>
                </a:schemeClr>
              </a:solidFill>
              <a:prstDash val="solid"/>
            </a:ln>
          </c:spPr>
        </c:majorGridlines>
        <c:numFmt formatCode="0" sourceLinked="0"/>
        <c:majorTickMark val="none"/>
        <c:minorTickMark val="none"/>
        <c:tickLblPos val="nextTo"/>
        <c:spPr>
          <a:ln w="3175">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0732048"/>
        <c:crosses val="autoZero"/>
        <c:crossBetween val="midCat"/>
        <c:majorUnit val="5"/>
      </c:valAx>
      <c:spPr>
        <a:solidFill>
          <a:schemeClr val="tx1"/>
        </a:solidFill>
        <a:ln w="3175">
          <a:solidFill>
            <a:schemeClr val="tx1"/>
          </a:solidFill>
          <a:prstDash val="solid"/>
        </a:ln>
      </c:spPr>
    </c:plotArea>
    <c:legend>
      <c:legendPos val="t"/>
      <c:layout>
        <c:manualLayout>
          <c:xMode val="edge"/>
          <c:yMode val="edge"/>
          <c:x val="0.16491127366705061"/>
          <c:y val="0.10547660604264039"/>
          <c:w val="0.68176807241181081"/>
          <c:h val="0.15175129923838779"/>
        </c:manualLayout>
      </c:layout>
      <c:overlay val="0"/>
      <c:txPr>
        <a:bodyPr/>
        <a:lstStyle/>
        <a:p>
          <a:pPr>
            <a:defRPr b="0">
              <a:solidFill>
                <a:schemeClr val="bg1"/>
              </a:solidFill>
              <a:latin typeface="Arial" pitchFamily="34" charset="0"/>
              <a:cs typeface="Arial" pitchFamily="34" charset="0"/>
            </a:defRPr>
          </a:pPr>
          <a:endParaRPr lang="sv-SE"/>
        </a:p>
      </c:txPr>
    </c:legend>
    <c:plotVisOnly val="1"/>
    <c:dispBlanksAs val="gap"/>
    <c:showDLblsOverMax val="0"/>
  </c:chart>
  <c:spPr>
    <a:noFill/>
    <a:ln>
      <a:noFill/>
    </a:ln>
  </c:spPr>
  <c:txPr>
    <a:bodyPr/>
    <a:lstStyle/>
    <a:p>
      <a:pPr>
        <a:defRPr sz="1700" b="1" i="0" u="none" strike="noStrike" baseline="0">
          <a:solidFill>
            <a:schemeClr val="tx1"/>
          </a:solidFill>
          <a:latin typeface="Times New Roman"/>
          <a:ea typeface="Times New Roman"/>
          <a:cs typeface="Times New Roman"/>
        </a:defRPr>
      </a:pPr>
      <a:endParaRPr lang="sv-SE"/>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7.5474348018494106E-2"/>
          <c:y val="0.1481380577166799"/>
          <c:w val="0.88575536175673286"/>
          <c:h val="0.73484073236662184"/>
        </c:manualLayout>
      </c:layout>
      <c:lineChart>
        <c:grouping val="standard"/>
        <c:varyColors val="0"/>
        <c:ser>
          <c:idx val="4"/>
          <c:order val="0"/>
          <c:tx>
            <c:strRef>
              <c:f>Sheet1!$B$4</c:f>
              <c:strCache>
                <c:ptCount val="1"/>
                <c:pt idx="0">
                  <c:v>Suspected</c:v>
                </c:pt>
              </c:strCache>
            </c:strRef>
          </c:tx>
          <c:spPr>
            <a:ln w="38100">
              <a:solidFill>
                <a:srgbClr val="004687"/>
              </a:solidFill>
              <a:prstDash val="solid"/>
            </a:ln>
          </c:spPr>
          <c:marker>
            <c:symbol val="none"/>
          </c:marker>
          <c:cat>
            <c:numRef>
              <c:f>Sheet1!$A$5:$A$33</c:f>
              <c:numCache>
                <c:formatCode>General</c:formatCode>
                <c:ptCount val="29"/>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formatCode="0">
                  <c:v>2004</c:v>
                </c:pt>
                <c:pt idx="18" formatCode="0">
                  <c:v>2005</c:v>
                </c:pt>
                <c:pt idx="19" formatCode="0">
                  <c:v>2006</c:v>
                </c:pt>
                <c:pt idx="20" formatCode="0">
                  <c:v>2007</c:v>
                </c:pt>
                <c:pt idx="21" formatCode="0">
                  <c:v>2008</c:v>
                </c:pt>
                <c:pt idx="22" formatCode="0">
                  <c:v>2009</c:v>
                </c:pt>
                <c:pt idx="23" formatCode="0">
                  <c:v>2010</c:v>
                </c:pt>
                <c:pt idx="24" formatCode="0">
                  <c:v>2011</c:v>
                </c:pt>
                <c:pt idx="25" formatCode="0">
                  <c:v>2012</c:v>
                </c:pt>
                <c:pt idx="26" formatCode="0">
                  <c:v>2013</c:v>
                </c:pt>
                <c:pt idx="27" formatCode="0">
                  <c:v>2014</c:v>
                </c:pt>
                <c:pt idx="28" formatCode="0">
                  <c:v>2015</c:v>
                </c:pt>
              </c:numCache>
            </c:numRef>
          </c:cat>
          <c:val>
            <c:numRef>
              <c:f>Sheet1!$B$5:$B$33</c:f>
              <c:numCache>
                <c:formatCode>0</c:formatCode>
                <c:ptCount val="29"/>
                <c:pt idx="0">
                  <c:v>58.141641007063939</c:v>
                </c:pt>
                <c:pt idx="1">
                  <c:v>53.716097217330045</c:v>
                </c:pt>
                <c:pt idx="2">
                  <c:v>51.43178893178893</c:v>
                </c:pt>
                <c:pt idx="3">
                  <c:v>49.025194961007799</c:v>
                </c:pt>
                <c:pt idx="4">
                  <c:v>46.894498014747583</c:v>
                </c:pt>
                <c:pt idx="5">
                  <c:v>43.606047760350435</c:v>
                </c:pt>
                <c:pt idx="6">
                  <c:v>38.860721741723829</c:v>
                </c:pt>
                <c:pt idx="7">
                  <c:v>38.051102204408814</c:v>
                </c:pt>
                <c:pt idx="8">
                  <c:v>41.942919868276618</c:v>
                </c:pt>
                <c:pt idx="9">
                  <c:v>43.416572077185016</c:v>
                </c:pt>
                <c:pt idx="10">
                  <c:v>47.878728221281627</c:v>
                </c:pt>
                <c:pt idx="11">
                  <c:v>47.325549823513441</c:v>
                </c:pt>
                <c:pt idx="12">
                  <c:v>45.628742514970057</c:v>
                </c:pt>
                <c:pt idx="13">
                  <c:v>50.668560922614077</c:v>
                </c:pt>
                <c:pt idx="14">
                  <c:v>53.419793114096038</c:v>
                </c:pt>
                <c:pt idx="15">
                  <c:v>53.338898163606011</c:v>
                </c:pt>
                <c:pt idx="16">
                  <c:v>53.253901444019945</c:v>
                </c:pt>
                <c:pt idx="17">
                  <c:v>53.955830603082156</c:v>
                </c:pt>
                <c:pt idx="18">
                  <c:v>55.319496649779374</c:v>
                </c:pt>
                <c:pt idx="19">
                  <c:v>55.642430278884461</c:v>
                </c:pt>
                <c:pt idx="20">
                  <c:v>56.413760603204523</c:v>
                </c:pt>
                <c:pt idx="21">
                  <c:v>58.237416251503177</c:v>
                </c:pt>
                <c:pt idx="22">
                  <c:v>60.839049922677347</c:v>
                </c:pt>
                <c:pt idx="23">
                  <c:v>62.646146950057897</c:v>
                </c:pt>
                <c:pt idx="24">
                  <c:v>64.276535594962738</c:v>
                </c:pt>
                <c:pt idx="25">
                  <c:v>66.765303575885056</c:v>
                </c:pt>
                <c:pt idx="26">
                  <c:v>67.092911523394193</c:v>
                </c:pt>
                <c:pt idx="27">
                  <c:v>65.909090909090907</c:v>
                </c:pt>
                <c:pt idx="28">
                  <c:v>65.57572778031394</c:v>
                </c:pt>
              </c:numCache>
            </c:numRef>
          </c:val>
          <c:smooth val="0"/>
          <c:extLst xmlns:c16r2="http://schemas.microsoft.com/office/drawing/2015/06/chart">
            <c:ext xmlns:c16="http://schemas.microsoft.com/office/drawing/2014/chart" uri="{C3380CC4-5D6E-409C-BE32-E72D297353CC}">
              <c16:uniqueId val="{00000000-484E-458E-AA13-432A4CAD9D91}"/>
            </c:ext>
          </c:extLst>
        </c:ser>
        <c:ser>
          <c:idx val="0"/>
          <c:order val="1"/>
          <c:tx>
            <c:strRef>
              <c:f>Sheet1!$C$4</c:f>
              <c:strCache>
                <c:ptCount val="1"/>
                <c:pt idx="0">
                  <c:v>Hospitalised</c:v>
                </c:pt>
              </c:strCache>
            </c:strRef>
          </c:tx>
          <c:spPr>
            <a:ln w="38100">
              <a:solidFill>
                <a:srgbClr val="BEBC00"/>
              </a:solidFill>
              <a:prstDash val="solid"/>
            </a:ln>
          </c:spPr>
          <c:marker>
            <c:symbol val="none"/>
          </c:marker>
          <c:cat>
            <c:numRef>
              <c:f>Sheet1!$A$5:$A$33</c:f>
              <c:numCache>
                <c:formatCode>General</c:formatCode>
                <c:ptCount val="29"/>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formatCode="0">
                  <c:v>2004</c:v>
                </c:pt>
                <c:pt idx="18" formatCode="0">
                  <c:v>2005</c:v>
                </c:pt>
                <c:pt idx="19" formatCode="0">
                  <c:v>2006</c:v>
                </c:pt>
                <c:pt idx="20" formatCode="0">
                  <c:v>2007</c:v>
                </c:pt>
                <c:pt idx="21" formatCode="0">
                  <c:v>2008</c:v>
                </c:pt>
                <c:pt idx="22" formatCode="0">
                  <c:v>2009</c:v>
                </c:pt>
                <c:pt idx="23" formatCode="0">
                  <c:v>2010</c:v>
                </c:pt>
                <c:pt idx="24" formatCode="0">
                  <c:v>2011</c:v>
                </c:pt>
                <c:pt idx="25" formatCode="0">
                  <c:v>2012</c:v>
                </c:pt>
                <c:pt idx="26" formatCode="0">
                  <c:v>2013</c:v>
                </c:pt>
                <c:pt idx="27" formatCode="0">
                  <c:v>2014</c:v>
                </c:pt>
                <c:pt idx="28" formatCode="0">
                  <c:v>2015</c:v>
                </c:pt>
              </c:numCache>
            </c:numRef>
          </c:cat>
          <c:val>
            <c:numRef>
              <c:f>Sheet1!$C$5:$C$33</c:f>
              <c:numCache>
                <c:formatCode>0</c:formatCode>
                <c:ptCount val="29"/>
                <c:pt idx="0">
                  <c:v>39.992226972405746</c:v>
                </c:pt>
                <c:pt idx="1">
                  <c:v>41.460006985679357</c:v>
                </c:pt>
                <c:pt idx="2">
                  <c:v>39.938398357289529</c:v>
                </c:pt>
                <c:pt idx="3">
                  <c:v>38.799874332390829</c:v>
                </c:pt>
                <c:pt idx="4">
                  <c:v>36.912943871706759</c:v>
                </c:pt>
                <c:pt idx="5">
                  <c:v>35.400736335315777</c:v>
                </c:pt>
                <c:pt idx="6">
                  <c:v>34.621621621621621</c:v>
                </c:pt>
                <c:pt idx="7">
                  <c:v>31.40228741919443</c:v>
                </c:pt>
                <c:pt idx="8">
                  <c:v>33.42465753424657</c:v>
                </c:pt>
                <c:pt idx="9">
                  <c:v>33.225875779067266</c:v>
                </c:pt>
                <c:pt idx="10">
                  <c:v>33.458096013018711</c:v>
                </c:pt>
                <c:pt idx="11">
                  <c:v>32.02124336144955</c:v>
                </c:pt>
                <c:pt idx="12">
                  <c:v>33.353960396039604</c:v>
                </c:pt>
                <c:pt idx="13">
                  <c:v>34.361102875778244</c:v>
                </c:pt>
                <c:pt idx="14">
                  <c:v>36.074953511657846</c:v>
                </c:pt>
                <c:pt idx="15">
                  <c:v>36.994740796393693</c:v>
                </c:pt>
                <c:pt idx="16">
                  <c:v>35.309531608254176</c:v>
                </c:pt>
                <c:pt idx="17">
                  <c:v>37.363175951641892</c:v>
                </c:pt>
                <c:pt idx="18">
                  <c:v>37.973866752702044</c:v>
                </c:pt>
                <c:pt idx="19">
                  <c:v>39.956399875428211</c:v>
                </c:pt>
                <c:pt idx="20">
                  <c:v>40.757882557130458</c:v>
                </c:pt>
                <c:pt idx="21">
                  <c:v>41.576354679802961</c:v>
                </c:pt>
                <c:pt idx="22">
                  <c:v>41.361256544502616</c:v>
                </c:pt>
                <c:pt idx="23">
                  <c:v>41.454359236973502</c:v>
                </c:pt>
                <c:pt idx="24">
                  <c:v>40.55690072639225</c:v>
                </c:pt>
                <c:pt idx="25">
                  <c:v>41.459484346224677</c:v>
                </c:pt>
                <c:pt idx="26">
                  <c:v>42.31266149870801</c:v>
                </c:pt>
                <c:pt idx="27">
                  <c:v>42.829588195582986</c:v>
                </c:pt>
                <c:pt idx="28">
                  <c:v>41</c:v>
                </c:pt>
              </c:numCache>
            </c:numRef>
          </c:val>
          <c:smooth val="0"/>
          <c:extLst xmlns:c16r2="http://schemas.microsoft.com/office/drawing/2015/06/chart">
            <c:ext xmlns:c16="http://schemas.microsoft.com/office/drawing/2014/chart" uri="{C3380CC4-5D6E-409C-BE32-E72D297353CC}">
              <c16:uniqueId val="{00000001-484E-458E-AA13-432A4CAD9D91}"/>
            </c:ext>
          </c:extLst>
        </c:ser>
        <c:ser>
          <c:idx val="2"/>
          <c:order val="2"/>
          <c:tx>
            <c:strRef>
              <c:f>Sheet1!$D$4</c:f>
              <c:strCache>
                <c:ptCount val="1"/>
                <c:pt idx="0">
                  <c:v>Deceased</c:v>
                </c:pt>
              </c:strCache>
            </c:strRef>
          </c:tx>
          <c:spPr>
            <a:ln w="38100">
              <a:solidFill>
                <a:srgbClr val="F29200"/>
              </a:solidFill>
              <a:prstDash val="solid"/>
            </a:ln>
          </c:spPr>
          <c:marker>
            <c:symbol val="none"/>
          </c:marker>
          <c:cat>
            <c:numRef>
              <c:f>Sheet1!$A$5:$A$33</c:f>
              <c:numCache>
                <c:formatCode>General</c:formatCode>
                <c:ptCount val="29"/>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formatCode="0">
                  <c:v>2004</c:v>
                </c:pt>
                <c:pt idx="18" formatCode="0">
                  <c:v>2005</c:v>
                </c:pt>
                <c:pt idx="19" formatCode="0">
                  <c:v>2006</c:v>
                </c:pt>
                <c:pt idx="20" formatCode="0">
                  <c:v>2007</c:v>
                </c:pt>
                <c:pt idx="21" formatCode="0">
                  <c:v>2008</c:v>
                </c:pt>
                <c:pt idx="22" formatCode="0">
                  <c:v>2009</c:v>
                </c:pt>
                <c:pt idx="23" formatCode="0">
                  <c:v>2010</c:v>
                </c:pt>
                <c:pt idx="24" formatCode="0">
                  <c:v>2011</c:v>
                </c:pt>
                <c:pt idx="25" formatCode="0">
                  <c:v>2012</c:v>
                </c:pt>
                <c:pt idx="26" formatCode="0">
                  <c:v>2013</c:v>
                </c:pt>
                <c:pt idx="27" formatCode="0">
                  <c:v>2014</c:v>
                </c:pt>
                <c:pt idx="28" formatCode="0">
                  <c:v>2015</c:v>
                </c:pt>
              </c:numCache>
            </c:numRef>
          </c:cat>
          <c:val>
            <c:numRef>
              <c:f>Sheet1!$D$5:$D$33</c:f>
              <c:numCache>
                <c:formatCode>0</c:formatCode>
                <c:ptCount val="29"/>
                <c:pt idx="0">
                  <c:v>28.571428571428569</c:v>
                </c:pt>
                <c:pt idx="1">
                  <c:v>26.923076923076923</c:v>
                </c:pt>
                <c:pt idx="2">
                  <c:v>19.49685534591195</c:v>
                </c:pt>
                <c:pt idx="3">
                  <c:v>26.633165829145728</c:v>
                </c:pt>
                <c:pt idx="4">
                  <c:v>19.565217391304348</c:v>
                </c:pt>
                <c:pt idx="5">
                  <c:v>14.529914529914532</c:v>
                </c:pt>
                <c:pt idx="6">
                  <c:v>15.079365079365079</c:v>
                </c:pt>
                <c:pt idx="7">
                  <c:v>18.772563176895307</c:v>
                </c:pt>
                <c:pt idx="8">
                  <c:v>15.986394557823131</c:v>
                </c:pt>
                <c:pt idx="9">
                  <c:v>17.008797653958943</c:v>
                </c:pt>
                <c:pt idx="10">
                  <c:v>14.519056261343014</c:v>
                </c:pt>
                <c:pt idx="11">
                  <c:v>15.114235500878733</c:v>
                </c:pt>
                <c:pt idx="12">
                  <c:v>18.078175895765472</c:v>
                </c:pt>
                <c:pt idx="13">
                  <c:v>22.133757961783441</c:v>
                </c:pt>
                <c:pt idx="14">
                  <c:v>19.512195121951219</c:v>
                </c:pt>
                <c:pt idx="15">
                  <c:v>18.244406196213426</c:v>
                </c:pt>
                <c:pt idx="16">
                  <c:v>18.46435100548446</c:v>
                </c:pt>
                <c:pt idx="17">
                  <c:v>23.694029850746269</c:v>
                </c:pt>
                <c:pt idx="18">
                  <c:v>19.776119402985074</c:v>
                </c:pt>
                <c:pt idx="19">
                  <c:v>17.283950617283949</c:v>
                </c:pt>
                <c:pt idx="20">
                  <c:v>22.823984526112184</c:v>
                </c:pt>
                <c:pt idx="21">
                  <c:v>24.225865209471767</c:v>
                </c:pt>
                <c:pt idx="22">
                  <c:v>23.022847100175746</c:v>
                </c:pt>
                <c:pt idx="23">
                  <c:v>21.803278688524593</c:v>
                </c:pt>
                <c:pt idx="24">
                  <c:v>26.306306306306304</c:v>
                </c:pt>
                <c:pt idx="25">
                  <c:v>22.847682119205299</c:v>
                </c:pt>
                <c:pt idx="26">
                  <c:v>27.053140096618357</c:v>
                </c:pt>
                <c:pt idx="27">
                  <c:v>25.158027812895067</c:v>
                </c:pt>
                <c:pt idx="28">
                  <c:v>24.821002386634845</c:v>
                </c:pt>
              </c:numCache>
            </c:numRef>
          </c:val>
          <c:smooth val="0"/>
          <c:extLst xmlns:c16r2="http://schemas.microsoft.com/office/drawing/2015/06/chart">
            <c:ext xmlns:c16="http://schemas.microsoft.com/office/drawing/2014/chart" uri="{C3380CC4-5D6E-409C-BE32-E72D297353CC}">
              <c16:uniqueId val="{00000002-484E-458E-AA13-432A4CAD9D91}"/>
            </c:ext>
          </c:extLst>
        </c:ser>
        <c:dLbls>
          <c:showLegendKey val="0"/>
          <c:showVal val="0"/>
          <c:showCatName val="0"/>
          <c:showSerName val="0"/>
          <c:showPercent val="0"/>
          <c:showBubbleSize val="0"/>
        </c:dLbls>
        <c:smooth val="0"/>
        <c:axId val="355618864"/>
        <c:axId val="355619256"/>
      </c:lineChart>
      <c:catAx>
        <c:axId val="355618864"/>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500" b="0" i="0" u="none" strike="noStrike" baseline="0">
                <a:solidFill>
                  <a:schemeClr val="tx1"/>
                </a:solidFill>
                <a:latin typeface="Arial"/>
                <a:ea typeface="Arial"/>
                <a:cs typeface="Arial"/>
              </a:defRPr>
            </a:pPr>
            <a:endParaRPr lang="sv-SE"/>
          </a:p>
        </c:txPr>
        <c:crossAx val="355619256"/>
        <c:crosses val="autoZero"/>
        <c:auto val="1"/>
        <c:lblAlgn val="ctr"/>
        <c:lblOffset val="100"/>
        <c:tickLblSkip val="2"/>
        <c:tickMarkSkip val="1"/>
        <c:noMultiLvlLbl val="0"/>
      </c:catAx>
      <c:valAx>
        <c:axId val="355619256"/>
        <c:scaling>
          <c:orientation val="minMax"/>
          <c:max val="100"/>
          <c:min val="0"/>
        </c:scaling>
        <c:delete val="0"/>
        <c:axPos val="l"/>
        <c:majorGridlines>
          <c:spPr>
            <a:ln w="3185">
              <a:solidFill>
                <a:schemeClr val="tx1">
                  <a:lumMod val="65000"/>
                </a:schemeClr>
              </a:solidFill>
              <a:prstDash val="solid"/>
            </a:ln>
          </c:spPr>
        </c:majorGridlines>
        <c:numFmt formatCode="0" sourceLinked="1"/>
        <c:majorTickMark val="none"/>
        <c:minorTickMark val="none"/>
        <c:tickLblPos val="nextTo"/>
        <c:spPr>
          <a:ln w="3185">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5618864"/>
        <c:crosses val="autoZero"/>
        <c:crossBetween val="midCat"/>
        <c:majorUnit val="25"/>
      </c:valAx>
      <c:spPr>
        <a:solidFill>
          <a:schemeClr val="tx1"/>
        </a:solidFill>
        <a:ln w="3185">
          <a:solidFill>
            <a:schemeClr val="tx1"/>
          </a:solidFill>
          <a:prstDash val="solid"/>
        </a:ln>
      </c:spPr>
    </c:plotArea>
    <c:legend>
      <c:legendPos val="r"/>
      <c:layout>
        <c:manualLayout>
          <c:xMode val="edge"/>
          <c:yMode val="edge"/>
          <c:x val="0.17205306663329975"/>
          <c:y val="0.17500510828093091"/>
          <c:w val="0.62561302211738923"/>
          <c:h val="0.13273591169547724"/>
        </c:manualLayout>
      </c:layout>
      <c:overlay val="0"/>
      <c:spPr>
        <a:noFill/>
        <a:ln w="3185">
          <a:noFill/>
          <a:prstDash val="solid"/>
        </a:ln>
        <a:effectLst/>
      </c:spPr>
      <c:txPr>
        <a:bodyPr/>
        <a:lstStyle/>
        <a:p>
          <a:pPr>
            <a:defRPr sz="1700" b="0" i="0" u="none" strike="noStrike" baseline="0">
              <a:solidFill>
                <a:schemeClr val="bg1"/>
              </a:solidFill>
              <a:latin typeface="Arial"/>
              <a:ea typeface="Arial"/>
              <a:cs typeface="Arial"/>
            </a:defRPr>
          </a:pPr>
          <a:endParaRPr lang="sv-SE"/>
        </a:p>
      </c:txPr>
    </c:legend>
    <c:plotVisOnly val="1"/>
    <c:dispBlanksAs val="gap"/>
    <c:showDLblsOverMax val="0"/>
  </c:chart>
  <c:spPr>
    <a:noFill/>
    <a:ln>
      <a:noFill/>
    </a:ln>
  </c:spPr>
  <c:txPr>
    <a:bodyPr/>
    <a:lstStyle/>
    <a:p>
      <a:pPr>
        <a:defRPr sz="1806" b="1" i="0" u="none" strike="noStrike" baseline="0">
          <a:solidFill>
            <a:schemeClr val="tx1"/>
          </a:solidFill>
          <a:latin typeface="Times New Roman"/>
          <a:ea typeface="Times New Roman"/>
          <a:cs typeface="Times New Roman"/>
        </a:defRPr>
      </a:pPr>
      <a:endParaRPr lang="sv-SE"/>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875311720698312E-2"/>
          <c:y val="6.9868995633187894E-2"/>
          <c:w val="0.93266832917705556"/>
          <c:h val="0.83406113537117965"/>
        </c:manualLayout>
      </c:layout>
      <c:lineChart>
        <c:grouping val="standard"/>
        <c:varyColors val="0"/>
        <c:ser>
          <c:idx val="0"/>
          <c:order val="0"/>
          <c:tx>
            <c:strRef>
              <c:f>Sheet1!$B$1</c:f>
              <c:strCache>
                <c:ptCount val="1"/>
                <c:pt idx="0">
                  <c:v>Sweden</c:v>
                </c:pt>
              </c:strCache>
            </c:strRef>
          </c:tx>
          <c:spPr>
            <a:ln w="38100">
              <a:solidFill>
                <a:srgbClr val="004687"/>
              </a:solidFill>
              <a:prstDash val="solid"/>
            </a:ln>
          </c:spPr>
          <c:marker>
            <c:symbol val="none"/>
          </c:marker>
          <c:cat>
            <c:numRef>
              <c:f>Sheet1!$A$2:$A$7</c:f>
              <c:numCache>
                <c:formatCode>General</c:formatCode>
                <c:ptCount val="6"/>
                <c:pt idx="0">
                  <c:v>1995</c:v>
                </c:pt>
                <c:pt idx="1">
                  <c:v>1999</c:v>
                </c:pt>
                <c:pt idx="2">
                  <c:v>2003</c:v>
                </c:pt>
                <c:pt idx="3">
                  <c:v>2007</c:v>
                </c:pt>
                <c:pt idx="4">
                  <c:v>2011</c:v>
                </c:pt>
                <c:pt idx="5">
                  <c:v>2015</c:v>
                </c:pt>
              </c:numCache>
            </c:numRef>
          </c:cat>
          <c:val>
            <c:numRef>
              <c:f>Sheet1!$B$2:$B$7</c:f>
              <c:numCache>
                <c:formatCode>0</c:formatCode>
                <c:ptCount val="6"/>
                <c:pt idx="0">
                  <c:v>1.8</c:v>
                </c:pt>
                <c:pt idx="1">
                  <c:v>2</c:v>
                </c:pt>
                <c:pt idx="2">
                  <c:v>1.4</c:v>
                </c:pt>
                <c:pt idx="3">
                  <c:v>2.1</c:v>
                </c:pt>
                <c:pt idx="4">
                  <c:v>2.7</c:v>
                </c:pt>
                <c:pt idx="5">
                  <c:v>2.2999999999999998</c:v>
                </c:pt>
              </c:numCache>
            </c:numRef>
          </c:val>
          <c:smooth val="0"/>
          <c:extLst xmlns:c16r2="http://schemas.microsoft.com/office/drawing/2015/06/chart">
            <c:ext xmlns:c16="http://schemas.microsoft.com/office/drawing/2014/chart" uri="{C3380CC4-5D6E-409C-BE32-E72D297353CC}">
              <c16:uniqueId val="{00000000-4BCD-4DCB-9009-CA50E786551E}"/>
            </c:ext>
          </c:extLst>
        </c:ser>
        <c:ser>
          <c:idx val="1"/>
          <c:order val="1"/>
          <c:tx>
            <c:strRef>
              <c:f>Sheet1!$C$1</c:f>
              <c:strCache>
                <c:ptCount val="1"/>
                <c:pt idx="0">
                  <c:v>Other Nordic countries</c:v>
                </c:pt>
              </c:strCache>
            </c:strRef>
          </c:tx>
          <c:spPr>
            <a:ln w="38100">
              <a:solidFill>
                <a:srgbClr val="B32B31"/>
              </a:solidFill>
              <a:prstDash val="solid"/>
            </a:ln>
          </c:spPr>
          <c:marker>
            <c:symbol val="none"/>
          </c:marker>
          <c:cat>
            <c:numRef>
              <c:f>Sheet1!$A$2:$A$7</c:f>
              <c:numCache>
                <c:formatCode>General</c:formatCode>
                <c:ptCount val="6"/>
                <c:pt idx="0">
                  <c:v>1995</c:v>
                </c:pt>
                <c:pt idx="1">
                  <c:v>1999</c:v>
                </c:pt>
                <c:pt idx="2">
                  <c:v>2003</c:v>
                </c:pt>
                <c:pt idx="3">
                  <c:v>2007</c:v>
                </c:pt>
                <c:pt idx="4">
                  <c:v>2011</c:v>
                </c:pt>
                <c:pt idx="5">
                  <c:v>2015</c:v>
                </c:pt>
              </c:numCache>
            </c:numRef>
          </c:cat>
          <c:val>
            <c:numRef>
              <c:f>Sheet1!$C$2:$C$7</c:f>
              <c:numCache>
                <c:formatCode>0</c:formatCode>
                <c:ptCount val="6"/>
                <c:pt idx="0">
                  <c:v>3.2</c:v>
                </c:pt>
                <c:pt idx="1">
                  <c:v>3.8</c:v>
                </c:pt>
                <c:pt idx="2">
                  <c:v>3.8</c:v>
                </c:pt>
                <c:pt idx="3">
                  <c:v>3.6</c:v>
                </c:pt>
                <c:pt idx="4">
                  <c:v>3.2</c:v>
                </c:pt>
                <c:pt idx="5">
                  <c:v>2.5740000000000007</c:v>
                </c:pt>
              </c:numCache>
            </c:numRef>
          </c:val>
          <c:smooth val="0"/>
          <c:extLst xmlns:c16r2="http://schemas.microsoft.com/office/drawing/2015/06/chart">
            <c:ext xmlns:c16="http://schemas.microsoft.com/office/drawing/2014/chart" uri="{C3380CC4-5D6E-409C-BE32-E72D297353CC}">
              <c16:uniqueId val="{00000001-4BCD-4DCB-9009-CA50E786551E}"/>
            </c:ext>
          </c:extLst>
        </c:ser>
        <c:ser>
          <c:idx val="2"/>
          <c:order val="2"/>
          <c:tx>
            <c:strRef>
              <c:f>Sheet1!$D$1</c:f>
              <c:strCache>
                <c:ptCount val="1"/>
                <c:pt idx="0">
                  <c:v>Other ESPAD countries</c:v>
                </c:pt>
              </c:strCache>
            </c:strRef>
          </c:tx>
          <c:spPr>
            <a:ln w="38100">
              <a:solidFill>
                <a:srgbClr val="F29200"/>
              </a:solidFill>
              <a:prstDash val="solid"/>
            </a:ln>
          </c:spPr>
          <c:marker>
            <c:symbol val="none"/>
          </c:marker>
          <c:cat>
            <c:numRef>
              <c:f>Sheet1!$A$2:$A$7</c:f>
              <c:numCache>
                <c:formatCode>General</c:formatCode>
                <c:ptCount val="6"/>
                <c:pt idx="0">
                  <c:v>1995</c:v>
                </c:pt>
                <c:pt idx="1">
                  <c:v>1999</c:v>
                </c:pt>
                <c:pt idx="2">
                  <c:v>2003</c:v>
                </c:pt>
                <c:pt idx="3">
                  <c:v>2007</c:v>
                </c:pt>
                <c:pt idx="4">
                  <c:v>2011</c:v>
                </c:pt>
                <c:pt idx="5">
                  <c:v>2015</c:v>
                </c:pt>
              </c:numCache>
            </c:numRef>
          </c:cat>
          <c:val>
            <c:numRef>
              <c:f>Sheet1!$D$2:$D$7</c:f>
              <c:numCache>
                <c:formatCode>0</c:formatCode>
                <c:ptCount val="6"/>
                <c:pt idx="0">
                  <c:v>5.2307692307692308</c:v>
                </c:pt>
                <c:pt idx="1">
                  <c:v>7.4444444444444446</c:v>
                </c:pt>
                <c:pt idx="2">
                  <c:v>9.1578947368421044</c:v>
                </c:pt>
                <c:pt idx="3">
                  <c:v>7.6842105263157894</c:v>
                </c:pt>
                <c:pt idx="4">
                  <c:v>8.6315789473684212</c:v>
                </c:pt>
                <c:pt idx="5">
                  <c:v>8.4131578947368411</c:v>
                </c:pt>
              </c:numCache>
            </c:numRef>
          </c:val>
          <c:smooth val="0"/>
          <c:extLst xmlns:c16r2="http://schemas.microsoft.com/office/drawing/2015/06/chart">
            <c:ext xmlns:c16="http://schemas.microsoft.com/office/drawing/2014/chart" uri="{C3380CC4-5D6E-409C-BE32-E72D297353CC}">
              <c16:uniqueId val="{00000002-4BCD-4DCB-9009-CA50E786551E}"/>
            </c:ext>
          </c:extLst>
        </c:ser>
        <c:ser>
          <c:idx val="3"/>
          <c:order val="3"/>
          <c:tx>
            <c:strRef>
              <c:f>Sheet1!$E$1</c:f>
              <c:strCache>
                <c:ptCount val="1"/>
                <c:pt idx="0">
                  <c:v>All ESPAD countries</c:v>
                </c:pt>
              </c:strCache>
            </c:strRef>
          </c:tx>
          <c:spPr>
            <a:ln w="38100">
              <a:solidFill>
                <a:srgbClr val="BEBC00"/>
              </a:solidFill>
              <a:prstDash val="sysDash"/>
            </a:ln>
          </c:spPr>
          <c:marker>
            <c:symbol val="none"/>
          </c:marker>
          <c:cat>
            <c:numRef>
              <c:f>Sheet1!$A$2:$A$7</c:f>
              <c:numCache>
                <c:formatCode>General</c:formatCode>
                <c:ptCount val="6"/>
                <c:pt idx="0">
                  <c:v>1995</c:v>
                </c:pt>
                <c:pt idx="1">
                  <c:v>1999</c:v>
                </c:pt>
                <c:pt idx="2">
                  <c:v>2003</c:v>
                </c:pt>
                <c:pt idx="3">
                  <c:v>2007</c:v>
                </c:pt>
                <c:pt idx="4">
                  <c:v>2011</c:v>
                </c:pt>
                <c:pt idx="5">
                  <c:v>2015</c:v>
                </c:pt>
              </c:numCache>
            </c:numRef>
          </c:cat>
          <c:val>
            <c:numRef>
              <c:f>Sheet1!$E$2:$E$7</c:f>
              <c:numCache>
                <c:formatCode>0</c:formatCode>
                <c:ptCount val="6"/>
                <c:pt idx="0">
                  <c:v>4.4736842105263159</c:v>
                </c:pt>
                <c:pt idx="1">
                  <c:v>6.458333333333333</c:v>
                </c:pt>
                <c:pt idx="2">
                  <c:v>7.76</c:v>
                </c:pt>
                <c:pt idx="3">
                  <c:v>6.5</c:v>
                </c:pt>
                <c:pt idx="4">
                  <c:v>7.32</c:v>
                </c:pt>
                <c:pt idx="5">
                  <c:v>7.002399999999998</c:v>
                </c:pt>
              </c:numCache>
            </c:numRef>
          </c:val>
          <c:smooth val="0"/>
          <c:extLst xmlns:c16r2="http://schemas.microsoft.com/office/drawing/2015/06/chart">
            <c:ext xmlns:c16="http://schemas.microsoft.com/office/drawing/2014/chart" uri="{C3380CC4-5D6E-409C-BE32-E72D297353CC}">
              <c16:uniqueId val="{00000003-4BCD-4DCB-9009-CA50E786551E}"/>
            </c:ext>
          </c:extLst>
        </c:ser>
        <c:dLbls>
          <c:showLegendKey val="0"/>
          <c:showVal val="0"/>
          <c:showCatName val="0"/>
          <c:showSerName val="0"/>
          <c:showPercent val="0"/>
          <c:showBubbleSize val="0"/>
        </c:dLbls>
        <c:smooth val="0"/>
        <c:axId val="355620040"/>
        <c:axId val="355620432"/>
      </c:lineChart>
      <c:catAx>
        <c:axId val="355620040"/>
        <c:scaling>
          <c:orientation val="minMax"/>
        </c:scaling>
        <c:delete val="0"/>
        <c:axPos val="b"/>
        <c:numFmt formatCode="General" sourceLinked="1"/>
        <c:majorTickMark val="out"/>
        <c:minorTickMark val="none"/>
        <c:tickLblPos val="nextTo"/>
        <c:spPr>
          <a:ln w="9525">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5620432"/>
        <c:crosses val="autoZero"/>
        <c:auto val="1"/>
        <c:lblAlgn val="ctr"/>
        <c:lblOffset val="100"/>
        <c:tickLblSkip val="1"/>
        <c:tickMarkSkip val="1"/>
        <c:noMultiLvlLbl val="0"/>
      </c:catAx>
      <c:valAx>
        <c:axId val="355620432"/>
        <c:scaling>
          <c:orientation val="minMax"/>
          <c:max val="10"/>
        </c:scaling>
        <c:delete val="0"/>
        <c:axPos val="l"/>
        <c:majorGridlines>
          <c:spPr>
            <a:ln w="3167">
              <a:solidFill>
                <a:schemeClr val="tx1">
                  <a:lumMod val="65000"/>
                </a:schemeClr>
              </a:solidFill>
              <a:prstDash val="solid"/>
            </a:ln>
          </c:spPr>
        </c:majorGridlines>
        <c:numFmt formatCode="0" sourceLinked="1"/>
        <c:majorTickMark val="none"/>
        <c:minorTickMark val="none"/>
        <c:tickLblPos val="nextTo"/>
        <c:spPr>
          <a:ln w="3167">
            <a:solidFill>
              <a:schemeClr val="tx1"/>
            </a:solidFill>
            <a:prstDash val="solid"/>
          </a:ln>
        </c:spPr>
        <c:txPr>
          <a:bodyPr rot="0" vert="horz"/>
          <a:lstStyle/>
          <a:p>
            <a:pPr>
              <a:defRPr sz="1700" b="0" i="0" u="none" strike="noStrike" baseline="0">
                <a:solidFill>
                  <a:schemeClr val="tx1"/>
                </a:solidFill>
                <a:latin typeface="Arial"/>
                <a:ea typeface="Arial"/>
                <a:cs typeface="Arial"/>
              </a:defRPr>
            </a:pPr>
            <a:endParaRPr lang="sv-SE"/>
          </a:p>
        </c:txPr>
        <c:crossAx val="355620040"/>
        <c:crosses val="autoZero"/>
        <c:crossBetween val="midCat"/>
        <c:majorUnit val="2"/>
      </c:valAx>
      <c:spPr>
        <a:solidFill>
          <a:schemeClr val="tx1"/>
        </a:solidFill>
        <a:ln w="3167">
          <a:solidFill>
            <a:schemeClr val="tx1"/>
          </a:solidFill>
          <a:prstDash val="solid"/>
        </a:ln>
      </c:spPr>
    </c:plotArea>
    <c:legend>
      <c:legendPos val="r"/>
      <c:layout>
        <c:manualLayout>
          <c:xMode val="edge"/>
          <c:yMode val="edge"/>
          <c:x val="0.29679987504807265"/>
          <c:y val="0.41834430283140922"/>
          <c:w val="0.65430384241911643"/>
          <c:h val="0.13067392577986739"/>
        </c:manualLayout>
      </c:layout>
      <c:overlay val="0"/>
      <c:txPr>
        <a:bodyPr/>
        <a:lstStyle/>
        <a:p>
          <a:pPr>
            <a:defRPr sz="1600" b="0">
              <a:solidFill>
                <a:schemeClr val="bg1"/>
              </a:solidFill>
              <a:latin typeface="Arial" panose="020B0604020202020204" pitchFamily="34" charset="0"/>
              <a:cs typeface="Arial" panose="020B0604020202020204" pitchFamily="34" charset="0"/>
            </a:defRPr>
          </a:pPr>
          <a:endParaRPr lang="sv-SE"/>
        </a:p>
      </c:txPr>
    </c:legend>
    <c:plotVisOnly val="1"/>
    <c:dispBlanksAs val="gap"/>
    <c:showDLblsOverMax val="0"/>
  </c:chart>
  <c:spPr>
    <a:noFill/>
    <a:ln>
      <a:noFill/>
    </a:ln>
  </c:spPr>
  <c:txPr>
    <a:bodyPr/>
    <a:lstStyle/>
    <a:p>
      <a:pPr>
        <a:defRPr sz="1796" b="1" i="0" u="none" strike="noStrike" baseline="0">
          <a:solidFill>
            <a:schemeClr val="tx1"/>
          </a:solidFill>
          <a:latin typeface="Times New Roman"/>
          <a:ea typeface="Times New Roman"/>
          <a:cs typeface="Times New Roman"/>
        </a:defRPr>
      </a:pPr>
      <a:endParaRPr lang="sv-SE"/>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0.0126</cdr:y>
    </cdr:from>
    <cdr:to>
      <cdr:x>0.12698</cdr:x>
      <cdr:y>0.08797</cdr:y>
    </cdr:to>
    <cdr:sp macro="" textlink="">
      <cdr:nvSpPr>
        <cdr:cNvPr id="2" name="Text Box 5"/>
        <cdr:cNvSpPr txBox="1">
          <a:spLocks xmlns:a="http://schemas.openxmlformats.org/drawingml/2006/main" noChangeArrowheads="1"/>
        </cdr:cNvSpPr>
      </cdr:nvSpPr>
      <cdr:spPr bwMode="auto">
        <a:xfrm xmlns:a="http://schemas.openxmlformats.org/drawingml/2006/main">
          <a:off x="0" y="59176"/>
          <a:ext cx="1038387" cy="35392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nchor="ctr">
          <a:spAutoFit/>
        </a:bodyPr>
        <a:lstStyle xmlns:a="http://schemas.openxmlformats.org/drawingml/2006/main">
          <a:defPPr>
            <a:defRPr lang="sv-SE"/>
          </a:defPPr>
          <a:lvl1pPr algn="l" rtl="0" fontAlgn="base">
            <a:spcBef>
              <a:spcPct val="0"/>
            </a:spcBef>
            <a:spcAft>
              <a:spcPct val="0"/>
            </a:spcAft>
            <a:defRPr kern="1200">
              <a:solidFill>
                <a:sysClr val="window" lastClr="FFFFFF"/>
              </a:solidFill>
              <a:latin typeface="Arial" charset="0"/>
            </a:defRPr>
          </a:lvl1pPr>
          <a:lvl2pPr marL="457200" algn="l" rtl="0" fontAlgn="base">
            <a:spcBef>
              <a:spcPct val="0"/>
            </a:spcBef>
            <a:spcAft>
              <a:spcPct val="0"/>
            </a:spcAft>
            <a:defRPr kern="1200">
              <a:solidFill>
                <a:sysClr val="window" lastClr="FFFFFF"/>
              </a:solidFill>
              <a:latin typeface="Arial" charset="0"/>
            </a:defRPr>
          </a:lvl2pPr>
          <a:lvl3pPr marL="914400" algn="l" rtl="0" fontAlgn="base">
            <a:spcBef>
              <a:spcPct val="0"/>
            </a:spcBef>
            <a:spcAft>
              <a:spcPct val="0"/>
            </a:spcAft>
            <a:defRPr kern="1200">
              <a:solidFill>
                <a:sysClr val="window" lastClr="FFFFFF"/>
              </a:solidFill>
              <a:latin typeface="Arial" charset="0"/>
            </a:defRPr>
          </a:lvl3pPr>
          <a:lvl4pPr marL="1371600" algn="l" rtl="0" fontAlgn="base">
            <a:spcBef>
              <a:spcPct val="0"/>
            </a:spcBef>
            <a:spcAft>
              <a:spcPct val="0"/>
            </a:spcAft>
            <a:defRPr kern="1200">
              <a:solidFill>
                <a:sysClr val="window" lastClr="FFFFFF"/>
              </a:solidFill>
              <a:latin typeface="Arial" charset="0"/>
            </a:defRPr>
          </a:lvl4pPr>
          <a:lvl5pPr marL="1828800" algn="l" rtl="0" fontAlgn="base">
            <a:spcBef>
              <a:spcPct val="0"/>
            </a:spcBef>
            <a:spcAft>
              <a:spcPct val="0"/>
            </a:spcAft>
            <a:defRPr kern="1200">
              <a:solidFill>
                <a:sysClr val="window" lastClr="FFFFFF"/>
              </a:solidFill>
              <a:latin typeface="Arial" charset="0"/>
            </a:defRPr>
          </a:lvl5pPr>
          <a:lvl6pPr marL="2286000" algn="l" defTabSz="914400" rtl="0" eaLnBrk="1" latinLnBrk="0" hangingPunct="1">
            <a:defRPr kern="1200">
              <a:solidFill>
                <a:sysClr val="window" lastClr="FFFFFF"/>
              </a:solidFill>
              <a:latin typeface="Arial" charset="0"/>
            </a:defRPr>
          </a:lvl6pPr>
          <a:lvl7pPr marL="2743200" algn="l" defTabSz="914400" rtl="0" eaLnBrk="1" latinLnBrk="0" hangingPunct="1">
            <a:defRPr kern="1200">
              <a:solidFill>
                <a:sysClr val="window" lastClr="FFFFFF"/>
              </a:solidFill>
              <a:latin typeface="Arial" charset="0"/>
            </a:defRPr>
          </a:lvl7pPr>
          <a:lvl8pPr marL="3200400" algn="l" defTabSz="914400" rtl="0" eaLnBrk="1" latinLnBrk="0" hangingPunct="1">
            <a:defRPr kern="1200">
              <a:solidFill>
                <a:sysClr val="window" lastClr="FFFFFF"/>
              </a:solidFill>
              <a:latin typeface="Arial" charset="0"/>
            </a:defRPr>
          </a:lvl8pPr>
          <a:lvl9pPr marL="3657600" algn="l" defTabSz="914400" rtl="0" eaLnBrk="1" latinLnBrk="0" hangingPunct="1">
            <a:defRPr kern="1200">
              <a:solidFill>
                <a:sysClr val="window" lastClr="FFFFFF"/>
              </a:solidFill>
              <a:latin typeface="Arial" charset="0"/>
            </a:defRPr>
          </a:lvl9pPr>
        </a:lstStyle>
        <a:p xmlns:a="http://schemas.openxmlformats.org/drawingml/2006/main">
          <a:r>
            <a:rPr lang="en-US" sz="1700" dirty="0" smtClean="0">
              <a:latin typeface="Arial" pitchFamily="34" charset="0"/>
            </a:rPr>
            <a:t>Percent</a:t>
          </a:r>
          <a:endParaRPr lang="en-US" sz="1700" dirty="0">
            <a:latin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0.02733</cdr:y>
    </cdr:from>
    <cdr:to>
      <cdr:x>0.13132</cdr:x>
      <cdr:y>0.10128</cdr:y>
    </cdr:to>
    <cdr:sp macro="" textlink="">
      <cdr:nvSpPr>
        <cdr:cNvPr id="2" name="Text Box 13"/>
        <cdr:cNvSpPr txBox="1">
          <a:spLocks xmlns:a="http://schemas.openxmlformats.org/drawingml/2006/main" noChangeArrowheads="1"/>
        </cdr:cNvSpPr>
      </cdr:nvSpPr>
      <cdr:spPr bwMode="auto">
        <a:xfrm xmlns:a="http://schemas.openxmlformats.org/drawingml/2006/main">
          <a:off x="0" y="130805"/>
          <a:ext cx="1071570" cy="35394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nchor="ctr">
          <a:spAutoFit/>
        </a:bodyPr>
        <a:lstStyle xmlns:a="http://schemas.openxmlformats.org/drawingml/2006/main">
          <a:defPPr>
            <a:defRPr lang="sv-SE"/>
          </a:defPPr>
          <a:lvl1pPr algn="l" rtl="0" fontAlgn="base">
            <a:spcBef>
              <a:spcPct val="0"/>
            </a:spcBef>
            <a:spcAft>
              <a:spcPct val="0"/>
            </a:spcAft>
            <a:defRPr kern="1200">
              <a:solidFill>
                <a:sysClr val="window" lastClr="FFFFFF"/>
              </a:solidFill>
              <a:latin typeface="Arial" charset="0"/>
            </a:defRPr>
          </a:lvl1pPr>
          <a:lvl2pPr marL="457200" algn="l" rtl="0" fontAlgn="base">
            <a:spcBef>
              <a:spcPct val="0"/>
            </a:spcBef>
            <a:spcAft>
              <a:spcPct val="0"/>
            </a:spcAft>
            <a:defRPr kern="1200">
              <a:solidFill>
                <a:sysClr val="window" lastClr="FFFFFF"/>
              </a:solidFill>
              <a:latin typeface="Arial" charset="0"/>
            </a:defRPr>
          </a:lvl2pPr>
          <a:lvl3pPr marL="914400" algn="l" rtl="0" fontAlgn="base">
            <a:spcBef>
              <a:spcPct val="0"/>
            </a:spcBef>
            <a:spcAft>
              <a:spcPct val="0"/>
            </a:spcAft>
            <a:defRPr kern="1200">
              <a:solidFill>
                <a:sysClr val="window" lastClr="FFFFFF"/>
              </a:solidFill>
              <a:latin typeface="Arial" charset="0"/>
            </a:defRPr>
          </a:lvl3pPr>
          <a:lvl4pPr marL="1371600" algn="l" rtl="0" fontAlgn="base">
            <a:spcBef>
              <a:spcPct val="0"/>
            </a:spcBef>
            <a:spcAft>
              <a:spcPct val="0"/>
            </a:spcAft>
            <a:defRPr kern="1200">
              <a:solidFill>
                <a:sysClr val="window" lastClr="FFFFFF"/>
              </a:solidFill>
              <a:latin typeface="Arial" charset="0"/>
            </a:defRPr>
          </a:lvl4pPr>
          <a:lvl5pPr marL="1828800" algn="l" rtl="0" fontAlgn="base">
            <a:spcBef>
              <a:spcPct val="0"/>
            </a:spcBef>
            <a:spcAft>
              <a:spcPct val="0"/>
            </a:spcAft>
            <a:defRPr kern="1200">
              <a:solidFill>
                <a:sysClr val="window" lastClr="FFFFFF"/>
              </a:solidFill>
              <a:latin typeface="Arial" charset="0"/>
            </a:defRPr>
          </a:lvl5pPr>
          <a:lvl6pPr marL="2286000" algn="l" defTabSz="914400" rtl="0" eaLnBrk="1" latinLnBrk="0" hangingPunct="1">
            <a:defRPr kern="1200">
              <a:solidFill>
                <a:sysClr val="window" lastClr="FFFFFF"/>
              </a:solidFill>
              <a:latin typeface="Arial" charset="0"/>
            </a:defRPr>
          </a:lvl6pPr>
          <a:lvl7pPr marL="2743200" algn="l" defTabSz="914400" rtl="0" eaLnBrk="1" latinLnBrk="0" hangingPunct="1">
            <a:defRPr kern="1200">
              <a:solidFill>
                <a:sysClr val="window" lastClr="FFFFFF"/>
              </a:solidFill>
              <a:latin typeface="Arial" charset="0"/>
            </a:defRPr>
          </a:lvl7pPr>
          <a:lvl8pPr marL="3200400" algn="l" defTabSz="914400" rtl="0" eaLnBrk="1" latinLnBrk="0" hangingPunct="1">
            <a:defRPr kern="1200">
              <a:solidFill>
                <a:sysClr val="window" lastClr="FFFFFF"/>
              </a:solidFill>
              <a:latin typeface="Arial" charset="0"/>
            </a:defRPr>
          </a:lvl8pPr>
          <a:lvl9pPr marL="3657600" algn="l" defTabSz="914400" rtl="0" eaLnBrk="1" latinLnBrk="0" hangingPunct="1">
            <a:defRPr kern="1200">
              <a:solidFill>
                <a:sysClr val="window" lastClr="FFFFFF"/>
              </a:solidFill>
              <a:latin typeface="Arial" charset="0"/>
            </a:defRPr>
          </a:lvl9pPr>
        </a:lstStyle>
        <a:p xmlns:a="http://schemas.openxmlformats.org/drawingml/2006/main">
          <a:r>
            <a:rPr lang="en-US" sz="1700" dirty="0" smtClean="0">
              <a:latin typeface="Arial" pitchFamily="34" charset="0"/>
            </a:rPr>
            <a:t>Percent</a:t>
          </a:r>
          <a:endParaRPr lang="en-US" sz="1700" dirty="0">
            <a:latin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45659" cy="496332"/>
          </a:xfrm>
          <a:prstGeom prst="rect">
            <a:avLst/>
          </a:prstGeom>
        </p:spPr>
        <p:txBody>
          <a:bodyPr vert="horz" lIns="93165" tIns="46583" rIns="93165" bIns="46583" rtlCol="0"/>
          <a:lstStyle>
            <a:lvl1pPr algn="l" fontAlgn="auto">
              <a:spcBef>
                <a:spcPts val="0"/>
              </a:spcBef>
              <a:spcAft>
                <a:spcPts val="0"/>
              </a:spcAft>
              <a:defRPr sz="1200">
                <a:latin typeface="Arial" pitchFamily="34" charset="0"/>
              </a:defRPr>
            </a:lvl1pPr>
          </a:lstStyle>
          <a:p>
            <a:pPr>
              <a:defRPr/>
            </a:pPr>
            <a:endParaRPr lang="sv-SE" dirty="0"/>
          </a:p>
        </p:txBody>
      </p:sp>
      <p:sp>
        <p:nvSpPr>
          <p:cNvPr id="3" name="Platshållare för datum 2"/>
          <p:cNvSpPr>
            <a:spLocks noGrp="1"/>
          </p:cNvSpPr>
          <p:nvPr>
            <p:ph type="dt" idx="1"/>
          </p:nvPr>
        </p:nvSpPr>
        <p:spPr>
          <a:xfrm>
            <a:off x="3850443" y="1"/>
            <a:ext cx="2945659" cy="496332"/>
          </a:xfrm>
          <a:prstGeom prst="rect">
            <a:avLst/>
          </a:prstGeom>
        </p:spPr>
        <p:txBody>
          <a:bodyPr vert="horz" lIns="93165" tIns="46583" rIns="93165" bIns="46583" rtlCol="0"/>
          <a:lstStyle>
            <a:lvl1pPr algn="r" fontAlgn="auto">
              <a:spcBef>
                <a:spcPts val="0"/>
              </a:spcBef>
              <a:spcAft>
                <a:spcPts val="0"/>
              </a:spcAft>
              <a:defRPr sz="1200">
                <a:latin typeface="Arial" pitchFamily="34" charset="0"/>
              </a:defRPr>
            </a:lvl1pPr>
          </a:lstStyle>
          <a:p>
            <a:pPr>
              <a:defRPr/>
            </a:pPr>
            <a:fld id="{187B9191-AFF4-41D5-A2B5-969EA01BC9F3}" type="datetimeFigureOut">
              <a:rPr lang="sv-SE" smtClean="0"/>
              <a:pPr>
                <a:defRPr/>
              </a:pPr>
              <a:t>2017-04-10</a:t>
            </a:fld>
            <a:endParaRPr lang="sv-SE" dirty="0"/>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65" tIns="46583" rIns="93165" bIns="46583" rtlCol="0" anchor="ctr"/>
          <a:lstStyle/>
          <a:p>
            <a:pPr lvl="0"/>
            <a:endParaRPr lang="sv-SE" noProof="0" dirty="0"/>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3165" tIns="46583" rIns="93165" bIns="46583" rtlCol="0">
            <a:normAutofit/>
          </a:bodyPr>
          <a:lstStyle/>
          <a:p>
            <a:pPr lvl="0"/>
            <a:r>
              <a:rPr lang="sv-SE" noProof="0" dirty="0" smtClean="0"/>
              <a:t>Klicka här för att ändra format på bakgrundstexten</a:t>
            </a:r>
          </a:p>
          <a:p>
            <a:pPr lvl="1"/>
            <a:r>
              <a:rPr lang="sv-SE" noProof="0" dirty="0" smtClean="0"/>
              <a:t>Nivå två</a:t>
            </a:r>
          </a:p>
          <a:p>
            <a:pPr lvl="2"/>
            <a:r>
              <a:rPr lang="sv-SE" noProof="0" dirty="0" smtClean="0"/>
              <a:t>Nivå tre</a:t>
            </a:r>
          </a:p>
          <a:p>
            <a:pPr lvl="3"/>
            <a:r>
              <a:rPr lang="sv-SE" noProof="0" dirty="0" smtClean="0"/>
              <a:t>Nivå fyra</a:t>
            </a:r>
          </a:p>
          <a:p>
            <a:pPr lvl="4"/>
            <a:r>
              <a:rPr lang="sv-SE" noProof="0" dirty="0" smtClean="0"/>
              <a:t>Nivå fem</a:t>
            </a:r>
            <a:endParaRPr lang="sv-SE" noProof="0" dirty="0"/>
          </a:p>
        </p:txBody>
      </p:sp>
      <p:sp>
        <p:nvSpPr>
          <p:cNvPr id="6" name="Platshållare för sidfot 5"/>
          <p:cNvSpPr>
            <a:spLocks noGrp="1"/>
          </p:cNvSpPr>
          <p:nvPr>
            <p:ph type="ftr" sz="quarter" idx="4"/>
          </p:nvPr>
        </p:nvSpPr>
        <p:spPr>
          <a:xfrm>
            <a:off x="0" y="9428584"/>
            <a:ext cx="2945659" cy="496332"/>
          </a:xfrm>
          <a:prstGeom prst="rect">
            <a:avLst/>
          </a:prstGeom>
        </p:spPr>
        <p:txBody>
          <a:bodyPr vert="horz" lIns="93165" tIns="46583" rIns="93165" bIns="46583" rtlCol="0" anchor="b"/>
          <a:lstStyle>
            <a:lvl1pPr algn="l" fontAlgn="auto">
              <a:spcBef>
                <a:spcPts val="0"/>
              </a:spcBef>
              <a:spcAft>
                <a:spcPts val="0"/>
              </a:spcAft>
              <a:defRPr sz="1200">
                <a:latin typeface="Arial" pitchFamily="34" charset="0"/>
              </a:defRPr>
            </a:lvl1pPr>
          </a:lstStyle>
          <a:p>
            <a:pPr>
              <a:defRPr/>
            </a:pPr>
            <a:endParaRPr lang="sv-SE" dirty="0"/>
          </a:p>
        </p:txBody>
      </p:sp>
      <p:sp>
        <p:nvSpPr>
          <p:cNvPr id="7" name="Platshållare för bildnummer 6"/>
          <p:cNvSpPr>
            <a:spLocks noGrp="1"/>
          </p:cNvSpPr>
          <p:nvPr>
            <p:ph type="sldNum" sz="quarter" idx="5"/>
          </p:nvPr>
        </p:nvSpPr>
        <p:spPr>
          <a:xfrm>
            <a:off x="3850443" y="9428584"/>
            <a:ext cx="2945659" cy="496332"/>
          </a:xfrm>
          <a:prstGeom prst="rect">
            <a:avLst/>
          </a:prstGeom>
        </p:spPr>
        <p:txBody>
          <a:bodyPr vert="horz" lIns="93165" tIns="46583" rIns="93165" bIns="46583" rtlCol="0" anchor="b"/>
          <a:lstStyle>
            <a:lvl1pPr algn="r" fontAlgn="auto">
              <a:spcBef>
                <a:spcPts val="0"/>
              </a:spcBef>
              <a:spcAft>
                <a:spcPts val="0"/>
              </a:spcAft>
              <a:defRPr sz="1200">
                <a:latin typeface="Arial" pitchFamily="34" charset="0"/>
              </a:defRPr>
            </a:lvl1pPr>
          </a:lstStyle>
          <a:p>
            <a:pPr>
              <a:defRPr/>
            </a:pPr>
            <a:fld id="{C34EF4E4-941E-4B8C-AC64-E1AC2287173B}" type="slidenum">
              <a:rPr lang="sv-SE" smtClean="0"/>
              <a:pPr>
                <a:defRPr/>
              </a:pPr>
              <a:t>‹#›</a:t>
            </a:fld>
            <a:endParaRPr lang="sv-SE" dirty="0"/>
          </a:p>
        </p:txBody>
      </p:sp>
    </p:spTree>
    <p:extLst>
      <p:ext uri="{BB962C8B-B14F-4D97-AF65-F5344CB8AC3E}">
        <p14:creationId xmlns:p14="http://schemas.microsoft.com/office/powerpoint/2010/main" val="38123602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850443" y="9428584"/>
            <a:ext cx="2945659" cy="496332"/>
          </a:xfrm>
          <a:prstGeom prst="rect">
            <a:avLst/>
          </a:prstGeom>
          <a:noFill/>
          <a:ln>
            <a:miter lim="800000"/>
            <a:headEnd/>
            <a:tailEnd/>
          </a:ln>
        </p:spPr>
        <p:txBody>
          <a:bodyPr lIns="91412" tIns="45705" rIns="91412" bIns="45705" anchor="b"/>
          <a:lstStyle/>
          <a:p>
            <a:pPr algn="r">
              <a:defRPr/>
            </a:pPr>
            <a:fld id="{A7ABA489-E4BB-4650-A225-94CDA71F0D20}" type="slidenum">
              <a:rPr lang="sv-SE" sz="1200">
                <a:latin typeface="Arial" pitchFamily="34" charset="0"/>
              </a:rPr>
              <a:pPr algn="r">
                <a:defRPr/>
              </a:pPr>
              <a:t>1</a:t>
            </a:fld>
            <a:endParaRPr lang="sv-SE" sz="1200" dirty="0">
              <a:latin typeface="Arial" pitchFamily="34" charset="0"/>
            </a:endParaRPr>
          </a:p>
        </p:txBody>
      </p:sp>
      <p:sp>
        <p:nvSpPr>
          <p:cNvPr id="5325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325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1526" tIns="45763" rIns="91526" bIns="4576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4161334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6F39E4-5925-417F-8E17-E157A52B985F}" type="slidenum">
              <a:rPr lang="sv-SE" smtClean="0"/>
              <a:pPr fontAlgn="base">
                <a:spcBef>
                  <a:spcPct val="0"/>
                </a:spcBef>
                <a:spcAft>
                  <a:spcPct val="0"/>
                </a:spcAft>
                <a:defRPr/>
              </a:pPr>
              <a:t>10</a:t>
            </a:fld>
            <a:endParaRPr lang="sv-SE" smtClean="0"/>
          </a:p>
        </p:txBody>
      </p:sp>
      <p:sp>
        <p:nvSpPr>
          <p:cNvPr id="9113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114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4255783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6F39E4-5925-417F-8E17-E157A52B985F}" type="slidenum">
              <a:rPr lang="sv-SE" smtClean="0"/>
              <a:pPr fontAlgn="base">
                <a:spcBef>
                  <a:spcPct val="0"/>
                </a:spcBef>
                <a:spcAft>
                  <a:spcPct val="0"/>
                </a:spcAft>
                <a:defRPr/>
              </a:pPr>
              <a:t>11</a:t>
            </a:fld>
            <a:endParaRPr lang="sv-SE" smtClean="0"/>
          </a:p>
        </p:txBody>
      </p:sp>
      <p:sp>
        <p:nvSpPr>
          <p:cNvPr id="9113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114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406207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6EEB21-CE45-46B9-B2CE-164DC2B64D06}" type="slidenum">
              <a:rPr lang="sv-SE" smtClean="0"/>
              <a:pPr fontAlgn="base">
                <a:spcBef>
                  <a:spcPct val="0"/>
                </a:spcBef>
                <a:spcAft>
                  <a:spcPct val="0"/>
                </a:spcAft>
                <a:defRPr/>
              </a:pPr>
              <a:t>12</a:t>
            </a:fld>
            <a:endParaRPr lang="sv-SE" smtClean="0"/>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42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145723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6EEB21-CE45-46B9-B2CE-164DC2B64D06}" type="slidenum">
              <a:rPr lang="sv-SE" smtClean="0"/>
              <a:pPr fontAlgn="base">
                <a:spcBef>
                  <a:spcPct val="0"/>
                </a:spcBef>
                <a:spcAft>
                  <a:spcPct val="0"/>
                </a:spcAft>
                <a:defRPr/>
              </a:pPr>
              <a:t>13</a:t>
            </a:fld>
            <a:endParaRPr lang="sv-SE" smtClean="0"/>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42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1324458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6F39E4-5925-417F-8E17-E157A52B985F}" type="slidenum">
              <a:rPr lang="sv-SE" smtClean="0"/>
              <a:pPr fontAlgn="base">
                <a:spcBef>
                  <a:spcPct val="0"/>
                </a:spcBef>
                <a:spcAft>
                  <a:spcPct val="0"/>
                </a:spcAft>
                <a:defRPr/>
              </a:pPr>
              <a:t>14</a:t>
            </a:fld>
            <a:endParaRPr lang="sv-SE" smtClean="0"/>
          </a:p>
        </p:txBody>
      </p:sp>
      <p:sp>
        <p:nvSpPr>
          <p:cNvPr id="9113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114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3698486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557D5B-2A90-4894-B1C7-39490ED9696B}" type="slidenum">
              <a:rPr lang="sv-SE" smtClean="0"/>
              <a:pPr fontAlgn="base">
                <a:spcBef>
                  <a:spcPct val="0"/>
                </a:spcBef>
                <a:spcAft>
                  <a:spcPct val="0"/>
                </a:spcAft>
                <a:defRPr/>
              </a:pPr>
              <a:t>15</a:t>
            </a:fld>
            <a:endParaRPr lang="sv-SE" smtClean="0"/>
          </a:p>
        </p:txBody>
      </p:sp>
      <p:sp>
        <p:nvSpPr>
          <p:cNvPr id="9523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523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1059533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6F39E4-5925-417F-8E17-E157A52B985F}" type="slidenum">
              <a:rPr lang="sv-SE" smtClean="0"/>
              <a:pPr fontAlgn="base">
                <a:spcBef>
                  <a:spcPct val="0"/>
                </a:spcBef>
                <a:spcAft>
                  <a:spcPct val="0"/>
                </a:spcAft>
                <a:defRPr/>
              </a:pPr>
              <a:t>16</a:t>
            </a:fld>
            <a:endParaRPr lang="sv-SE" smtClean="0"/>
          </a:p>
        </p:txBody>
      </p:sp>
      <p:sp>
        <p:nvSpPr>
          <p:cNvPr id="9113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114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3443961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28BCE-FB53-4D29-BD2C-AC856A872983}" type="slidenum">
              <a:rPr lang="sv-SE" smtClean="0"/>
              <a:pPr fontAlgn="base">
                <a:spcBef>
                  <a:spcPct val="0"/>
                </a:spcBef>
                <a:spcAft>
                  <a:spcPct val="0"/>
                </a:spcAft>
                <a:defRPr/>
              </a:pPr>
              <a:t>17</a:t>
            </a:fld>
            <a:endParaRPr lang="sv-SE" smtClean="0"/>
          </a:p>
        </p:txBody>
      </p:sp>
      <p:sp>
        <p:nvSpPr>
          <p:cNvPr id="983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102065" tIns="51031" rIns="102065" bIns="51031"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3594825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393CF2-2916-44F1-905E-5FC372698ADE}" type="slidenum">
              <a:rPr lang="sv-SE" smtClean="0"/>
              <a:pPr fontAlgn="base">
                <a:spcBef>
                  <a:spcPct val="0"/>
                </a:spcBef>
                <a:spcAft>
                  <a:spcPct val="0"/>
                </a:spcAft>
                <a:defRPr/>
              </a:pPr>
              <a:t>2</a:t>
            </a:fld>
            <a:endParaRPr lang="sv-SE" smtClean="0"/>
          </a:p>
        </p:txBody>
      </p:sp>
      <p:sp>
        <p:nvSpPr>
          <p:cNvPr id="5837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837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153273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393CF2-2916-44F1-905E-5FC372698ADE}" type="slidenum">
              <a:rPr lang="sv-SE" smtClean="0"/>
              <a:pPr fontAlgn="base">
                <a:spcBef>
                  <a:spcPct val="0"/>
                </a:spcBef>
                <a:spcAft>
                  <a:spcPct val="0"/>
                </a:spcAft>
                <a:defRPr/>
              </a:pPr>
              <a:t>3</a:t>
            </a:fld>
            <a:endParaRPr lang="sv-SE" smtClean="0"/>
          </a:p>
        </p:txBody>
      </p:sp>
      <p:sp>
        <p:nvSpPr>
          <p:cNvPr id="5837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837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1839109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8FE6FC-6F78-4B61-A90D-C5A9466AEAC8}" type="slidenum">
              <a:rPr lang="sv-SE" smtClean="0"/>
              <a:pPr fontAlgn="base">
                <a:spcBef>
                  <a:spcPct val="0"/>
                </a:spcBef>
                <a:spcAft>
                  <a:spcPct val="0"/>
                </a:spcAft>
                <a:defRPr/>
              </a:pPr>
              <a:t>4</a:t>
            </a:fld>
            <a:endParaRPr lang="sv-SE" smtClean="0"/>
          </a:p>
        </p:txBody>
      </p:sp>
      <p:sp>
        <p:nvSpPr>
          <p:cNvPr id="5939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939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189448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44AA7B-013D-47EC-8FAE-DDD83A7EE273}" type="slidenum">
              <a:rPr lang="sv-SE" smtClean="0"/>
              <a:pPr fontAlgn="base">
                <a:spcBef>
                  <a:spcPct val="0"/>
                </a:spcBef>
                <a:spcAft>
                  <a:spcPct val="0"/>
                </a:spcAft>
                <a:defRPr/>
              </a:pPr>
              <a:t>5</a:t>
            </a:fld>
            <a:endParaRPr lang="sv-SE" smtClean="0"/>
          </a:p>
        </p:txBody>
      </p:sp>
      <p:sp>
        <p:nvSpPr>
          <p:cNvPr id="6758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758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670492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B568F4-AB9B-4DB4-9485-CE01ED314C93}" type="slidenum">
              <a:rPr lang="sv-SE" smtClean="0"/>
              <a:pPr fontAlgn="base">
                <a:spcBef>
                  <a:spcPct val="0"/>
                </a:spcBef>
                <a:spcAft>
                  <a:spcPct val="0"/>
                </a:spcAft>
                <a:defRPr/>
              </a:pPr>
              <a:t>6</a:t>
            </a:fld>
            <a:endParaRPr lang="sv-SE" smtClean="0"/>
          </a:p>
        </p:txBody>
      </p:sp>
      <p:sp>
        <p:nvSpPr>
          <p:cNvPr id="6963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963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195814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31E366-3F25-4521-BB57-5F46BEFBB885}" type="slidenum">
              <a:rPr lang="sv-SE" smtClean="0"/>
              <a:pPr fontAlgn="base">
                <a:spcBef>
                  <a:spcPct val="0"/>
                </a:spcBef>
                <a:spcAft>
                  <a:spcPct val="0"/>
                </a:spcAft>
                <a:defRPr/>
              </a:pPr>
              <a:t>7</a:t>
            </a:fld>
            <a:endParaRPr lang="sv-SE" smtClean="0"/>
          </a:p>
        </p:txBody>
      </p:sp>
      <p:sp>
        <p:nvSpPr>
          <p:cNvPr id="7885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885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153433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80BD75-D85D-4AA9-868B-CDD1B6B60450}" type="slidenum">
              <a:rPr lang="sv-SE" smtClean="0"/>
              <a:pPr fontAlgn="base">
                <a:spcBef>
                  <a:spcPct val="0"/>
                </a:spcBef>
                <a:spcAft>
                  <a:spcPct val="0"/>
                </a:spcAft>
                <a:defRPr/>
              </a:pPr>
              <a:t>8</a:t>
            </a:fld>
            <a:endParaRPr lang="sv-SE" smtClean="0"/>
          </a:p>
        </p:txBody>
      </p:sp>
      <p:sp>
        <p:nvSpPr>
          <p:cNvPr id="7987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987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3570211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D5EEF8-0E29-48ED-988F-F8B8A8E60E8A}" type="slidenum">
              <a:rPr lang="sv-SE" smtClean="0"/>
              <a:pPr fontAlgn="base">
                <a:spcBef>
                  <a:spcPct val="0"/>
                </a:spcBef>
                <a:spcAft>
                  <a:spcPct val="0"/>
                </a:spcAft>
                <a:defRPr/>
              </a:pPr>
              <a:t>9</a:t>
            </a:fld>
            <a:endParaRPr lang="sv-SE" smtClean="0"/>
          </a:p>
        </p:txBody>
      </p:sp>
      <p:sp>
        <p:nvSpPr>
          <p:cNvPr id="84995" name="Rectangle 2"/>
          <p:cNvSpPr>
            <a:spLocks noGrp="1" noRot="1" noChangeAspect="1" noChangeArrowheads="1" noTextEdit="1"/>
          </p:cNvSpPr>
          <p:nvPr>
            <p:ph type="sldImg"/>
          </p:nvPr>
        </p:nvSpPr>
        <p:spPr bwMode="auto">
          <a:xfrm>
            <a:off x="917575" y="741363"/>
            <a:ext cx="4967288" cy="3727450"/>
          </a:xfrm>
          <a:solidFill>
            <a:srgbClr val="FFFFFF"/>
          </a:solidFill>
          <a:ln>
            <a:solidFill>
              <a:srgbClr val="000000"/>
            </a:solidFill>
            <a:miter lim="800000"/>
            <a:headEnd/>
            <a:tailEnd/>
          </a:ln>
        </p:spPr>
      </p:sp>
      <p:sp>
        <p:nvSpPr>
          <p:cNvPr id="84996" name="Rectangle 3"/>
          <p:cNvSpPr>
            <a:spLocks noGrp="1" noChangeArrowheads="1"/>
          </p:cNvSpPr>
          <p:nvPr>
            <p:ph type="body" idx="1"/>
          </p:nvPr>
        </p:nvSpPr>
        <p:spPr bwMode="auto">
          <a:xfrm>
            <a:off x="906357" y="4716879"/>
            <a:ext cx="4984962" cy="4468709"/>
          </a:xfrm>
          <a:solidFill>
            <a:srgbClr val="FFFFFF"/>
          </a:solidFill>
          <a:ln>
            <a:solidFill>
              <a:srgbClr val="000000"/>
            </a:solidFill>
            <a:miter lim="800000"/>
            <a:headEnd/>
            <a:tailEnd/>
          </a:ln>
        </p:spPr>
        <p:txBody>
          <a:bodyPr wrap="square" lIns="93284" tIns="46643" rIns="93284" bIns="46643"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3977254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textruta 2"/>
          <p:cNvSpPr txBox="1"/>
          <p:nvPr userDrawn="1"/>
        </p:nvSpPr>
        <p:spPr>
          <a:xfrm>
            <a:off x="690563" y="6518275"/>
            <a:ext cx="1824538" cy="246221"/>
          </a:xfrm>
          <a:prstGeom prst="rect">
            <a:avLst/>
          </a:prstGeom>
          <a:noFill/>
        </p:spPr>
        <p:txBody>
          <a:bodyPr wrap="none">
            <a:spAutoFit/>
          </a:bodyPr>
          <a:lstStyle/>
          <a:p>
            <a:pPr fontAlgn="auto">
              <a:spcBef>
                <a:spcPts val="0"/>
              </a:spcBef>
              <a:spcAft>
                <a:spcPts val="0"/>
              </a:spcAft>
              <a:defRPr/>
            </a:pPr>
            <a:r>
              <a:rPr lang="sv-SE" sz="1000" b="1" dirty="0" smtClean="0">
                <a:latin typeface="Arial" pitchFamily="34" charset="0"/>
              </a:rPr>
              <a:t>      </a:t>
            </a:r>
            <a:r>
              <a:rPr lang="en-US" sz="1000" b="1" noProof="0" dirty="0" smtClean="0">
                <a:latin typeface="Arial" pitchFamily="34" charset="0"/>
              </a:rPr>
              <a:t>Drug</a:t>
            </a:r>
            <a:r>
              <a:rPr lang="sv-SE" sz="1000" b="1" dirty="0" smtClean="0">
                <a:latin typeface="Arial" pitchFamily="34" charset="0"/>
              </a:rPr>
              <a:t> Trends in Sweden</a:t>
            </a:r>
            <a:endParaRPr lang="sv-SE" sz="1000" b="1" dirty="0">
              <a:latin typeface="Arial" pitchFamily="34" charset="0"/>
            </a:endParaRPr>
          </a:p>
        </p:txBody>
      </p:sp>
      <p:sp>
        <p:nvSpPr>
          <p:cNvPr id="4" name="Platshållare för bildnummer 5"/>
          <p:cNvSpPr>
            <a:spLocks noGrp="1"/>
          </p:cNvSpPr>
          <p:nvPr>
            <p:ph type="sldNum" sz="quarter" idx="10"/>
          </p:nvPr>
        </p:nvSpPr>
        <p:spPr/>
        <p:txBody>
          <a:bodyPr/>
          <a:lstStyle>
            <a:lvl1pPr>
              <a:defRPr smtClean="0"/>
            </a:lvl1pPr>
          </a:lstStyle>
          <a:p>
            <a:pPr>
              <a:defRPr/>
            </a:pPr>
            <a:endParaRPr lang="sv-SE" dirty="0"/>
          </a:p>
        </p:txBody>
      </p:sp>
      <p:pic>
        <p:nvPicPr>
          <p:cNvPr id="5" name="Bildobjekt 4"/>
          <p:cNvPicPr/>
          <p:nvPr userDrawn="1"/>
        </p:nvPicPr>
        <p:blipFill>
          <a:blip r:embed="rId2" cstate="print"/>
          <a:srcRect/>
          <a:stretch>
            <a:fillRect/>
          </a:stretch>
        </p:blipFill>
        <p:spPr bwMode="auto">
          <a:xfrm>
            <a:off x="181146" y="6493610"/>
            <a:ext cx="723900" cy="27813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Diagram">
    <p:spTree>
      <p:nvGrpSpPr>
        <p:cNvPr id="1" name=""/>
        <p:cNvGrpSpPr/>
        <p:nvPr/>
      </p:nvGrpSpPr>
      <p:grpSpPr>
        <a:xfrm>
          <a:off x="0" y="0"/>
          <a:ext cx="0" cy="0"/>
          <a:chOff x="0" y="0"/>
          <a:chExt cx="0" cy="0"/>
        </a:xfrm>
      </p:grpSpPr>
      <p:sp>
        <p:nvSpPr>
          <p:cNvPr id="3" name="textruta 2"/>
          <p:cNvSpPr txBox="1"/>
          <p:nvPr/>
        </p:nvSpPr>
        <p:spPr>
          <a:xfrm>
            <a:off x="690562" y="6518275"/>
            <a:ext cx="3233365" cy="246221"/>
          </a:xfrm>
          <a:prstGeom prst="rect">
            <a:avLst/>
          </a:prstGeom>
          <a:noFill/>
        </p:spPr>
        <p:txBody>
          <a:bodyPr wrap="square">
            <a:spAutoFit/>
          </a:bodyPr>
          <a:lstStyle/>
          <a:p>
            <a:pPr fontAlgn="auto">
              <a:spcBef>
                <a:spcPts val="0"/>
              </a:spcBef>
              <a:spcAft>
                <a:spcPts val="0"/>
              </a:spcAft>
              <a:defRPr/>
            </a:pPr>
            <a:r>
              <a:rPr lang="sv-SE" sz="1000" b="1" dirty="0" smtClean="0">
                <a:latin typeface="Arial" pitchFamily="34" charset="0"/>
              </a:rPr>
              <a:t>      </a:t>
            </a:r>
            <a:r>
              <a:rPr lang="en-US" sz="1000" b="1" noProof="0" dirty="0" smtClean="0">
                <a:latin typeface="Arial" pitchFamily="34" charset="0"/>
              </a:rPr>
              <a:t>Drug</a:t>
            </a:r>
            <a:r>
              <a:rPr lang="sv-SE" sz="1000" b="1" dirty="0" smtClean="0">
                <a:latin typeface="Arial" pitchFamily="34" charset="0"/>
              </a:rPr>
              <a:t> Trends in Sweden</a:t>
            </a:r>
            <a:endParaRPr lang="sv-SE" sz="1000" b="1" dirty="0">
              <a:latin typeface="Arial" pitchFamily="34" charset="0"/>
            </a:endParaRPr>
          </a:p>
        </p:txBody>
      </p:sp>
      <p:pic>
        <p:nvPicPr>
          <p:cNvPr id="4" name="Bildobjekt 3"/>
          <p:cNvPicPr/>
          <p:nvPr userDrawn="1"/>
        </p:nvPicPr>
        <p:blipFill>
          <a:blip r:embed="rId2" cstate="print"/>
          <a:srcRect/>
          <a:stretch>
            <a:fillRect/>
          </a:stretch>
        </p:blipFill>
        <p:spPr bwMode="auto">
          <a:xfrm>
            <a:off x="181146" y="6493610"/>
            <a:ext cx="723900" cy="278130"/>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9938" name="Platshållare för rubrik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dirty="0" smtClean="0"/>
              <a:t>Klicka här för att ändra format</a:t>
            </a:r>
          </a:p>
        </p:txBody>
      </p:sp>
      <p:sp>
        <p:nvSpPr>
          <p:cNvPr id="39939" name="Platshållare för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FFFFFF"/>
                </a:solidFill>
                <a:latin typeface="Arial" pitchFamily="34" charset="0"/>
              </a:defRPr>
            </a:lvl1pPr>
          </a:lstStyle>
          <a:p>
            <a:pPr>
              <a:defRPr/>
            </a:pPr>
            <a:fld id="{0027EDB0-154B-48F5-87B7-11C4FFDE3644}" type="datetimeFigureOut">
              <a:rPr lang="sv-SE" smtClean="0"/>
              <a:pPr>
                <a:defRPr/>
              </a:pPr>
              <a:t>2017-04-10</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latin typeface="Arial" pitchFamily="34" charset="0"/>
              </a:defRPr>
            </a:lvl1pPr>
          </a:lstStyle>
          <a:p>
            <a:pPr>
              <a:defRPr/>
            </a:pPr>
            <a:endParaRPr lang="sv-SE"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FFFFFF"/>
                </a:solidFill>
                <a:latin typeface="Arial" pitchFamily="34" charset="0"/>
              </a:defRPr>
            </a:lvl1pPr>
          </a:lstStyle>
          <a:p>
            <a:pPr>
              <a:defRPr/>
            </a:pPr>
            <a:fld id="{DDF5752F-4C79-46AA-B04F-6BFFC8DE9719}" type="slidenum">
              <a:rPr lang="sv-SE" smtClean="0"/>
              <a:pPr>
                <a:defRPr/>
              </a:pPr>
              <a:t>‹#›</a:t>
            </a:fld>
            <a:endParaRPr lang="sv-SE" dirty="0"/>
          </a:p>
        </p:txBody>
      </p:sp>
    </p:spTree>
  </p:cSld>
  <p:clrMap bg1="dk1" tx1="lt1" bg2="dk2" tx2="lt2" accent1="accent1" accent2="accent2" accent3="accent3" accent4="accent4" accent5="accent5" accent6="accent6" hlink="hlink" folHlink="folHlink"/>
  <p:sldLayoutIdLst>
    <p:sldLayoutId id="2147484039" r:id="rId1"/>
    <p:sldLayoutId id="2147484040" r:id="rId2"/>
  </p:sldLayoutIdLst>
  <p:txStyles>
    <p:titleStyle>
      <a:lvl1pPr algn="ctr" defTabSz="457200" rtl="0" fontAlgn="base">
        <a:spcBef>
          <a:spcPct val="0"/>
        </a:spcBef>
        <a:spcAft>
          <a:spcPct val="0"/>
        </a:spcAft>
        <a:defRPr sz="4400" kern="1200">
          <a:solidFill>
            <a:schemeClr val="tx1"/>
          </a:solidFill>
          <a:latin typeface="Arial" pitchFamily="34" charset="0"/>
          <a:ea typeface="Geneva" pitchFamily="-110" charset="-128"/>
          <a:cs typeface="Geneva" pitchFamily="-110" charset="-128"/>
        </a:defRPr>
      </a:lvl1pPr>
      <a:lvl2pPr algn="ctr" defTabSz="457200" rtl="0" fontAlgn="base">
        <a:spcBef>
          <a:spcPct val="0"/>
        </a:spcBef>
        <a:spcAft>
          <a:spcPct val="0"/>
        </a:spcAft>
        <a:defRPr sz="4400">
          <a:solidFill>
            <a:schemeClr val="tx1"/>
          </a:solidFill>
          <a:latin typeface="Calibri" pitchFamily="-110" charset="0"/>
          <a:ea typeface="Geneva" pitchFamily="-110" charset="-128"/>
          <a:cs typeface="Geneva" pitchFamily="-110" charset="-128"/>
        </a:defRPr>
      </a:lvl2pPr>
      <a:lvl3pPr algn="ctr" defTabSz="457200" rtl="0" fontAlgn="base">
        <a:spcBef>
          <a:spcPct val="0"/>
        </a:spcBef>
        <a:spcAft>
          <a:spcPct val="0"/>
        </a:spcAft>
        <a:defRPr sz="4400">
          <a:solidFill>
            <a:schemeClr val="tx1"/>
          </a:solidFill>
          <a:latin typeface="Calibri" pitchFamily="-110" charset="0"/>
          <a:ea typeface="Geneva" pitchFamily="-110" charset="-128"/>
          <a:cs typeface="Geneva" pitchFamily="-110" charset="-128"/>
        </a:defRPr>
      </a:lvl3pPr>
      <a:lvl4pPr algn="ctr" defTabSz="457200" rtl="0" fontAlgn="base">
        <a:spcBef>
          <a:spcPct val="0"/>
        </a:spcBef>
        <a:spcAft>
          <a:spcPct val="0"/>
        </a:spcAft>
        <a:defRPr sz="4400">
          <a:solidFill>
            <a:schemeClr val="tx1"/>
          </a:solidFill>
          <a:latin typeface="Calibri" pitchFamily="-110" charset="0"/>
          <a:ea typeface="Geneva" pitchFamily="-110" charset="-128"/>
          <a:cs typeface="Geneva" pitchFamily="-110" charset="-128"/>
        </a:defRPr>
      </a:lvl4pPr>
      <a:lvl5pPr algn="ctr" defTabSz="457200" rtl="0" fontAlgn="base">
        <a:spcBef>
          <a:spcPct val="0"/>
        </a:spcBef>
        <a:spcAft>
          <a:spcPct val="0"/>
        </a:spcAft>
        <a:defRPr sz="4400">
          <a:solidFill>
            <a:schemeClr val="tx1"/>
          </a:solidFill>
          <a:latin typeface="Calibri" pitchFamily="-110" charset="0"/>
          <a:ea typeface="Geneva" pitchFamily="-110" charset="-128"/>
          <a:cs typeface="Geneva" pitchFamily="-110"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Geneva" pitchFamily="-110" charset="-128"/>
          <a:cs typeface="Geneva" pitchFamily="-110"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Geneva" pitchFamily="-110" charset="-128"/>
          <a:cs typeface="Geneva" pitchFamily="-110"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Geneva" pitchFamily="-110" charset="-128"/>
          <a:cs typeface="Geneva" pitchFamily="-110"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Geneva" pitchFamily="-110" charset="-128"/>
          <a:cs typeface="Geneva" pitchFamily="-110"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Arial" pitchFamily="34" charset="0"/>
          <a:ea typeface="Geneva" pitchFamily="-110" charset="-128"/>
          <a:cs typeface="Geneva" pitchFamily="-110"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Arial" pitchFamily="34" charset="0"/>
          <a:ea typeface="Geneva" pitchFamily="-110" charset="-128"/>
          <a:cs typeface="Geneva" pitchFamily="34" charset="0"/>
        </a:defRPr>
      </a:lvl2pPr>
      <a:lvl3pPr marL="1143000" indent="-228600" algn="l" defTabSz="457200" rtl="0" fontAlgn="base">
        <a:spcBef>
          <a:spcPct val="20000"/>
        </a:spcBef>
        <a:spcAft>
          <a:spcPct val="0"/>
        </a:spcAft>
        <a:buFont typeface="Arial" charset="0"/>
        <a:buChar char="•"/>
        <a:defRPr sz="2400" kern="1200">
          <a:solidFill>
            <a:schemeClr val="tx1"/>
          </a:solidFill>
          <a:latin typeface="Arial" pitchFamily="34" charset="0"/>
          <a:ea typeface="Geneva" pitchFamily="-110" charset="-128"/>
          <a:cs typeface="Geneva" pitchFamily="34" charset="0"/>
        </a:defRPr>
      </a:lvl3pPr>
      <a:lvl4pPr marL="1600200" indent="-228600" algn="l" defTabSz="457200" rtl="0" fontAlgn="base">
        <a:spcBef>
          <a:spcPct val="20000"/>
        </a:spcBef>
        <a:spcAft>
          <a:spcPct val="0"/>
        </a:spcAft>
        <a:buFont typeface="Arial" charset="0"/>
        <a:buChar char="–"/>
        <a:defRPr sz="2000" kern="1200">
          <a:solidFill>
            <a:schemeClr val="tx1"/>
          </a:solidFill>
          <a:latin typeface="Arial" pitchFamily="34" charset="0"/>
          <a:ea typeface="Geneva" pitchFamily="-110" charset="-128"/>
          <a:cs typeface="Geneva" pitchFamily="34" charset="0"/>
        </a:defRPr>
      </a:lvl4pPr>
      <a:lvl5pPr marL="2057400" indent="-228600" algn="l" defTabSz="457200" rtl="0" fontAlgn="base">
        <a:spcBef>
          <a:spcPct val="20000"/>
        </a:spcBef>
        <a:spcAft>
          <a:spcPct val="0"/>
        </a:spcAft>
        <a:buFont typeface="Arial" charset="0"/>
        <a:buChar char="»"/>
        <a:defRPr sz="2000" kern="1200">
          <a:solidFill>
            <a:schemeClr val="tx1"/>
          </a:solidFill>
          <a:latin typeface="Arial" pitchFamily="34" charset="0"/>
          <a:ea typeface="Geneva" pitchFamily="-110" charset="-128"/>
          <a:cs typeface="Geneva"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428596" y="676275"/>
            <a:ext cx="8501122" cy="7232749"/>
          </a:xfrm>
          <a:prstGeom prst="rect">
            <a:avLst/>
          </a:prstGeom>
          <a:noFill/>
        </p:spPr>
        <p:txBody>
          <a:bodyPr wrap="square">
            <a:spAutoFit/>
          </a:bodyPr>
          <a:lstStyle/>
          <a:p>
            <a:pPr algn="ctr">
              <a:defRPr/>
            </a:pPr>
            <a:endParaRPr lang="sv-SE" sz="4800" b="1" dirty="0" smtClean="0">
              <a:latin typeface="Arial" pitchFamily="34" charset="0"/>
            </a:endParaRPr>
          </a:p>
          <a:p>
            <a:pPr algn="ctr">
              <a:defRPr/>
            </a:pPr>
            <a:endParaRPr lang="sv-SE" sz="4800" b="1" dirty="0">
              <a:latin typeface="Arial" pitchFamily="34" charset="0"/>
            </a:endParaRPr>
          </a:p>
          <a:p>
            <a:pPr algn="ctr">
              <a:defRPr/>
            </a:pPr>
            <a:r>
              <a:rPr lang="en-US" sz="4800" b="1" dirty="0" smtClean="0">
                <a:latin typeface="Arial" pitchFamily="34" charset="0"/>
              </a:rPr>
              <a:t>Drug</a:t>
            </a:r>
            <a:r>
              <a:rPr lang="sv-SE" sz="4800" b="1" dirty="0" smtClean="0">
                <a:latin typeface="Arial" pitchFamily="34" charset="0"/>
              </a:rPr>
              <a:t> Trends in Sweden</a:t>
            </a:r>
          </a:p>
          <a:p>
            <a:pPr algn="ctr">
              <a:defRPr/>
            </a:pPr>
            <a:r>
              <a:rPr lang="sv-SE" sz="4800" b="1" dirty="0" smtClean="0">
                <a:latin typeface="Arial" pitchFamily="34" charset="0"/>
              </a:rPr>
              <a:t>2017</a:t>
            </a:r>
            <a:endParaRPr lang="sv-SE" sz="4800" b="1" dirty="0">
              <a:latin typeface="Arial" pitchFamily="34" charset="0"/>
            </a:endParaRPr>
          </a:p>
          <a:p>
            <a:pPr algn="ctr">
              <a:defRPr/>
            </a:pPr>
            <a:endParaRPr lang="sv-SE" sz="2400" dirty="0">
              <a:latin typeface="Arial" pitchFamily="34" charset="0"/>
            </a:endParaRPr>
          </a:p>
          <a:p>
            <a:pPr algn="ctr">
              <a:defRPr/>
            </a:pPr>
            <a:r>
              <a:rPr lang="en-US" sz="3200" b="1" dirty="0" smtClean="0">
                <a:latin typeface="Arial" pitchFamily="34" charset="0"/>
              </a:rPr>
              <a:t>Figures</a:t>
            </a:r>
            <a:r>
              <a:rPr lang="sv-SE" sz="3200" b="1" dirty="0" smtClean="0">
                <a:latin typeface="Arial" pitchFamily="34" charset="0"/>
              </a:rPr>
              <a:t> 1–16</a:t>
            </a:r>
            <a:endParaRPr lang="sv-SE" sz="3200" b="1" dirty="0">
              <a:latin typeface="Arial" pitchFamily="34" charset="0"/>
            </a:endParaRPr>
          </a:p>
          <a:p>
            <a:pPr algn="ctr">
              <a:defRPr/>
            </a:pPr>
            <a:endParaRPr lang="sv-SE" sz="800" dirty="0">
              <a:latin typeface="Arial" pitchFamily="34" charset="0"/>
            </a:endParaRPr>
          </a:p>
          <a:p>
            <a:pPr algn="ctr">
              <a:defRPr/>
            </a:pPr>
            <a:endParaRPr lang="sv-SE" sz="800" dirty="0">
              <a:latin typeface="Arial" pitchFamily="34" charset="0"/>
            </a:endParaRPr>
          </a:p>
          <a:p>
            <a:pPr algn="ctr">
              <a:defRPr/>
            </a:pPr>
            <a:endParaRPr lang="sv-SE" sz="800" dirty="0">
              <a:latin typeface="Arial" pitchFamily="34" charset="0"/>
            </a:endParaRPr>
          </a:p>
          <a:p>
            <a:pPr algn="ctr">
              <a:defRPr/>
            </a:pPr>
            <a:endParaRPr lang="sv-SE" sz="2400" dirty="0">
              <a:latin typeface="Arial" pitchFamily="34" charset="0"/>
            </a:endParaRPr>
          </a:p>
          <a:p>
            <a:pPr algn="ctr">
              <a:defRPr/>
            </a:pPr>
            <a:endParaRPr lang="sv-SE" sz="2400" dirty="0">
              <a:latin typeface="Arial" pitchFamily="34" charset="0"/>
            </a:endParaRPr>
          </a:p>
          <a:p>
            <a:pPr algn="ctr">
              <a:defRPr/>
            </a:pPr>
            <a:endParaRPr lang="sv-SE" sz="2400" dirty="0">
              <a:latin typeface="Arial" pitchFamily="34" charset="0"/>
            </a:endParaRPr>
          </a:p>
          <a:p>
            <a:pPr algn="ctr">
              <a:defRPr/>
            </a:pPr>
            <a:endParaRPr lang="sv-SE" sz="2400" dirty="0">
              <a:latin typeface="Arial" pitchFamily="34" charset="0"/>
            </a:endParaRPr>
          </a:p>
          <a:p>
            <a:pPr algn="ctr">
              <a:defRPr/>
            </a:pPr>
            <a:endParaRPr lang="sv-SE" sz="2400" dirty="0">
              <a:latin typeface="Arial" pitchFamily="34" charset="0"/>
            </a:endParaRPr>
          </a:p>
          <a:p>
            <a:pPr algn="ctr">
              <a:defRPr/>
            </a:pPr>
            <a:endParaRPr lang="sv-SE" sz="2400" dirty="0">
              <a:latin typeface="Arial" pitchFamily="34" charset="0"/>
            </a:endParaRPr>
          </a:p>
          <a:p>
            <a:pPr algn="ctr">
              <a:defRPr/>
            </a:pPr>
            <a:endParaRPr lang="sv-SE" sz="2400" dirty="0">
              <a:latin typeface="Arial" pitchFamily="34" charset="0"/>
            </a:endParaRPr>
          </a:p>
          <a:p>
            <a:pPr algn="ctr">
              <a:defRPr/>
            </a:pPr>
            <a:endParaRPr lang="sv-SE" sz="2400" dirty="0">
              <a:latin typeface="Arial" pitchFamily="34" charset="0"/>
            </a:endParaRPr>
          </a:p>
        </p:txBody>
      </p:sp>
      <p:sp>
        <p:nvSpPr>
          <p:cNvPr id="43011" name="Text Box 2"/>
          <p:cNvSpPr txBox="1">
            <a:spLocks noChangeArrowheads="1"/>
          </p:cNvSpPr>
          <p:nvPr/>
        </p:nvSpPr>
        <p:spPr bwMode="auto">
          <a:xfrm>
            <a:off x="8072462" y="6528462"/>
            <a:ext cx="928687" cy="247650"/>
          </a:xfrm>
          <a:prstGeom prst="rect">
            <a:avLst/>
          </a:prstGeom>
          <a:noFill/>
          <a:ln w="9525">
            <a:noFill/>
            <a:miter lim="800000"/>
            <a:headEnd/>
            <a:tailEnd/>
          </a:ln>
        </p:spPr>
        <p:txBody>
          <a:bodyPr lIns="46800" rIns="46800" anchor="ctr">
            <a:spAutoFit/>
          </a:bodyPr>
          <a:lstStyle/>
          <a:p>
            <a:pPr>
              <a:spcAft>
                <a:spcPts val="1000"/>
              </a:spcAft>
            </a:pPr>
            <a:r>
              <a:rPr lang="sv-SE" sz="1000" b="1" dirty="0">
                <a:latin typeface="Arial" pitchFamily="34" charset="0"/>
              </a:rPr>
              <a:t>  www.can.se</a:t>
            </a:r>
            <a:endParaRPr lang="sv-SE"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a:xfrm>
            <a:off x="385762" y="260667"/>
            <a:ext cx="8229600" cy="1143000"/>
          </a:xfrm>
          <a:noFill/>
          <a:ln w="25400">
            <a:noFill/>
          </a:ln>
        </p:spPr>
        <p:txBody>
          <a:bodyPr/>
          <a:lstStyle/>
          <a:p>
            <a:r>
              <a:rPr lang="en-US" sz="2200" b="1" dirty="0" smtClean="0"/>
              <a:t>Proportion of </a:t>
            </a:r>
            <a:r>
              <a:rPr lang="en-US" sz="2200" b="1" dirty="0"/>
              <a:t>students who </a:t>
            </a:r>
            <a:r>
              <a:rPr lang="en-US" sz="2200" b="1" dirty="0" smtClean="0"/>
              <a:t>have </a:t>
            </a:r>
            <a:r>
              <a:rPr lang="en-US" sz="2200" b="1" dirty="0"/>
              <a:t>used cannabis in the past 30 days in Sweden, other Nordic countries, other ESPAD countries, and all ESPAD countries </a:t>
            </a:r>
            <a:r>
              <a:rPr lang="en-US" sz="2200" b="1" baseline="30000" dirty="0"/>
              <a:t>a)</a:t>
            </a:r>
            <a:r>
              <a:rPr lang="en-US" sz="2200" b="1" dirty="0"/>
              <a:t>. 1995–2015</a:t>
            </a:r>
            <a:r>
              <a:rPr lang="en-US" sz="2200" b="1" dirty="0" smtClean="0"/>
              <a:t>.</a:t>
            </a:r>
            <a:r>
              <a:rPr lang="sv-SE" sz="2200" b="1" dirty="0"/>
              <a:t/>
            </a:r>
            <a:br>
              <a:rPr lang="sv-SE" sz="2200" b="1" dirty="0"/>
            </a:br>
            <a:r>
              <a:rPr lang="en-US" sz="1600" dirty="0" smtClean="0"/>
              <a:t>a</a:t>
            </a:r>
            <a:r>
              <a:rPr lang="en-US" sz="1600" dirty="0"/>
              <a:t>) The 25 countries that participated in 2015 and on at least three other occasions</a:t>
            </a:r>
            <a:r>
              <a:rPr lang="en-US" sz="1600" dirty="0" smtClean="0"/>
              <a:t>.</a:t>
            </a:r>
            <a:endParaRPr lang="sv-SE" sz="1600" dirty="0" smtClean="0">
              <a:latin typeface="Arial" charset="0"/>
              <a:ea typeface="Geneva" pitchFamily="34" charset="0"/>
              <a:cs typeface="Geneva" pitchFamily="34" charset="0"/>
            </a:endParaRPr>
          </a:p>
        </p:txBody>
      </p:sp>
      <p:graphicFrame>
        <p:nvGraphicFramePr>
          <p:cNvPr id="8" name="Object 3"/>
          <p:cNvGraphicFramePr>
            <a:graphicFrameLocks noGrp="1" noChangeAspect="1"/>
          </p:cNvGraphicFramePr>
          <p:nvPr>
            <p:ph idx="4294967295"/>
            <p:extLst>
              <p:ext uri="{D42A27DB-BD31-4B8C-83A1-F6EECF244321}">
                <p14:modId xmlns:p14="http://schemas.microsoft.com/office/powerpoint/2010/main" val="136706108"/>
              </p:ext>
            </p:extLst>
          </p:nvPr>
        </p:nvGraphicFramePr>
        <p:xfrm>
          <a:off x="428596" y="1638300"/>
          <a:ext cx="8143932" cy="4449763"/>
        </p:xfrm>
        <a:graphic>
          <a:graphicData uri="http://schemas.openxmlformats.org/drawingml/2006/chart">
            <c:chart xmlns:c="http://schemas.openxmlformats.org/drawingml/2006/chart" xmlns:r="http://schemas.openxmlformats.org/officeDocument/2006/relationships" r:id="rId3"/>
          </a:graphicData>
        </a:graphic>
      </p:graphicFrame>
      <p:sp>
        <p:nvSpPr>
          <p:cNvPr id="31748" name="Text Box 4"/>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a:latin typeface="Arial" panose="020B0604020202020204" pitchFamily="34" charset="0"/>
                <a:cs typeface="Arial" panose="020B0604020202020204" pitchFamily="34" charset="0"/>
              </a:rPr>
              <a:t> </a:t>
            </a:r>
            <a:r>
              <a:rPr lang="sv-SE" sz="1200" dirty="0" smtClean="0">
                <a:latin typeface="Arial" panose="020B0604020202020204" pitchFamily="34" charset="0"/>
                <a:cs typeface="Arial" panose="020B0604020202020204" pitchFamily="34" charset="0"/>
              </a:rPr>
              <a:t>9</a:t>
            </a:r>
            <a:endParaRPr lang="sv-SE" sz="1200" dirty="0">
              <a:latin typeface="Arial" panose="020B0604020202020204" pitchFamily="34" charset="0"/>
              <a:cs typeface="Arial" panose="020B0604020202020204" pitchFamily="34" charset="0"/>
            </a:endParaRPr>
          </a:p>
        </p:txBody>
      </p:sp>
      <p:sp>
        <p:nvSpPr>
          <p:cNvPr id="31749" name="Text Box 5"/>
          <p:cNvSpPr txBox="1">
            <a:spLocks noChangeArrowheads="1"/>
          </p:cNvSpPr>
          <p:nvPr/>
        </p:nvSpPr>
        <p:spPr bwMode="auto">
          <a:xfrm>
            <a:off x="179512" y="1461328"/>
            <a:ext cx="1142979" cy="353943"/>
          </a:xfrm>
          <a:prstGeom prst="rect">
            <a:avLst/>
          </a:prstGeom>
          <a:noFill/>
          <a:ln w="9525">
            <a:noFill/>
            <a:miter lim="800000"/>
            <a:headEnd/>
            <a:tailEnd/>
          </a:ln>
        </p:spPr>
        <p:txBody>
          <a:bodyPr wrap="square" anchor="ctr">
            <a:spAutoFit/>
          </a:bodyPr>
          <a:lstStyle/>
          <a:p>
            <a:r>
              <a:rPr lang="en-US" sz="1700" dirty="0" smtClean="0">
                <a:latin typeface="Arial" pitchFamily="34" charset="0"/>
              </a:rPr>
              <a:t>Percent</a:t>
            </a:r>
            <a:endParaRPr lang="en-US" sz="1700" dirty="0">
              <a:latin typeface="Arial" pitchFamily="34" charset="0"/>
            </a:endParaRPr>
          </a:p>
        </p:txBody>
      </p:sp>
      <p:sp>
        <p:nvSpPr>
          <p:cNvPr id="31751" name="Text Box 10"/>
          <p:cNvSpPr txBox="1">
            <a:spLocks noChangeArrowheads="1"/>
          </p:cNvSpPr>
          <p:nvPr/>
        </p:nvSpPr>
        <p:spPr bwMode="auto">
          <a:xfrm>
            <a:off x="6084168" y="6525345"/>
            <a:ext cx="2893145" cy="246221"/>
          </a:xfrm>
          <a:prstGeom prst="rect">
            <a:avLst/>
          </a:prstGeom>
          <a:noFill/>
          <a:ln w="9525">
            <a:noFill/>
            <a:miter lim="800000"/>
            <a:headEnd/>
            <a:tailEnd/>
          </a:ln>
        </p:spPr>
        <p:txBody>
          <a:bodyPr wrap="square">
            <a:spAutoFit/>
          </a:bodyPr>
          <a:lstStyle/>
          <a:p>
            <a:pPr algn="r">
              <a:spcBef>
                <a:spcPct val="50000"/>
              </a:spcBef>
            </a:pPr>
            <a:r>
              <a:rPr lang="sv-SE" sz="1000" dirty="0" smtClean="0">
                <a:latin typeface="Arial" pitchFamily="34" charset="0"/>
              </a:rPr>
              <a:t>Source: CAN, Guttormsson &amp; Leifman, 2016</a:t>
            </a:r>
            <a:endParaRPr lang="sv-SE" sz="1000" dirty="0">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a:xfrm>
            <a:off x="428596" y="327798"/>
            <a:ext cx="8229600" cy="1156985"/>
          </a:xfrm>
          <a:noFill/>
          <a:ln w="25400">
            <a:noFill/>
          </a:ln>
        </p:spPr>
        <p:txBody>
          <a:bodyPr/>
          <a:lstStyle/>
          <a:p>
            <a:r>
              <a:rPr lang="en-US" sz="2200" b="1" dirty="0" smtClean="0"/>
              <a:t>Proportion of </a:t>
            </a:r>
            <a:r>
              <a:rPr lang="en-US" sz="2200" b="1" dirty="0"/>
              <a:t>students in their ninth and eleventh school year reporting lifetime </a:t>
            </a:r>
            <a:r>
              <a:rPr lang="en-US" sz="2200" b="1" dirty="0" smtClean="0"/>
              <a:t>use </a:t>
            </a:r>
            <a:r>
              <a:rPr lang="en-US" sz="2200" b="1" dirty="0"/>
              <a:t>of </a:t>
            </a:r>
            <a:r>
              <a:rPr lang="en-US" sz="2200" b="1" dirty="0" smtClean="0"/>
              <a:t>inhalants</a:t>
            </a:r>
            <a:r>
              <a:rPr lang="sv-SE" sz="2200" b="1" dirty="0" smtClean="0">
                <a:latin typeface="Arial" pitchFamily="34" charset="0"/>
                <a:ea typeface="Geneva" pitchFamily="34" charset="0"/>
                <a:cs typeface="Geneva" pitchFamily="34" charset="0"/>
              </a:rPr>
              <a:t>. </a:t>
            </a:r>
            <a:br>
              <a:rPr lang="sv-SE" sz="2200" b="1" dirty="0" smtClean="0">
                <a:latin typeface="Arial" pitchFamily="34" charset="0"/>
                <a:ea typeface="Geneva" pitchFamily="34" charset="0"/>
                <a:cs typeface="Geneva" pitchFamily="34" charset="0"/>
              </a:rPr>
            </a:br>
            <a:r>
              <a:rPr lang="sv-SE" sz="2200" b="1" dirty="0" smtClean="0">
                <a:latin typeface="Arial" pitchFamily="34" charset="0"/>
                <a:ea typeface="Geneva" pitchFamily="34" charset="0"/>
                <a:cs typeface="Geneva" pitchFamily="34" charset="0"/>
              </a:rPr>
              <a:t>1971–2016.</a:t>
            </a:r>
            <a:endParaRPr lang="sv-SE" sz="2200" dirty="0" smtClean="0">
              <a:latin typeface="Arial" charset="0"/>
              <a:ea typeface="Geneva" pitchFamily="34" charset="0"/>
              <a:cs typeface="Geneva" pitchFamily="34" charset="0"/>
            </a:endParaRPr>
          </a:p>
        </p:txBody>
      </p:sp>
      <p:graphicFrame>
        <p:nvGraphicFramePr>
          <p:cNvPr id="8" name="Object 3"/>
          <p:cNvGraphicFramePr>
            <a:graphicFrameLocks noGrp="1" noChangeAspect="1"/>
          </p:cNvGraphicFramePr>
          <p:nvPr>
            <p:ph idx="4294967295"/>
            <p:extLst>
              <p:ext uri="{D42A27DB-BD31-4B8C-83A1-F6EECF244321}">
                <p14:modId xmlns:p14="http://schemas.microsoft.com/office/powerpoint/2010/main" val="1604360837"/>
              </p:ext>
            </p:extLst>
          </p:nvPr>
        </p:nvGraphicFramePr>
        <p:xfrm>
          <a:off x="428596" y="1638300"/>
          <a:ext cx="8143932" cy="4449763"/>
        </p:xfrm>
        <a:graphic>
          <a:graphicData uri="http://schemas.openxmlformats.org/drawingml/2006/chart">
            <c:chart xmlns:c="http://schemas.openxmlformats.org/drawingml/2006/chart" xmlns:r="http://schemas.openxmlformats.org/officeDocument/2006/relationships" r:id="rId3"/>
          </a:graphicData>
        </a:graphic>
      </p:graphicFrame>
      <p:sp>
        <p:nvSpPr>
          <p:cNvPr id="31748" name="Text Box 4"/>
          <p:cNvSpPr txBox="1">
            <a:spLocks noChangeArrowheads="1"/>
          </p:cNvSpPr>
          <p:nvPr/>
        </p:nvSpPr>
        <p:spPr bwMode="auto">
          <a:xfrm>
            <a:off x="8658196" y="147261"/>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Arial" panose="020B0604020202020204" pitchFamily="34" charset="0"/>
                <a:cs typeface="Arial" panose="020B0604020202020204" pitchFamily="34" charset="0"/>
              </a:rPr>
              <a:t>10</a:t>
            </a:r>
            <a:endParaRPr lang="sv-SE" sz="1200" dirty="0">
              <a:latin typeface="Arial" panose="020B0604020202020204" pitchFamily="34" charset="0"/>
              <a:cs typeface="Arial" panose="020B0604020202020204" pitchFamily="34" charset="0"/>
            </a:endParaRPr>
          </a:p>
        </p:txBody>
      </p:sp>
      <p:sp>
        <p:nvSpPr>
          <p:cNvPr id="31749" name="Text Box 5"/>
          <p:cNvSpPr txBox="1">
            <a:spLocks noChangeArrowheads="1"/>
          </p:cNvSpPr>
          <p:nvPr/>
        </p:nvSpPr>
        <p:spPr bwMode="auto">
          <a:xfrm>
            <a:off x="323528" y="1412776"/>
            <a:ext cx="1142979" cy="353943"/>
          </a:xfrm>
          <a:prstGeom prst="rect">
            <a:avLst/>
          </a:prstGeom>
          <a:noFill/>
          <a:ln w="9525">
            <a:noFill/>
            <a:miter lim="800000"/>
            <a:headEnd/>
            <a:tailEnd/>
          </a:ln>
        </p:spPr>
        <p:txBody>
          <a:bodyPr wrap="square" anchor="ctr">
            <a:spAutoFit/>
          </a:bodyPr>
          <a:lstStyle/>
          <a:p>
            <a:r>
              <a:rPr lang="en-US" sz="1700" dirty="0" smtClean="0">
                <a:latin typeface="Arial" pitchFamily="34" charset="0"/>
              </a:rPr>
              <a:t>Percent</a:t>
            </a:r>
            <a:endParaRPr lang="en-US" sz="1700" dirty="0">
              <a:latin typeface="Arial" pitchFamily="34" charset="0"/>
            </a:endParaRPr>
          </a:p>
        </p:txBody>
      </p:sp>
      <p:sp>
        <p:nvSpPr>
          <p:cNvPr id="31751" name="Text Box 10"/>
          <p:cNvSpPr txBox="1">
            <a:spLocks noChangeArrowheads="1"/>
          </p:cNvSpPr>
          <p:nvPr/>
        </p:nvSpPr>
        <p:spPr bwMode="auto">
          <a:xfrm>
            <a:off x="7893050" y="6539425"/>
            <a:ext cx="1084263" cy="244475"/>
          </a:xfrm>
          <a:prstGeom prst="rect">
            <a:avLst/>
          </a:prstGeom>
          <a:noFill/>
          <a:ln w="9525">
            <a:noFill/>
            <a:miter lim="800000"/>
            <a:headEnd/>
            <a:tailEnd/>
          </a:ln>
        </p:spPr>
        <p:txBody>
          <a:bodyPr>
            <a:spAutoFit/>
          </a:bodyPr>
          <a:lstStyle/>
          <a:p>
            <a:pPr algn="r">
              <a:spcBef>
                <a:spcPct val="50000"/>
              </a:spcBef>
            </a:pPr>
            <a:r>
              <a:rPr lang="sv-SE" sz="1000" dirty="0" smtClean="0">
                <a:latin typeface="Arial" pitchFamily="34" charset="0"/>
              </a:rPr>
              <a:t>Source: </a:t>
            </a:r>
            <a:r>
              <a:rPr lang="sv-SE" sz="1000" dirty="0">
                <a:latin typeface="Arial" pitchFamily="34" charset="0"/>
              </a:rPr>
              <a:t>CAN</a:t>
            </a:r>
          </a:p>
        </p:txBody>
      </p:sp>
    </p:spTree>
    <p:extLst>
      <p:ext uri="{BB962C8B-B14F-4D97-AF65-F5344CB8AC3E}">
        <p14:creationId xmlns:p14="http://schemas.microsoft.com/office/powerpoint/2010/main" val="3010332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1026"/>
          <p:cNvSpPr>
            <a:spLocks noGrp="1" noChangeArrowheads="1"/>
          </p:cNvSpPr>
          <p:nvPr>
            <p:ph type="title" idx="4294967295"/>
          </p:nvPr>
        </p:nvSpPr>
        <p:spPr>
          <a:noFill/>
          <a:ln w="25400">
            <a:noFill/>
          </a:ln>
        </p:spPr>
        <p:txBody>
          <a:bodyPr/>
          <a:lstStyle/>
          <a:p>
            <a:r>
              <a:rPr lang="en-US" sz="2200" b="1" dirty="0"/>
              <a:t>P</a:t>
            </a:r>
            <a:r>
              <a:rPr lang="en-US" sz="2200" b="1" dirty="0" smtClean="0"/>
              <a:t>roportion </a:t>
            </a:r>
            <a:r>
              <a:rPr lang="en-US" sz="2200" b="1" dirty="0"/>
              <a:t>of persons suspected of violating the law prohibiting certain doping substances, by age groups</a:t>
            </a:r>
            <a:r>
              <a:rPr lang="sv-SE" sz="2200" b="1" dirty="0" smtClean="0">
                <a:latin typeface="Arial" charset="0"/>
                <a:ea typeface="Geneva" pitchFamily="34" charset="0"/>
                <a:cs typeface="Geneva" pitchFamily="34" charset="0"/>
              </a:rPr>
              <a:t>. 1993</a:t>
            </a:r>
            <a:r>
              <a:rPr lang="sv-SE" sz="2200" b="1" dirty="0" smtClean="0">
                <a:latin typeface="Arial" pitchFamily="34" charset="0"/>
                <a:ea typeface="Geneva" pitchFamily="34" charset="0"/>
                <a:cs typeface="Geneva" pitchFamily="34" charset="0"/>
              </a:rPr>
              <a:t>–</a:t>
            </a:r>
            <a:r>
              <a:rPr lang="sv-SE" sz="2200" b="1" dirty="0" smtClean="0">
                <a:latin typeface="Arial" charset="0"/>
                <a:ea typeface="Geneva" pitchFamily="34" charset="0"/>
                <a:cs typeface="Geneva" pitchFamily="34" charset="0"/>
              </a:rPr>
              <a:t>2015.</a:t>
            </a:r>
          </a:p>
        </p:txBody>
      </p:sp>
      <p:graphicFrame>
        <p:nvGraphicFramePr>
          <p:cNvPr id="8" name="Object 1027"/>
          <p:cNvGraphicFramePr>
            <a:graphicFrameLocks noGrp="1" noChangeAspect="1"/>
          </p:cNvGraphicFramePr>
          <p:nvPr>
            <p:ph idx="4294967295"/>
            <p:extLst>
              <p:ext uri="{D42A27DB-BD31-4B8C-83A1-F6EECF244321}">
                <p14:modId xmlns:p14="http://schemas.microsoft.com/office/powerpoint/2010/main" val="1512284745"/>
              </p:ext>
            </p:extLst>
          </p:nvPr>
        </p:nvGraphicFramePr>
        <p:xfrm>
          <a:off x="571472" y="1601788"/>
          <a:ext cx="7929618" cy="4524375"/>
        </p:xfrm>
        <a:graphic>
          <a:graphicData uri="http://schemas.openxmlformats.org/drawingml/2006/chart">
            <c:chart xmlns:c="http://schemas.openxmlformats.org/drawingml/2006/chart" xmlns:r="http://schemas.openxmlformats.org/officeDocument/2006/relationships" r:id="rId3"/>
          </a:graphicData>
        </a:graphic>
      </p:graphicFrame>
      <p:sp>
        <p:nvSpPr>
          <p:cNvPr id="33796" name="Text Box 1028"/>
          <p:cNvSpPr txBox="1">
            <a:spLocks noChangeArrowheads="1"/>
          </p:cNvSpPr>
          <p:nvPr/>
        </p:nvSpPr>
        <p:spPr bwMode="auto">
          <a:xfrm>
            <a:off x="467544" y="1628800"/>
            <a:ext cx="938077" cy="353943"/>
          </a:xfrm>
          <a:prstGeom prst="rect">
            <a:avLst/>
          </a:prstGeom>
          <a:noFill/>
          <a:ln w="9525">
            <a:noFill/>
            <a:miter lim="800000"/>
            <a:headEnd/>
            <a:tailEnd/>
          </a:ln>
        </p:spPr>
        <p:txBody>
          <a:bodyPr wrap="none" anchor="ctr">
            <a:spAutoFit/>
          </a:bodyPr>
          <a:lstStyle/>
          <a:p>
            <a:r>
              <a:rPr lang="en-GB" sz="1700" dirty="0" smtClean="0">
                <a:latin typeface="Arial" pitchFamily="34" charset="0"/>
              </a:rPr>
              <a:t>Percent</a:t>
            </a:r>
            <a:endParaRPr lang="en-GB" sz="1700" dirty="0">
              <a:latin typeface="Arial" pitchFamily="34" charset="0"/>
            </a:endParaRPr>
          </a:p>
        </p:txBody>
      </p:sp>
      <p:sp>
        <p:nvSpPr>
          <p:cNvPr id="33798" name="Text Box 1030"/>
          <p:cNvSpPr txBox="1">
            <a:spLocks noChangeArrowheads="1"/>
          </p:cNvSpPr>
          <p:nvPr/>
        </p:nvSpPr>
        <p:spPr bwMode="auto">
          <a:xfrm>
            <a:off x="4932040" y="6525344"/>
            <a:ext cx="4045273" cy="246221"/>
          </a:xfrm>
          <a:prstGeom prst="rect">
            <a:avLst/>
          </a:prstGeom>
          <a:noFill/>
          <a:ln w="9525">
            <a:noFill/>
            <a:miter lim="800000"/>
            <a:headEnd/>
            <a:tailEnd/>
          </a:ln>
        </p:spPr>
        <p:txBody>
          <a:bodyPr wrap="square">
            <a:spAutoFit/>
          </a:bodyPr>
          <a:lstStyle/>
          <a:p>
            <a:pPr algn="r">
              <a:spcBef>
                <a:spcPct val="50000"/>
              </a:spcBef>
            </a:pPr>
            <a:r>
              <a:rPr lang="sv-SE" sz="1000" dirty="0" smtClean="0">
                <a:latin typeface="Arial" pitchFamily="34" charset="0"/>
              </a:rPr>
              <a:t>Source: The Swedish National Council for </a:t>
            </a:r>
            <a:r>
              <a:rPr lang="en-US" sz="1000" dirty="0" smtClean="0">
                <a:latin typeface="Arial" pitchFamily="34" charset="0"/>
              </a:rPr>
              <a:t>Crime</a:t>
            </a:r>
            <a:r>
              <a:rPr lang="sv-SE" sz="1000" dirty="0" smtClean="0">
                <a:latin typeface="Arial" pitchFamily="34" charset="0"/>
              </a:rPr>
              <a:t> Prevention</a:t>
            </a:r>
            <a:endParaRPr lang="sv-SE" sz="1000" dirty="0">
              <a:latin typeface="Arial" pitchFamily="34" charset="0"/>
            </a:endParaRPr>
          </a:p>
        </p:txBody>
      </p:sp>
      <p:sp>
        <p:nvSpPr>
          <p:cNvPr id="33799" name="Text Box 103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Arial" panose="020B0604020202020204" pitchFamily="34" charset="0"/>
                <a:cs typeface="Arial" panose="020B0604020202020204" pitchFamily="34" charset="0"/>
              </a:rPr>
              <a:t>11</a:t>
            </a:r>
            <a:endParaRPr lang="sv-SE" sz="12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1026"/>
          <p:cNvSpPr>
            <a:spLocks noGrp="1" noChangeArrowheads="1"/>
          </p:cNvSpPr>
          <p:nvPr>
            <p:ph type="title" idx="4294967295"/>
          </p:nvPr>
        </p:nvSpPr>
        <p:spPr>
          <a:xfrm>
            <a:off x="-1" y="274638"/>
            <a:ext cx="9142413" cy="1143000"/>
          </a:xfrm>
          <a:noFill/>
          <a:ln w="25400">
            <a:noFill/>
          </a:ln>
        </p:spPr>
        <p:txBody>
          <a:bodyPr/>
          <a:lstStyle/>
          <a:p>
            <a:r>
              <a:rPr lang="en-US" sz="2200" b="1" dirty="0" smtClean="0">
                <a:cs typeface="Arial" panose="020B0604020202020204" pitchFamily="34" charset="0"/>
              </a:rPr>
              <a:t>Proportion of smokers in the population (16–84 year) by gender. Two-year averages of daily use since 1980–2015, of sporadic and total use since 1988–2013</a:t>
            </a:r>
            <a:r>
              <a:rPr lang="sv-SE" sz="2200" b="1" dirty="0" smtClean="0">
                <a:latin typeface="Arial" charset="0"/>
                <a:ea typeface="Geneva" pitchFamily="34" charset="0"/>
                <a:cs typeface="Geneva" pitchFamily="34" charset="0"/>
              </a:rPr>
              <a:t>.</a:t>
            </a:r>
          </a:p>
        </p:txBody>
      </p:sp>
      <p:graphicFrame>
        <p:nvGraphicFramePr>
          <p:cNvPr id="8" name="Object 1027"/>
          <p:cNvGraphicFramePr>
            <a:graphicFrameLocks noGrp="1" noChangeAspect="1"/>
          </p:cNvGraphicFramePr>
          <p:nvPr>
            <p:ph idx="4294967295"/>
            <p:extLst>
              <p:ext uri="{D42A27DB-BD31-4B8C-83A1-F6EECF244321}">
                <p14:modId xmlns:p14="http://schemas.microsoft.com/office/powerpoint/2010/main" val="2137141998"/>
              </p:ext>
            </p:extLst>
          </p:nvPr>
        </p:nvGraphicFramePr>
        <p:xfrm>
          <a:off x="606396" y="1437741"/>
          <a:ext cx="7929618" cy="4871579"/>
        </p:xfrm>
        <a:graphic>
          <a:graphicData uri="http://schemas.openxmlformats.org/drawingml/2006/chart">
            <c:chart xmlns:c="http://schemas.openxmlformats.org/drawingml/2006/chart" xmlns:r="http://schemas.openxmlformats.org/officeDocument/2006/relationships" r:id="rId3"/>
          </a:graphicData>
        </a:graphic>
      </p:graphicFrame>
      <p:sp>
        <p:nvSpPr>
          <p:cNvPr id="33796" name="Text Box 1028"/>
          <p:cNvSpPr txBox="1">
            <a:spLocks noChangeArrowheads="1"/>
          </p:cNvSpPr>
          <p:nvPr/>
        </p:nvSpPr>
        <p:spPr bwMode="auto">
          <a:xfrm>
            <a:off x="395536" y="1287533"/>
            <a:ext cx="938077" cy="353943"/>
          </a:xfrm>
          <a:prstGeom prst="rect">
            <a:avLst/>
          </a:prstGeom>
          <a:noFill/>
          <a:ln w="9525">
            <a:noFill/>
            <a:miter lim="800000"/>
            <a:headEnd/>
            <a:tailEnd/>
          </a:ln>
        </p:spPr>
        <p:txBody>
          <a:bodyPr wrap="none" anchor="ctr">
            <a:spAutoFit/>
          </a:bodyPr>
          <a:lstStyle/>
          <a:p>
            <a:r>
              <a:rPr lang="en-GB" sz="1700" dirty="0" smtClean="0">
                <a:latin typeface="Arial" pitchFamily="34" charset="0"/>
              </a:rPr>
              <a:t>Percent</a:t>
            </a:r>
            <a:endParaRPr lang="en-GB" sz="1700" dirty="0">
              <a:latin typeface="Arial" pitchFamily="34" charset="0"/>
            </a:endParaRPr>
          </a:p>
        </p:txBody>
      </p:sp>
      <p:sp>
        <p:nvSpPr>
          <p:cNvPr id="33798" name="Text Box 1030"/>
          <p:cNvSpPr txBox="1">
            <a:spLocks noChangeArrowheads="1"/>
          </p:cNvSpPr>
          <p:nvPr/>
        </p:nvSpPr>
        <p:spPr bwMode="auto">
          <a:xfrm>
            <a:off x="4788024" y="6539178"/>
            <a:ext cx="4189289" cy="246221"/>
          </a:xfrm>
          <a:prstGeom prst="rect">
            <a:avLst/>
          </a:prstGeom>
          <a:noFill/>
          <a:ln w="9525">
            <a:noFill/>
            <a:miter lim="800000"/>
            <a:headEnd/>
            <a:tailEnd/>
          </a:ln>
        </p:spPr>
        <p:txBody>
          <a:bodyPr wrap="square">
            <a:spAutoFit/>
          </a:bodyPr>
          <a:lstStyle/>
          <a:p>
            <a:pPr algn="r">
              <a:spcBef>
                <a:spcPct val="50000"/>
              </a:spcBef>
            </a:pPr>
            <a:r>
              <a:rPr lang="sv-SE" sz="1000" dirty="0" smtClean="0">
                <a:latin typeface="Arial" pitchFamily="34" charset="0"/>
              </a:rPr>
              <a:t>Source: </a:t>
            </a:r>
            <a:r>
              <a:rPr lang="sv-SE" sz="1000" dirty="0">
                <a:latin typeface="Arial" pitchFamily="34" charset="0"/>
              </a:rPr>
              <a:t>The Swedish National Council for </a:t>
            </a:r>
            <a:r>
              <a:rPr lang="en-US" sz="1000" dirty="0" smtClean="0">
                <a:latin typeface="Arial" pitchFamily="34" charset="0"/>
              </a:rPr>
              <a:t>Crime</a:t>
            </a:r>
            <a:r>
              <a:rPr lang="sv-SE" sz="1000" dirty="0" smtClean="0">
                <a:latin typeface="Arial" pitchFamily="34" charset="0"/>
              </a:rPr>
              <a:t> </a:t>
            </a:r>
            <a:r>
              <a:rPr lang="sv-SE" sz="1000" dirty="0">
                <a:latin typeface="Arial" pitchFamily="34" charset="0"/>
              </a:rPr>
              <a:t>Prevention</a:t>
            </a:r>
          </a:p>
        </p:txBody>
      </p:sp>
      <p:sp>
        <p:nvSpPr>
          <p:cNvPr id="33799" name="Text Box 103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Arial" panose="020B0604020202020204" pitchFamily="34" charset="0"/>
                <a:cs typeface="Arial" panose="020B0604020202020204" pitchFamily="34" charset="0"/>
              </a:rPr>
              <a:t>12</a:t>
            </a:r>
            <a:endParaRPr lang="sv-SE" sz="1200" dirty="0">
              <a:latin typeface="Arial" panose="020B0604020202020204" pitchFamily="34" charset="0"/>
              <a:cs typeface="Arial" panose="020B0604020202020204" pitchFamily="34" charset="0"/>
            </a:endParaRPr>
          </a:p>
        </p:txBody>
      </p:sp>
      <p:sp>
        <p:nvSpPr>
          <p:cNvPr id="15" name="Textruta 2"/>
          <p:cNvSpPr txBox="1">
            <a:spLocks noChangeArrowheads="1"/>
          </p:cNvSpPr>
          <p:nvPr/>
        </p:nvSpPr>
        <p:spPr bwMode="auto">
          <a:xfrm>
            <a:off x="3275856" y="1772816"/>
            <a:ext cx="4896544" cy="755015"/>
          </a:xfrm>
          <a:prstGeom prst="rect">
            <a:avLst/>
          </a:prstGeom>
          <a:solidFill>
            <a:srgbClr val="FFFFFF"/>
          </a:solidFill>
          <a:ln w="9525">
            <a:noFill/>
            <a:miter lim="800000"/>
            <a:headEnd/>
            <a:tailEnd/>
          </a:ln>
        </p:spPr>
        <p:txBody>
          <a:bodyPr rot="0" vert="horz" wrap="square" lIns="0" tIns="45720" rIns="0" bIns="45720" anchor="t" anchorCtr="0">
            <a:noAutofit/>
          </a:bodyPr>
          <a:lstStyle/>
          <a:p>
            <a:pPr>
              <a:lnSpc>
                <a:spcPct val="107000"/>
              </a:lnSpc>
              <a:spcAft>
                <a:spcPts val="0"/>
              </a:spcAft>
            </a:pPr>
            <a:r>
              <a:rPr lang="en-US" sz="15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Men, daily use	       </a:t>
            </a:r>
            <a:r>
              <a:rPr lang="en-US" sz="1500" dirty="0" smtClean="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Women</a:t>
            </a:r>
            <a:r>
              <a:rPr lang="en-US" sz="15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daily use</a:t>
            </a:r>
            <a:endParaRPr lang="sv-SE"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5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Men, sporadic use	  </a:t>
            </a:r>
            <a:r>
              <a:rPr lang="en-US" sz="1500" dirty="0" smtClean="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Women</a:t>
            </a:r>
            <a:r>
              <a:rPr lang="en-US" sz="15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sporadic use</a:t>
            </a:r>
            <a:endParaRPr lang="sv-SE"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5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Men, total use	       </a:t>
            </a:r>
            <a:r>
              <a:rPr lang="en-US" sz="1500" dirty="0" smtClean="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Women</a:t>
            </a:r>
            <a:r>
              <a:rPr lang="en-US" sz="15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total use</a:t>
            </a:r>
            <a:endParaRPr lang="sv-SE"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6" name="Rak 15"/>
          <p:cNvCxnSpPr/>
          <p:nvPr/>
        </p:nvCxnSpPr>
        <p:spPr>
          <a:xfrm>
            <a:off x="3402856" y="1932824"/>
            <a:ext cx="405343" cy="0"/>
          </a:xfrm>
          <a:prstGeom prst="line">
            <a:avLst/>
          </a:prstGeom>
          <a:ln w="38100">
            <a:solidFill>
              <a:srgbClr val="004687"/>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p:nvCxnSpPr>
        <p:spPr>
          <a:xfrm>
            <a:off x="3409206" y="2170937"/>
            <a:ext cx="405343" cy="0"/>
          </a:xfrm>
          <a:prstGeom prst="line">
            <a:avLst/>
          </a:prstGeom>
          <a:ln w="44450" cap="rnd">
            <a:solidFill>
              <a:srgbClr val="004687"/>
            </a:solidFill>
            <a:prstDash val="sysDot"/>
          </a:ln>
        </p:spPr>
        <p:style>
          <a:lnRef idx="1">
            <a:schemeClr val="accent1"/>
          </a:lnRef>
          <a:fillRef idx="0">
            <a:schemeClr val="accent1"/>
          </a:fillRef>
          <a:effectRef idx="0">
            <a:schemeClr val="accent1"/>
          </a:effectRef>
          <a:fontRef idx="minor">
            <a:schemeClr val="tx1"/>
          </a:fontRef>
        </p:style>
      </p:cxnSp>
      <p:cxnSp>
        <p:nvCxnSpPr>
          <p:cNvPr id="18" name="Rak 17"/>
          <p:cNvCxnSpPr/>
          <p:nvPr/>
        </p:nvCxnSpPr>
        <p:spPr>
          <a:xfrm>
            <a:off x="3404126" y="2425524"/>
            <a:ext cx="405343" cy="0"/>
          </a:xfrm>
          <a:prstGeom prst="line">
            <a:avLst/>
          </a:prstGeom>
          <a:ln w="38100">
            <a:solidFill>
              <a:srgbClr val="004687"/>
            </a:solidFill>
            <a:prstDash val="sysDash"/>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a:off x="5665361" y="1937281"/>
            <a:ext cx="405343" cy="0"/>
          </a:xfrm>
          <a:prstGeom prst="line">
            <a:avLst/>
          </a:prstGeom>
          <a:ln w="38100">
            <a:solidFill>
              <a:srgbClr val="BEBC00"/>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a:off x="5670465" y="2167139"/>
            <a:ext cx="405343" cy="0"/>
          </a:xfrm>
          <a:prstGeom prst="line">
            <a:avLst/>
          </a:prstGeom>
          <a:ln w="44450" cap="rnd">
            <a:solidFill>
              <a:srgbClr val="BEBC00"/>
            </a:solidFill>
            <a:prstDash val="sysDot"/>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a:off x="5662821" y="2425524"/>
            <a:ext cx="405343" cy="0"/>
          </a:xfrm>
          <a:prstGeom prst="line">
            <a:avLst/>
          </a:prstGeom>
          <a:ln w="38100">
            <a:solidFill>
              <a:srgbClr val="BEBC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9762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a:xfrm>
            <a:off x="385762" y="269619"/>
            <a:ext cx="8229600" cy="1143000"/>
          </a:xfrm>
          <a:noFill/>
          <a:ln w="25400">
            <a:noFill/>
          </a:ln>
        </p:spPr>
        <p:txBody>
          <a:bodyPr/>
          <a:lstStyle/>
          <a:p>
            <a:r>
              <a:rPr lang="sv-SE" sz="2200" b="1" dirty="0" smtClean="0">
                <a:latin typeface="Arial" pitchFamily="34" charset="0"/>
                <a:ea typeface="Geneva" pitchFamily="34" charset="0"/>
                <a:cs typeface="Geneva" pitchFamily="34" charset="0"/>
              </a:rPr>
              <a:t>Proportion </a:t>
            </a:r>
            <a:r>
              <a:rPr lang="en-US" sz="2200" b="1" dirty="0" smtClean="0">
                <a:ea typeface="Geneva" pitchFamily="34" charset="0"/>
                <a:cs typeface="Geneva" pitchFamily="34" charset="0"/>
              </a:rPr>
              <a:t>of frequent smokers (daily or nearly every day use) in the population (16–84 years) and among students in their ninth and eleventh (since 2004) school year </a:t>
            </a:r>
            <a:r>
              <a:rPr lang="sv-SE" sz="2200" b="1" dirty="0" smtClean="0">
                <a:ea typeface="Geneva" pitchFamily="34" charset="0"/>
                <a:cs typeface="Geneva" pitchFamily="34" charset="0"/>
              </a:rPr>
              <a:t>by gender. </a:t>
            </a:r>
            <a:r>
              <a:rPr lang="sv-SE" sz="2200" b="1" dirty="0" smtClean="0">
                <a:latin typeface="Arial" pitchFamily="34" charset="0"/>
                <a:ea typeface="Geneva" pitchFamily="34" charset="0"/>
                <a:cs typeface="Geneva" pitchFamily="34" charset="0"/>
              </a:rPr>
              <a:t>2000–2016.</a:t>
            </a:r>
            <a:endParaRPr lang="sv-SE" sz="2200" dirty="0" smtClean="0">
              <a:latin typeface="Arial" charset="0"/>
              <a:ea typeface="Geneva" pitchFamily="34" charset="0"/>
              <a:cs typeface="Geneva" pitchFamily="34" charset="0"/>
            </a:endParaRPr>
          </a:p>
        </p:txBody>
      </p:sp>
      <p:graphicFrame>
        <p:nvGraphicFramePr>
          <p:cNvPr id="8" name="Object 3"/>
          <p:cNvGraphicFramePr>
            <a:graphicFrameLocks noGrp="1" noChangeAspect="1"/>
          </p:cNvGraphicFramePr>
          <p:nvPr>
            <p:ph idx="4294967295"/>
            <p:extLst>
              <p:ext uri="{D42A27DB-BD31-4B8C-83A1-F6EECF244321}">
                <p14:modId xmlns:p14="http://schemas.microsoft.com/office/powerpoint/2010/main" val="180923074"/>
              </p:ext>
            </p:extLst>
          </p:nvPr>
        </p:nvGraphicFramePr>
        <p:xfrm>
          <a:off x="428596" y="1638300"/>
          <a:ext cx="8143932" cy="4449763"/>
        </p:xfrm>
        <a:graphic>
          <a:graphicData uri="http://schemas.openxmlformats.org/drawingml/2006/chart">
            <c:chart xmlns:c="http://schemas.openxmlformats.org/drawingml/2006/chart" xmlns:r="http://schemas.openxmlformats.org/officeDocument/2006/relationships" r:id="rId3"/>
          </a:graphicData>
        </a:graphic>
      </p:graphicFrame>
      <p:sp>
        <p:nvSpPr>
          <p:cNvPr id="31748" name="Text Box 4"/>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Arial" panose="020B0604020202020204" pitchFamily="34" charset="0"/>
                <a:cs typeface="Arial" panose="020B0604020202020204" pitchFamily="34" charset="0"/>
              </a:rPr>
              <a:t>13</a:t>
            </a:r>
            <a:endParaRPr lang="sv-SE" sz="1200" dirty="0">
              <a:latin typeface="Arial" panose="020B0604020202020204" pitchFamily="34" charset="0"/>
              <a:cs typeface="Arial" panose="020B0604020202020204" pitchFamily="34" charset="0"/>
            </a:endParaRPr>
          </a:p>
        </p:txBody>
      </p:sp>
      <p:sp>
        <p:nvSpPr>
          <p:cNvPr id="31749" name="Text Box 5"/>
          <p:cNvSpPr txBox="1">
            <a:spLocks noChangeArrowheads="1"/>
          </p:cNvSpPr>
          <p:nvPr/>
        </p:nvSpPr>
        <p:spPr bwMode="auto">
          <a:xfrm>
            <a:off x="323528" y="1412776"/>
            <a:ext cx="1142979" cy="353943"/>
          </a:xfrm>
          <a:prstGeom prst="rect">
            <a:avLst/>
          </a:prstGeom>
          <a:noFill/>
          <a:ln w="9525">
            <a:noFill/>
            <a:miter lim="800000"/>
            <a:headEnd/>
            <a:tailEnd/>
          </a:ln>
        </p:spPr>
        <p:txBody>
          <a:bodyPr wrap="square" anchor="ctr">
            <a:spAutoFit/>
          </a:bodyPr>
          <a:lstStyle/>
          <a:p>
            <a:r>
              <a:rPr lang="en-GB" sz="1700" dirty="0" smtClean="0">
                <a:latin typeface="Arial" pitchFamily="34" charset="0"/>
              </a:rPr>
              <a:t>Percent</a:t>
            </a:r>
            <a:endParaRPr lang="en-GB" sz="1700" dirty="0">
              <a:latin typeface="Arial" pitchFamily="34" charset="0"/>
            </a:endParaRPr>
          </a:p>
        </p:txBody>
      </p:sp>
      <p:sp>
        <p:nvSpPr>
          <p:cNvPr id="31751" name="Text Box 10"/>
          <p:cNvSpPr txBox="1">
            <a:spLocks noChangeArrowheads="1"/>
          </p:cNvSpPr>
          <p:nvPr/>
        </p:nvSpPr>
        <p:spPr bwMode="auto">
          <a:xfrm>
            <a:off x="3131840" y="6525345"/>
            <a:ext cx="5845473" cy="246221"/>
          </a:xfrm>
          <a:prstGeom prst="rect">
            <a:avLst/>
          </a:prstGeom>
          <a:noFill/>
          <a:ln w="9525">
            <a:noFill/>
            <a:miter lim="800000"/>
            <a:headEnd/>
            <a:tailEnd/>
          </a:ln>
        </p:spPr>
        <p:txBody>
          <a:bodyPr wrap="square">
            <a:spAutoFit/>
          </a:bodyPr>
          <a:lstStyle/>
          <a:p>
            <a:pPr algn="r">
              <a:spcBef>
                <a:spcPct val="50000"/>
              </a:spcBef>
            </a:pPr>
            <a:r>
              <a:rPr lang="en-US" sz="1000" dirty="0" smtClean="0">
                <a:latin typeface="Arial" pitchFamily="34" charset="0"/>
              </a:rPr>
              <a:t>Sources: Statistics Sweden and The Public Health Agency of Sweden</a:t>
            </a:r>
            <a:endParaRPr lang="en-US" sz="1000" dirty="0">
              <a:latin typeface="Arial" pitchFamily="34" charset="0"/>
            </a:endParaRPr>
          </a:p>
        </p:txBody>
      </p:sp>
    </p:spTree>
    <p:extLst>
      <p:ext uri="{BB962C8B-B14F-4D97-AF65-F5344CB8AC3E}">
        <p14:creationId xmlns:p14="http://schemas.microsoft.com/office/powerpoint/2010/main" val="3290773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idx="4294967295"/>
          </p:nvPr>
        </p:nvSpPr>
        <p:spPr>
          <a:xfrm>
            <a:off x="214282" y="214290"/>
            <a:ext cx="8472518" cy="1143000"/>
          </a:xfrm>
          <a:noFill/>
          <a:ln w="25400">
            <a:noFill/>
          </a:ln>
        </p:spPr>
        <p:txBody>
          <a:bodyPr/>
          <a:lstStyle/>
          <a:p>
            <a:r>
              <a:rPr lang="en-US" sz="2200" b="1" dirty="0" smtClean="0">
                <a:ea typeface="Geneva" pitchFamily="34" charset="0"/>
                <a:cs typeface="Geneva" pitchFamily="34" charset="0"/>
              </a:rPr>
              <a:t>Annual sales of cigarettes (numbers), other tobacco products intended for smoking (cigars/cigarillos, loose tobacco), and moist snuff </a:t>
            </a:r>
            <a:r>
              <a:rPr lang="sv-SE" sz="2200" b="1" dirty="0" smtClean="0">
                <a:ea typeface="Geneva" pitchFamily="34" charset="0"/>
                <a:cs typeface="Geneva" pitchFamily="34" charset="0"/>
              </a:rPr>
              <a:t>(gram) per person age 15 or over</a:t>
            </a:r>
            <a:r>
              <a:rPr lang="sv-SE" sz="2200" b="1" dirty="0" smtClean="0">
                <a:latin typeface="Arial" pitchFamily="34" charset="0"/>
                <a:ea typeface="Geneva" pitchFamily="34" charset="0"/>
                <a:cs typeface="Geneva" pitchFamily="34" charset="0"/>
              </a:rPr>
              <a:t>. 1970–2015.</a:t>
            </a:r>
          </a:p>
        </p:txBody>
      </p:sp>
      <p:graphicFrame>
        <p:nvGraphicFramePr>
          <p:cNvPr id="8" name="Object 3"/>
          <p:cNvGraphicFramePr>
            <a:graphicFrameLocks noGrp="1" noChangeAspect="1"/>
          </p:cNvGraphicFramePr>
          <p:nvPr>
            <p:ph idx="4294967295"/>
            <p:extLst>
              <p:ext uri="{D42A27DB-BD31-4B8C-83A1-F6EECF244321}">
                <p14:modId xmlns:p14="http://schemas.microsoft.com/office/powerpoint/2010/main" val="3107615773"/>
              </p:ext>
            </p:extLst>
          </p:nvPr>
        </p:nvGraphicFramePr>
        <p:xfrm>
          <a:off x="428596" y="1484784"/>
          <a:ext cx="8143931" cy="4641379"/>
        </p:xfrm>
        <a:graphic>
          <a:graphicData uri="http://schemas.openxmlformats.org/drawingml/2006/chart">
            <c:chart xmlns:c="http://schemas.openxmlformats.org/drawingml/2006/chart" xmlns:r="http://schemas.openxmlformats.org/officeDocument/2006/relationships" r:id="rId3"/>
          </a:graphicData>
        </a:graphic>
      </p:graphicFrame>
      <p:sp>
        <p:nvSpPr>
          <p:cNvPr id="34821" name="Text Box 5"/>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Arial" pitchFamily="34" charset="0"/>
              </a:rPr>
              <a:t>14</a:t>
            </a:r>
            <a:endParaRPr lang="sv-SE" sz="1200" dirty="0">
              <a:latin typeface="Times New Roman" pitchFamily="18" charset="0"/>
            </a:endParaRPr>
          </a:p>
        </p:txBody>
      </p:sp>
      <p:sp>
        <p:nvSpPr>
          <p:cNvPr id="34822" name="Text Box 9"/>
          <p:cNvSpPr txBox="1">
            <a:spLocks noChangeArrowheads="1"/>
          </p:cNvSpPr>
          <p:nvPr/>
        </p:nvSpPr>
        <p:spPr bwMode="auto">
          <a:xfrm>
            <a:off x="4857750" y="6539425"/>
            <a:ext cx="4119563" cy="244475"/>
          </a:xfrm>
          <a:prstGeom prst="rect">
            <a:avLst/>
          </a:prstGeom>
          <a:noFill/>
          <a:ln w="9525">
            <a:noFill/>
            <a:miter lim="800000"/>
            <a:headEnd/>
            <a:tailEnd/>
          </a:ln>
        </p:spPr>
        <p:txBody>
          <a:bodyPr>
            <a:spAutoFit/>
          </a:bodyPr>
          <a:lstStyle/>
          <a:p>
            <a:pPr algn="r">
              <a:spcBef>
                <a:spcPct val="50000"/>
              </a:spcBef>
            </a:pPr>
            <a:r>
              <a:rPr lang="sv-SE" sz="1000" dirty="0" smtClean="0">
                <a:latin typeface="Arial" pitchFamily="34" charset="0"/>
              </a:rPr>
              <a:t>Source: </a:t>
            </a:r>
            <a:r>
              <a:rPr lang="sv-SE" sz="1000" dirty="0">
                <a:latin typeface="Arial" pitchFamily="34" charset="0"/>
              </a:rPr>
              <a:t>Swedish </a:t>
            </a:r>
            <a:r>
              <a:rPr lang="sv-SE" sz="1000" dirty="0" smtClean="0">
                <a:latin typeface="Arial" pitchFamily="34" charset="0"/>
              </a:rPr>
              <a:t>Match Distribution AB</a:t>
            </a:r>
            <a:endParaRPr lang="sv-SE" sz="1000" dirty="0">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a:xfrm>
            <a:off x="428596" y="142852"/>
            <a:ext cx="8229600" cy="1143000"/>
          </a:xfrm>
          <a:noFill/>
          <a:ln w="25400">
            <a:noFill/>
          </a:ln>
        </p:spPr>
        <p:txBody>
          <a:bodyPr/>
          <a:lstStyle/>
          <a:p>
            <a:r>
              <a:rPr lang="sv-SE" sz="2200" b="1" dirty="0" smtClean="0">
                <a:ea typeface="Geneva" pitchFamily="34" charset="0"/>
                <a:cs typeface="Geneva" pitchFamily="34" charset="0"/>
              </a:rPr>
              <a:t>Proportion </a:t>
            </a:r>
            <a:r>
              <a:rPr lang="en-US" sz="2200" b="1" dirty="0" smtClean="0">
                <a:ea typeface="Geneva" pitchFamily="34" charset="0"/>
                <a:cs typeface="Geneva" pitchFamily="34" charset="0"/>
              </a:rPr>
              <a:t>of frequent snuff users (daily or nearly every day use</a:t>
            </a:r>
            <a:r>
              <a:rPr lang="sv-SE" sz="2200" b="1" dirty="0" smtClean="0">
                <a:ea typeface="Geneva" pitchFamily="34" charset="0"/>
                <a:cs typeface="Geneva" pitchFamily="34" charset="0"/>
              </a:rPr>
              <a:t>) in </a:t>
            </a:r>
            <a:r>
              <a:rPr lang="en-US" sz="2200" b="1" dirty="0" smtClean="0">
                <a:ea typeface="Geneva" pitchFamily="34" charset="0"/>
                <a:cs typeface="Geneva" pitchFamily="34" charset="0"/>
              </a:rPr>
              <a:t>the</a:t>
            </a:r>
            <a:r>
              <a:rPr lang="sv-SE" sz="2200" b="1" dirty="0" smtClean="0">
                <a:ea typeface="Geneva" pitchFamily="34" charset="0"/>
                <a:cs typeface="Geneva" pitchFamily="34" charset="0"/>
              </a:rPr>
              <a:t> population (16–84 </a:t>
            </a:r>
            <a:r>
              <a:rPr lang="en-US" sz="2200" b="1" dirty="0" smtClean="0">
                <a:ea typeface="Geneva" pitchFamily="34" charset="0"/>
                <a:cs typeface="Geneva" pitchFamily="34" charset="0"/>
              </a:rPr>
              <a:t>years) and among students in their ninth and eleventh school year b</a:t>
            </a:r>
            <a:r>
              <a:rPr lang="sv-SE" sz="2200" b="1" dirty="0" smtClean="0">
                <a:ea typeface="Geneva" pitchFamily="34" charset="0"/>
                <a:cs typeface="Geneva" pitchFamily="34" charset="0"/>
              </a:rPr>
              <a:t>y gender</a:t>
            </a:r>
            <a:r>
              <a:rPr lang="sv-SE" sz="2200" b="1" dirty="0" smtClean="0">
                <a:latin typeface="Arial" pitchFamily="34" charset="0"/>
                <a:ea typeface="Geneva" pitchFamily="34" charset="0"/>
                <a:cs typeface="Geneva" pitchFamily="34" charset="0"/>
              </a:rPr>
              <a:t>. 2000–2016.</a:t>
            </a:r>
            <a:endParaRPr lang="sv-SE" sz="2200" dirty="0" smtClean="0">
              <a:latin typeface="Arial" charset="0"/>
              <a:ea typeface="Geneva" pitchFamily="34" charset="0"/>
              <a:cs typeface="Geneva" pitchFamily="34" charset="0"/>
            </a:endParaRPr>
          </a:p>
        </p:txBody>
      </p:sp>
      <p:graphicFrame>
        <p:nvGraphicFramePr>
          <p:cNvPr id="8" name="Object 3"/>
          <p:cNvGraphicFramePr>
            <a:graphicFrameLocks noGrp="1" noChangeAspect="1"/>
          </p:cNvGraphicFramePr>
          <p:nvPr>
            <p:ph idx="4294967295"/>
            <p:extLst>
              <p:ext uri="{D42A27DB-BD31-4B8C-83A1-F6EECF244321}">
                <p14:modId xmlns:p14="http://schemas.microsoft.com/office/powerpoint/2010/main" val="4232941528"/>
              </p:ext>
            </p:extLst>
          </p:nvPr>
        </p:nvGraphicFramePr>
        <p:xfrm>
          <a:off x="428596" y="1700808"/>
          <a:ext cx="8229600" cy="4387255"/>
        </p:xfrm>
        <a:graphic>
          <a:graphicData uri="http://schemas.openxmlformats.org/drawingml/2006/chart">
            <c:chart xmlns:c="http://schemas.openxmlformats.org/drawingml/2006/chart" xmlns:r="http://schemas.openxmlformats.org/officeDocument/2006/relationships" r:id="rId3"/>
          </a:graphicData>
        </a:graphic>
      </p:graphicFrame>
      <p:sp>
        <p:nvSpPr>
          <p:cNvPr id="31748" name="Text Box 4"/>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Arial" panose="020B0604020202020204" pitchFamily="34" charset="0"/>
                <a:cs typeface="Arial" panose="020B0604020202020204" pitchFamily="34" charset="0"/>
              </a:rPr>
              <a:t>15</a:t>
            </a:r>
            <a:endParaRPr lang="sv-SE" sz="1200" dirty="0">
              <a:latin typeface="Arial" panose="020B0604020202020204" pitchFamily="34" charset="0"/>
              <a:cs typeface="Arial" panose="020B0604020202020204" pitchFamily="34" charset="0"/>
            </a:endParaRPr>
          </a:p>
        </p:txBody>
      </p:sp>
      <p:sp>
        <p:nvSpPr>
          <p:cNvPr id="31749" name="Text Box 5"/>
          <p:cNvSpPr txBox="1">
            <a:spLocks noChangeArrowheads="1"/>
          </p:cNvSpPr>
          <p:nvPr/>
        </p:nvSpPr>
        <p:spPr bwMode="auto">
          <a:xfrm>
            <a:off x="251520" y="1316358"/>
            <a:ext cx="1142979" cy="353943"/>
          </a:xfrm>
          <a:prstGeom prst="rect">
            <a:avLst/>
          </a:prstGeom>
          <a:noFill/>
          <a:ln w="9525">
            <a:noFill/>
            <a:miter lim="800000"/>
            <a:headEnd/>
            <a:tailEnd/>
          </a:ln>
        </p:spPr>
        <p:txBody>
          <a:bodyPr wrap="square" anchor="ctr">
            <a:spAutoFit/>
          </a:bodyPr>
          <a:lstStyle/>
          <a:p>
            <a:r>
              <a:rPr lang="en-GB" sz="1700" dirty="0" smtClean="0">
                <a:latin typeface="Arial" pitchFamily="34" charset="0"/>
              </a:rPr>
              <a:t>Percent</a:t>
            </a:r>
            <a:endParaRPr lang="en-GB" sz="1700" dirty="0">
              <a:latin typeface="Arial" pitchFamily="34" charset="0"/>
            </a:endParaRPr>
          </a:p>
        </p:txBody>
      </p:sp>
      <p:sp>
        <p:nvSpPr>
          <p:cNvPr id="31751" name="Text Box 10"/>
          <p:cNvSpPr txBox="1">
            <a:spLocks noChangeArrowheads="1"/>
          </p:cNvSpPr>
          <p:nvPr/>
        </p:nvSpPr>
        <p:spPr bwMode="auto">
          <a:xfrm>
            <a:off x="7893050" y="6539425"/>
            <a:ext cx="1084263" cy="244475"/>
          </a:xfrm>
          <a:prstGeom prst="rect">
            <a:avLst/>
          </a:prstGeom>
          <a:noFill/>
          <a:ln w="9525">
            <a:noFill/>
            <a:miter lim="800000"/>
            <a:headEnd/>
            <a:tailEnd/>
          </a:ln>
        </p:spPr>
        <p:txBody>
          <a:bodyPr>
            <a:spAutoFit/>
          </a:bodyPr>
          <a:lstStyle/>
          <a:p>
            <a:pPr algn="r">
              <a:spcBef>
                <a:spcPct val="50000"/>
              </a:spcBef>
            </a:pPr>
            <a:r>
              <a:rPr lang="sv-SE" sz="1000" dirty="0" smtClean="0">
                <a:latin typeface="Arial" pitchFamily="34" charset="0"/>
              </a:rPr>
              <a:t>Source: </a:t>
            </a:r>
            <a:r>
              <a:rPr lang="sv-SE" sz="1000" dirty="0">
                <a:latin typeface="Arial" pitchFamily="34" charset="0"/>
              </a:rPr>
              <a:t>CAN</a:t>
            </a:r>
          </a:p>
        </p:txBody>
      </p:sp>
    </p:spTree>
    <p:extLst>
      <p:ext uri="{BB962C8B-B14F-4D97-AF65-F5344CB8AC3E}">
        <p14:creationId xmlns:p14="http://schemas.microsoft.com/office/powerpoint/2010/main" val="1359540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214282" y="274638"/>
            <a:ext cx="8472518" cy="939800"/>
          </a:xfrm>
          <a:noFill/>
          <a:ln w="25400">
            <a:noFill/>
          </a:ln>
        </p:spPr>
        <p:txBody>
          <a:bodyPr/>
          <a:lstStyle/>
          <a:p>
            <a:r>
              <a:rPr lang="en-US" sz="2200" b="1" dirty="0" smtClean="0">
                <a:ea typeface="Geneva" pitchFamily="34" charset="0"/>
                <a:cs typeface="Geneva" pitchFamily="34" charset="0"/>
              </a:rPr>
              <a:t>Deaths due to lung cancer per 100,000 inhabitants. </a:t>
            </a:r>
            <a:br>
              <a:rPr lang="en-US" sz="2200" b="1" dirty="0" smtClean="0">
                <a:ea typeface="Geneva" pitchFamily="34" charset="0"/>
                <a:cs typeface="Geneva" pitchFamily="34" charset="0"/>
              </a:rPr>
            </a:br>
            <a:r>
              <a:rPr lang="en-GB" sz="2200" b="1" dirty="0" smtClean="0">
                <a:ea typeface="Geneva" pitchFamily="34" charset="0"/>
                <a:cs typeface="Geneva" pitchFamily="34" charset="0"/>
              </a:rPr>
              <a:t>Age-standardised</a:t>
            </a:r>
            <a:r>
              <a:rPr lang="en-US" sz="2200" b="1" dirty="0" smtClean="0">
                <a:ea typeface="Geneva" pitchFamily="34" charset="0"/>
                <a:cs typeface="Geneva" pitchFamily="34" charset="0"/>
              </a:rPr>
              <a:t>. 1955–2015.</a:t>
            </a:r>
            <a:endParaRPr lang="en-US" sz="2200" dirty="0" smtClean="0">
              <a:latin typeface="Arial" charset="0"/>
              <a:ea typeface="Geneva" pitchFamily="34" charset="0"/>
              <a:cs typeface="Geneva" pitchFamily="34" charset="0"/>
            </a:endParaRPr>
          </a:p>
        </p:txBody>
      </p:sp>
      <p:graphicFrame>
        <p:nvGraphicFramePr>
          <p:cNvPr id="8" name="Object 0"/>
          <p:cNvGraphicFramePr>
            <a:graphicFrameLocks noGrp="1" noChangeAspect="1"/>
          </p:cNvGraphicFramePr>
          <p:nvPr>
            <p:ph idx="4294967295"/>
            <p:extLst>
              <p:ext uri="{D42A27DB-BD31-4B8C-83A1-F6EECF244321}">
                <p14:modId xmlns:p14="http://schemas.microsoft.com/office/powerpoint/2010/main" val="2454830475"/>
              </p:ext>
            </p:extLst>
          </p:nvPr>
        </p:nvGraphicFramePr>
        <p:xfrm>
          <a:off x="357158" y="1677988"/>
          <a:ext cx="8072494" cy="4371975"/>
        </p:xfrm>
        <a:graphic>
          <a:graphicData uri="http://schemas.openxmlformats.org/drawingml/2006/chart">
            <c:chart xmlns:c="http://schemas.openxmlformats.org/drawingml/2006/chart" xmlns:r="http://schemas.openxmlformats.org/officeDocument/2006/relationships" r:id="rId3"/>
          </a:graphicData>
        </a:graphic>
      </p:graphicFrame>
      <p:sp>
        <p:nvSpPr>
          <p:cNvPr id="37893" name="Text Box 6"/>
          <p:cNvSpPr txBox="1">
            <a:spLocks noChangeArrowheads="1"/>
          </p:cNvSpPr>
          <p:nvPr/>
        </p:nvSpPr>
        <p:spPr bwMode="auto">
          <a:xfrm>
            <a:off x="251520" y="1268760"/>
            <a:ext cx="2160240" cy="338554"/>
          </a:xfrm>
          <a:prstGeom prst="rect">
            <a:avLst/>
          </a:prstGeom>
          <a:noFill/>
          <a:ln w="9525">
            <a:noFill/>
            <a:miter lim="800000"/>
            <a:headEnd/>
            <a:tailEnd/>
          </a:ln>
        </p:spPr>
        <p:txBody>
          <a:bodyPr wrap="square" anchor="ctr">
            <a:spAutoFit/>
          </a:bodyPr>
          <a:lstStyle/>
          <a:p>
            <a:r>
              <a:rPr lang="en-US" sz="1600" dirty="0" smtClean="0">
                <a:latin typeface="HelveticaNeueLT Std" pitchFamily="34" charset="0"/>
              </a:rPr>
              <a:t>Number per 100,000 </a:t>
            </a:r>
            <a:endParaRPr lang="en-US" sz="1600" dirty="0">
              <a:latin typeface="HelveticaNeueLT Std" pitchFamily="34" charset="0"/>
            </a:endParaRPr>
          </a:p>
        </p:txBody>
      </p:sp>
      <p:sp>
        <p:nvSpPr>
          <p:cNvPr id="37894" name="Text Box 10"/>
          <p:cNvSpPr txBox="1">
            <a:spLocks noChangeArrowheads="1"/>
          </p:cNvSpPr>
          <p:nvPr/>
        </p:nvSpPr>
        <p:spPr bwMode="auto">
          <a:xfrm>
            <a:off x="4857750" y="6527550"/>
            <a:ext cx="4119563" cy="244475"/>
          </a:xfrm>
          <a:prstGeom prst="rect">
            <a:avLst/>
          </a:prstGeom>
          <a:noFill/>
          <a:ln w="9525">
            <a:noFill/>
            <a:miter lim="800000"/>
            <a:headEnd/>
            <a:tailEnd/>
          </a:ln>
        </p:spPr>
        <p:txBody>
          <a:bodyPr>
            <a:spAutoFit/>
          </a:bodyPr>
          <a:lstStyle/>
          <a:p>
            <a:pPr algn="r">
              <a:spcBef>
                <a:spcPct val="50000"/>
              </a:spcBef>
            </a:pPr>
            <a:r>
              <a:rPr lang="en-US" sz="1000" dirty="0" smtClean="0">
                <a:latin typeface="Arial" pitchFamily="34" charset="0"/>
              </a:rPr>
              <a:t>Source: The National Board of Health and Welfare</a:t>
            </a:r>
            <a:endParaRPr lang="en-US" sz="1000" dirty="0">
              <a:latin typeface="Arial" pitchFamily="34" charset="0"/>
            </a:endParaRPr>
          </a:p>
        </p:txBody>
      </p:sp>
      <p:sp>
        <p:nvSpPr>
          <p:cNvPr id="37895"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en-US" sz="1200" dirty="0" smtClean="0">
                <a:latin typeface="Arial" panose="020B0604020202020204" pitchFamily="34" charset="0"/>
                <a:cs typeface="Arial" panose="020B0604020202020204" pitchFamily="34" charset="0"/>
              </a:rPr>
              <a:t>16</a:t>
            </a:r>
            <a:endParaRPr lang="en-US" sz="12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a:xfrm>
            <a:off x="251520" y="116632"/>
            <a:ext cx="8606730" cy="1169243"/>
          </a:xfrm>
          <a:noFill/>
          <a:ln w="25400">
            <a:noFill/>
          </a:ln>
        </p:spPr>
        <p:txBody>
          <a:bodyPr/>
          <a:lstStyle/>
          <a:p>
            <a:r>
              <a:rPr lang="en-US" sz="2200" b="1" dirty="0" smtClean="0">
                <a:latin typeface="Arial" pitchFamily="34" charset="0"/>
                <a:ea typeface="Geneva" pitchFamily="34" charset="0"/>
                <a:cs typeface="Geneva" pitchFamily="34" charset="0"/>
              </a:rPr>
              <a:t>Number of licensed premises </a:t>
            </a:r>
            <a:r>
              <a:rPr lang="sv-SE" sz="2200" b="1" dirty="0" smtClean="0">
                <a:latin typeface="Arial" pitchFamily="34" charset="0"/>
                <a:ea typeface="Geneva" pitchFamily="34" charset="0"/>
                <a:cs typeface="Geneva" pitchFamily="34" charset="0"/>
              </a:rPr>
              <a:t>to the general public and to </a:t>
            </a:r>
            <a:r>
              <a:rPr lang="en-US" sz="2200" b="1" dirty="0" smtClean="0">
                <a:latin typeface="Arial" pitchFamily="34" charset="0"/>
                <a:ea typeface="Geneva" pitchFamily="34" charset="0"/>
                <a:cs typeface="Geneva" pitchFamily="34" charset="0"/>
              </a:rPr>
              <a:t>restricted</a:t>
            </a:r>
            <a:r>
              <a:rPr lang="sv-SE" sz="2200" b="1" dirty="0" smtClean="0">
                <a:latin typeface="Arial" pitchFamily="34" charset="0"/>
                <a:ea typeface="Geneva" pitchFamily="34" charset="0"/>
                <a:cs typeface="Geneva" pitchFamily="34" charset="0"/>
              </a:rPr>
              <a:t> </a:t>
            </a:r>
            <a:r>
              <a:rPr lang="en-US" sz="2200" b="1" dirty="0" smtClean="0">
                <a:latin typeface="Arial" pitchFamily="34" charset="0"/>
                <a:ea typeface="Geneva" pitchFamily="34" charset="0"/>
                <a:cs typeface="Geneva" pitchFamily="34" charset="0"/>
              </a:rPr>
              <a:t>groups</a:t>
            </a:r>
            <a:r>
              <a:rPr lang="sv-SE" sz="2200" b="1" dirty="0" smtClean="0">
                <a:latin typeface="Arial" pitchFamily="34" charset="0"/>
                <a:ea typeface="Geneva" pitchFamily="34" charset="0"/>
                <a:cs typeface="Geneva" pitchFamily="34" charset="0"/>
              </a:rPr>
              <a:t>. </a:t>
            </a:r>
            <a:r>
              <a:rPr lang="en-US" sz="2200" b="1" dirty="0" smtClean="0">
                <a:latin typeface="Arial" pitchFamily="34" charset="0"/>
                <a:ea typeface="Geneva" pitchFamily="34" charset="0"/>
                <a:cs typeface="Geneva" pitchFamily="34" charset="0"/>
              </a:rPr>
              <a:t>Numbers</a:t>
            </a:r>
            <a:r>
              <a:rPr lang="sv-SE" sz="2200" b="1" dirty="0" smtClean="0">
                <a:latin typeface="Arial" pitchFamily="34" charset="0"/>
                <a:ea typeface="Geneva" pitchFamily="34" charset="0"/>
                <a:cs typeface="Geneva" pitchFamily="34" charset="0"/>
              </a:rPr>
              <a:t> </a:t>
            </a:r>
            <a:r>
              <a:rPr lang="en-US" sz="2200" b="1" dirty="0" smtClean="0">
                <a:latin typeface="Arial" pitchFamily="34" charset="0"/>
                <a:ea typeface="Geneva" pitchFamily="34" charset="0"/>
                <a:cs typeface="Geneva" pitchFamily="34" charset="0"/>
              </a:rPr>
              <a:t>are</a:t>
            </a:r>
            <a:r>
              <a:rPr lang="sv-SE" sz="2200" b="1" dirty="0" smtClean="0">
                <a:latin typeface="Arial" pitchFamily="34" charset="0"/>
                <a:ea typeface="Geneva" pitchFamily="34" charset="0"/>
                <a:cs typeface="Geneva" pitchFamily="34" charset="0"/>
              </a:rPr>
              <a:t> from the end </a:t>
            </a:r>
            <a:r>
              <a:rPr lang="en-US" sz="2200" b="1" dirty="0" smtClean="0">
                <a:latin typeface="Arial" pitchFamily="34" charset="0"/>
                <a:ea typeface="Geneva" pitchFamily="34" charset="0"/>
                <a:cs typeface="Geneva" pitchFamily="34" charset="0"/>
              </a:rPr>
              <a:t>of each year</a:t>
            </a:r>
            <a:r>
              <a:rPr lang="sv-SE" sz="2200" b="1" dirty="0" smtClean="0">
                <a:latin typeface="Arial" pitchFamily="34" charset="0"/>
                <a:ea typeface="Geneva" pitchFamily="34" charset="0"/>
                <a:cs typeface="Geneva" pitchFamily="34" charset="0"/>
              </a:rPr>
              <a:t>. 1977–2015.</a:t>
            </a:r>
          </a:p>
        </p:txBody>
      </p:sp>
      <p:graphicFrame>
        <p:nvGraphicFramePr>
          <p:cNvPr id="8" name="Object 3"/>
          <p:cNvGraphicFramePr>
            <a:graphicFrameLocks noGrp="1" noChangeAspect="1"/>
          </p:cNvGraphicFramePr>
          <p:nvPr>
            <p:ph idx="4294967295"/>
            <p:extLst>
              <p:ext uri="{D42A27DB-BD31-4B8C-83A1-F6EECF244321}">
                <p14:modId xmlns:p14="http://schemas.microsoft.com/office/powerpoint/2010/main" val="674558385"/>
              </p:ext>
            </p:extLst>
          </p:nvPr>
        </p:nvGraphicFramePr>
        <p:xfrm>
          <a:off x="285720" y="1500188"/>
          <a:ext cx="8429684"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4100" name="Text Box 4"/>
          <p:cNvSpPr txBox="1">
            <a:spLocks noChangeArrowheads="1"/>
          </p:cNvSpPr>
          <p:nvPr/>
        </p:nvSpPr>
        <p:spPr bwMode="auto">
          <a:xfrm>
            <a:off x="8858250" y="50800"/>
            <a:ext cx="246063" cy="276999"/>
          </a:xfrm>
          <a:prstGeom prst="rect">
            <a:avLst/>
          </a:prstGeom>
          <a:noFill/>
          <a:ln w="9525">
            <a:noFill/>
            <a:miter lim="800000"/>
            <a:headEnd/>
            <a:tailEnd/>
          </a:ln>
        </p:spPr>
        <p:txBody>
          <a:bodyPr>
            <a:spAutoFit/>
          </a:bodyPr>
          <a:lstStyle/>
          <a:p>
            <a:pPr>
              <a:spcBef>
                <a:spcPct val="50000"/>
              </a:spcBef>
            </a:pPr>
            <a:r>
              <a:rPr lang="sv-SE" sz="1200" dirty="0" smtClean="0">
                <a:latin typeface="Arial" panose="020B0604020202020204" pitchFamily="34" charset="0"/>
                <a:cs typeface="Arial" panose="020B0604020202020204" pitchFamily="34" charset="0"/>
              </a:rPr>
              <a:t>1</a:t>
            </a:r>
            <a:endParaRPr lang="sv-SE" sz="1200" dirty="0">
              <a:latin typeface="Arial" panose="020B0604020202020204" pitchFamily="34" charset="0"/>
              <a:cs typeface="Arial" panose="020B0604020202020204" pitchFamily="34" charset="0"/>
            </a:endParaRPr>
          </a:p>
        </p:txBody>
      </p:sp>
      <p:sp>
        <p:nvSpPr>
          <p:cNvPr id="4101" name="Text Box 5"/>
          <p:cNvSpPr txBox="1">
            <a:spLocks noChangeArrowheads="1"/>
          </p:cNvSpPr>
          <p:nvPr/>
        </p:nvSpPr>
        <p:spPr bwMode="auto">
          <a:xfrm>
            <a:off x="179512" y="1216527"/>
            <a:ext cx="1159442" cy="353943"/>
          </a:xfrm>
          <a:prstGeom prst="rect">
            <a:avLst/>
          </a:prstGeom>
          <a:noFill/>
          <a:ln w="9525">
            <a:noFill/>
            <a:miter lim="800000"/>
            <a:headEnd/>
            <a:tailEnd/>
          </a:ln>
        </p:spPr>
        <p:txBody>
          <a:bodyPr wrap="square" anchor="ctr">
            <a:spAutoFit/>
          </a:bodyPr>
          <a:lstStyle/>
          <a:p>
            <a:r>
              <a:rPr lang="en-US" sz="1700" dirty="0" smtClean="0">
                <a:latin typeface="Arial" pitchFamily="34" charset="0"/>
              </a:rPr>
              <a:t>Number</a:t>
            </a:r>
            <a:endParaRPr lang="en-US" sz="1700" dirty="0">
              <a:latin typeface="Arial" pitchFamily="34" charset="0"/>
            </a:endParaRPr>
          </a:p>
        </p:txBody>
      </p:sp>
      <p:sp>
        <p:nvSpPr>
          <p:cNvPr id="4103" name="Text Box 10"/>
          <p:cNvSpPr txBox="1">
            <a:spLocks noChangeArrowheads="1"/>
          </p:cNvSpPr>
          <p:nvPr/>
        </p:nvSpPr>
        <p:spPr bwMode="auto">
          <a:xfrm>
            <a:off x="5148064" y="6525344"/>
            <a:ext cx="3829249" cy="246681"/>
          </a:xfrm>
          <a:prstGeom prst="rect">
            <a:avLst/>
          </a:prstGeom>
          <a:noFill/>
          <a:ln w="9525">
            <a:noFill/>
            <a:miter lim="800000"/>
            <a:headEnd/>
            <a:tailEnd/>
          </a:ln>
        </p:spPr>
        <p:txBody>
          <a:bodyPr wrap="square">
            <a:spAutoFit/>
          </a:bodyPr>
          <a:lstStyle/>
          <a:p>
            <a:pPr algn="r">
              <a:spcBef>
                <a:spcPct val="50000"/>
              </a:spcBef>
            </a:pPr>
            <a:r>
              <a:rPr lang="sv-SE" sz="1000" dirty="0" smtClean="0">
                <a:latin typeface="Arial" pitchFamily="34" charset="0"/>
              </a:rPr>
              <a:t>Source: The Public Health Agency </a:t>
            </a:r>
            <a:r>
              <a:rPr lang="en-US" sz="1000" dirty="0" smtClean="0">
                <a:latin typeface="Arial" pitchFamily="34" charset="0"/>
              </a:rPr>
              <a:t>of</a:t>
            </a:r>
            <a:r>
              <a:rPr lang="sv-SE" sz="1000" dirty="0" smtClean="0">
                <a:latin typeface="Arial" pitchFamily="34" charset="0"/>
              </a:rPr>
              <a:t> Sweden</a:t>
            </a:r>
            <a:endParaRPr lang="sv-SE" sz="1000" dirty="0">
              <a:latin typeface="Arial" pitchFamily="34" charset="0"/>
            </a:endParaRPr>
          </a:p>
        </p:txBody>
      </p:sp>
      <p:cxnSp>
        <p:nvCxnSpPr>
          <p:cNvPr id="3" name="Rak 2"/>
          <p:cNvCxnSpPr/>
          <p:nvPr/>
        </p:nvCxnSpPr>
        <p:spPr>
          <a:xfrm flipV="1">
            <a:off x="4584581" y="2910247"/>
            <a:ext cx="360040" cy="72008"/>
          </a:xfrm>
          <a:prstGeom prst="line">
            <a:avLst/>
          </a:prstGeom>
          <a:ln w="38100">
            <a:solidFill>
              <a:srgbClr val="004687"/>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5" name="Rak 4"/>
          <p:cNvCxnSpPr/>
          <p:nvPr/>
        </p:nvCxnSpPr>
        <p:spPr>
          <a:xfrm flipV="1">
            <a:off x="4572000" y="3377637"/>
            <a:ext cx="372621" cy="123371"/>
          </a:xfrm>
          <a:prstGeom prst="line">
            <a:avLst/>
          </a:prstGeom>
          <a:ln w="38100">
            <a:solidFill>
              <a:srgbClr val="BEBC00"/>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7" name="Rak 6"/>
          <p:cNvCxnSpPr/>
          <p:nvPr/>
        </p:nvCxnSpPr>
        <p:spPr>
          <a:xfrm>
            <a:off x="4572000" y="5085184"/>
            <a:ext cx="372621" cy="35580"/>
          </a:xfrm>
          <a:prstGeom prst="line">
            <a:avLst/>
          </a:prstGeom>
          <a:ln w="38100">
            <a:solidFill>
              <a:srgbClr val="F29200"/>
            </a:solidFill>
            <a:prstDash val="sysDot"/>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a:xfrm>
            <a:off x="457200" y="274638"/>
            <a:ext cx="8229600" cy="1011237"/>
          </a:xfrm>
          <a:noFill/>
          <a:ln w="25400">
            <a:noFill/>
          </a:ln>
        </p:spPr>
        <p:txBody>
          <a:bodyPr/>
          <a:lstStyle/>
          <a:p>
            <a:r>
              <a:rPr lang="en-US" sz="2200" b="1" dirty="0" smtClean="0">
                <a:latin typeface="Arial" pitchFamily="34" charset="0"/>
                <a:ea typeface="Geneva" pitchFamily="34" charset="0"/>
                <a:cs typeface="Geneva" pitchFamily="34" charset="0"/>
              </a:rPr>
              <a:t>Consumption of alcohol </a:t>
            </a:r>
            <a:r>
              <a:rPr lang="sv-SE" sz="2200" b="1" dirty="0" smtClean="0">
                <a:latin typeface="Arial" pitchFamily="34" charset="0"/>
                <a:ea typeface="Geneva" pitchFamily="34" charset="0"/>
                <a:cs typeface="Geneva" pitchFamily="34" charset="0"/>
              </a:rPr>
              <a:t>from different </a:t>
            </a:r>
            <a:r>
              <a:rPr lang="en-US" sz="2200" b="1" dirty="0" smtClean="0">
                <a:latin typeface="Arial" pitchFamily="34" charset="0"/>
                <a:ea typeface="Geneva" pitchFamily="34" charset="0"/>
                <a:cs typeface="Geneva" pitchFamily="34" charset="0"/>
              </a:rPr>
              <a:t>sources, in </a:t>
            </a:r>
            <a:r>
              <a:rPr lang="en-GB" sz="2200" b="1" dirty="0" smtClean="0">
                <a:latin typeface="Arial" pitchFamily="34" charset="0"/>
                <a:ea typeface="Geneva" pitchFamily="34" charset="0"/>
                <a:cs typeface="Geneva" pitchFamily="34" charset="0"/>
              </a:rPr>
              <a:t>litres</a:t>
            </a:r>
            <a:r>
              <a:rPr lang="en-US" sz="2200" b="1" dirty="0" smtClean="0">
                <a:latin typeface="Arial" pitchFamily="34" charset="0"/>
                <a:ea typeface="Geneva" pitchFamily="34" charset="0"/>
                <a:cs typeface="Geneva" pitchFamily="34" charset="0"/>
              </a:rPr>
              <a:t> of </a:t>
            </a:r>
            <a:r>
              <a:rPr lang="sv-SE" sz="2200" b="1" dirty="0" smtClean="0">
                <a:latin typeface="Arial" pitchFamily="34" charset="0"/>
                <a:ea typeface="Geneva" pitchFamily="34" charset="0"/>
                <a:cs typeface="Geneva" pitchFamily="34" charset="0"/>
              </a:rPr>
              <a:t>100% </a:t>
            </a:r>
            <a:r>
              <a:rPr lang="en-US" sz="2200" b="1" dirty="0" smtClean="0">
                <a:latin typeface="Arial" pitchFamily="34" charset="0"/>
                <a:ea typeface="Geneva" pitchFamily="34" charset="0"/>
                <a:cs typeface="Geneva" pitchFamily="34" charset="0"/>
              </a:rPr>
              <a:t>alcohol per inhabitant aged </a:t>
            </a:r>
            <a:r>
              <a:rPr lang="sv-SE" sz="2200" b="1" dirty="0" smtClean="0">
                <a:latin typeface="Arial" pitchFamily="34" charset="0"/>
                <a:ea typeface="Geneva" pitchFamily="34" charset="0"/>
                <a:cs typeface="Geneva" pitchFamily="34" charset="0"/>
              </a:rPr>
              <a:t>15 or over, in Sweden. 2001–2015.</a:t>
            </a:r>
          </a:p>
        </p:txBody>
      </p:sp>
      <p:graphicFrame>
        <p:nvGraphicFramePr>
          <p:cNvPr id="8" name="Object 3"/>
          <p:cNvGraphicFramePr>
            <a:graphicFrameLocks noGrp="1" noChangeAspect="1"/>
          </p:cNvGraphicFramePr>
          <p:nvPr>
            <p:ph idx="4294967295"/>
            <p:extLst>
              <p:ext uri="{D42A27DB-BD31-4B8C-83A1-F6EECF244321}">
                <p14:modId xmlns:p14="http://schemas.microsoft.com/office/powerpoint/2010/main" val="2446080756"/>
              </p:ext>
            </p:extLst>
          </p:nvPr>
        </p:nvGraphicFramePr>
        <p:xfrm>
          <a:off x="285720" y="1500188"/>
          <a:ext cx="8429684"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4100" name="Text Box 4"/>
          <p:cNvSpPr txBox="1">
            <a:spLocks noChangeArrowheads="1"/>
          </p:cNvSpPr>
          <p:nvPr/>
        </p:nvSpPr>
        <p:spPr bwMode="auto">
          <a:xfrm>
            <a:off x="8858250" y="50800"/>
            <a:ext cx="246063" cy="276999"/>
          </a:xfrm>
          <a:prstGeom prst="rect">
            <a:avLst/>
          </a:prstGeom>
          <a:noFill/>
          <a:ln w="9525">
            <a:noFill/>
            <a:miter lim="800000"/>
            <a:headEnd/>
            <a:tailEnd/>
          </a:ln>
        </p:spPr>
        <p:txBody>
          <a:bodyPr>
            <a:spAutoFit/>
          </a:bodyPr>
          <a:lstStyle/>
          <a:p>
            <a:pPr>
              <a:spcBef>
                <a:spcPct val="50000"/>
              </a:spcBef>
            </a:pPr>
            <a:r>
              <a:rPr lang="sv-SE" sz="1200" dirty="0">
                <a:latin typeface="Arial" panose="020B0604020202020204" pitchFamily="34" charset="0"/>
                <a:cs typeface="Arial" panose="020B0604020202020204" pitchFamily="34" charset="0"/>
              </a:rPr>
              <a:t>2</a:t>
            </a:r>
          </a:p>
        </p:txBody>
      </p:sp>
      <p:sp>
        <p:nvSpPr>
          <p:cNvPr id="4101" name="Text Box 5"/>
          <p:cNvSpPr txBox="1">
            <a:spLocks noChangeArrowheads="1"/>
          </p:cNvSpPr>
          <p:nvPr/>
        </p:nvSpPr>
        <p:spPr bwMode="auto">
          <a:xfrm>
            <a:off x="179512" y="1223204"/>
            <a:ext cx="850900" cy="353943"/>
          </a:xfrm>
          <a:prstGeom prst="rect">
            <a:avLst/>
          </a:prstGeom>
          <a:noFill/>
          <a:ln w="9525">
            <a:noFill/>
            <a:miter lim="800000"/>
            <a:headEnd/>
            <a:tailEnd/>
          </a:ln>
        </p:spPr>
        <p:txBody>
          <a:bodyPr anchor="ctr">
            <a:spAutoFit/>
          </a:bodyPr>
          <a:lstStyle/>
          <a:p>
            <a:r>
              <a:rPr lang="en-GB" sz="1700" dirty="0" smtClean="0">
                <a:latin typeface="Arial" pitchFamily="34" charset="0"/>
              </a:rPr>
              <a:t>Litres</a:t>
            </a:r>
            <a:endParaRPr lang="en-GB" sz="1700" dirty="0">
              <a:latin typeface="Arial" pitchFamily="34" charset="0"/>
            </a:endParaRPr>
          </a:p>
        </p:txBody>
      </p:sp>
      <p:sp>
        <p:nvSpPr>
          <p:cNvPr id="4103" name="Text Box 10"/>
          <p:cNvSpPr txBox="1">
            <a:spLocks noChangeArrowheads="1"/>
          </p:cNvSpPr>
          <p:nvPr/>
        </p:nvSpPr>
        <p:spPr bwMode="auto">
          <a:xfrm>
            <a:off x="6705600" y="6527550"/>
            <a:ext cx="2271713" cy="244475"/>
          </a:xfrm>
          <a:prstGeom prst="rect">
            <a:avLst/>
          </a:prstGeom>
          <a:noFill/>
          <a:ln w="9525">
            <a:noFill/>
            <a:miter lim="800000"/>
            <a:headEnd/>
            <a:tailEnd/>
          </a:ln>
        </p:spPr>
        <p:txBody>
          <a:bodyPr>
            <a:spAutoFit/>
          </a:bodyPr>
          <a:lstStyle/>
          <a:p>
            <a:pPr algn="r">
              <a:spcBef>
                <a:spcPct val="50000"/>
              </a:spcBef>
            </a:pPr>
            <a:r>
              <a:rPr lang="sv-SE" sz="1000" dirty="0" smtClean="0">
                <a:latin typeface="Arial" pitchFamily="34" charset="0"/>
              </a:rPr>
              <a:t>Source: CAN</a:t>
            </a:r>
            <a:endParaRPr lang="sv-SE" sz="1000" dirty="0">
              <a:latin typeface="Arial" pitchFamily="34" charset="0"/>
            </a:endParaRPr>
          </a:p>
        </p:txBody>
      </p:sp>
    </p:spTree>
    <p:extLst>
      <p:ext uri="{BB962C8B-B14F-4D97-AF65-F5344CB8AC3E}">
        <p14:creationId xmlns:p14="http://schemas.microsoft.com/office/powerpoint/2010/main" val="2991273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0" y="274638"/>
            <a:ext cx="8686800" cy="1011237"/>
          </a:xfrm>
          <a:noFill/>
          <a:ln w="25400">
            <a:noFill/>
          </a:ln>
        </p:spPr>
        <p:txBody>
          <a:bodyPr/>
          <a:lstStyle/>
          <a:p>
            <a:r>
              <a:rPr lang="en-US" sz="2200" b="1" dirty="0" smtClean="0">
                <a:ea typeface="Geneva" pitchFamily="34" charset="0"/>
                <a:cs typeface="Geneva" pitchFamily="34" charset="0"/>
              </a:rPr>
              <a:t>Average</a:t>
            </a:r>
            <a:r>
              <a:rPr lang="sv-SE" sz="2200" b="1" dirty="0" smtClean="0">
                <a:ea typeface="Geneva" pitchFamily="34" charset="0"/>
                <a:cs typeface="Geneva" pitchFamily="34" charset="0"/>
              </a:rPr>
              <a:t> total </a:t>
            </a:r>
            <a:r>
              <a:rPr lang="en-US" sz="2200" b="1" dirty="0" smtClean="0">
                <a:ea typeface="Geneva" pitchFamily="34" charset="0"/>
                <a:cs typeface="Geneva" pitchFamily="34" charset="0"/>
              </a:rPr>
              <a:t>alcohol consumption in </a:t>
            </a:r>
            <a:r>
              <a:rPr lang="en-GB" sz="2200" b="1" dirty="0" smtClean="0">
                <a:ea typeface="Geneva" pitchFamily="34" charset="0"/>
                <a:cs typeface="Geneva" pitchFamily="34" charset="0"/>
              </a:rPr>
              <a:t>litres</a:t>
            </a:r>
            <a:r>
              <a:rPr lang="en-US" sz="2200" b="1" dirty="0" smtClean="0">
                <a:ea typeface="Geneva" pitchFamily="34" charset="0"/>
                <a:cs typeface="Geneva" pitchFamily="34" charset="0"/>
              </a:rPr>
              <a:t> of pure alcohol </a:t>
            </a:r>
            <a:r>
              <a:rPr lang="sv-SE" sz="2200" b="1" dirty="0" smtClean="0">
                <a:ea typeface="Geneva" pitchFamily="34" charset="0"/>
                <a:cs typeface="Geneva" pitchFamily="34" charset="0"/>
              </a:rPr>
              <a:t/>
            </a:r>
            <a:br>
              <a:rPr lang="sv-SE" sz="2200" b="1" dirty="0" smtClean="0">
                <a:ea typeface="Geneva" pitchFamily="34" charset="0"/>
                <a:cs typeface="Geneva" pitchFamily="34" charset="0"/>
              </a:rPr>
            </a:br>
            <a:r>
              <a:rPr lang="sv-SE" sz="2200" b="1" dirty="0" smtClean="0">
                <a:ea typeface="Geneva" pitchFamily="34" charset="0"/>
                <a:cs typeface="Geneva" pitchFamily="34" charset="0"/>
              </a:rPr>
              <a:t>(100 %) by gender and </a:t>
            </a:r>
            <a:r>
              <a:rPr lang="en-US" sz="2200" b="1" dirty="0" smtClean="0">
                <a:ea typeface="Geneva" pitchFamily="34" charset="0"/>
                <a:cs typeface="Geneva" pitchFamily="34" charset="0"/>
              </a:rPr>
              <a:t>school year</a:t>
            </a:r>
            <a:r>
              <a:rPr lang="sv-SE" sz="2200" b="1" dirty="0" smtClean="0">
                <a:latin typeface="Arial" pitchFamily="34" charset="0"/>
                <a:ea typeface="Geneva" pitchFamily="34" charset="0"/>
                <a:cs typeface="Geneva" pitchFamily="34" charset="0"/>
              </a:rPr>
              <a:t>. 1977–2016.</a:t>
            </a:r>
            <a:r>
              <a:rPr lang="sv-SE" sz="1800" b="1" dirty="0" smtClean="0">
                <a:latin typeface="Arial" pitchFamily="34" charset="0"/>
                <a:ea typeface="Geneva" pitchFamily="34" charset="0"/>
                <a:cs typeface="Geneva" pitchFamily="34" charset="0"/>
              </a:rPr>
              <a:t/>
            </a:r>
            <a:br>
              <a:rPr lang="sv-SE" sz="1800" b="1" dirty="0" smtClean="0">
                <a:latin typeface="Arial" pitchFamily="34" charset="0"/>
                <a:ea typeface="Geneva" pitchFamily="34" charset="0"/>
                <a:cs typeface="Geneva" pitchFamily="34" charset="0"/>
              </a:rPr>
            </a:br>
            <a:r>
              <a:rPr lang="sv-SE" sz="1800" dirty="0" smtClean="0">
                <a:latin typeface="Arial" pitchFamily="34" charset="0"/>
                <a:ea typeface="Geneva" pitchFamily="34" charset="0"/>
                <a:cs typeface="Geneva" pitchFamily="34" charset="0"/>
              </a:rPr>
              <a:t>(1977–1989 </a:t>
            </a:r>
            <a:r>
              <a:rPr lang="en-US" sz="1800" dirty="0" smtClean="0">
                <a:latin typeface="Arial" pitchFamily="34" charset="0"/>
                <a:ea typeface="Geneva" pitchFamily="34" charset="0"/>
                <a:cs typeface="Geneva" pitchFamily="34" charset="0"/>
              </a:rPr>
              <a:t>relates to estimated values</a:t>
            </a:r>
            <a:r>
              <a:rPr lang="sv-SE" sz="1800" dirty="0" smtClean="0">
                <a:latin typeface="Arial" pitchFamily="34" charset="0"/>
                <a:ea typeface="Geneva" pitchFamily="34" charset="0"/>
                <a:cs typeface="Geneva" pitchFamily="34" charset="0"/>
              </a:rPr>
              <a:t>)</a:t>
            </a:r>
          </a:p>
        </p:txBody>
      </p:sp>
      <p:graphicFrame>
        <p:nvGraphicFramePr>
          <p:cNvPr id="10" name="Object 3"/>
          <p:cNvGraphicFramePr>
            <a:graphicFrameLocks noGrp="1" noChangeAspect="1"/>
          </p:cNvGraphicFramePr>
          <p:nvPr>
            <p:ph idx="4294967295"/>
            <p:extLst>
              <p:ext uri="{D42A27DB-BD31-4B8C-83A1-F6EECF244321}">
                <p14:modId xmlns:p14="http://schemas.microsoft.com/office/powerpoint/2010/main" val="2788253055"/>
              </p:ext>
            </p:extLst>
          </p:nvPr>
        </p:nvGraphicFramePr>
        <p:xfrm>
          <a:off x="571472" y="1601788"/>
          <a:ext cx="8143932" cy="4524375"/>
        </p:xfrm>
        <a:graphic>
          <a:graphicData uri="http://schemas.openxmlformats.org/drawingml/2006/chart">
            <c:chart xmlns:c="http://schemas.openxmlformats.org/drawingml/2006/chart" xmlns:r="http://schemas.openxmlformats.org/officeDocument/2006/relationships" r:id="rId3"/>
          </a:graphicData>
        </a:graphic>
      </p:graphicFrame>
      <p:sp>
        <p:nvSpPr>
          <p:cNvPr id="5124" name="Text Box 5"/>
          <p:cNvSpPr txBox="1">
            <a:spLocks noChangeArrowheads="1"/>
          </p:cNvSpPr>
          <p:nvPr/>
        </p:nvSpPr>
        <p:spPr bwMode="auto">
          <a:xfrm>
            <a:off x="395536" y="1309865"/>
            <a:ext cx="720080" cy="353943"/>
          </a:xfrm>
          <a:prstGeom prst="rect">
            <a:avLst/>
          </a:prstGeom>
          <a:noFill/>
          <a:ln w="9525">
            <a:noFill/>
            <a:miter lim="800000"/>
            <a:headEnd/>
            <a:tailEnd/>
          </a:ln>
        </p:spPr>
        <p:txBody>
          <a:bodyPr wrap="square" anchor="ctr">
            <a:spAutoFit/>
          </a:bodyPr>
          <a:lstStyle/>
          <a:p>
            <a:r>
              <a:rPr lang="en-GB" sz="1700" dirty="0" smtClean="0">
                <a:latin typeface="Arial" pitchFamily="34" charset="0"/>
              </a:rPr>
              <a:t>Litres</a:t>
            </a:r>
            <a:endParaRPr lang="en-GB" sz="1700" dirty="0">
              <a:latin typeface="Arial" pitchFamily="34" charset="0"/>
            </a:endParaRPr>
          </a:p>
        </p:txBody>
      </p:sp>
      <p:sp>
        <p:nvSpPr>
          <p:cNvPr id="5126" name="Freeform 8"/>
          <p:cNvSpPr>
            <a:spLocks/>
          </p:cNvSpPr>
          <p:nvPr/>
        </p:nvSpPr>
        <p:spPr bwMode="auto">
          <a:xfrm>
            <a:off x="2034634" y="4673538"/>
            <a:ext cx="612068" cy="62707"/>
          </a:xfrm>
          <a:custGeom>
            <a:avLst/>
            <a:gdLst>
              <a:gd name="T0" fmla="*/ 0 w 627"/>
              <a:gd name="T1" fmla="*/ 0 h 84"/>
              <a:gd name="T2" fmla="*/ 2147483647 w 627"/>
              <a:gd name="T3" fmla="*/ 2147483647 h 84"/>
              <a:gd name="T4" fmla="*/ 0 60000 65536"/>
              <a:gd name="T5" fmla="*/ 0 60000 65536"/>
              <a:gd name="T6" fmla="*/ 0 w 627"/>
              <a:gd name="T7" fmla="*/ 0 h 84"/>
              <a:gd name="T8" fmla="*/ 627 w 627"/>
              <a:gd name="T9" fmla="*/ 84 h 84"/>
            </a:gdLst>
            <a:ahLst/>
            <a:cxnLst>
              <a:cxn ang="T4">
                <a:pos x="T0" y="T1"/>
              </a:cxn>
              <a:cxn ang="T5">
                <a:pos x="T2" y="T3"/>
              </a:cxn>
            </a:cxnLst>
            <a:rect l="T6" t="T7" r="T8" b="T9"/>
            <a:pathLst>
              <a:path w="627" h="84">
                <a:moveTo>
                  <a:pt x="0" y="0"/>
                </a:moveTo>
                <a:lnTo>
                  <a:pt x="627" y="84"/>
                </a:lnTo>
              </a:path>
            </a:pathLst>
          </a:custGeom>
          <a:noFill/>
          <a:ln w="38100">
            <a:solidFill>
              <a:srgbClr val="004687"/>
            </a:solidFill>
            <a:prstDash val="sysDot"/>
            <a:round/>
            <a:headEnd/>
            <a:tailEnd/>
          </a:ln>
        </p:spPr>
        <p:txBody>
          <a:bodyPr wrap="none" anchor="ctr"/>
          <a:lstStyle/>
          <a:p>
            <a:endParaRPr lang="sv-SE"/>
          </a:p>
        </p:txBody>
      </p:sp>
      <p:sp>
        <p:nvSpPr>
          <p:cNvPr id="5127" name="Freeform 9"/>
          <p:cNvSpPr>
            <a:spLocks/>
          </p:cNvSpPr>
          <p:nvPr/>
        </p:nvSpPr>
        <p:spPr bwMode="auto">
          <a:xfrm rot="21351916">
            <a:off x="1962940" y="4986367"/>
            <a:ext cx="720080" cy="144016"/>
          </a:xfrm>
          <a:custGeom>
            <a:avLst/>
            <a:gdLst>
              <a:gd name="T0" fmla="*/ 0 w 627"/>
              <a:gd name="T1" fmla="*/ 0 h 126"/>
              <a:gd name="T2" fmla="*/ 2147483647 w 627"/>
              <a:gd name="T3" fmla="*/ 2147483647 h 126"/>
              <a:gd name="T4" fmla="*/ 0 60000 65536"/>
              <a:gd name="T5" fmla="*/ 0 60000 65536"/>
              <a:gd name="T6" fmla="*/ 0 w 627"/>
              <a:gd name="T7" fmla="*/ 0 h 126"/>
              <a:gd name="T8" fmla="*/ 627 w 627"/>
              <a:gd name="T9" fmla="*/ 126 h 126"/>
            </a:gdLst>
            <a:ahLst/>
            <a:cxnLst>
              <a:cxn ang="T4">
                <a:pos x="T0" y="T1"/>
              </a:cxn>
              <a:cxn ang="T5">
                <a:pos x="T2" y="T3"/>
              </a:cxn>
            </a:cxnLst>
            <a:rect l="T6" t="T7" r="T8" b="T9"/>
            <a:pathLst>
              <a:path w="627" h="126">
                <a:moveTo>
                  <a:pt x="0" y="0"/>
                </a:moveTo>
                <a:lnTo>
                  <a:pt x="627" y="126"/>
                </a:lnTo>
              </a:path>
            </a:pathLst>
          </a:custGeom>
          <a:noFill/>
          <a:ln w="38100">
            <a:solidFill>
              <a:srgbClr val="BEBC00"/>
            </a:solidFill>
            <a:prstDash val="sysDot"/>
            <a:round/>
            <a:headEnd/>
            <a:tailEnd/>
          </a:ln>
        </p:spPr>
        <p:txBody>
          <a:bodyPr wrap="none" anchor="ctr"/>
          <a:lstStyle/>
          <a:p>
            <a:endParaRPr lang="sv-SE"/>
          </a:p>
        </p:txBody>
      </p:sp>
      <p:sp>
        <p:nvSpPr>
          <p:cNvPr id="5128" name="Text Box 12"/>
          <p:cNvSpPr txBox="1">
            <a:spLocks noChangeArrowheads="1"/>
          </p:cNvSpPr>
          <p:nvPr/>
        </p:nvSpPr>
        <p:spPr bwMode="auto">
          <a:xfrm>
            <a:off x="6705600" y="6528086"/>
            <a:ext cx="2271713" cy="244475"/>
          </a:xfrm>
          <a:prstGeom prst="rect">
            <a:avLst/>
          </a:prstGeom>
          <a:noFill/>
          <a:ln w="9525">
            <a:noFill/>
            <a:miter lim="800000"/>
            <a:headEnd/>
            <a:tailEnd/>
          </a:ln>
        </p:spPr>
        <p:txBody>
          <a:bodyPr>
            <a:spAutoFit/>
          </a:bodyPr>
          <a:lstStyle/>
          <a:p>
            <a:pPr algn="r">
              <a:spcBef>
                <a:spcPct val="50000"/>
              </a:spcBef>
            </a:pPr>
            <a:r>
              <a:rPr lang="sv-SE" sz="1000" dirty="0" smtClean="0">
                <a:latin typeface="Arial" pitchFamily="34" charset="0"/>
              </a:rPr>
              <a:t>Source: </a:t>
            </a:r>
            <a:r>
              <a:rPr lang="sv-SE" sz="1000" dirty="0">
                <a:latin typeface="Arial" pitchFamily="34" charset="0"/>
              </a:rPr>
              <a:t>CAN</a:t>
            </a:r>
          </a:p>
        </p:txBody>
      </p:sp>
      <p:sp>
        <p:nvSpPr>
          <p:cNvPr id="5129" name="Text Box 15"/>
          <p:cNvSpPr txBox="1">
            <a:spLocks noChangeArrowheads="1"/>
          </p:cNvSpPr>
          <p:nvPr/>
        </p:nvSpPr>
        <p:spPr bwMode="auto">
          <a:xfrm>
            <a:off x="8858250" y="50800"/>
            <a:ext cx="246063" cy="276999"/>
          </a:xfrm>
          <a:prstGeom prst="rect">
            <a:avLst/>
          </a:prstGeom>
          <a:noFill/>
          <a:ln w="9525">
            <a:noFill/>
            <a:miter lim="800000"/>
            <a:headEnd/>
            <a:tailEnd/>
          </a:ln>
        </p:spPr>
        <p:txBody>
          <a:bodyPr>
            <a:spAutoFit/>
          </a:bodyPr>
          <a:lstStyle/>
          <a:p>
            <a:pPr>
              <a:spcBef>
                <a:spcPct val="50000"/>
              </a:spcBef>
            </a:pPr>
            <a:r>
              <a:rPr lang="sv-SE" sz="1200" dirty="0" smtClean="0">
                <a:latin typeface="Arial" panose="020B0604020202020204" pitchFamily="34" charset="0"/>
                <a:cs typeface="Arial" panose="020B0604020202020204" pitchFamily="34" charset="0"/>
              </a:rPr>
              <a:t>3</a:t>
            </a:r>
            <a:endParaRPr lang="sv-SE" sz="12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26"/>
          <p:cNvSpPr>
            <a:spLocks noGrp="1" noChangeArrowheads="1"/>
          </p:cNvSpPr>
          <p:nvPr>
            <p:ph type="title" idx="4294967295"/>
          </p:nvPr>
        </p:nvSpPr>
        <p:spPr>
          <a:xfrm>
            <a:off x="179512" y="274638"/>
            <a:ext cx="8507288" cy="1143000"/>
          </a:xfrm>
          <a:noFill/>
          <a:ln w="25400">
            <a:noFill/>
          </a:ln>
        </p:spPr>
        <p:txBody>
          <a:bodyPr/>
          <a:lstStyle/>
          <a:p>
            <a:r>
              <a:rPr lang="en-US" sz="2200" b="1" dirty="0" smtClean="0">
                <a:cs typeface="Arial" panose="020B0604020202020204" pitchFamily="34" charset="0"/>
              </a:rPr>
              <a:t>Number of admissions (inpatient) and number of treated (inpatient) individuals for alcohol-related diagnosis, primary or secondary diagnosis. Number of individuals </a:t>
            </a:r>
            <a:r>
              <a:rPr lang="en-GB" sz="2200" b="1" dirty="0" err="1" smtClean="0">
                <a:cs typeface="Arial" panose="020B0604020202020204" pitchFamily="34" charset="0"/>
              </a:rPr>
              <a:t>beeing</a:t>
            </a:r>
            <a:r>
              <a:rPr lang="en-US" sz="2200" b="1" dirty="0" smtClean="0">
                <a:cs typeface="Arial" panose="020B0604020202020204" pitchFamily="34" charset="0"/>
              </a:rPr>
              <a:t> treated (inpatient) for the first time for alcohol-related diagnosis, primary or secondary diagnosis, since </a:t>
            </a:r>
            <a:r>
              <a:rPr lang="sv-SE" sz="2200" b="1" dirty="0" smtClean="0">
                <a:latin typeface="Arial" pitchFamily="34" charset="0"/>
                <a:ea typeface="Geneva" pitchFamily="34" charset="0"/>
                <a:cs typeface="Geneva" pitchFamily="34" charset="0"/>
              </a:rPr>
              <a:t>1987. 1987–2015. </a:t>
            </a:r>
          </a:p>
        </p:txBody>
      </p:sp>
      <p:graphicFrame>
        <p:nvGraphicFramePr>
          <p:cNvPr id="8" name="Object 1027"/>
          <p:cNvGraphicFramePr>
            <a:graphicFrameLocks noGrp="1" noChangeAspect="1"/>
          </p:cNvGraphicFramePr>
          <p:nvPr>
            <p:ph idx="4294967295"/>
            <p:extLst>
              <p:ext uri="{D42A27DB-BD31-4B8C-83A1-F6EECF244321}">
                <p14:modId xmlns:p14="http://schemas.microsoft.com/office/powerpoint/2010/main" val="3546783371"/>
              </p:ext>
            </p:extLst>
          </p:nvPr>
        </p:nvGraphicFramePr>
        <p:xfrm>
          <a:off x="357158" y="1785926"/>
          <a:ext cx="8501122" cy="4340237"/>
        </p:xfrm>
        <a:graphic>
          <a:graphicData uri="http://schemas.openxmlformats.org/drawingml/2006/chart">
            <c:chart xmlns:c="http://schemas.openxmlformats.org/drawingml/2006/chart" xmlns:r="http://schemas.openxmlformats.org/officeDocument/2006/relationships" r:id="rId3"/>
          </a:graphicData>
        </a:graphic>
      </p:graphicFrame>
      <p:sp>
        <p:nvSpPr>
          <p:cNvPr id="13316" name="Text Box 1028"/>
          <p:cNvSpPr txBox="1">
            <a:spLocks noChangeArrowheads="1"/>
          </p:cNvSpPr>
          <p:nvPr/>
        </p:nvSpPr>
        <p:spPr bwMode="auto">
          <a:xfrm>
            <a:off x="8715404" y="50800"/>
            <a:ext cx="388909" cy="276999"/>
          </a:xfrm>
          <a:prstGeom prst="rect">
            <a:avLst/>
          </a:prstGeom>
          <a:noFill/>
          <a:ln w="9525">
            <a:noFill/>
            <a:miter lim="800000"/>
            <a:headEnd/>
            <a:tailEnd/>
          </a:ln>
        </p:spPr>
        <p:txBody>
          <a:bodyPr wrap="square">
            <a:spAutoFit/>
          </a:bodyPr>
          <a:lstStyle/>
          <a:p>
            <a:pPr>
              <a:spcBef>
                <a:spcPct val="50000"/>
              </a:spcBef>
            </a:pPr>
            <a:r>
              <a:rPr lang="sv-SE" sz="1200" dirty="0" smtClean="0">
                <a:latin typeface="Arial" pitchFamily="34" charset="0"/>
              </a:rPr>
              <a:t> 4</a:t>
            </a:r>
            <a:endParaRPr lang="sv-SE" sz="1200" dirty="0">
              <a:latin typeface="Times New Roman" pitchFamily="18" charset="0"/>
            </a:endParaRPr>
          </a:p>
        </p:txBody>
      </p:sp>
      <p:sp>
        <p:nvSpPr>
          <p:cNvPr id="13319" name="Text Box 1034"/>
          <p:cNvSpPr txBox="1">
            <a:spLocks noChangeArrowheads="1"/>
          </p:cNvSpPr>
          <p:nvPr/>
        </p:nvSpPr>
        <p:spPr bwMode="auto">
          <a:xfrm>
            <a:off x="4355976" y="6494452"/>
            <a:ext cx="4621337" cy="246221"/>
          </a:xfrm>
          <a:prstGeom prst="rect">
            <a:avLst/>
          </a:prstGeom>
          <a:noFill/>
          <a:ln w="9525">
            <a:noFill/>
            <a:miter lim="800000"/>
            <a:headEnd/>
            <a:tailEnd/>
          </a:ln>
        </p:spPr>
        <p:txBody>
          <a:bodyPr wrap="square">
            <a:spAutoFit/>
          </a:bodyPr>
          <a:lstStyle/>
          <a:p>
            <a:pPr algn="r">
              <a:spcBef>
                <a:spcPct val="50000"/>
              </a:spcBef>
            </a:pPr>
            <a:r>
              <a:rPr lang="sv-SE" sz="1000" dirty="0" smtClean="0">
                <a:latin typeface="Arial" pitchFamily="34" charset="0"/>
              </a:rPr>
              <a:t>Source: The National Board </a:t>
            </a:r>
            <a:r>
              <a:rPr lang="en-US" sz="1000" dirty="0" smtClean="0">
                <a:latin typeface="Arial" pitchFamily="34" charset="0"/>
              </a:rPr>
              <a:t>of</a:t>
            </a:r>
            <a:r>
              <a:rPr lang="sv-SE" sz="1000" dirty="0" smtClean="0">
                <a:latin typeface="Arial" pitchFamily="34" charset="0"/>
              </a:rPr>
              <a:t> Health and Welfare</a:t>
            </a:r>
            <a:endParaRPr lang="sv-SE" sz="1000" dirty="0">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a:xfrm>
            <a:off x="142860" y="274638"/>
            <a:ext cx="8858280" cy="1143000"/>
          </a:xfrm>
          <a:noFill/>
          <a:ln w="25400">
            <a:noFill/>
          </a:ln>
        </p:spPr>
        <p:txBody>
          <a:bodyPr/>
          <a:lstStyle/>
          <a:p>
            <a:r>
              <a:rPr lang="en-US" sz="2200" b="1" dirty="0" smtClean="0">
                <a:latin typeface="Arial" pitchFamily="34" charset="0"/>
                <a:ea typeface="Geneva" pitchFamily="34" charset="0"/>
                <a:cs typeface="Geneva" pitchFamily="34" charset="0"/>
              </a:rPr>
              <a:t>Number of deaths with alcohol-related diagnosis as underlying or contributing cause of death by gender. </a:t>
            </a:r>
            <a:r>
              <a:rPr lang="en-GB" sz="2200" b="1" dirty="0" smtClean="0">
                <a:latin typeface="Arial" pitchFamily="34" charset="0"/>
                <a:ea typeface="Geneva" pitchFamily="34" charset="0"/>
                <a:cs typeface="Geneva" pitchFamily="34" charset="0"/>
              </a:rPr>
              <a:t>Age-standardised</a:t>
            </a:r>
            <a:r>
              <a:rPr lang="en-US" sz="2200" b="1" dirty="0" smtClean="0">
                <a:latin typeface="Arial" pitchFamily="34" charset="0"/>
                <a:ea typeface="Geneva" pitchFamily="34" charset="0"/>
                <a:cs typeface="Geneva" pitchFamily="34" charset="0"/>
              </a:rPr>
              <a:t> mortality per 100,000 inhabitants</a:t>
            </a:r>
            <a:r>
              <a:rPr lang="sv-SE" sz="2200" b="1" dirty="0" smtClean="0">
                <a:latin typeface="Arial" pitchFamily="34" charset="0"/>
                <a:ea typeface="Geneva" pitchFamily="34" charset="0"/>
                <a:cs typeface="Geneva" pitchFamily="34" charset="0"/>
              </a:rPr>
              <a:t>. 1969–2015.</a:t>
            </a:r>
          </a:p>
        </p:txBody>
      </p:sp>
      <p:graphicFrame>
        <p:nvGraphicFramePr>
          <p:cNvPr id="8" name="Object 3"/>
          <p:cNvGraphicFramePr>
            <a:graphicFrameLocks noGrp="1" noChangeAspect="1"/>
          </p:cNvGraphicFramePr>
          <p:nvPr>
            <p:ph idx="4294967295"/>
            <p:extLst>
              <p:ext uri="{D42A27DB-BD31-4B8C-83A1-F6EECF244321}">
                <p14:modId xmlns:p14="http://schemas.microsoft.com/office/powerpoint/2010/main" val="1915787070"/>
              </p:ext>
            </p:extLst>
          </p:nvPr>
        </p:nvGraphicFramePr>
        <p:xfrm>
          <a:off x="500035" y="1601788"/>
          <a:ext cx="8143932" cy="4524375"/>
        </p:xfrm>
        <a:graphic>
          <a:graphicData uri="http://schemas.openxmlformats.org/drawingml/2006/chart">
            <c:chart xmlns:c="http://schemas.openxmlformats.org/drawingml/2006/chart" xmlns:r="http://schemas.openxmlformats.org/officeDocument/2006/relationships" r:id="rId3"/>
          </a:graphicData>
        </a:graphic>
      </p:graphicFrame>
      <p:sp>
        <p:nvSpPr>
          <p:cNvPr id="15364" name="Text Box 4"/>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smtClean="0">
                <a:latin typeface="Arial" pitchFamily="34" charset="0"/>
              </a:rPr>
              <a:t> 5</a:t>
            </a:r>
            <a:endParaRPr lang="sv-SE" sz="1200" dirty="0">
              <a:latin typeface="Times New Roman" pitchFamily="18" charset="0"/>
            </a:endParaRPr>
          </a:p>
        </p:txBody>
      </p:sp>
      <p:sp>
        <p:nvSpPr>
          <p:cNvPr id="15365" name="Text Box 5"/>
          <p:cNvSpPr txBox="1">
            <a:spLocks noChangeArrowheads="1"/>
          </p:cNvSpPr>
          <p:nvPr/>
        </p:nvSpPr>
        <p:spPr bwMode="auto">
          <a:xfrm>
            <a:off x="421915" y="1500174"/>
            <a:ext cx="2421893" cy="353943"/>
          </a:xfrm>
          <a:prstGeom prst="rect">
            <a:avLst/>
          </a:prstGeom>
          <a:noFill/>
          <a:ln w="9525">
            <a:noFill/>
            <a:miter lim="800000"/>
            <a:headEnd/>
            <a:tailEnd/>
          </a:ln>
        </p:spPr>
        <p:txBody>
          <a:bodyPr wrap="square" anchor="ctr">
            <a:spAutoFit/>
          </a:bodyPr>
          <a:lstStyle/>
          <a:p>
            <a:r>
              <a:rPr lang="en-US" sz="1700" dirty="0" smtClean="0">
                <a:latin typeface="Arial" pitchFamily="34" charset="0"/>
              </a:rPr>
              <a:t>Number</a:t>
            </a:r>
            <a:r>
              <a:rPr lang="sv-SE" sz="1700" dirty="0" smtClean="0">
                <a:latin typeface="Arial" pitchFamily="34" charset="0"/>
              </a:rPr>
              <a:t> per 100,000</a:t>
            </a:r>
            <a:endParaRPr lang="sv-SE" sz="1700" dirty="0">
              <a:latin typeface="Arial" pitchFamily="34" charset="0"/>
            </a:endParaRPr>
          </a:p>
        </p:txBody>
      </p:sp>
      <p:sp>
        <p:nvSpPr>
          <p:cNvPr id="15367" name="Text Box 10"/>
          <p:cNvSpPr txBox="1">
            <a:spLocks noChangeArrowheads="1"/>
          </p:cNvSpPr>
          <p:nvPr/>
        </p:nvSpPr>
        <p:spPr bwMode="auto">
          <a:xfrm>
            <a:off x="5220072" y="6525344"/>
            <a:ext cx="3757241" cy="246221"/>
          </a:xfrm>
          <a:prstGeom prst="rect">
            <a:avLst/>
          </a:prstGeom>
          <a:noFill/>
          <a:ln w="9525">
            <a:noFill/>
            <a:miter lim="800000"/>
            <a:headEnd/>
            <a:tailEnd/>
          </a:ln>
        </p:spPr>
        <p:txBody>
          <a:bodyPr wrap="square">
            <a:spAutoFit/>
          </a:bodyPr>
          <a:lstStyle/>
          <a:p>
            <a:pPr algn="r">
              <a:spcBef>
                <a:spcPct val="50000"/>
              </a:spcBef>
            </a:pPr>
            <a:r>
              <a:rPr lang="sv-SE" sz="1000" dirty="0" smtClean="0">
                <a:latin typeface="Arial" pitchFamily="34" charset="0"/>
              </a:rPr>
              <a:t>Source: </a:t>
            </a:r>
            <a:r>
              <a:rPr lang="sv-SE" sz="1000" dirty="0">
                <a:latin typeface="Arial" pitchFamily="34" charset="0"/>
              </a:rPr>
              <a:t>The National Board </a:t>
            </a:r>
            <a:r>
              <a:rPr lang="en-US" sz="1000" dirty="0" smtClean="0">
                <a:latin typeface="Arial" pitchFamily="34" charset="0"/>
              </a:rPr>
              <a:t>of</a:t>
            </a:r>
            <a:r>
              <a:rPr lang="sv-SE" sz="1000" dirty="0" smtClean="0">
                <a:latin typeface="Arial" pitchFamily="34" charset="0"/>
              </a:rPr>
              <a:t> </a:t>
            </a:r>
            <a:r>
              <a:rPr lang="sv-SE" sz="1000" dirty="0">
                <a:latin typeface="Arial" pitchFamily="34" charset="0"/>
              </a:rPr>
              <a:t>Health and Welfare</a:t>
            </a:r>
          </a:p>
        </p:txBody>
      </p:sp>
    </p:spTree>
    <p:extLst>
      <p:ext uri="{BB962C8B-B14F-4D97-AF65-F5344CB8AC3E}">
        <p14:creationId xmlns:p14="http://schemas.microsoft.com/office/powerpoint/2010/main" val="3209267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idx="4294967295"/>
          </p:nvPr>
        </p:nvSpPr>
        <p:spPr>
          <a:xfrm>
            <a:off x="414366" y="186314"/>
            <a:ext cx="8229600" cy="1011237"/>
          </a:xfrm>
          <a:noFill/>
          <a:ln w="25400">
            <a:noFill/>
          </a:ln>
        </p:spPr>
        <p:txBody>
          <a:bodyPr/>
          <a:lstStyle/>
          <a:p>
            <a:r>
              <a:rPr lang="sv-SE" sz="2200" b="1" dirty="0" smtClean="0">
                <a:latin typeface="Arial" charset="0"/>
                <a:ea typeface="Geneva" pitchFamily="34" charset="0"/>
                <a:cs typeface="Geneva" pitchFamily="34" charset="0"/>
              </a:rPr>
              <a:t>Trends in </a:t>
            </a:r>
            <a:r>
              <a:rPr lang="en-US" sz="2200" b="1" dirty="0" smtClean="0">
                <a:latin typeface="Arial" charset="0"/>
                <a:ea typeface="Geneva" pitchFamily="34" charset="0"/>
                <a:cs typeface="Geneva" pitchFamily="34" charset="0"/>
              </a:rPr>
              <a:t>street prices of cannabis resin, marijuana, amphetamines, cocaine and brown heroin, adjusted to the 2015 consumer price </a:t>
            </a:r>
            <a:r>
              <a:rPr lang="sv-SE" sz="2200" b="1" dirty="0" smtClean="0">
                <a:latin typeface="Arial" charset="0"/>
                <a:ea typeface="Geneva" pitchFamily="34" charset="0"/>
                <a:cs typeface="Geneva" pitchFamily="34" charset="0"/>
              </a:rPr>
              <a:t>index. 1988</a:t>
            </a:r>
            <a:r>
              <a:rPr lang="sv-SE" sz="2200" b="1" dirty="0" smtClean="0">
                <a:latin typeface="Arial" pitchFamily="34" charset="0"/>
                <a:ea typeface="Geneva" pitchFamily="34" charset="0"/>
                <a:cs typeface="Geneva" pitchFamily="34" charset="0"/>
              </a:rPr>
              <a:t>–</a:t>
            </a:r>
            <a:r>
              <a:rPr lang="sv-SE" sz="2200" b="1" dirty="0" smtClean="0">
                <a:latin typeface="Arial" charset="0"/>
                <a:ea typeface="Geneva" pitchFamily="34" charset="0"/>
                <a:cs typeface="Geneva" pitchFamily="34" charset="0"/>
              </a:rPr>
              <a:t>2015. Index 1988=100. </a:t>
            </a:r>
          </a:p>
        </p:txBody>
      </p:sp>
      <p:graphicFrame>
        <p:nvGraphicFramePr>
          <p:cNvPr id="8" name="Object 3"/>
          <p:cNvGraphicFramePr>
            <a:graphicFrameLocks noGrp="1" noChangeAspect="1"/>
          </p:cNvGraphicFramePr>
          <p:nvPr>
            <p:ph idx="4294967295"/>
            <p:extLst>
              <p:ext uri="{D42A27DB-BD31-4B8C-83A1-F6EECF244321}">
                <p14:modId xmlns:p14="http://schemas.microsoft.com/office/powerpoint/2010/main" val="2257189346"/>
              </p:ext>
            </p:extLst>
          </p:nvPr>
        </p:nvGraphicFramePr>
        <p:xfrm>
          <a:off x="642910" y="1601788"/>
          <a:ext cx="8001056" cy="4524375"/>
        </p:xfrm>
        <a:graphic>
          <a:graphicData uri="http://schemas.openxmlformats.org/drawingml/2006/chart">
            <c:chart xmlns:c="http://schemas.openxmlformats.org/drawingml/2006/chart" xmlns:r="http://schemas.openxmlformats.org/officeDocument/2006/relationships" r:id="rId3"/>
          </a:graphicData>
        </a:graphic>
      </p:graphicFrame>
      <p:sp>
        <p:nvSpPr>
          <p:cNvPr id="22532" name="Text Box 5"/>
          <p:cNvSpPr txBox="1">
            <a:spLocks noChangeArrowheads="1"/>
          </p:cNvSpPr>
          <p:nvPr/>
        </p:nvSpPr>
        <p:spPr bwMode="auto">
          <a:xfrm>
            <a:off x="614335" y="1261289"/>
            <a:ext cx="720069" cy="353943"/>
          </a:xfrm>
          <a:prstGeom prst="rect">
            <a:avLst/>
          </a:prstGeom>
          <a:noFill/>
          <a:ln w="9525">
            <a:noFill/>
            <a:miter lim="800000"/>
            <a:headEnd/>
            <a:tailEnd/>
          </a:ln>
        </p:spPr>
        <p:txBody>
          <a:bodyPr wrap="none" anchor="ctr">
            <a:spAutoFit/>
          </a:bodyPr>
          <a:lstStyle/>
          <a:p>
            <a:r>
              <a:rPr lang="sv-SE" sz="1700" dirty="0">
                <a:latin typeface="Arial" pitchFamily="34" charset="0"/>
              </a:rPr>
              <a:t>Index</a:t>
            </a:r>
          </a:p>
        </p:txBody>
      </p:sp>
      <p:sp>
        <p:nvSpPr>
          <p:cNvPr id="22534" name="Text Box 10"/>
          <p:cNvSpPr txBox="1">
            <a:spLocks noChangeArrowheads="1"/>
          </p:cNvSpPr>
          <p:nvPr/>
        </p:nvSpPr>
        <p:spPr bwMode="auto">
          <a:xfrm>
            <a:off x="6429388" y="6530400"/>
            <a:ext cx="2547938" cy="244475"/>
          </a:xfrm>
          <a:prstGeom prst="rect">
            <a:avLst/>
          </a:prstGeom>
          <a:noFill/>
          <a:ln w="9525">
            <a:noFill/>
            <a:miter lim="800000"/>
            <a:headEnd/>
            <a:tailEnd/>
          </a:ln>
        </p:spPr>
        <p:txBody>
          <a:bodyPr>
            <a:spAutoFit/>
          </a:bodyPr>
          <a:lstStyle/>
          <a:p>
            <a:pPr algn="r">
              <a:spcBef>
                <a:spcPct val="50000"/>
              </a:spcBef>
            </a:pPr>
            <a:r>
              <a:rPr lang="sv-SE" sz="1000" dirty="0" smtClean="0">
                <a:latin typeface="Arial" pitchFamily="34" charset="0"/>
              </a:rPr>
              <a:t>Source: </a:t>
            </a:r>
            <a:r>
              <a:rPr lang="sv-SE" sz="1000" dirty="0">
                <a:latin typeface="Arial" pitchFamily="34" charset="0"/>
              </a:rPr>
              <a:t>CAN</a:t>
            </a:r>
          </a:p>
        </p:txBody>
      </p:sp>
      <p:sp>
        <p:nvSpPr>
          <p:cNvPr id="22535" name="Text Box 13"/>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a:latin typeface="Arial" pitchFamily="34" charset="0"/>
              </a:rPr>
              <a:t> </a:t>
            </a:r>
            <a:r>
              <a:rPr lang="sv-SE" sz="1200" dirty="0" smtClean="0">
                <a:latin typeface="Arial" pitchFamily="34" charset="0"/>
              </a:rPr>
              <a:t>6</a:t>
            </a:r>
            <a:endParaRPr lang="sv-SE" sz="12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214282" y="274638"/>
            <a:ext cx="8501122" cy="1011237"/>
          </a:xfrm>
          <a:noFill/>
          <a:ln w="25400">
            <a:noFill/>
          </a:ln>
        </p:spPr>
        <p:txBody>
          <a:bodyPr/>
          <a:lstStyle/>
          <a:p>
            <a:r>
              <a:rPr lang="sv-SE" sz="2200" b="1" dirty="0" smtClean="0">
                <a:latin typeface="Arial" pitchFamily="34" charset="0"/>
                <a:ea typeface="Geneva" pitchFamily="34" charset="0"/>
                <a:cs typeface="Geneva" pitchFamily="34" charset="0"/>
              </a:rPr>
              <a:t>Proportion </a:t>
            </a:r>
            <a:r>
              <a:rPr lang="en-US" sz="2200" b="1" dirty="0" smtClean="0">
                <a:latin typeface="Arial" pitchFamily="34" charset="0"/>
                <a:ea typeface="Geneva" pitchFamily="34" charset="0"/>
                <a:cs typeface="Geneva" pitchFamily="34" charset="0"/>
              </a:rPr>
              <a:t>of students in their ninth and eleventh school years and 18-year-old male conscripts, reporting lifetime prevalence of illicit drugs</a:t>
            </a:r>
            <a:r>
              <a:rPr lang="sv-SE" sz="2200" b="1" dirty="0" smtClean="0">
                <a:latin typeface="Arial" pitchFamily="34" charset="0"/>
                <a:ea typeface="Geneva" pitchFamily="34" charset="0"/>
                <a:cs typeface="Geneva" pitchFamily="34" charset="0"/>
              </a:rPr>
              <a:t>. 1971–2016.</a:t>
            </a:r>
          </a:p>
        </p:txBody>
      </p:sp>
      <p:sp>
        <p:nvSpPr>
          <p:cNvPr id="47108" name="Text Box 4"/>
          <p:cNvSpPr txBox="1">
            <a:spLocks noChangeArrowheads="1"/>
          </p:cNvSpPr>
          <p:nvPr/>
        </p:nvSpPr>
        <p:spPr bwMode="auto">
          <a:xfrm>
            <a:off x="8715375" y="50800"/>
            <a:ext cx="427038" cy="276999"/>
          </a:xfrm>
          <a:prstGeom prst="rect">
            <a:avLst/>
          </a:prstGeom>
          <a:noFill/>
          <a:ln w="9525">
            <a:noFill/>
            <a:miter lim="800000"/>
            <a:headEnd/>
            <a:tailEnd/>
          </a:ln>
        </p:spPr>
        <p:txBody>
          <a:bodyPr>
            <a:spAutoFit/>
          </a:bodyPr>
          <a:lstStyle/>
          <a:p>
            <a:pPr>
              <a:spcBef>
                <a:spcPct val="50000"/>
              </a:spcBef>
            </a:pPr>
            <a:r>
              <a:rPr lang="sv-SE" sz="1200" dirty="0">
                <a:latin typeface="Arial" pitchFamily="34" charset="0"/>
              </a:rPr>
              <a:t> </a:t>
            </a:r>
            <a:r>
              <a:rPr lang="sv-SE" sz="1200" dirty="0" smtClean="0">
                <a:latin typeface="Arial" pitchFamily="34" charset="0"/>
              </a:rPr>
              <a:t>7</a:t>
            </a:r>
            <a:endParaRPr lang="sv-SE" sz="1200" dirty="0">
              <a:latin typeface="Times New Roman" pitchFamily="18" charset="0"/>
            </a:endParaRPr>
          </a:p>
        </p:txBody>
      </p:sp>
      <p:sp>
        <p:nvSpPr>
          <p:cNvPr id="47109" name="Text Box 10"/>
          <p:cNvSpPr txBox="1">
            <a:spLocks noChangeArrowheads="1"/>
          </p:cNvSpPr>
          <p:nvPr/>
        </p:nvSpPr>
        <p:spPr bwMode="auto">
          <a:xfrm>
            <a:off x="6429375" y="6527550"/>
            <a:ext cx="2547938" cy="244475"/>
          </a:xfrm>
          <a:prstGeom prst="rect">
            <a:avLst/>
          </a:prstGeom>
          <a:noFill/>
          <a:ln w="9525">
            <a:noFill/>
            <a:miter lim="800000"/>
            <a:headEnd/>
            <a:tailEnd/>
          </a:ln>
        </p:spPr>
        <p:txBody>
          <a:bodyPr>
            <a:spAutoFit/>
          </a:bodyPr>
          <a:lstStyle/>
          <a:p>
            <a:pPr algn="r">
              <a:spcBef>
                <a:spcPct val="50000"/>
              </a:spcBef>
            </a:pPr>
            <a:r>
              <a:rPr lang="sv-SE" sz="1000" dirty="0" smtClean="0">
                <a:latin typeface="Arial" pitchFamily="34" charset="0"/>
              </a:rPr>
              <a:t>Source: </a:t>
            </a:r>
            <a:r>
              <a:rPr lang="sv-SE" sz="1000" dirty="0">
                <a:latin typeface="Arial" pitchFamily="34" charset="0"/>
              </a:rPr>
              <a:t>CAN</a:t>
            </a:r>
          </a:p>
        </p:txBody>
      </p:sp>
      <p:sp>
        <p:nvSpPr>
          <p:cNvPr id="47110" name="Freeform 14"/>
          <p:cNvSpPr>
            <a:spLocks/>
          </p:cNvSpPr>
          <p:nvPr/>
        </p:nvSpPr>
        <p:spPr bwMode="auto">
          <a:xfrm>
            <a:off x="4429125" y="4714875"/>
            <a:ext cx="723900" cy="9525"/>
          </a:xfrm>
          <a:custGeom>
            <a:avLst/>
            <a:gdLst>
              <a:gd name="T0" fmla="*/ 0 w 456"/>
              <a:gd name="T1" fmla="*/ 0 h 6"/>
              <a:gd name="T2" fmla="*/ 2147483647 w 456"/>
              <a:gd name="T3" fmla="*/ 2147483647 h 6"/>
              <a:gd name="T4" fmla="*/ 0 60000 65536"/>
              <a:gd name="T5" fmla="*/ 0 60000 65536"/>
              <a:gd name="T6" fmla="*/ 0 w 456"/>
              <a:gd name="T7" fmla="*/ 0 h 6"/>
              <a:gd name="T8" fmla="*/ 456 w 456"/>
              <a:gd name="T9" fmla="*/ 6 h 6"/>
            </a:gdLst>
            <a:ahLst/>
            <a:cxnLst>
              <a:cxn ang="T4">
                <a:pos x="T0" y="T1"/>
              </a:cxn>
              <a:cxn ang="T5">
                <a:pos x="T2" y="T3"/>
              </a:cxn>
            </a:cxnLst>
            <a:rect l="T6" t="T7" r="T8" b="T9"/>
            <a:pathLst>
              <a:path w="456" h="6">
                <a:moveTo>
                  <a:pt x="0" y="0"/>
                </a:moveTo>
                <a:lnTo>
                  <a:pt x="456" y="6"/>
                </a:lnTo>
              </a:path>
            </a:pathLst>
          </a:custGeom>
          <a:noFill/>
          <a:ln w="25400">
            <a:solidFill>
              <a:srgbClr val="008000"/>
            </a:solidFill>
            <a:prstDash val="dash"/>
            <a:round/>
            <a:headEnd/>
            <a:tailEnd/>
          </a:ln>
        </p:spPr>
        <p:txBody>
          <a:bodyPr>
            <a:spAutoFit/>
          </a:bodyPr>
          <a:lstStyle/>
          <a:p>
            <a:endParaRPr lang="sv-SE"/>
          </a:p>
        </p:txBody>
      </p:sp>
      <p:graphicFrame>
        <p:nvGraphicFramePr>
          <p:cNvPr id="7" name="Object 3"/>
          <p:cNvGraphicFramePr>
            <a:graphicFrameLocks noChangeAspect="1"/>
          </p:cNvGraphicFramePr>
          <p:nvPr>
            <p:extLst>
              <p:ext uri="{D42A27DB-BD31-4B8C-83A1-F6EECF244321}">
                <p14:modId xmlns:p14="http://schemas.microsoft.com/office/powerpoint/2010/main" val="4239226061"/>
              </p:ext>
            </p:extLst>
          </p:nvPr>
        </p:nvGraphicFramePr>
        <p:xfrm>
          <a:off x="323528" y="1428736"/>
          <a:ext cx="8177561" cy="4695828"/>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8"/>
          <p:cNvCxnSpPr/>
          <p:nvPr/>
        </p:nvCxnSpPr>
        <p:spPr>
          <a:xfrm>
            <a:off x="3637527" y="4762692"/>
            <a:ext cx="574433" cy="34460"/>
          </a:xfrm>
          <a:prstGeom prst="line">
            <a:avLst/>
          </a:prstGeom>
          <a:ln w="38100">
            <a:solidFill>
              <a:schemeClr val="tx1">
                <a:lumMod val="65000"/>
              </a:schemeClr>
            </a:solidFill>
            <a:prstDash val="sysDot"/>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title" idx="4294967295"/>
          </p:nvPr>
        </p:nvSpPr>
        <p:spPr>
          <a:xfrm>
            <a:off x="428625" y="142875"/>
            <a:ext cx="8229600" cy="1269901"/>
          </a:xfrm>
          <a:noFill/>
          <a:ln w="25400">
            <a:noFill/>
          </a:ln>
        </p:spPr>
        <p:txBody>
          <a:bodyPr/>
          <a:lstStyle/>
          <a:p>
            <a:r>
              <a:rPr lang="en-US" sz="2200" b="1" dirty="0" smtClean="0"/>
              <a:t>Proportion of people </a:t>
            </a:r>
            <a:r>
              <a:rPr lang="en-US" sz="2200" b="1" dirty="0"/>
              <a:t>under 30 years </a:t>
            </a:r>
            <a:r>
              <a:rPr lang="en-US" sz="2200" b="1" dirty="0" smtClean="0"/>
              <a:t>old suspected </a:t>
            </a:r>
            <a:r>
              <a:rPr lang="en-US" sz="2200" b="1" dirty="0"/>
              <a:t>of drug offenses, </a:t>
            </a:r>
            <a:r>
              <a:rPr lang="en-GB" sz="2200" b="1" dirty="0" smtClean="0"/>
              <a:t>hospitalised</a:t>
            </a:r>
            <a:r>
              <a:rPr lang="en-US" sz="2200" b="1" dirty="0" smtClean="0"/>
              <a:t> </a:t>
            </a:r>
            <a:r>
              <a:rPr lang="en-US" sz="2200" b="1" dirty="0"/>
              <a:t>for </a:t>
            </a:r>
            <a:r>
              <a:rPr lang="en-US" sz="2200" b="1" dirty="0" smtClean="0"/>
              <a:t>illicit drug-related </a:t>
            </a:r>
            <a:r>
              <a:rPr lang="en-US" sz="2200" b="1" dirty="0"/>
              <a:t>primary diagnoses, or deceased of drug-related causes</a:t>
            </a:r>
            <a:r>
              <a:rPr lang="sv-SE" sz="2200" b="1" dirty="0" smtClean="0">
                <a:ea typeface="Geneva" pitchFamily="34" charset="0"/>
                <a:cs typeface="Geneva" pitchFamily="34" charset="0"/>
              </a:rPr>
              <a:t>. </a:t>
            </a:r>
            <a:r>
              <a:rPr lang="sv-SE" sz="2200" b="1" dirty="0" smtClean="0">
                <a:latin typeface="Arial" pitchFamily="34" charset="0"/>
                <a:ea typeface="Geneva" pitchFamily="34" charset="0"/>
                <a:cs typeface="Geneva" pitchFamily="34" charset="0"/>
              </a:rPr>
              <a:t>1987–2015.</a:t>
            </a:r>
          </a:p>
        </p:txBody>
      </p:sp>
      <p:sp>
        <p:nvSpPr>
          <p:cNvPr id="48132" name="Text Box 4"/>
          <p:cNvSpPr txBox="1">
            <a:spLocks noChangeArrowheads="1"/>
          </p:cNvSpPr>
          <p:nvPr/>
        </p:nvSpPr>
        <p:spPr bwMode="auto">
          <a:xfrm>
            <a:off x="8715375" y="50800"/>
            <a:ext cx="407988" cy="276999"/>
          </a:xfrm>
          <a:prstGeom prst="rect">
            <a:avLst/>
          </a:prstGeom>
          <a:noFill/>
          <a:ln w="9525">
            <a:noFill/>
            <a:miter lim="800000"/>
            <a:headEnd/>
            <a:tailEnd/>
          </a:ln>
        </p:spPr>
        <p:txBody>
          <a:bodyPr>
            <a:spAutoFit/>
          </a:bodyPr>
          <a:lstStyle/>
          <a:p>
            <a:pPr>
              <a:spcBef>
                <a:spcPct val="50000"/>
              </a:spcBef>
            </a:pPr>
            <a:r>
              <a:rPr lang="sv-SE" sz="1200" dirty="0">
                <a:latin typeface="Arial" pitchFamily="34" charset="0"/>
              </a:rPr>
              <a:t> </a:t>
            </a:r>
            <a:r>
              <a:rPr lang="sv-SE" sz="1200" dirty="0" smtClean="0">
                <a:latin typeface="Arial" pitchFamily="34" charset="0"/>
              </a:rPr>
              <a:t>8</a:t>
            </a:r>
            <a:endParaRPr lang="sv-SE" sz="1200" dirty="0">
              <a:latin typeface="Times New Roman" pitchFamily="18" charset="0"/>
            </a:endParaRPr>
          </a:p>
        </p:txBody>
      </p:sp>
      <p:sp>
        <p:nvSpPr>
          <p:cNvPr id="48133" name="Text Box 18"/>
          <p:cNvSpPr txBox="1">
            <a:spLocks noChangeArrowheads="1"/>
          </p:cNvSpPr>
          <p:nvPr/>
        </p:nvSpPr>
        <p:spPr bwMode="auto">
          <a:xfrm>
            <a:off x="2555776" y="6525344"/>
            <a:ext cx="6421537" cy="246221"/>
          </a:xfrm>
          <a:prstGeom prst="rect">
            <a:avLst/>
          </a:prstGeom>
          <a:noFill/>
          <a:ln w="9525">
            <a:noFill/>
            <a:miter lim="800000"/>
            <a:headEnd/>
            <a:tailEnd/>
          </a:ln>
        </p:spPr>
        <p:txBody>
          <a:bodyPr wrap="square">
            <a:spAutoFit/>
          </a:bodyPr>
          <a:lstStyle/>
          <a:p>
            <a:pPr algn="r">
              <a:spcBef>
                <a:spcPct val="50000"/>
              </a:spcBef>
            </a:pPr>
            <a:r>
              <a:rPr lang="en-US" sz="1000" dirty="0" smtClean="0">
                <a:latin typeface="Arial" pitchFamily="34" charset="0"/>
              </a:rPr>
              <a:t>Sources: The National Board of Health and Welfare, The Swedish National Council for Crime Prevention</a:t>
            </a:r>
            <a:endParaRPr lang="en-US" sz="1000" dirty="0">
              <a:latin typeface="Arial" pitchFamily="34" charset="0"/>
            </a:endParaRPr>
          </a:p>
        </p:txBody>
      </p:sp>
      <p:sp>
        <p:nvSpPr>
          <p:cNvPr id="48135" name="Rectangle 33"/>
          <p:cNvSpPr>
            <a:spLocks noChangeArrowheads="1"/>
          </p:cNvSpPr>
          <p:nvPr/>
        </p:nvSpPr>
        <p:spPr bwMode="auto">
          <a:xfrm>
            <a:off x="4445000" y="3113088"/>
            <a:ext cx="627063" cy="198437"/>
          </a:xfrm>
          <a:prstGeom prst="rect">
            <a:avLst/>
          </a:prstGeom>
          <a:noFill/>
          <a:ln w="9525">
            <a:noFill/>
            <a:miter lim="800000"/>
            <a:headEnd/>
            <a:tailEnd/>
          </a:ln>
        </p:spPr>
        <p:txBody>
          <a:bodyPr/>
          <a:lstStyle/>
          <a:p>
            <a:endParaRPr lang="sv-SE" dirty="0">
              <a:latin typeface="Arial" pitchFamily="34" charset="0"/>
            </a:endParaRPr>
          </a:p>
        </p:txBody>
      </p:sp>
      <p:sp>
        <p:nvSpPr>
          <p:cNvPr id="48136" name="Rectangle 37"/>
          <p:cNvSpPr>
            <a:spLocks noChangeArrowheads="1"/>
          </p:cNvSpPr>
          <p:nvPr/>
        </p:nvSpPr>
        <p:spPr bwMode="auto">
          <a:xfrm>
            <a:off x="4445000" y="3586163"/>
            <a:ext cx="627063" cy="200025"/>
          </a:xfrm>
          <a:prstGeom prst="rect">
            <a:avLst/>
          </a:prstGeom>
          <a:noFill/>
          <a:ln w="9525">
            <a:noFill/>
            <a:miter lim="800000"/>
            <a:headEnd/>
            <a:tailEnd/>
          </a:ln>
        </p:spPr>
        <p:txBody>
          <a:bodyPr/>
          <a:lstStyle/>
          <a:p>
            <a:endParaRPr lang="sv-SE" dirty="0">
              <a:latin typeface="Arial" pitchFamily="34" charset="0"/>
            </a:endParaRPr>
          </a:p>
        </p:txBody>
      </p:sp>
      <p:sp>
        <p:nvSpPr>
          <p:cNvPr id="48137" name="Rectangle 41"/>
          <p:cNvSpPr>
            <a:spLocks noChangeArrowheads="1"/>
          </p:cNvSpPr>
          <p:nvPr/>
        </p:nvSpPr>
        <p:spPr bwMode="auto">
          <a:xfrm>
            <a:off x="4445000" y="4049713"/>
            <a:ext cx="455613" cy="198437"/>
          </a:xfrm>
          <a:prstGeom prst="rect">
            <a:avLst/>
          </a:prstGeom>
          <a:noFill/>
          <a:ln w="9525">
            <a:noFill/>
            <a:miter lim="800000"/>
            <a:headEnd/>
            <a:tailEnd/>
          </a:ln>
        </p:spPr>
        <p:txBody>
          <a:bodyPr/>
          <a:lstStyle/>
          <a:p>
            <a:endParaRPr lang="sv-SE" dirty="0">
              <a:latin typeface="Arial" pitchFamily="34" charset="0"/>
            </a:endParaRPr>
          </a:p>
        </p:txBody>
      </p:sp>
      <p:graphicFrame>
        <p:nvGraphicFramePr>
          <p:cNvPr id="8" name="Object 3"/>
          <p:cNvGraphicFramePr>
            <a:graphicFrameLocks noChangeAspect="1"/>
          </p:cNvGraphicFramePr>
          <p:nvPr>
            <p:extLst>
              <p:ext uri="{D42A27DB-BD31-4B8C-83A1-F6EECF244321}">
                <p14:modId xmlns:p14="http://schemas.microsoft.com/office/powerpoint/2010/main" val="3423382403"/>
              </p:ext>
            </p:extLst>
          </p:nvPr>
        </p:nvGraphicFramePr>
        <p:xfrm>
          <a:off x="428596" y="1285860"/>
          <a:ext cx="8159779" cy="47863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7019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Tema1</Template>
  <TotalTime>0</TotalTime>
  <Words>609</Words>
  <Application>Microsoft Office PowerPoint</Application>
  <PresentationFormat>Bildspel på skärmen (4:3)</PresentationFormat>
  <Paragraphs>98</Paragraphs>
  <Slides>17</Slides>
  <Notes>17</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17</vt:i4>
      </vt:variant>
    </vt:vector>
  </HeadingPairs>
  <TitlesOfParts>
    <vt:vector size="23" baseType="lpstr">
      <vt:lpstr>Arial</vt:lpstr>
      <vt:lpstr>Calibri</vt:lpstr>
      <vt:lpstr>Geneva</vt:lpstr>
      <vt:lpstr>HelveticaNeueLT Std</vt:lpstr>
      <vt:lpstr>Times New Roman</vt:lpstr>
      <vt:lpstr>Tema1</vt:lpstr>
      <vt:lpstr>PowerPoint-presentation</vt:lpstr>
      <vt:lpstr>Number of licensed premises to the general public and to restricted groups. Numbers are from the end of each year. 1977–2015.</vt:lpstr>
      <vt:lpstr>Consumption of alcohol from different sources, in litres of 100% alcohol per inhabitant aged 15 or over, in Sweden. 2001–2015.</vt:lpstr>
      <vt:lpstr>Average total alcohol consumption in litres of pure alcohol  (100 %) by gender and school year. 1977–2016. (1977–1989 relates to estimated values)</vt:lpstr>
      <vt:lpstr>Number of admissions (inpatient) and number of treated (inpatient) individuals for alcohol-related diagnosis, primary or secondary diagnosis. Number of individuals beeing treated (inpatient) for the first time for alcohol-related diagnosis, primary or secondary diagnosis, since 1987. 1987–2015. </vt:lpstr>
      <vt:lpstr>Number of deaths with alcohol-related diagnosis as underlying or contributing cause of death by gender. Age-standardised mortality per 100,000 inhabitants. 1969–2015.</vt:lpstr>
      <vt:lpstr>Trends in street prices of cannabis resin, marijuana, amphetamines, cocaine and brown heroin, adjusted to the 2015 consumer price index. 1988–2015. Index 1988=100. </vt:lpstr>
      <vt:lpstr>Proportion of students in their ninth and eleventh school years and 18-year-old male conscripts, reporting lifetime prevalence of illicit drugs. 1971–2016.</vt:lpstr>
      <vt:lpstr>Proportion of people under 30 years old suspected of drug offenses, hospitalised for illicit drug-related primary diagnoses, or deceased of drug-related causes. 1987–2015.</vt:lpstr>
      <vt:lpstr>Proportion of students who have used cannabis in the past 30 days in Sweden, other Nordic countries, other ESPAD countries, and all ESPAD countries a). 1995–2015. a) The 25 countries that participated in 2015 and on at least three other occasions.</vt:lpstr>
      <vt:lpstr>Proportion of students in their ninth and eleventh school year reporting lifetime use of inhalants.  1971–2016.</vt:lpstr>
      <vt:lpstr>Proportion of persons suspected of violating the law prohibiting certain doping substances, by age groups. 1993–2015.</vt:lpstr>
      <vt:lpstr>Proportion of smokers in the population (16–84 year) by gender. Two-year averages of daily use since 1980–2015, of sporadic and total use since 1988–2013.</vt:lpstr>
      <vt:lpstr>Proportion of frequent smokers (daily or nearly every day use) in the population (16–84 years) and among students in their ninth and eleventh (since 2004) school year by gender. 2000–2016.</vt:lpstr>
      <vt:lpstr>Annual sales of cigarettes (numbers), other tobacco products intended for smoking (cigars/cigarillos, loose tobacco), and moist snuff (gram) per person age 15 or over. 1970–2015.</vt:lpstr>
      <vt:lpstr>Proportion of frequent snuff users (daily or nearly every day use) in the population (16–84 years) and among students in their ninth and eleventh school year by gender. 2000–2016.</vt:lpstr>
      <vt:lpstr>Deaths due to lung cancer per 100,000 inhabitants.  Age-standardised. 1955–2015.</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CAN Presentations mall</dc:subject>
  <dc:creator/>
  <dc:description>2008-01-02</dc:description>
  <cp:lastModifiedBy/>
  <cp:revision>1</cp:revision>
  <dcterms:created xsi:type="dcterms:W3CDTF">2008-07-02T13:26:31Z</dcterms:created>
  <dcterms:modified xsi:type="dcterms:W3CDTF">2017-04-10T08:55:19Z</dcterms:modified>
</cp:coreProperties>
</file>