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theme/themeOverride5.xml" ContentType="application/vnd.openxmlformats-officedocument.themeOverrid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theme/themeOverride6.xml" ContentType="application/vnd.openxmlformats-officedocument.themeOverride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theme/themeOverride7.xml" ContentType="application/vnd.openxmlformats-officedocument.themeOverride+xml"/>
  <Override PartName="/ppt/charts/chart14.xml" ContentType="application/vnd.openxmlformats-officedocument.drawingml.chart+xml"/>
  <Override PartName="/ppt/theme/themeOverride8.xml" ContentType="application/vnd.openxmlformats-officedocument.themeOverride+xml"/>
  <Override PartName="/ppt/drawings/drawing1.xml" ContentType="application/vnd.openxmlformats-officedocument.drawingml.chartshapes+xml"/>
  <Override PartName="/ppt/charts/chart15.xml" ContentType="application/vnd.openxmlformats-officedocument.drawingml.chart+xml"/>
  <Override PartName="/ppt/theme/themeOverride9.xml" ContentType="application/vnd.openxmlformats-officedocument.themeOverride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drawings/drawing3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18"/>
  </p:notesMasterIdLst>
  <p:sldIdLst>
    <p:sldId id="308" r:id="rId2"/>
    <p:sldId id="346" r:id="rId3"/>
    <p:sldId id="350" r:id="rId4"/>
    <p:sldId id="320" r:id="rId5"/>
    <p:sldId id="361" r:id="rId6"/>
    <p:sldId id="359" r:id="rId7"/>
    <p:sldId id="360" r:id="rId8"/>
    <p:sldId id="358" r:id="rId9"/>
    <p:sldId id="362" r:id="rId10"/>
    <p:sldId id="363" r:id="rId11"/>
    <p:sldId id="364" r:id="rId12"/>
    <p:sldId id="365" r:id="rId13"/>
    <p:sldId id="366" r:id="rId14"/>
    <p:sldId id="342" r:id="rId15"/>
    <p:sldId id="340" r:id="rId16"/>
    <p:sldId id="369" r:id="rId17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BC00"/>
    <a:srgbClr val="004687"/>
    <a:srgbClr val="F29200"/>
    <a:srgbClr val="B32B31"/>
    <a:srgbClr val="BFBFBF"/>
    <a:srgbClr val="9CD0E2"/>
    <a:srgbClr val="D9D9D9"/>
    <a:srgbClr val="0000FF"/>
    <a:srgbClr val="FF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itta.gronlund\Desktop\utg&#229;fr&#229;n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8.xlsx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9.xlsx"/><Relationship Id="rId1" Type="http://schemas.openxmlformats.org/officeDocument/2006/relationships/themeOverride" Target="../theme/themeOverride6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0.xlsx"/><Relationship Id="rId1" Type="http://schemas.openxmlformats.org/officeDocument/2006/relationships/themeOverride" Target="../theme/themeOverride7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-kalkylblad11.xlsx"/><Relationship Id="rId1" Type="http://schemas.openxmlformats.org/officeDocument/2006/relationships/themeOverride" Target="../theme/themeOverride8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-kalkylblad12.xlsx"/><Relationship Id="rId1" Type="http://schemas.openxmlformats.org/officeDocument/2006/relationships/themeOverride" Target="../theme/themeOverride9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13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kalkylblad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itta.gronlund\Desktop\utg&#229;fr&#229;n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3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itta.gronlund\Desktop\utg&#229;fr&#229;n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5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6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Sheet1!$B$3:$I$4</c:f>
              <c:multiLvlStrCache>
                <c:ptCount val="8"/>
                <c:lvl>
                  <c:pt idx="0">
                    <c:v>Sverige</c:v>
                  </c:pt>
                  <c:pt idx="1">
                    <c:v>ESPAD</c:v>
                  </c:pt>
                  <c:pt idx="2">
                    <c:v>Sverige</c:v>
                  </c:pt>
                  <c:pt idx="3">
                    <c:v>ESPAD</c:v>
                  </c:pt>
                  <c:pt idx="4">
                    <c:v>Sverige</c:v>
                  </c:pt>
                  <c:pt idx="5">
                    <c:v>ESPAD</c:v>
                  </c:pt>
                  <c:pt idx="6">
                    <c:v>Sverige</c:v>
                  </c:pt>
                  <c:pt idx="7">
                    <c:v>ESPAD</c:v>
                  </c:pt>
                </c:lvl>
                <c:lvl>
                  <c:pt idx="0">
                    <c:v>Rökt 1 cigarett
före 14 års ålder</c:v>
                  </c:pt>
                  <c:pt idx="2">
                    <c:v>Rökt
någon gång</c:v>
                  </c:pt>
                  <c:pt idx="4">
                    <c:v>Rökt senaste
30 dagarna</c:v>
                  </c:pt>
                  <c:pt idx="6">
                    <c:v>Röker
dagligen</c:v>
                  </c:pt>
                </c:lvl>
              </c:multiLvlStrCache>
            </c:multiLvlStrRef>
          </c:cat>
          <c:val>
            <c:numRef>
              <c:f>Sheet1!$B$5:$I$5</c:f>
              <c:numCache>
                <c:formatCode>0</c:formatCode>
                <c:ptCount val="8"/>
                <c:pt idx="0">
                  <c:v>16.43</c:v>
                </c:pt>
                <c:pt idx="1">
                  <c:v>26.682941176470585</c:v>
                </c:pt>
                <c:pt idx="2">
                  <c:v>32.650000000000006</c:v>
                </c:pt>
                <c:pt idx="3">
                  <c:v>47.252941176470593</c:v>
                </c:pt>
                <c:pt idx="4">
                  <c:v>10.700000000000003</c:v>
                </c:pt>
                <c:pt idx="5">
                  <c:v>21.590000000000003</c:v>
                </c:pt>
                <c:pt idx="6">
                  <c:v>5.23</c:v>
                </c:pt>
                <c:pt idx="7">
                  <c:v>13.368235294117646</c:v>
                </c:pt>
              </c:numCache>
            </c:numRef>
          </c:val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Sheet1!$B$3:$I$4</c:f>
              <c:multiLvlStrCache>
                <c:ptCount val="8"/>
                <c:lvl>
                  <c:pt idx="0">
                    <c:v>Sverige</c:v>
                  </c:pt>
                  <c:pt idx="1">
                    <c:v>ESPAD</c:v>
                  </c:pt>
                  <c:pt idx="2">
                    <c:v>Sverige</c:v>
                  </c:pt>
                  <c:pt idx="3">
                    <c:v>ESPAD</c:v>
                  </c:pt>
                  <c:pt idx="4">
                    <c:v>Sverige</c:v>
                  </c:pt>
                  <c:pt idx="5">
                    <c:v>ESPAD</c:v>
                  </c:pt>
                  <c:pt idx="6">
                    <c:v>Sverige</c:v>
                  </c:pt>
                  <c:pt idx="7">
                    <c:v>ESPAD</c:v>
                  </c:pt>
                </c:lvl>
                <c:lvl>
                  <c:pt idx="0">
                    <c:v>Rökt 1 cigarett
före 14 års ålder</c:v>
                  </c:pt>
                  <c:pt idx="2">
                    <c:v>Rökt
någon gång</c:v>
                  </c:pt>
                  <c:pt idx="4">
                    <c:v>Rökt senaste
30 dagarna</c:v>
                  </c:pt>
                  <c:pt idx="6">
                    <c:v>Röker
dagligen</c:v>
                  </c:pt>
                </c:lvl>
              </c:multiLvlStrCache>
            </c:multiLvlStrRef>
          </c:cat>
          <c:val>
            <c:numRef>
              <c:f>Sheet1!$B$6:$I$6</c:f>
              <c:numCache>
                <c:formatCode>0</c:formatCode>
                <c:ptCount val="8"/>
                <c:pt idx="0">
                  <c:v>16.239999999999998</c:v>
                </c:pt>
                <c:pt idx="1">
                  <c:v>19.968529411764706</c:v>
                </c:pt>
                <c:pt idx="2">
                  <c:v>34.14</c:v>
                </c:pt>
                <c:pt idx="3">
                  <c:v>43.941470588235291</c:v>
                </c:pt>
                <c:pt idx="4">
                  <c:v>14.430000000000007</c:v>
                </c:pt>
                <c:pt idx="5">
                  <c:v>21.192941176470583</c:v>
                </c:pt>
                <c:pt idx="6">
                  <c:v>7.53</c:v>
                </c:pt>
                <c:pt idx="7">
                  <c:v>11.526470588235291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77198968"/>
        <c:axId val="191591616"/>
      </c:barChart>
      <c:catAx>
        <c:axId val="77198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1591616"/>
        <c:crosses val="autoZero"/>
        <c:auto val="1"/>
        <c:lblAlgn val="ctr"/>
        <c:lblOffset val="100"/>
        <c:tickMarkSkip val="1"/>
        <c:noMultiLvlLbl val="0"/>
      </c:catAx>
      <c:valAx>
        <c:axId val="1915916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en-US"/>
          </a:p>
        </c:txPr>
        <c:crossAx val="77198968"/>
        <c:crosses val="autoZero"/>
        <c:crossBetween val="between"/>
        <c:majorUnit val="10"/>
        <c:minorUnit val="10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5406544655543251E-2"/>
          <c:y val="5.5341445442174016E-2"/>
          <c:w val="0.35922558677741928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448840064346793"/>
          <c:y val="1.0970168363100954E-2"/>
          <c:w val="0.78629109663548291"/>
          <c:h val="0.93906321644837676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'10'!$C$3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12700">
              <a:noFill/>
              <a:prstDash val="solid"/>
            </a:ln>
          </c:spPr>
          <c:invertIfNegative val="0"/>
          <c:cat>
            <c:strRef>
              <c:f>'10'!$B$4:$B$40</c:f>
              <c:strCache>
                <c:ptCount val="37"/>
                <c:pt idx="0">
                  <c:v>Frankrike</c:v>
                </c:pt>
                <c:pt idx="1">
                  <c:v>USA 2)</c:v>
                </c:pt>
                <c:pt idx="2">
                  <c:v>Italien</c:v>
                </c:pt>
                <c:pt idx="3">
                  <c:v>Spanien 2)</c:v>
                </c:pt>
                <c:pt idx="4">
                  <c:v>Tjeckien</c:v>
                </c:pt>
                <c:pt idx="5">
                  <c:v>Bulgarien</c:v>
                </c:pt>
                <c:pt idx="6">
                  <c:v>Monaco</c:v>
                </c:pt>
                <c:pt idx="7">
                  <c:v>Nederländerna</c:v>
                </c:pt>
                <c:pt idx="8">
                  <c:v>Slovenien</c:v>
                </c:pt>
                <c:pt idx="9">
                  <c:v>Liechtenstein</c:v>
                </c:pt>
                <c:pt idx="10">
                  <c:v>Irland</c:v>
                </c:pt>
                <c:pt idx="11">
                  <c:v>Slovakien</c:v>
                </c:pt>
                <c:pt idx="12">
                  <c:v>Österrike</c:v>
                </c:pt>
                <c:pt idx="13">
                  <c:v>Polen</c:v>
                </c:pt>
                <c:pt idx="14">
                  <c:v>Estland</c:v>
                </c:pt>
                <c:pt idx="15">
                  <c:v>Kroatien</c:v>
                </c:pt>
                <c:pt idx="16">
                  <c:v>Portugal</c:v>
                </c:pt>
                <c:pt idx="17">
                  <c:v>Belgien (Flandern) 1)</c:v>
                </c:pt>
                <c:pt idx="18">
                  <c:v>Malta</c:v>
                </c:pt>
                <c:pt idx="19">
                  <c:v>Danmark</c:v>
                </c:pt>
                <c:pt idx="20">
                  <c:v>Cypern 1)</c:v>
                </c:pt>
                <c:pt idx="21">
                  <c:v>Litauen</c:v>
                </c:pt>
                <c:pt idx="22">
                  <c:v>Lettland 2)</c:v>
                </c:pt>
                <c:pt idx="23">
                  <c:v>Grekland</c:v>
                </c:pt>
                <c:pt idx="24">
                  <c:v>Georgien</c:v>
                </c:pt>
                <c:pt idx="25">
                  <c:v>Ungern</c:v>
                </c:pt>
                <c:pt idx="26">
                  <c:v>Albanien</c:v>
                </c:pt>
                <c:pt idx="27">
                  <c:v>Montenegro</c:v>
                </c:pt>
                <c:pt idx="28">
                  <c:v>Rumänien</c:v>
                </c:pt>
                <c:pt idx="29">
                  <c:v>Island</c:v>
                </c:pt>
                <c:pt idx="30">
                  <c:v>Ukraina</c:v>
                </c:pt>
                <c:pt idx="31">
                  <c:v>Sverige</c:v>
                </c:pt>
                <c:pt idx="32">
                  <c:v>Makedonien</c:v>
                </c:pt>
                <c:pt idx="33">
                  <c:v>Finland</c:v>
                </c:pt>
                <c:pt idx="34">
                  <c:v>Norge</c:v>
                </c:pt>
                <c:pt idx="35">
                  <c:v>Moldavien1)</c:v>
                </c:pt>
                <c:pt idx="36">
                  <c:v>Färöarna</c:v>
                </c:pt>
              </c:strCache>
            </c:strRef>
          </c:cat>
          <c:val>
            <c:numRef>
              <c:f>'10'!$C$4:$C$40</c:f>
              <c:numCache>
                <c:formatCode>0</c:formatCode>
                <c:ptCount val="37"/>
                <c:pt idx="0">
                  <c:v>16.03</c:v>
                </c:pt>
                <c:pt idx="1">
                  <c:v>14</c:v>
                </c:pt>
                <c:pt idx="2">
                  <c:v>11.25</c:v>
                </c:pt>
                <c:pt idx="3">
                  <c:v>12.299999999999997</c:v>
                </c:pt>
                <c:pt idx="4">
                  <c:v>12.200000000000003</c:v>
                </c:pt>
                <c:pt idx="5">
                  <c:v>9.8799999999999955</c:v>
                </c:pt>
                <c:pt idx="6">
                  <c:v>11.400000000000006</c:v>
                </c:pt>
                <c:pt idx="7">
                  <c:v>9.4699999999999989</c:v>
                </c:pt>
                <c:pt idx="8">
                  <c:v>10.930000000000007</c:v>
                </c:pt>
                <c:pt idx="9">
                  <c:v>7.5100000000000051</c:v>
                </c:pt>
                <c:pt idx="10">
                  <c:v>6.75</c:v>
                </c:pt>
                <c:pt idx="11">
                  <c:v>9.2399999999999949</c:v>
                </c:pt>
                <c:pt idx="12">
                  <c:v>7.4899999999999949</c:v>
                </c:pt>
                <c:pt idx="13">
                  <c:v>7.0600000000000023</c:v>
                </c:pt>
                <c:pt idx="14">
                  <c:v>6.2399999999999949</c:v>
                </c:pt>
                <c:pt idx="15">
                  <c:v>6.75</c:v>
                </c:pt>
                <c:pt idx="16">
                  <c:v>7.519999999999996</c:v>
                </c:pt>
                <c:pt idx="17">
                  <c:v>5.1700000000000017</c:v>
                </c:pt>
                <c:pt idx="18">
                  <c:v>5.2900000000000063</c:v>
                </c:pt>
                <c:pt idx="19">
                  <c:v>4.1500000000000057</c:v>
                </c:pt>
                <c:pt idx="20">
                  <c:v>3.1200000000000045</c:v>
                </c:pt>
                <c:pt idx="21">
                  <c:v>3.019999999999996</c:v>
                </c:pt>
                <c:pt idx="22">
                  <c:v>2.6500000000000057</c:v>
                </c:pt>
                <c:pt idx="23">
                  <c:v>2.4399999999999977</c:v>
                </c:pt>
                <c:pt idx="24">
                  <c:v>0.54999999999999716</c:v>
                </c:pt>
                <c:pt idx="25">
                  <c:v>2.9099999999999966</c:v>
                </c:pt>
                <c:pt idx="26">
                  <c:v>1.1299999999999955</c:v>
                </c:pt>
                <c:pt idx="27">
                  <c:v>1.7000000000000028</c:v>
                </c:pt>
                <c:pt idx="28">
                  <c:v>1.8599999999999994</c:v>
                </c:pt>
                <c:pt idx="29">
                  <c:v>2.5400000000000063</c:v>
                </c:pt>
                <c:pt idx="30">
                  <c:v>1.2800000000000011</c:v>
                </c:pt>
                <c:pt idx="31">
                  <c:v>2.1099999999999994</c:v>
                </c:pt>
                <c:pt idx="32">
                  <c:v>1.2099999999999937</c:v>
                </c:pt>
                <c:pt idx="33">
                  <c:v>1.8199999999999932</c:v>
                </c:pt>
                <c:pt idx="34">
                  <c:v>0.56999999999999318</c:v>
                </c:pt>
                <c:pt idx="35">
                  <c:v>0.79000000000000625</c:v>
                </c:pt>
                <c:pt idx="36">
                  <c:v>1.5699999999999932</c:v>
                </c:pt>
              </c:numCache>
            </c:numRef>
          </c:val>
        </c:ser>
        <c:ser>
          <c:idx val="0"/>
          <c:order val="1"/>
          <c:tx>
            <c:strRef>
              <c:f>'10'!$A$3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12700">
              <a:noFill/>
              <a:prstDash val="solid"/>
            </a:ln>
          </c:spPr>
          <c:invertIfNegative val="0"/>
          <c:cat>
            <c:strRef>
              <c:f>'10'!$B$4:$B$40</c:f>
              <c:strCache>
                <c:ptCount val="37"/>
                <c:pt idx="0">
                  <c:v>Frankrike</c:v>
                </c:pt>
                <c:pt idx="1">
                  <c:v>USA 2)</c:v>
                </c:pt>
                <c:pt idx="2">
                  <c:v>Italien</c:v>
                </c:pt>
                <c:pt idx="3">
                  <c:v>Spanien 2)</c:v>
                </c:pt>
                <c:pt idx="4">
                  <c:v>Tjeckien</c:v>
                </c:pt>
                <c:pt idx="5">
                  <c:v>Bulgarien</c:v>
                </c:pt>
                <c:pt idx="6">
                  <c:v>Monaco</c:v>
                </c:pt>
                <c:pt idx="7">
                  <c:v>Nederländerna</c:v>
                </c:pt>
                <c:pt idx="8">
                  <c:v>Slovenien</c:v>
                </c:pt>
                <c:pt idx="9">
                  <c:v>Liechtenstein</c:v>
                </c:pt>
                <c:pt idx="10">
                  <c:v>Irland</c:v>
                </c:pt>
                <c:pt idx="11">
                  <c:v>Slovakien</c:v>
                </c:pt>
                <c:pt idx="12">
                  <c:v>Österrike</c:v>
                </c:pt>
                <c:pt idx="13">
                  <c:v>Polen</c:v>
                </c:pt>
                <c:pt idx="14">
                  <c:v>Estland</c:v>
                </c:pt>
                <c:pt idx="15">
                  <c:v>Kroatien</c:v>
                </c:pt>
                <c:pt idx="16">
                  <c:v>Portugal</c:v>
                </c:pt>
                <c:pt idx="17">
                  <c:v>Belgien (Flandern) 1)</c:v>
                </c:pt>
                <c:pt idx="18">
                  <c:v>Malta</c:v>
                </c:pt>
                <c:pt idx="19">
                  <c:v>Danmark</c:v>
                </c:pt>
                <c:pt idx="20">
                  <c:v>Cypern 1)</c:v>
                </c:pt>
                <c:pt idx="21">
                  <c:v>Litauen</c:v>
                </c:pt>
                <c:pt idx="22">
                  <c:v>Lettland 2)</c:v>
                </c:pt>
                <c:pt idx="23">
                  <c:v>Grekland</c:v>
                </c:pt>
                <c:pt idx="24">
                  <c:v>Georgien</c:v>
                </c:pt>
                <c:pt idx="25">
                  <c:v>Ungern</c:v>
                </c:pt>
                <c:pt idx="26">
                  <c:v>Albanien</c:v>
                </c:pt>
                <c:pt idx="27">
                  <c:v>Montenegro</c:v>
                </c:pt>
                <c:pt idx="28">
                  <c:v>Rumänien</c:v>
                </c:pt>
                <c:pt idx="29">
                  <c:v>Island</c:v>
                </c:pt>
                <c:pt idx="30">
                  <c:v>Ukraina</c:v>
                </c:pt>
                <c:pt idx="31">
                  <c:v>Sverige</c:v>
                </c:pt>
                <c:pt idx="32">
                  <c:v>Makedonien</c:v>
                </c:pt>
                <c:pt idx="33">
                  <c:v>Finland</c:v>
                </c:pt>
                <c:pt idx="34">
                  <c:v>Norge</c:v>
                </c:pt>
                <c:pt idx="35">
                  <c:v>Moldavien1)</c:v>
                </c:pt>
                <c:pt idx="36">
                  <c:v>Färöarna</c:v>
                </c:pt>
              </c:strCache>
            </c:strRef>
          </c:cat>
          <c:val>
            <c:numRef>
              <c:f>'10'!$A$4:$A$40</c:f>
              <c:numCache>
                <c:formatCode>0</c:formatCode>
                <c:ptCount val="37"/>
                <c:pt idx="0">
                  <c:v>18.680000000000007</c:v>
                </c:pt>
                <c:pt idx="1">
                  <c:v>16</c:v>
                </c:pt>
                <c:pt idx="2">
                  <c:v>18.319999999999993</c:v>
                </c:pt>
                <c:pt idx="3">
                  <c:v>16</c:v>
                </c:pt>
                <c:pt idx="4">
                  <c:v>13.480000000000004</c:v>
                </c:pt>
                <c:pt idx="5">
                  <c:v>14.659999999999997</c:v>
                </c:pt>
                <c:pt idx="6">
                  <c:v>12.939999999999998</c:v>
                </c:pt>
                <c:pt idx="7">
                  <c:v>14.650000000000006</c:v>
                </c:pt>
                <c:pt idx="8">
                  <c:v>13.200000000000003</c:v>
                </c:pt>
                <c:pt idx="9">
                  <c:v>15.379999999999995</c:v>
                </c:pt>
                <c:pt idx="10">
                  <c:v>12.180000000000007</c:v>
                </c:pt>
                <c:pt idx="11">
                  <c:v>9.1700000000000017</c:v>
                </c:pt>
                <c:pt idx="12">
                  <c:v>10.799999999999997</c:v>
                </c:pt>
                <c:pt idx="13">
                  <c:v>11.379999999999995</c:v>
                </c:pt>
                <c:pt idx="14">
                  <c:v>9.36</c:v>
                </c:pt>
                <c:pt idx="15">
                  <c:v>8.4200000000000017</c:v>
                </c:pt>
                <c:pt idx="16">
                  <c:v>7.6599999999999966</c:v>
                </c:pt>
                <c:pt idx="17">
                  <c:v>9.75</c:v>
                </c:pt>
                <c:pt idx="18">
                  <c:v>5.4200000000000017</c:v>
                </c:pt>
                <c:pt idx="19">
                  <c:v>5.8199999999999932</c:v>
                </c:pt>
                <c:pt idx="20">
                  <c:v>6.7099999999999937</c:v>
                </c:pt>
                <c:pt idx="21">
                  <c:v>5.4899999999999949</c:v>
                </c:pt>
                <c:pt idx="22">
                  <c:v>5.7800000000000011</c:v>
                </c:pt>
                <c:pt idx="23">
                  <c:v>5.8900000000000006</c:v>
                </c:pt>
                <c:pt idx="24">
                  <c:v>7.2399999999999949</c:v>
                </c:pt>
                <c:pt idx="25">
                  <c:v>4.6299999999999955</c:v>
                </c:pt>
                <c:pt idx="26">
                  <c:v>6.2999999999999972</c:v>
                </c:pt>
                <c:pt idx="27">
                  <c:v>4.7199999999999989</c:v>
                </c:pt>
                <c:pt idx="28">
                  <c:v>4.0400000000000063</c:v>
                </c:pt>
                <c:pt idx="29">
                  <c:v>2.3799999999999955</c:v>
                </c:pt>
                <c:pt idx="30">
                  <c:v>3.5799999999999983</c:v>
                </c:pt>
                <c:pt idx="31">
                  <c:v>2.5699999999999932</c:v>
                </c:pt>
                <c:pt idx="32">
                  <c:v>3.25</c:v>
                </c:pt>
                <c:pt idx="33">
                  <c:v>2.5600000000000023</c:v>
                </c:pt>
                <c:pt idx="34">
                  <c:v>3.4300000000000068</c:v>
                </c:pt>
                <c:pt idx="35">
                  <c:v>2.3499999999999943</c:v>
                </c:pt>
                <c:pt idx="36">
                  <c:v>0.78000000000000114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95655824"/>
        <c:axId val="195657000"/>
      </c:barChart>
      <c:catAx>
        <c:axId val="195655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5657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5657000"/>
        <c:scaling>
          <c:orientation val="minMax"/>
          <c:max val="20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5655824"/>
        <c:crosses val="autoZero"/>
        <c:crossBetween val="between"/>
        <c:majorUnit val="5"/>
        <c:minorUnit val="5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2474959783252904"/>
          <c:y val="4.6690996710359055E-2"/>
          <c:w val="0.29191706883413765"/>
          <c:h val="6.0120085585427009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Sverige, använt cannabis någon gång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Sheet1!$B$7:$B$12</c:f>
              <c:numCache>
                <c:formatCode>0</c:formatCode>
                <c:ptCount val="6"/>
                <c:pt idx="0">
                  <c:v>6</c:v>
                </c:pt>
                <c:pt idx="1">
                  <c:v>8</c:v>
                </c:pt>
                <c:pt idx="2">
                  <c:v>7.3</c:v>
                </c:pt>
                <c:pt idx="3">
                  <c:v>7</c:v>
                </c:pt>
                <c:pt idx="4">
                  <c:v>8.5</c:v>
                </c:pt>
                <c:pt idx="5">
                  <c:v>6.6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ESPAD, använt cannabis någon gång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Sheet1!$C$7:$C$12</c:f>
              <c:numCache>
                <c:formatCode>0</c:formatCode>
                <c:ptCount val="6"/>
                <c:pt idx="0">
                  <c:v>10.9</c:v>
                </c:pt>
                <c:pt idx="1">
                  <c:v>15.541666666666666</c:v>
                </c:pt>
                <c:pt idx="2">
                  <c:v>19</c:v>
                </c:pt>
                <c:pt idx="3">
                  <c:v>16.875</c:v>
                </c:pt>
                <c:pt idx="4">
                  <c:v>17.68</c:v>
                </c:pt>
                <c:pt idx="5">
                  <c:v>17.023599999999998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Sverige, använt cannabis 20 ggr eller mer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Sheet1!$D$7:$D$12</c:f>
              <c:numCache>
                <c:formatCode>0</c:formatCode>
                <c:ptCount val="6"/>
                <c:pt idx="0">
                  <c:v>0.34652035807103698</c:v>
                </c:pt>
                <c:pt idx="1">
                  <c:v>0.39779681762545899</c:v>
                </c:pt>
                <c:pt idx="2">
                  <c:v>0.56109725685785505</c:v>
                </c:pt>
                <c:pt idx="3">
                  <c:v>0.914538000630716</c:v>
                </c:pt>
                <c:pt idx="4">
                  <c:v>1.2099921935987501</c:v>
                </c:pt>
                <c:pt idx="5">
                  <c:v>1.0655090765588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Sheet1!$E$6</c:f>
              <c:strCache>
                <c:ptCount val="1"/>
                <c:pt idx="0">
                  <c:v>ESPAD, använt cannabis 20 ggr eller mer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Sheet1!$E$7:$E$12</c:f>
              <c:numCache>
                <c:formatCode>0</c:formatCode>
                <c:ptCount val="6"/>
                <c:pt idx="0">
                  <c:v>1.8599999999999999</c:v>
                </c:pt>
                <c:pt idx="1">
                  <c:v>3.532</c:v>
                </c:pt>
                <c:pt idx="2">
                  <c:v>4.2440000000000007</c:v>
                </c:pt>
                <c:pt idx="3">
                  <c:v>3.56</c:v>
                </c:pt>
                <c:pt idx="4">
                  <c:v>3.5960000000000001</c:v>
                </c:pt>
                <c:pt idx="5">
                  <c:v>3.4519999999999995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622728"/>
        <c:axId val="194624688"/>
      </c:lineChart>
      <c:catAx>
        <c:axId val="194622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4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4624688"/>
        <c:scaling>
          <c:orientation val="minMax"/>
          <c:max val="2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2728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6308912710247911"/>
          <c:y val="0.2784249724153347"/>
          <c:w val="0.76926139554888484"/>
          <c:h val="0.24528031191715965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Sverige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Sheet1!$B$7:$B$12</c:f>
              <c:numCache>
                <c:formatCode>0</c:formatCode>
                <c:ptCount val="6"/>
                <c:pt idx="0">
                  <c:v>1.8</c:v>
                </c:pt>
                <c:pt idx="1">
                  <c:v>2</c:v>
                </c:pt>
                <c:pt idx="2">
                  <c:v>1.4</c:v>
                </c:pt>
                <c:pt idx="3">
                  <c:v>2.1</c:v>
                </c:pt>
                <c:pt idx="4">
                  <c:v>2.7</c:v>
                </c:pt>
                <c:pt idx="5">
                  <c:v>2.2999999999999998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Övriga Norden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Sheet1!$C$7:$C$12</c:f>
              <c:numCache>
                <c:formatCode>0</c:formatCode>
                <c:ptCount val="6"/>
                <c:pt idx="0">
                  <c:v>3.2</c:v>
                </c:pt>
                <c:pt idx="1">
                  <c:v>3.8</c:v>
                </c:pt>
                <c:pt idx="2">
                  <c:v>3.8</c:v>
                </c:pt>
                <c:pt idx="3">
                  <c:v>3.6</c:v>
                </c:pt>
                <c:pt idx="4">
                  <c:v>3.2</c:v>
                </c:pt>
                <c:pt idx="5">
                  <c:v>2.5740000000000007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Övriga ESPAD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Sheet1!$D$7:$D$12</c:f>
              <c:numCache>
                <c:formatCode>0</c:formatCode>
                <c:ptCount val="6"/>
                <c:pt idx="0">
                  <c:v>5.2307692307692308</c:v>
                </c:pt>
                <c:pt idx="1">
                  <c:v>7.4444444444444446</c:v>
                </c:pt>
                <c:pt idx="2">
                  <c:v>9.1578947368421044</c:v>
                </c:pt>
                <c:pt idx="3">
                  <c:v>7.6842105263157894</c:v>
                </c:pt>
                <c:pt idx="4">
                  <c:v>8.6315789473684212</c:v>
                </c:pt>
                <c:pt idx="5">
                  <c:v>8.4131578947368411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Sheet1!$E$6</c:f>
              <c:strCache>
                <c:ptCount val="1"/>
                <c:pt idx="0">
                  <c:v>ESPAD,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Sheet1!$E$7:$E$12</c:f>
              <c:numCache>
                <c:formatCode>0</c:formatCode>
                <c:ptCount val="6"/>
                <c:pt idx="0">
                  <c:v>4.4736842105263159</c:v>
                </c:pt>
                <c:pt idx="1">
                  <c:v>6.458333333333333</c:v>
                </c:pt>
                <c:pt idx="2">
                  <c:v>7.76</c:v>
                </c:pt>
                <c:pt idx="3">
                  <c:v>6.5</c:v>
                </c:pt>
                <c:pt idx="4">
                  <c:v>7.32</c:v>
                </c:pt>
                <c:pt idx="5">
                  <c:v>7.002399999999998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623512"/>
        <c:axId val="194625080"/>
      </c:lineChart>
      <c:catAx>
        <c:axId val="194623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5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4625080"/>
        <c:scaling>
          <c:orientation val="minMax"/>
          <c:max val="1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3512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3299944230370443"/>
          <c:y val="0.40209342670247533"/>
          <c:w val="0.59777783668838891"/>
          <c:h val="0.14084917274135203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Sheet1!$B$8:$B$13</c:f>
              <c:numCache>
                <c:formatCode>0</c:formatCode>
                <c:ptCount val="6"/>
                <c:pt idx="0">
                  <c:v>65.400000000000006</c:v>
                </c:pt>
                <c:pt idx="1">
                  <c:v>69.900000000000006</c:v>
                </c:pt>
                <c:pt idx="2">
                  <c:v>71</c:v>
                </c:pt>
                <c:pt idx="3">
                  <c:v>63</c:v>
                </c:pt>
                <c:pt idx="4">
                  <c:v>63</c:v>
                </c:pt>
                <c:pt idx="5">
                  <c:v>53.14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Sheet1!$C$8:$C$13</c:f>
              <c:numCache>
                <c:formatCode>0</c:formatCode>
                <c:ptCount val="6"/>
                <c:pt idx="0">
                  <c:v>66.290000000000006</c:v>
                </c:pt>
                <c:pt idx="1">
                  <c:v>66.841666666666669</c:v>
                </c:pt>
                <c:pt idx="2">
                  <c:v>68.415999999999997</c:v>
                </c:pt>
                <c:pt idx="3">
                  <c:v>62.833333333333336</c:v>
                </c:pt>
                <c:pt idx="4">
                  <c:v>66.28</c:v>
                </c:pt>
                <c:pt idx="5">
                  <c:v>64.638800000000003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Sheet1!$D$8:$D$13</c:f>
              <c:numCache>
                <c:formatCode>0</c:formatCode>
                <c:ptCount val="6"/>
                <c:pt idx="0">
                  <c:v>5.7</c:v>
                </c:pt>
                <c:pt idx="1">
                  <c:v>6.8</c:v>
                </c:pt>
                <c:pt idx="2">
                  <c:v>9.8000000000000007</c:v>
                </c:pt>
                <c:pt idx="3">
                  <c:v>13</c:v>
                </c:pt>
                <c:pt idx="4">
                  <c:v>11</c:v>
                </c:pt>
                <c:pt idx="5">
                  <c:v>9.35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Sheet1!$E$8:$E$13</c:f>
              <c:numCache>
                <c:formatCode>0</c:formatCode>
                <c:ptCount val="6"/>
                <c:pt idx="0">
                  <c:v>6.78</c:v>
                </c:pt>
                <c:pt idx="1">
                  <c:v>7.1315789473684195</c:v>
                </c:pt>
                <c:pt idx="2">
                  <c:v>9.5791666666666675</c:v>
                </c:pt>
                <c:pt idx="3">
                  <c:v>12.5</c:v>
                </c:pt>
                <c:pt idx="4">
                  <c:v>12.88</c:v>
                </c:pt>
                <c:pt idx="5">
                  <c:v>11.914000000000003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625472"/>
        <c:axId val="194625864"/>
      </c:lineChart>
      <c:catAx>
        <c:axId val="19462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5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4625864"/>
        <c:scaling>
          <c:orientation val="minMax"/>
          <c:max val="1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5472"/>
        <c:crosses val="autoZero"/>
        <c:crossBetween val="midCat"/>
        <c:majorUnit val="2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Sheet1!$B$8:$B$13</c:f>
              <c:numCache>
                <c:formatCode>0</c:formatCode>
                <c:ptCount val="6"/>
                <c:pt idx="0">
                  <c:v>45</c:v>
                </c:pt>
                <c:pt idx="1">
                  <c:v>44.3</c:v>
                </c:pt>
                <c:pt idx="2">
                  <c:v>45.9</c:v>
                </c:pt>
                <c:pt idx="3">
                  <c:v>46</c:v>
                </c:pt>
                <c:pt idx="4">
                  <c:v>49</c:v>
                </c:pt>
                <c:pt idx="5">
                  <c:v>45.31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Sheet1!$C$8:$C$13</c:f>
              <c:numCache>
                <c:formatCode>0</c:formatCode>
                <c:ptCount val="6"/>
                <c:pt idx="0">
                  <c:v>40.700000000000003</c:v>
                </c:pt>
                <c:pt idx="1">
                  <c:v>38.543478260869563</c:v>
                </c:pt>
                <c:pt idx="2">
                  <c:v>36.423999999999999</c:v>
                </c:pt>
                <c:pt idx="3">
                  <c:v>38.666666666666664</c:v>
                </c:pt>
                <c:pt idx="4">
                  <c:v>40.36</c:v>
                </c:pt>
                <c:pt idx="5">
                  <c:v>44.366800000000005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Sheet1!$D$8:$D$13</c:f>
              <c:numCache>
                <c:formatCode>0</c:formatCode>
                <c:ptCount val="6"/>
                <c:pt idx="0">
                  <c:v>41.7</c:v>
                </c:pt>
                <c:pt idx="1">
                  <c:v>41.5</c:v>
                </c:pt>
                <c:pt idx="2">
                  <c:v>33.799999999999997</c:v>
                </c:pt>
                <c:pt idx="3">
                  <c:v>33</c:v>
                </c:pt>
                <c:pt idx="4">
                  <c:v>30</c:v>
                </c:pt>
                <c:pt idx="5">
                  <c:v>21.38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Sheet1!$E$8:$E$13</c:f>
              <c:numCache>
                <c:formatCode>0</c:formatCode>
                <c:ptCount val="6"/>
                <c:pt idx="0">
                  <c:v>28.72666666666667</c:v>
                </c:pt>
                <c:pt idx="1">
                  <c:v>27.657894736842106</c:v>
                </c:pt>
                <c:pt idx="2">
                  <c:v>26.487499999999994</c:v>
                </c:pt>
                <c:pt idx="3">
                  <c:v>27.75</c:v>
                </c:pt>
                <c:pt idx="4">
                  <c:v>29.8</c:v>
                </c:pt>
                <c:pt idx="5">
                  <c:v>25.399600000000007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626648"/>
        <c:axId val="194627040"/>
      </c:lineChart>
      <c:catAx>
        <c:axId val="194626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4627040"/>
        <c:scaling>
          <c:orientation val="minMax"/>
          <c:max val="1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6648"/>
        <c:crosses val="autoZero"/>
        <c:crossBetween val="midCat"/>
        <c:majorUnit val="2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Sheet1!$B$8:$B$13</c:f>
              <c:numCache>
                <c:formatCode>0</c:formatCode>
                <c:ptCount val="6"/>
                <c:pt idx="0">
                  <c:v>92.2</c:v>
                </c:pt>
                <c:pt idx="1">
                  <c:v>89.1</c:v>
                </c:pt>
                <c:pt idx="2">
                  <c:v>83.4</c:v>
                </c:pt>
                <c:pt idx="3">
                  <c:v>79</c:v>
                </c:pt>
                <c:pt idx="4">
                  <c:v>76</c:v>
                </c:pt>
                <c:pt idx="5">
                  <c:v>65.66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Sheet1!$C$8:$C$13</c:f>
              <c:numCache>
                <c:formatCode>0</c:formatCode>
                <c:ptCount val="6"/>
                <c:pt idx="0">
                  <c:v>81.269999999999982</c:v>
                </c:pt>
                <c:pt idx="1">
                  <c:v>79.012500000000003</c:v>
                </c:pt>
                <c:pt idx="2">
                  <c:v>73.2</c:v>
                </c:pt>
                <c:pt idx="3">
                  <c:v>72.708333333333329</c:v>
                </c:pt>
                <c:pt idx="4">
                  <c:v>71.48</c:v>
                </c:pt>
                <c:pt idx="5">
                  <c:v>65.515600000000006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Sheet1!$D$8:$D$13</c:f>
              <c:numCache>
                <c:formatCode>0</c:formatCode>
                <c:ptCount val="6"/>
                <c:pt idx="0">
                  <c:v>68.5</c:v>
                </c:pt>
                <c:pt idx="1">
                  <c:v>62.3</c:v>
                </c:pt>
                <c:pt idx="2">
                  <c:v>48.8</c:v>
                </c:pt>
                <c:pt idx="3">
                  <c:v>47</c:v>
                </c:pt>
                <c:pt idx="4">
                  <c:v>43</c:v>
                </c:pt>
                <c:pt idx="5">
                  <c:v>33.82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Sheet1!$A$8:$A$13</c:f>
              <c:strCache>
                <c:ptCount val="6"/>
                <c:pt idx="0">
                  <c:v>-95</c:v>
                </c:pt>
                <c:pt idx="1">
                  <c:v>-99</c:v>
                </c:pt>
                <c:pt idx="2">
                  <c:v>-03</c:v>
                </c:pt>
                <c:pt idx="3">
                  <c:v>-07</c:v>
                </c:pt>
                <c:pt idx="4">
                  <c:v>-11</c:v>
                </c:pt>
                <c:pt idx="5">
                  <c:v>-15</c:v>
                </c:pt>
              </c:strCache>
            </c:strRef>
          </c:cat>
          <c:val>
            <c:numRef>
              <c:f>Sheet1!$E$8:$E$13</c:f>
              <c:numCache>
                <c:formatCode>0</c:formatCode>
                <c:ptCount val="6"/>
                <c:pt idx="0">
                  <c:v>53.466666666666669</c:v>
                </c:pt>
                <c:pt idx="1">
                  <c:v>46.93684210526316</c:v>
                </c:pt>
                <c:pt idx="2">
                  <c:v>39.130434782608695</c:v>
                </c:pt>
                <c:pt idx="3">
                  <c:v>43</c:v>
                </c:pt>
                <c:pt idx="4">
                  <c:v>40.56</c:v>
                </c:pt>
                <c:pt idx="5">
                  <c:v>33.214800000000004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627824"/>
        <c:axId val="194628216"/>
      </c:lineChart>
      <c:catAx>
        <c:axId val="19462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8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4628216"/>
        <c:scaling>
          <c:orientation val="minMax"/>
          <c:max val="1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7824"/>
        <c:crosses val="autoZero"/>
        <c:crossBetween val="midCat"/>
        <c:majorUnit val="2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6.9367436042779312E-2"/>
          <c:w val="0.93300248138957864"/>
          <c:h val="0.8034438868494298"/>
        </c:manualLayout>
      </c:layout>
      <c:barChart>
        <c:barDir val="col"/>
        <c:grouping val="clustered"/>
        <c:varyColors val="0"/>
        <c:ser>
          <c:idx val="1"/>
          <c:order val="2"/>
          <c:tx>
            <c:strRef>
              <c:f>Sheet1!$D$3</c:f>
              <c:strCache>
                <c:ptCount val="1"/>
                <c:pt idx="0">
                  <c:v>ESPAD Swe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numRef>
              <c:f>Sheet1!$A$5:$A$25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Sheet1!$D$5:$D$25</c:f>
              <c:numCache>
                <c:formatCode>General</c:formatCode>
                <c:ptCount val="21"/>
                <c:pt idx="0" formatCode="0">
                  <c:v>79.904875148632598</c:v>
                </c:pt>
                <c:pt idx="4" formatCode="0">
                  <c:v>81.753246753246799</c:v>
                </c:pt>
                <c:pt idx="8" formatCode="0">
                  <c:v>77.243172951885597</c:v>
                </c:pt>
                <c:pt idx="12" formatCode="0">
                  <c:v>67.426273458444996</c:v>
                </c:pt>
                <c:pt idx="16" formatCode="0">
                  <c:v>63.28125</c:v>
                </c:pt>
                <c:pt idx="20" formatCode="0">
                  <c:v>47.665056360708498</c:v>
                </c:pt>
              </c:numCache>
            </c:numRef>
          </c:val>
        </c:ser>
        <c:ser>
          <c:idx val="2"/>
          <c:order val="3"/>
          <c:tx>
            <c:strRef>
              <c:f>Sheet1!$E$3</c:f>
              <c:strCache>
                <c:ptCount val="1"/>
              </c:strCache>
            </c:strRef>
          </c:tx>
          <c:spPr>
            <a:solidFill>
              <a:srgbClr val="BEBC00"/>
            </a:solidFill>
          </c:spPr>
          <c:invertIfNegative val="0"/>
          <c:cat>
            <c:numRef>
              <c:f>Sheet1!$A$5:$A$25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Sheet1!$E$5:$E$25</c:f>
              <c:numCache>
                <c:formatCode>General</c:formatCode>
                <c:ptCount val="21"/>
                <c:pt idx="0" formatCode="0">
                  <c:v>81.124007330482598</c:v>
                </c:pt>
                <c:pt idx="4" formatCode="0">
                  <c:v>83.500627352572096</c:v>
                </c:pt>
                <c:pt idx="8" formatCode="0">
                  <c:v>76.425855513307994</c:v>
                </c:pt>
                <c:pt idx="12" formatCode="0">
                  <c:v>73.694267515923599</c:v>
                </c:pt>
                <c:pt idx="16" formatCode="0">
                  <c:v>66.339066339066306</c:v>
                </c:pt>
                <c:pt idx="20" formatCode="0">
                  <c:v>54.861660079051397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194629784"/>
        <c:axId val="194630176"/>
      </c:barChar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Sverige</c:v>
                </c:pt>
              </c:strCache>
            </c:strRef>
          </c:tx>
          <c:spPr>
            <a:ln w="34925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Sheet1!$A$5:$A$25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Sheet1!$B$5:$B$25</c:f>
              <c:numCache>
                <c:formatCode>0</c:formatCode>
                <c:ptCount val="21"/>
                <c:pt idx="0">
                  <c:v>78.364269448120922</c:v>
                </c:pt>
                <c:pt idx="1">
                  <c:v>77.611279783119741</c:v>
                </c:pt>
                <c:pt idx="2">
                  <c:v>77.262087615006863</c:v>
                </c:pt>
                <c:pt idx="3">
                  <c:v>77.9743754359897</c:v>
                </c:pt>
                <c:pt idx="4">
                  <c:v>75.801860226677761</c:v>
                </c:pt>
                <c:pt idx="5">
                  <c:v>80.098773571152364</c:v>
                </c:pt>
                <c:pt idx="6">
                  <c:v>78.779707718670281</c:v>
                </c:pt>
                <c:pt idx="7">
                  <c:v>76.434065192878592</c:v>
                </c:pt>
                <c:pt idx="8">
                  <c:v>72.87321557087904</c:v>
                </c:pt>
                <c:pt idx="9">
                  <c:v>71.047496319606879</c:v>
                </c:pt>
                <c:pt idx="10">
                  <c:v>70.686705737074249</c:v>
                </c:pt>
                <c:pt idx="11">
                  <c:v>68.369011814777096</c:v>
                </c:pt>
                <c:pt idx="12">
                  <c:v>60.907995812099799</c:v>
                </c:pt>
                <c:pt idx="13">
                  <c:v>61.677157605294752</c:v>
                </c:pt>
                <c:pt idx="14">
                  <c:v>59.087055312317069</c:v>
                </c:pt>
                <c:pt idx="15">
                  <c:v>57.668970758606186</c:v>
                </c:pt>
                <c:pt idx="16">
                  <c:v>55.19904969926074</c:v>
                </c:pt>
                <c:pt idx="17">
                  <c:v>49.033092998586291</c:v>
                </c:pt>
                <c:pt idx="18">
                  <c:v>44.278886025797746</c:v>
                </c:pt>
                <c:pt idx="19">
                  <c:v>42.572482000000001</c:v>
                </c:pt>
                <c:pt idx="20">
                  <c:v>40.003827460428461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Sheet1!$C$3</c:f>
              <c:strCache>
                <c:ptCount val="1"/>
              </c:strCache>
            </c:strRef>
          </c:tx>
          <c:spPr>
            <a:ln w="34925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Sheet1!$A$5:$A$25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Sheet1!$C$5:$C$25</c:f>
              <c:numCache>
                <c:formatCode>0</c:formatCode>
                <c:ptCount val="21"/>
                <c:pt idx="0">
                  <c:v>80.399725064693627</c:v>
                </c:pt>
                <c:pt idx="1">
                  <c:v>79.936416015892448</c:v>
                </c:pt>
                <c:pt idx="2">
                  <c:v>79.035980648066968</c:v>
                </c:pt>
                <c:pt idx="3">
                  <c:v>82.285510859840443</c:v>
                </c:pt>
                <c:pt idx="4">
                  <c:v>79.784182565704626</c:v>
                </c:pt>
                <c:pt idx="5">
                  <c:v>81.307637641252313</c:v>
                </c:pt>
                <c:pt idx="6">
                  <c:v>81.263494672567731</c:v>
                </c:pt>
                <c:pt idx="7">
                  <c:v>78.637022033219878</c:v>
                </c:pt>
                <c:pt idx="8">
                  <c:v>77.952257769840188</c:v>
                </c:pt>
                <c:pt idx="9">
                  <c:v>74.522399240281516</c:v>
                </c:pt>
                <c:pt idx="10">
                  <c:v>72.915892071192019</c:v>
                </c:pt>
                <c:pt idx="11">
                  <c:v>69.935325817417137</c:v>
                </c:pt>
                <c:pt idx="12">
                  <c:v>67.151778342922384</c:v>
                </c:pt>
                <c:pt idx="13">
                  <c:v>66.506623710416093</c:v>
                </c:pt>
                <c:pt idx="14">
                  <c:v>65.73557061407358</c:v>
                </c:pt>
                <c:pt idx="15">
                  <c:v>61.811432311250215</c:v>
                </c:pt>
                <c:pt idx="16">
                  <c:v>58.977060050987554</c:v>
                </c:pt>
                <c:pt idx="17">
                  <c:v>54.62760155488202</c:v>
                </c:pt>
                <c:pt idx="18">
                  <c:v>50.493530799625752</c:v>
                </c:pt>
                <c:pt idx="19">
                  <c:v>50.229717999999998</c:v>
                </c:pt>
                <c:pt idx="20">
                  <c:v>43.674196580259284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629784"/>
        <c:axId val="194630176"/>
      </c:lineChart>
      <c:catAx>
        <c:axId val="194629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rgbClr val="004687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30176"/>
        <c:crosses val="autoZero"/>
        <c:auto val="1"/>
        <c:lblAlgn val="ctr"/>
        <c:lblOffset val="100"/>
        <c:tickLblSkip val="4"/>
        <c:noMultiLvlLbl val="0"/>
      </c:catAx>
      <c:valAx>
        <c:axId val="1946301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en-US"/>
          </a:p>
        </c:txPr>
        <c:crossAx val="194629784"/>
        <c:crosses val="autoZero"/>
        <c:crossBetween val="between"/>
        <c:majorUnit val="2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6.9367436042779312E-2"/>
          <c:w val="0.93300248138957864"/>
          <c:h val="0.8034438868494298"/>
        </c:manualLayout>
      </c:layout>
      <c:barChart>
        <c:barDir val="col"/>
        <c:grouping val="clustered"/>
        <c:varyColors val="0"/>
        <c:ser>
          <c:idx val="1"/>
          <c:order val="2"/>
          <c:tx>
            <c:strRef>
              <c:f>Sheet1!$D$3</c:f>
              <c:strCache>
                <c:ptCount val="1"/>
                <c:pt idx="0">
                  <c:v>ESPAD Swe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numRef>
              <c:f>Sheet1!$A$5:$A$25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Sheet1!$D$5:$D$25</c:f>
              <c:numCache>
                <c:formatCode>General</c:formatCode>
                <c:ptCount val="21"/>
                <c:pt idx="0" formatCode="0">
                  <c:v>6.9</c:v>
                </c:pt>
                <c:pt idx="4" formatCode="0">
                  <c:v>10.6</c:v>
                </c:pt>
                <c:pt idx="8" formatCode="0">
                  <c:v>8.6</c:v>
                </c:pt>
                <c:pt idx="12" formatCode="0">
                  <c:v>8.6</c:v>
                </c:pt>
                <c:pt idx="16" formatCode="0">
                  <c:v>11.4</c:v>
                </c:pt>
                <c:pt idx="20" formatCode="0">
                  <c:v>7.1</c:v>
                </c:pt>
              </c:numCache>
            </c:numRef>
          </c:val>
        </c:ser>
        <c:ser>
          <c:idx val="2"/>
          <c:order val="3"/>
          <c:tx>
            <c:strRef>
              <c:f>Sheet1!$E$3</c:f>
              <c:strCache>
                <c:ptCount val="1"/>
              </c:strCache>
            </c:strRef>
          </c:tx>
          <c:spPr>
            <a:solidFill>
              <a:srgbClr val="BEBC00"/>
            </a:solidFill>
          </c:spPr>
          <c:invertIfNegative val="0"/>
          <c:cat>
            <c:numRef>
              <c:f>Sheet1!$A$5:$A$25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Sheet1!$E$5:$E$25</c:f>
              <c:numCache>
                <c:formatCode>General</c:formatCode>
                <c:ptCount val="21"/>
                <c:pt idx="0" formatCode="0">
                  <c:v>5.0999999999999996</c:v>
                </c:pt>
                <c:pt idx="4" formatCode="0">
                  <c:v>5.6</c:v>
                </c:pt>
                <c:pt idx="8" formatCode="0">
                  <c:v>6</c:v>
                </c:pt>
                <c:pt idx="12" formatCode="0">
                  <c:v>5.5</c:v>
                </c:pt>
                <c:pt idx="16" formatCode="0">
                  <c:v>5.5</c:v>
                </c:pt>
                <c:pt idx="20" formatCode="0">
                  <c:v>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241191424"/>
        <c:axId val="241191816"/>
      </c:barChar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Sverige</c:v>
                </c:pt>
              </c:strCache>
            </c:strRef>
          </c:tx>
          <c:spPr>
            <a:ln w="34925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Sheet1!$A$5:$A$25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Sheet1!$B$5:$B$25</c:f>
              <c:numCache>
                <c:formatCode>0</c:formatCode>
                <c:ptCount val="21"/>
                <c:pt idx="0">
                  <c:v>5.74302521783624</c:v>
                </c:pt>
                <c:pt idx="1">
                  <c:v>7.5538118407397752</c:v>
                </c:pt>
                <c:pt idx="2">
                  <c:v>8.1196591551170147</c:v>
                </c:pt>
                <c:pt idx="3">
                  <c:v>8.7063381382660516</c:v>
                </c:pt>
                <c:pt idx="4">
                  <c:v>8.502170599788629</c:v>
                </c:pt>
                <c:pt idx="5">
                  <c:v>7.9226686884003001</c:v>
                </c:pt>
                <c:pt idx="6">
                  <c:v>7.8480113636363598</c:v>
                </c:pt>
                <c:pt idx="7">
                  <c:v>7.1834992887624498</c:v>
                </c:pt>
                <c:pt idx="8">
                  <c:v>5.8057312988463003</c:v>
                </c:pt>
                <c:pt idx="9">
                  <c:v>6.5544412607449898</c:v>
                </c:pt>
                <c:pt idx="10">
                  <c:v>5.7788944723618103</c:v>
                </c:pt>
                <c:pt idx="11">
                  <c:v>5.5292259083728297</c:v>
                </c:pt>
                <c:pt idx="12">
                  <c:v>4.9288061336254101</c:v>
                </c:pt>
                <c:pt idx="13">
                  <c:v>5.80286168521463</c:v>
                </c:pt>
                <c:pt idx="14">
                  <c:v>7.75571375046834</c:v>
                </c:pt>
                <c:pt idx="15">
                  <c:v>8.6746987951807206</c:v>
                </c:pt>
                <c:pt idx="16">
                  <c:v>8.2049146189087896</c:v>
                </c:pt>
                <c:pt idx="17">
                  <c:v>6.4981949458483701</c:v>
                </c:pt>
                <c:pt idx="18">
                  <c:v>6.2619320351279102</c:v>
                </c:pt>
                <c:pt idx="19">
                  <c:v>7.3564122738001601</c:v>
                </c:pt>
                <c:pt idx="20">
                  <c:v>7.1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Sheet1!$C$3</c:f>
              <c:strCache>
                <c:ptCount val="1"/>
              </c:strCache>
            </c:strRef>
          </c:tx>
          <c:spPr>
            <a:ln w="34925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Sheet1!$A$5:$A$25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Sheet1!$C$5:$C$25</c:f>
              <c:numCache>
                <c:formatCode>0</c:formatCode>
                <c:ptCount val="21"/>
                <c:pt idx="0">
                  <c:v>4.6957215521150353</c:v>
                </c:pt>
                <c:pt idx="1">
                  <c:v>5.7095835896558134</c:v>
                </c:pt>
                <c:pt idx="2">
                  <c:v>6.0464365425238764</c:v>
                </c:pt>
                <c:pt idx="3">
                  <c:v>5.0565190236305897</c:v>
                </c:pt>
                <c:pt idx="4">
                  <c:v>6.4729990364111947</c:v>
                </c:pt>
                <c:pt idx="5">
                  <c:v>6.4540059347180998</c:v>
                </c:pt>
                <c:pt idx="6">
                  <c:v>7.1509220925856196</c:v>
                </c:pt>
                <c:pt idx="7">
                  <c:v>6.2050699962164204</c:v>
                </c:pt>
                <c:pt idx="8">
                  <c:v>5.7819169577027596</c:v>
                </c:pt>
                <c:pt idx="9">
                  <c:v>5.5957365816520701</c:v>
                </c:pt>
                <c:pt idx="10">
                  <c:v>6.1480075901328304</c:v>
                </c:pt>
                <c:pt idx="11">
                  <c:v>3.8987971795935299</c:v>
                </c:pt>
                <c:pt idx="12">
                  <c:v>4.4306257287213402</c:v>
                </c:pt>
                <c:pt idx="13">
                  <c:v>4.4669195111673003</c:v>
                </c:pt>
                <c:pt idx="14">
                  <c:v>5.8546168958742602</c:v>
                </c:pt>
                <c:pt idx="15">
                  <c:v>5.4730589732711099</c:v>
                </c:pt>
                <c:pt idx="16">
                  <c:v>4.8530721282279599</c:v>
                </c:pt>
                <c:pt idx="17">
                  <c:v>5.4880603267700003</c:v>
                </c:pt>
                <c:pt idx="18">
                  <c:v>4.5417680454176796</c:v>
                </c:pt>
                <c:pt idx="19">
                  <c:v>5.8848255569566996</c:v>
                </c:pt>
                <c:pt idx="20" formatCode="General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1191424"/>
        <c:axId val="241191816"/>
      </c:lineChart>
      <c:catAx>
        <c:axId val="24119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rgbClr val="004687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241191816"/>
        <c:crosses val="autoZero"/>
        <c:auto val="1"/>
        <c:lblAlgn val="ctr"/>
        <c:lblOffset val="100"/>
        <c:tickLblSkip val="4"/>
        <c:noMultiLvlLbl val="0"/>
      </c:catAx>
      <c:valAx>
        <c:axId val="241191816"/>
        <c:scaling>
          <c:orientation val="minMax"/>
          <c:max val="15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en-US"/>
          </a:p>
        </c:txPr>
        <c:crossAx val="241191424"/>
        <c:crosses val="autoZero"/>
        <c:crossBetween val="between"/>
        <c:majorUnit val="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448840064346793"/>
          <c:y val="1.0970168363100954E-2"/>
          <c:w val="0.78629109663548291"/>
          <c:h val="0.93906321644837676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'2'!$C$3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12700">
              <a:noFill/>
              <a:prstDash val="solid"/>
            </a:ln>
          </c:spPr>
          <c:invertIfNegative val="0"/>
          <c:cat>
            <c:strRef>
              <c:f>'2'!$B$4:$B$40</c:f>
              <c:strCache>
                <c:ptCount val="37"/>
                <c:pt idx="0">
                  <c:v>Italien</c:v>
                </c:pt>
                <c:pt idx="1">
                  <c:v>Bulgarien</c:v>
                </c:pt>
                <c:pt idx="2">
                  <c:v>Kroatien</c:v>
                </c:pt>
                <c:pt idx="3">
                  <c:v>Slovakien</c:v>
                </c:pt>
                <c:pt idx="4">
                  <c:v>Rumänien</c:v>
                </c:pt>
                <c:pt idx="5">
                  <c:v>Tjeckien</c:v>
                </c:pt>
                <c:pt idx="6">
                  <c:v>Liechtenstein</c:v>
                </c:pt>
                <c:pt idx="7">
                  <c:v>Ungern</c:v>
                </c:pt>
                <c:pt idx="8">
                  <c:v>Österrike</c:v>
                </c:pt>
                <c:pt idx="9">
                  <c:v>Monaco</c:v>
                </c:pt>
                <c:pt idx="10">
                  <c:v>Frankrike</c:v>
                </c:pt>
                <c:pt idx="11">
                  <c:v>Polen</c:v>
                </c:pt>
                <c:pt idx="12">
                  <c:v>Litauen</c:v>
                </c:pt>
                <c:pt idx="13">
                  <c:v>Makedonien</c:v>
                </c:pt>
                <c:pt idx="14">
                  <c:v>Lettland 2)</c:v>
                </c:pt>
                <c:pt idx="15">
                  <c:v>Slovenien</c:v>
                </c:pt>
                <c:pt idx="16">
                  <c:v>Spanien 2)</c:v>
                </c:pt>
                <c:pt idx="17">
                  <c:v>Finland</c:v>
                </c:pt>
                <c:pt idx="18">
                  <c:v>Estland</c:v>
                </c:pt>
                <c:pt idx="19">
                  <c:v>Nedrländerna</c:v>
                </c:pt>
                <c:pt idx="20">
                  <c:v>Portugal</c:v>
                </c:pt>
                <c:pt idx="21">
                  <c:v>Danmark</c:v>
                </c:pt>
                <c:pt idx="22">
                  <c:v>Grekland</c:v>
                </c:pt>
                <c:pt idx="23">
                  <c:v>Färöarna</c:v>
                </c:pt>
                <c:pt idx="24">
                  <c:v>Georgien</c:v>
                </c:pt>
                <c:pt idx="25">
                  <c:v>Ukraina</c:v>
                </c:pt>
                <c:pt idx="26">
                  <c:v>Cypern</c:v>
                </c:pt>
                <c:pt idx="27">
                  <c:v>Belgien (Flandern) 1)</c:v>
                </c:pt>
                <c:pt idx="28">
                  <c:v>Montenegro</c:v>
                </c:pt>
                <c:pt idx="29">
                  <c:v>Malta</c:v>
                </c:pt>
                <c:pt idx="30">
                  <c:v>Irland</c:v>
                </c:pt>
                <c:pt idx="31">
                  <c:v>Sverige</c:v>
                </c:pt>
                <c:pt idx="32">
                  <c:v>Albanien</c:v>
                </c:pt>
                <c:pt idx="33">
                  <c:v>Norge</c:v>
                </c:pt>
                <c:pt idx="34">
                  <c:v>Moldavien</c:v>
                </c:pt>
                <c:pt idx="35">
                  <c:v>Island</c:v>
                </c:pt>
                <c:pt idx="36">
                  <c:v>USA 2)</c:v>
                </c:pt>
              </c:strCache>
            </c:strRef>
          </c:cat>
          <c:val>
            <c:numRef>
              <c:f>'2'!$C$4:$C$40</c:f>
              <c:numCache>
                <c:formatCode>0</c:formatCode>
                <c:ptCount val="37"/>
                <c:pt idx="0">
                  <c:v>39.71</c:v>
                </c:pt>
                <c:pt idx="1">
                  <c:v>36.54</c:v>
                </c:pt>
                <c:pt idx="2">
                  <c:v>34.180000000000007</c:v>
                </c:pt>
                <c:pt idx="3">
                  <c:v>33.730000000000004</c:v>
                </c:pt>
                <c:pt idx="4">
                  <c:v>29.53</c:v>
                </c:pt>
                <c:pt idx="5">
                  <c:v>32.239999999999995</c:v>
                </c:pt>
                <c:pt idx="6">
                  <c:v>30.64</c:v>
                </c:pt>
                <c:pt idx="7">
                  <c:v>29.879999999999995</c:v>
                </c:pt>
                <c:pt idx="8">
                  <c:v>28.069999999999993</c:v>
                </c:pt>
                <c:pt idx="9">
                  <c:v>32.819999999999993</c:v>
                </c:pt>
                <c:pt idx="10">
                  <c:v>27.86</c:v>
                </c:pt>
                <c:pt idx="11">
                  <c:v>25.310000000000002</c:v>
                </c:pt>
                <c:pt idx="12">
                  <c:v>22.14</c:v>
                </c:pt>
                <c:pt idx="13">
                  <c:v>21.269999999999996</c:v>
                </c:pt>
                <c:pt idx="14">
                  <c:v>24.599999999999994</c:v>
                </c:pt>
                <c:pt idx="15">
                  <c:v>24.989999999999995</c:v>
                </c:pt>
                <c:pt idx="16">
                  <c:v>23.299999999999997</c:v>
                </c:pt>
                <c:pt idx="17">
                  <c:v>20.739999999999995</c:v>
                </c:pt>
                <c:pt idx="18">
                  <c:v>20.620000000000005</c:v>
                </c:pt>
                <c:pt idx="19">
                  <c:v>20.769999999999996</c:v>
                </c:pt>
                <c:pt idx="20">
                  <c:v>20.840000000000003</c:v>
                </c:pt>
                <c:pt idx="21">
                  <c:v>21.150000000000006</c:v>
                </c:pt>
                <c:pt idx="22">
                  <c:v>16.900000000000006</c:v>
                </c:pt>
                <c:pt idx="23">
                  <c:v>20.400000000000006</c:v>
                </c:pt>
                <c:pt idx="24">
                  <c:v>8.9200000000000017</c:v>
                </c:pt>
                <c:pt idx="25">
                  <c:v>12.579999999999998</c:v>
                </c:pt>
                <c:pt idx="26">
                  <c:v>13.129999999999995</c:v>
                </c:pt>
                <c:pt idx="27">
                  <c:v>14.069999999999993</c:v>
                </c:pt>
                <c:pt idx="28">
                  <c:v>11.620000000000005</c:v>
                </c:pt>
                <c:pt idx="29">
                  <c:v>17.64</c:v>
                </c:pt>
                <c:pt idx="30">
                  <c:v>12.760000000000005</c:v>
                </c:pt>
                <c:pt idx="31">
                  <c:v>14.430000000000007</c:v>
                </c:pt>
                <c:pt idx="32">
                  <c:v>5.3199999999999932</c:v>
                </c:pt>
                <c:pt idx="33">
                  <c:v>9.8100000000000023</c:v>
                </c:pt>
                <c:pt idx="34">
                  <c:v>2.6200000000000045</c:v>
                </c:pt>
                <c:pt idx="35">
                  <c:v>7.3299999999999983</c:v>
                </c:pt>
                <c:pt idx="36">
                  <c:v>6</c:v>
                </c:pt>
              </c:numCache>
            </c:numRef>
          </c:val>
        </c:ser>
        <c:ser>
          <c:idx val="0"/>
          <c:order val="1"/>
          <c:tx>
            <c:strRef>
              <c:f>'2'!$A$3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12700">
              <a:noFill/>
              <a:prstDash val="solid"/>
            </a:ln>
          </c:spPr>
          <c:invertIfNegative val="0"/>
          <c:cat>
            <c:strRef>
              <c:f>'2'!$B$4:$B$40</c:f>
              <c:strCache>
                <c:ptCount val="37"/>
                <c:pt idx="0">
                  <c:v>Italien</c:v>
                </c:pt>
                <c:pt idx="1">
                  <c:v>Bulgarien</c:v>
                </c:pt>
                <c:pt idx="2">
                  <c:v>Kroatien</c:v>
                </c:pt>
                <c:pt idx="3">
                  <c:v>Slovakien</c:v>
                </c:pt>
                <c:pt idx="4">
                  <c:v>Rumänien</c:v>
                </c:pt>
                <c:pt idx="5">
                  <c:v>Tjeckien</c:v>
                </c:pt>
                <c:pt idx="6">
                  <c:v>Liechtenstein</c:v>
                </c:pt>
                <c:pt idx="7">
                  <c:v>Ungern</c:v>
                </c:pt>
                <c:pt idx="8">
                  <c:v>Österrike</c:v>
                </c:pt>
                <c:pt idx="9">
                  <c:v>Monaco</c:v>
                </c:pt>
                <c:pt idx="10">
                  <c:v>Frankrike</c:v>
                </c:pt>
                <c:pt idx="11">
                  <c:v>Polen</c:v>
                </c:pt>
                <c:pt idx="12">
                  <c:v>Litauen</c:v>
                </c:pt>
                <c:pt idx="13">
                  <c:v>Makedonien</c:v>
                </c:pt>
                <c:pt idx="14">
                  <c:v>Lettland 2)</c:v>
                </c:pt>
                <c:pt idx="15">
                  <c:v>Slovenien</c:v>
                </c:pt>
                <c:pt idx="16">
                  <c:v>Spanien 2)</c:v>
                </c:pt>
                <c:pt idx="17">
                  <c:v>Finland</c:v>
                </c:pt>
                <c:pt idx="18">
                  <c:v>Estland</c:v>
                </c:pt>
                <c:pt idx="19">
                  <c:v>Nedrländerna</c:v>
                </c:pt>
                <c:pt idx="20">
                  <c:v>Portugal</c:v>
                </c:pt>
                <c:pt idx="21">
                  <c:v>Danmark</c:v>
                </c:pt>
                <c:pt idx="22">
                  <c:v>Grekland</c:v>
                </c:pt>
                <c:pt idx="23">
                  <c:v>Färöarna</c:v>
                </c:pt>
                <c:pt idx="24">
                  <c:v>Georgien</c:v>
                </c:pt>
                <c:pt idx="25">
                  <c:v>Ukraina</c:v>
                </c:pt>
                <c:pt idx="26">
                  <c:v>Cypern</c:v>
                </c:pt>
                <c:pt idx="27">
                  <c:v>Belgien (Flandern) 1)</c:v>
                </c:pt>
                <c:pt idx="28">
                  <c:v>Montenegro</c:v>
                </c:pt>
                <c:pt idx="29">
                  <c:v>Malta</c:v>
                </c:pt>
                <c:pt idx="30">
                  <c:v>Irland</c:v>
                </c:pt>
                <c:pt idx="31">
                  <c:v>Sverige</c:v>
                </c:pt>
                <c:pt idx="32">
                  <c:v>Albanien</c:v>
                </c:pt>
                <c:pt idx="33">
                  <c:v>Norge</c:v>
                </c:pt>
                <c:pt idx="34">
                  <c:v>Moldavien</c:v>
                </c:pt>
                <c:pt idx="35">
                  <c:v>Island</c:v>
                </c:pt>
                <c:pt idx="36">
                  <c:v>USA 2)</c:v>
                </c:pt>
              </c:strCache>
            </c:strRef>
          </c:cat>
          <c:val>
            <c:numRef>
              <c:f>'2'!$A$4:$A$40</c:f>
              <c:numCache>
                <c:formatCode>0</c:formatCode>
                <c:ptCount val="37"/>
                <c:pt idx="0">
                  <c:v>34.590000000000003</c:v>
                </c:pt>
                <c:pt idx="1">
                  <c:v>29.939999999999998</c:v>
                </c:pt>
                <c:pt idx="2">
                  <c:v>32.040000000000006</c:v>
                </c:pt>
                <c:pt idx="3">
                  <c:v>28.879999999999995</c:v>
                </c:pt>
                <c:pt idx="4">
                  <c:v>30.599999999999994</c:v>
                </c:pt>
                <c:pt idx="5">
                  <c:v>27.310000000000002</c:v>
                </c:pt>
                <c:pt idx="6">
                  <c:v>27.459999999999994</c:v>
                </c:pt>
                <c:pt idx="7">
                  <c:v>28.209999999999994</c:v>
                </c:pt>
                <c:pt idx="8">
                  <c:v>27.090000000000003</c:v>
                </c:pt>
                <c:pt idx="9">
                  <c:v>19.799999999999997</c:v>
                </c:pt>
                <c:pt idx="10">
                  <c:v>24.39</c:v>
                </c:pt>
                <c:pt idx="11">
                  <c:v>24.28</c:v>
                </c:pt>
                <c:pt idx="12">
                  <c:v>26.78</c:v>
                </c:pt>
                <c:pt idx="13">
                  <c:v>27.28</c:v>
                </c:pt>
                <c:pt idx="14">
                  <c:v>23.680000000000007</c:v>
                </c:pt>
                <c:pt idx="15">
                  <c:v>19.379999999999995</c:v>
                </c:pt>
                <c:pt idx="16">
                  <c:v>20.200000000000003</c:v>
                </c:pt>
                <c:pt idx="17">
                  <c:v>22.299999999999997</c:v>
                </c:pt>
                <c:pt idx="18">
                  <c:v>22</c:v>
                </c:pt>
                <c:pt idx="19">
                  <c:v>20.230000000000004</c:v>
                </c:pt>
                <c:pt idx="20">
                  <c:v>17.819999999999993</c:v>
                </c:pt>
                <c:pt idx="21">
                  <c:v>17.11</c:v>
                </c:pt>
                <c:pt idx="22">
                  <c:v>20.930000000000007</c:v>
                </c:pt>
                <c:pt idx="23">
                  <c:v>17.319999999999993</c:v>
                </c:pt>
                <c:pt idx="24">
                  <c:v>25.790000000000006</c:v>
                </c:pt>
                <c:pt idx="25">
                  <c:v>23.180000000000007</c:v>
                </c:pt>
                <c:pt idx="26">
                  <c:v>22.269999999999996</c:v>
                </c:pt>
                <c:pt idx="27">
                  <c:v>15.989999999999995</c:v>
                </c:pt>
                <c:pt idx="28">
                  <c:v>18.22</c:v>
                </c:pt>
                <c:pt idx="29">
                  <c:v>11.599999999999994</c:v>
                </c:pt>
                <c:pt idx="30">
                  <c:v>13.14</c:v>
                </c:pt>
                <c:pt idx="31">
                  <c:v>10.700000000000003</c:v>
                </c:pt>
                <c:pt idx="32">
                  <c:v>17.629999999999995</c:v>
                </c:pt>
                <c:pt idx="33">
                  <c:v>9.5400000000000063</c:v>
                </c:pt>
                <c:pt idx="34">
                  <c:v>15.680000000000007</c:v>
                </c:pt>
                <c:pt idx="35">
                  <c:v>4.5799999999999983</c:v>
                </c:pt>
                <c:pt idx="3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95655040"/>
        <c:axId val="195656216"/>
      </c:barChart>
      <c:catAx>
        <c:axId val="195655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5656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5656216"/>
        <c:scaling>
          <c:orientation val="minMax"/>
          <c:max val="50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5655040"/>
        <c:crosses val="autoZero"/>
        <c:crossBetween val="between"/>
        <c:majorUnit val="25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0055604944543217"/>
          <c:y val="4.6691000359648918E-2"/>
          <c:w val="0.29191706883413765"/>
          <c:h val="6.0120085585427009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Sverige, rökt någon gång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Sheet1!$B$7:$B$12</c:f>
              <c:numCache>
                <c:formatCode>0</c:formatCode>
                <c:ptCount val="6"/>
                <c:pt idx="0">
                  <c:v>71</c:v>
                </c:pt>
                <c:pt idx="1">
                  <c:v>67</c:v>
                </c:pt>
                <c:pt idx="2">
                  <c:v>60</c:v>
                </c:pt>
                <c:pt idx="3">
                  <c:v>51</c:v>
                </c:pt>
                <c:pt idx="4">
                  <c:v>48</c:v>
                </c:pt>
                <c:pt idx="5">
                  <c:v>33.400000000000006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ESPAD, rökt någon gång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Sheet1!$C$7:$C$12</c:f>
              <c:numCache>
                <c:formatCode>0</c:formatCode>
                <c:ptCount val="6"/>
                <c:pt idx="0">
                  <c:v>66.849999999999994</c:v>
                </c:pt>
                <c:pt idx="1">
                  <c:v>68.083333333333329</c:v>
                </c:pt>
                <c:pt idx="2">
                  <c:v>65.8</c:v>
                </c:pt>
                <c:pt idx="3">
                  <c:v>58.833333333333336</c:v>
                </c:pt>
                <c:pt idx="4">
                  <c:v>55.96</c:v>
                </c:pt>
                <c:pt idx="5">
                  <c:v>46.694399999999995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Sverige, röker dagligen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Sheet1!$D$7:$D$12</c:f>
              <c:numCache>
                <c:formatCode>0</c:formatCode>
                <c:ptCount val="6"/>
                <c:pt idx="0">
                  <c:v>16</c:v>
                </c:pt>
                <c:pt idx="1">
                  <c:v>14</c:v>
                </c:pt>
                <c:pt idx="2">
                  <c:v>11</c:v>
                </c:pt>
                <c:pt idx="3">
                  <c:v>9.7915350600126292</c:v>
                </c:pt>
                <c:pt idx="4">
                  <c:v>11.7624071903087</c:v>
                </c:pt>
                <c:pt idx="5">
                  <c:v>6.39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Sheet1!$E$6</c:f>
              <c:strCache>
                <c:ptCount val="1"/>
                <c:pt idx="0">
                  <c:v>ESPAD, röker dagligen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Sheet1!$E$7:$E$12</c:f>
              <c:numCache>
                <c:formatCode>0</c:formatCode>
                <c:ptCount val="6"/>
                <c:pt idx="0">
                  <c:v>20.399999999999999</c:v>
                </c:pt>
                <c:pt idx="1">
                  <c:v>23.583333333333332</c:v>
                </c:pt>
                <c:pt idx="2">
                  <c:v>23.12</c:v>
                </c:pt>
                <c:pt idx="3">
                  <c:v>18.24004824078575</c:v>
                </c:pt>
                <c:pt idx="4">
                  <c:v>17.846354797274294</c:v>
                </c:pt>
                <c:pt idx="5">
                  <c:v>12.6144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652688"/>
        <c:axId val="194614888"/>
      </c:lineChart>
      <c:catAx>
        <c:axId val="19565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14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4614888"/>
        <c:scaling>
          <c:orientation val="minMax"/>
          <c:max val="1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5652688"/>
        <c:crosses val="autoZero"/>
        <c:crossBetween val="midCat"/>
        <c:majorUnit val="2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117208634654917"/>
          <c:y val="0.10528913641333786"/>
          <c:w val="0.82904465460116783"/>
          <c:h val="0.1710792393448753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Sverige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Sheet1!$B$7:$B$12</c:f>
              <c:numCache>
                <c:formatCode>0</c:formatCode>
                <c:ptCount val="6"/>
                <c:pt idx="0">
                  <c:v>30</c:v>
                </c:pt>
                <c:pt idx="1">
                  <c:v>30</c:v>
                </c:pt>
                <c:pt idx="2">
                  <c:v>23</c:v>
                </c:pt>
                <c:pt idx="3">
                  <c:v>21</c:v>
                </c:pt>
                <c:pt idx="4">
                  <c:v>21</c:v>
                </c:pt>
                <c:pt idx="5">
                  <c:v>12.579999999999998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Övriga Norden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Sheet1!$C$7:$C$12</c:f>
              <c:numCache>
                <c:formatCode>0</c:formatCode>
                <c:ptCount val="6"/>
                <c:pt idx="0">
                  <c:v>35</c:v>
                </c:pt>
                <c:pt idx="1">
                  <c:v>38</c:v>
                </c:pt>
                <c:pt idx="2">
                  <c:v>31.4</c:v>
                </c:pt>
                <c:pt idx="3">
                  <c:v>26</c:v>
                </c:pt>
                <c:pt idx="4">
                  <c:v>22.6</c:v>
                </c:pt>
                <c:pt idx="5">
                  <c:v>15.044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Övriga ESPAD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Sheet1!$D$7:$D$12</c:f>
              <c:numCache>
                <c:formatCode>0</c:formatCode>
                <c:ptCount val="6"/>
                <c:pt idx="0">
                  <c:v>30.5</c:v>
                </c:pt>
                <c:pt idx="1">
                  <c:v>35.888888888888886</c:v>
                </c:pt>
                <c:pt idx="2">
                  <c:v>34.578947368421055</c:v>
                </c:pt>
                <c:pt idx="3">
                  <c:v>29.894736842105264</c:v>
                </c:pt>
                <c:pt idx="4">
                  <c:v>31.631578947368421</c:v>
                </c:pt>
                <c:pt idx="5">
                  <c:v>24.428421052631588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Sheet1!$E$6</c:f>
              <c:strCache>
                <c:ptCount val="1"/>
                <c:pt idx="0">
                  <c:v>ESPAD,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Sheet1!$E$7:$E$12</c:f>
              <c:numCache>
                <c:formatCode>0</c:formatCode>
                <c:ptCount val="6"/>
                <c:pt idx="0">
                  <c:v>31.6</c:v>
                </c:pt>
                <c:pt idx="1">
                  <c:v>36.083333333333336</c:v>
                </c:pt>
                <c:pt idx="2">
                  <c:v>33.479999999999997</c:v>
                </c:pt>
                <c:pt idx="3">
                  <c:v>28.625</c:v>
                </c:pt>
                <c:pt idx="4">
                  <c:v>29.4</c:v>
                </c:pt>
                <c:pt idx="5">
                  <c:v>22.077600000000007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615672"/>
        <c:axId val="194616064"/>
      </c:lineChart>
      <c:catAx>
        <c:axId val="194615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16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4616064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1567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117208634654917"/>
          <c:y val="0.10528913641333786"/>
          <c:w val="0.82904465460116783"/>
          <c:h val="0.1710792393448753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Sheet1!$B$3:$I$4</c:f>
              <c:multiLvlStrCache>
                <c:ptCount val="8"/>
                <c:lvl>
                  <c:pt idx="0">
                    <c:v>Sverige</c:v>
                  </c:pt>
                  <c:pt idx="1">
                    <c:v>ESPAD</c:v>
                  </c:pt>
                  <c:pt idx="2">
                    <c:v>Sverige</c:v>
                  </c:pt>
                  <c:pt idx="3">
                    <c:v>ESPAD</c:v>
                  </c:pt>
                  <c:pt idx="4">
                    <c:v>Sverige</c:v>
                  </c:pt>
                  <c:pt idx="5">
                    <c:v>ESPAD</c:v>
                  </c:pt>
                  <c:pt idx="6">
                    <c:v>Sverige</c:v>
                  </c:pt>
                  <c:pt idx="7">
                    <c:v>ESPAD</c:v>
                  </c:pt>
                </c:lvl>
                <c:lvl>
                  <c:pt idx="0">
                    <c:v>Druckit alkohol
före 14 års ålder</c:v>
                  </c:pt>
                  <c:pt idx="2">
                    <c:v>Druckit alkohol
någon gång</c:v>
                  </c:pt>
                  <c:pt idx="4">
                    <c:v>Druckit alkohol
senaste 30 dagarna</c:v>
                  </c:pt>
                  <c:pt idx="6">
                    <c:v>Intensivkonsumerat
senaste 30 dagarna</c:v>
                  </c:pt>
                </c:lvl>
              </c:multiLvlStrCache>
            </c:multiLvlStrRef>
          </c:cat>
          <c:val>
            <c:numRef>
              <c:f>Sheet1!$B$5:$I$5</c:f>
              <c:numCache>
                <c:formatCode>0</c:formatCode>
                <c:ptCount val="8"/>
                <c:pt idx="0">
                  <c:v>28.66</c:v>
                </c:pt>
                <c:pt idx="1">
                  <c:v>51.628823529411768</c:v>
                </c:pt>
                <c:pt idx="2">
                  <c:v>63.8</c:v>
                </c:pt>
                <c:pt idx="3">
                  <c:v>81.465294117647076</c:v>
                </c:pt>
                <c:pt idx="4">
                  <c:v>22.340000000000003</c:v>
                </c:pt>
                <c:pt idx="5">
                  <c:v>49.262647058823525</c:v>
                </c:pt>
                <c:pt idx="6">
                  <c:v>20.680000000000007</c:v>
                </c:pt>
                <c:pt idx="7">
                  <c:v>37.733235294117641</c:v>
                </c:pt>
              </c:numCache>
            </c:numRef>
          </c:val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Sheet1!$B$3:$I$4</c:f>
              <c:multiLvlStrCache>
                <c:ptCount val="8"/>
                <c:lvl>
                  <c:pt idx="0">
                    <c:v>Sverige</c:v>
                  </c:pt>
                  <c:pt idx="1">
                    <c:v>ESPAD</c:v>
                  </c:pt>
                  <c:pt idx="2">
                    <c:v>Sverige</c:v>
                  </c:pt>
                  <c:pt idx="3">
                    <c:v>ESPAD</c:v>
                  </c:pt>
                  <c:pt idx="4">
                    <c:v>Sverige</c:v>
                  </c:pt>
                  <c:pt idx="5">
                    <c:v>ESPAD</c:v>
                  </c:pt>
                  <c:pt idx="6">
                    <c:v>Sverige</c:v>
                  </c:pt>
                  <c:pt idx="7">
                    <c:v>ESPAD</c:v>
                  </c:pt>
                </c:lvl>
                <c:lvl>
                  <c:pt idx="0">
                    <c:v>Druckit alkohol
före 14 års ålder</c:v>
                  </c:pt>
                  <c:pt idx="2">
                    <c:v>Druckit alkohol
någon gång</c:v>
                  </c:pt>
                  <c:pt idx="4">
                    <c:v>Druckit alkohol
senaste 30 dagarna</c:v>
                  </c:pt>
                  <c:pt idx="6">
                    <c:v>Intensivkonsumerat
senaste 30 dagarna</c:v>
                  </c:pt>
                </c:lvl>
              </c:multiLvlStrCache>
            </c:multiLvlStrRef>
          </c:cat>
          <c:val>
            <c:numRef>
              <c:f>Sheet1!$B$6:$I$6</c:f>
              <c:numCache>
                <c:formatCode>0</c:formatCode>
                <c:ptCount val="8"/>
                <c:pt idx="0">
                  <c:v>22.94</c:v>
                </c:pt>
                <c:pt idx="1">
                  <c:v>42.897058823529427</c:v>
                </c:pt>
                <c:pt idx="2">
                  <c:v>66.09</c:v>
                </c:pt>
                <c:pt idx="3">
                  <c:v>79.266176470588235</c:v>
                </c:pt>
                <c:pt idx="4">
                  <c:v>29.040000000000006</c:v>
                </c:pt>
                <c:pt idx="5">
                  <c:v>45.820588235294117</c:v>
                </c:pt>
                <c:pt idx="6">
                  <c:v>23.950000000000003</c:v>
                </c:pt>
                <c:pt idx="7">
                  <c:v>32.920588235294126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194618024"/>
        <c:axId val="194618416"/>
      </c:barChart>
      <c:catAx>
        <c:axId val="194618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18416"/>
        <c:crosses val="autoZero"/>
        <c:auto val="1"/>
        <c:lblAlgn val="ctr"/>
        <c:lblOffset val="100"/>
        <c:tickMarkSkip val="1"/>
        <c:noMultiLvlLbl val="0"/>
      </c:catAx>
      <c:valAx>
        <c:axId val="1946184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en-US"/>
          </a:p>
        </c:txPr>
        <c:crossAx val="194618024"/>
        <c:crosses val="autoZero"/>
        <c:crossBetween val="between"/>
        <c:majorUnit val="25"/>
        <c:minorUnit val="10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5406544655543251E-2"/>
          <c:y val="5.5341445442174016E-2"/>
          <c:w val="0.35922558677741928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448835784313724"/>
          <c:y val="8.9364278013093299E-3"/>
          <c:w val="0.78629109663548291"/>
          <c:h val="0.93906321644837676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'6'!$C$3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12700">
              <a:noFill/>
              <a:prstDash val="solid"/>
            </a:ln>
          </c:spPr>
          <c:invertIfNegative val="0"/>
          <c:cat>
            <c:strRef>
              <c:f>'6'!$B$4:$B$40</c:f>
              <c:strCache>
                <c:ptCount val="37"/>
                <c:pt idx="0">
                  <c:v>Danmark</c:v>
                </c:pt>
                <c:pt idx="1">
                  <c:v>Tjeckien</c:v>
                </c:pt>
                <c:pt idx="2">
                  <c:v>Österrike</c:v>
                </c:pt>
                <c:pt idx="3">
                  <c:v>Cypern</c:v>
                </c:pt>
                <c:pt idx="4">
                  <c:v>Grekland</c:v>
                </c:pt>
                <c:pt idx="5">
                  <c:v>Spanien 2)</c:v>
                </c:pt>
                <c:pt idx="6">
                  <c:v>Liechtenstein</c:v>
                </c:pt>
                <c:pt idx="7">
                  <c:v>Bulgarien</c:v>
                </c:pt>
                <c:pt idx="8">
                  <c:v>Italien</c:v>
                </c:pt>
                <c:pt idx="9">
                  <c:v>Moldavien</c:v>
                </c:pt>
                <c:pt idx="10">
                  <c:v>Belgien (Flandern) 1)</c:v>
                </c:pt>
                <c:pt idx="11">
                  <c:v>Ungern</c:v>
                </c:pt>
                <c:pt idx="12">
                  <c:v>Kroatien</c:v>
                </c:pt>
                <c:pt idx="13">
                  <c:v>Monaco</c:v>
                </c:pt>
                <c:pt idx="14">
                  <c:v>Malta</c:v>
                </c:pt>
                <c:pt idx="15">
                  <c:v>Frankrike</c:v>
                </c:pt>
                <c:pt idx="16">
                  <c:v>Slovenien</c:v>
                </c:pt>
                <c:pt idx="17">
                  <c:v>Nederländerna</c:v>
                </c:pt>
                <c:pt idx="18">
                  <c:v>Slovakien</c:v>
                </c:pt>
                <c:pt idx="19">
                  <c:v>Polen</c:v>
                </c:pt>
                <c:pt idx="20">
                  <c:v>Rumänien</c:v>
                </c:pt>
                <c:pt idx="21">
                  <c:v>Lettland 2)</c:v>
                </c:pt>
                <c:pt idx="22">
                  <c:v>Georgien</c:v>
                </c:pt>
                <c:pt idx="23">
                  <c:v>Portugal</c:v>
                </c:pt>
                <c:pt idx="24">
                  <c:v>Montenegro</c:v>
                </c:pt>
                <c:pt idx="25">
                  <c:v>Ukraina</c:v>
                </c:pt>
                <c:pt idx="26">
                  <c:v>Makedonien</c:v>
                </c:pt>
                <c:pt idx="27">
                  <c:v>Färöarna</c:v>
                </c:pt>
                <c:pt idx="28">
                  <c:v>Estland</c:v>
                </c:pt>
                <c:pt idx="29">
                  <c:v>Irland</c:v>
                </c:pt>
                <c:pt idx="30">
                  <c:v>Litauen</c:v>
                </c:pt>
                <c:pt idx="31">
                  <c:v>Finland</c:v>
                </c:pt>
                <c:pt idx="32">
                  <c:v>Albanien</c:v>
                </c:pt>
                <c:pt idx="33">
                  <c:v>Sverige</c:v>
                </c:pt>
                <c:pt idx="34">
                  <c:v>USA 2)</c:v>
                </c:pt>
                <c:pt idx="35">
                  <c:v>Norge</c:v>
                </c:pt>
                <c:pt idx="36">
                  <c:v>Island</c:v>
                </c:pt>
              </c:strCache>
            </c:strRef>
          </c:cat>
          <c:val>
            <c:numRef>
              <c:f>'6'!$C$4:$C$40</c:f>
              <c:numCache>
                <c:formatCode>0</c:formatCode>
                <c:ptCount val="37"/>
                <c:pt idx="0">
                  <c:v>73.03</c:v>
                </c:pt>
                <c:pt idx="1">
                  <c:v>67.039999999999992</c:v>
                </c:pt>
                <c:pt idx="2">
                  <c:v>69.08</c:v>
                </c:pt>
                <c:pt idx="3">
                  <c:v>63.43</c:v>
                </c:pt>
                <c:pt idx="4">
                  <c:v>64.88</c:v>
                </c:pt>
                <c:pt idx="5">
                  <c:v>67.5</c:v>
                </c:pt>
                <c:pt idx="6">
                  <c:v>58.72</c:v>
                </c:pt>
                <c:pt idx="7">
                  <c:v>56.84</c:v>
                </c:pt>
                <c:pt idx="8">
                  <c:v>52.71</c:v>
                </c:pt>
                <c:pt idx="9">
                  <c:v>50.4</c:v>
                </c:pt>
                <c:pt idx="10">
                  <c:v>57.78</c:v>
                </c:pt>
                <c:pt idx="11">
                  <c:v>51.81</c:v>
                </c:pt>
                <c:pt idx="12">
                  <c:v>48.88</c:v>
                </c:pt>
                <c:pt idx="13">
                  <c:v>56.77</c:v>
                </c:pt>
                <c:pt idx="14">
                  <c:v>56.28</c:v>
                </c:pt>
                <c:pt idx="15">
                  <c:v>50.77</c:v>
                </c:pt>
                <c:pt idx="16">
                  <c:v>49.53</c:v>
                </c:pt>
                <c:pt idx="17">
                  <c:v>49.1</c:v>
                </c:pt>
                <c:pt idx="18">
                  <c:v>50.69</c:v>
                </c:pt>
                <c:pt idx="19">
                  <c:v>46.25</c:v>
                </c:pt>
                <c:pt idx="20">
                  <c:v>38.119999999999997</c:v>
                </c:pt>
                <c:pt idx="21">
                  <c:v>45.12</c:v>
                </c:pt>
                <c:pt idx="22">
                  <c:v>32.629999999999995</c:v>
                </c:pt>
                <c:pt idx="23">
                  <c:v>40.57</c:v>
                </c:pt>
                <c:pt idx="24">
                  <c:v>30.629999999999995</c:v>
                </c:pt>
                <c:pt idx="25">
                  <c:v>40.42</c:v>
                </c:pt>
                <c:pt idx="26">
                  <c:v>31.64</c:v>
                </c:pt>
                <c:pt idx="27">
                  <c:v>40.729999999999997</c:v>
                </c:pt>
                <c:pt idx="28">
                  <c:v>39.049999999999997</c:v>
                </c:pt>
                <c:pt idx="29">
                  <c:v>36.44</c:v>
                </c:pt>
                <c:pt idx="30">
                  <c:v>35.599999999999994</c:v>
                </c:pt>
                <c:pt idx="31">
                  <c:v>31.849999999999994</c:v>
                </c:pt>
                <c:pt idx="32">
                  <c:v>22.769999999999996</c:v>
                </c:pt>
                <c:pt idx="33">
                  <c:v>29.040000000000006</c:v>
                </c:pt>
                <c:pt idx="34">
                  <c:v>22</c:v>
                </c:pt>
                <c:pt idx="35">
                  <c:v>24.689999999999998</c:v>
                </c:pt>
                <c:pt idx="36">
                  <c:v>9.730000000000004</c:v>
                </c:pt>
              </c:numCache>
            </c:numRef>
          </c:val>
        </c:ser>
        <c:ser>
          <c:idx val="0"/>
          <c:order val="1"/>
          <c:tx>
            <c:strRef>
              <c:f>'6'!$A$3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12700">
              <a:noFill/>
              <a:prstDash val="solid"/>
            </a:ln>
          </c:spPr>
          <c:invertIfNegative val="0"/>
          <c:cat>
            <c:strRef>
              <c:f>'6'!$B$4:$B$40</c:f>
              <c:strCache>
                <c:ptCount val="37"/>
                <c:pt idx="0">
                  <c:v>Danmark</c:v>
                </c:pt>
                <c:pt idx="1">
                  <c:v>Tjeckien</c:v>
                </c:pt>
                <c:pt idx="2">
                  <c:v>Österrike</c:v>
                </c:pt>
                <c:pt idx="3">
                  <c:v>Cypern</c:v>
                </c:pt>
                <c:pt idx="4">
                  <c:v>Grekland</c:v>
                </c:pt>
                <c:pt idx="5">
                  <c:v>Spanien 2)</c:v>
                </c:pt>
                <c:pt idx="6">
                  <c:v>Liechtenstein</c:v>
                </c:pt>
                <c:pt idx="7">
                  <c:v>Bulgarien</c:v>
                </c:pt>
                <c:pt idx="8">
                  <c:v>Italien</c:v>
                </c:pt>
                <c:pt idx="9">
                  <c:v>Moldavien</c:v>
                </c:pt>
                <c:pt idx="10">
                  <c:v>Belgien (Flandern) 1)</c:v>
                </c:pt>
                <c:pt idx="11">
                  <c:v>Ungern</c:v>
                </c:pt>
                <c:pt idx="12">
                  <c:v>Kroatien</c:v>
                </c:pt>
                <c:pt idx="13">
                  <c:v>Monaco</c:v>
                </c:pt>
                <c:pt idx="14">
                  <c:v>Malta</c:v>
                </c:pt>
                <c:pt idx="15">
                  <c:v>Frankrike</c:v>
                </c:pt>
                <c:pt idx="16">
                  <c:v>Slovenien</c:v>
                </c:pt>
                <c:pt idx="17">
                  <c:v>Nederländerna</c:v>
                </c:pt>
                <c:pt idx="18">
                  <c:v>Slovakien</c:v>
                </c:pt>
                <c:pt idx="19">
                  <c:v>Polen</c:v>
                </c:pt>
                <c:pt idx="20">
                  <c:v>Rumänien</c:v>
                </c:pt>
                <c:pt idx="21">
                  <c:v>Lettland 2)</c:v>
                </c:pt>
                <c:pt idx="22">
                  <c:v>Georgien</c:v>
                </c:pt>
                <c:pt idx="23">
                  <c:v>Portugal</c:v>
                </c:pt>
                <c:pt idx="24">
                  <c:v>Montenegro</c:v>
                </c:pt>
                <c:pt idx="25">
                  <c:v>Ukraina</c:v>
                </c:pt>
                <c:pt idx="26">
                  <c:v>Makedonien</c:v>
                </c:pt>
                <c:pt idx="27">
                  <c:v>Färöarna</c:v>
                </c:pt>
                <c:pt idx="28">
                  <c:v>Estland</c:v>
                </c:pt>
                <c:pt idx="29">
                  <c:v>Irland</c:v>
                </c:pt>
                <c:pt idx="30">
                  <c:v>Litauen</c:v>
                </c:pt>
                <c:pt idx="31">
                  <c:v>Finland</c:v>
                </c:pt>
                <c:pt idx="32">
                  <c:v>Albanien</c:v>
                </c:pt>
                <c:pt idx="33">
                  <c:v>Sverige</c:v>
                </c:pt>
                <c:pt idx="34">
                  <c:v>USA 2)</c:v>
                </c:pt>
                <c:pt idx="35">
                  <c:v>Norge</c:v>
                </c:pt>
                <c:pt idx="36">
                  <c:v>Island</c:v>
                </c:pt>
              </c:strCache>
            </c:strRef>
          </c:cat>
          <c:val>
            <c:numRef>
              <c:f>'6'!$A$4:$A$40</c:f>
              <c:numCache>
                <c:formatCode>0</c:formatCode>
                <c:ptCount val="37"/>
                <c:pt idx="0">
                  <c:v>73.98</c:v>
                </c:pt>
                <c:pt idx="1">
                  <c:v>69.930000000000007</c:v>
                </c:pt>
                <c:pt idx="2">
                  <c:v>66.72</c:v>
                </c:pt>
                <c:pt idx="3">
                  <c:v>72.38</c:v>
                </c:pt>
                <c:pt idx="4">
                  <c:v>67.63</c:v>
                </c:pt>
                <c:pt idx="5">
                  <c:v>62.8</c:v>
                </c:pt>
                <c:pt idx="6">
                  <c:v>59.86</c:v>
                </c:pt>
                <c:pt idx="7">
                  <c:v>60.38</c:v>
                </c:pt>
                <c:pt idx="8">
                  <c:v>60.28</c:v>
                </c:pt>
                <c:pt idx="9">
                  <c:v>62.27</c:v>
                </c:pt>
                <c:pt idx="10">
                  <c:v>54.75</c:v>
                </c:pt>
                <c:pt idx="11">
                  <c:v>58.77</c:v>
                </c:pt>
                <c:pt idx="12">
                  <c:v>60.05</c:v>
                </c:pt>
                <c:pt idx="13">
                  <c:v>51.76</c:v>
                </c:pt>
                <c:pt idx="14">
                  <c:v>51.57</c:v>
                </c:pt>
                <c:pt idx="15">
                  <c:v>55.85</c:v>
                </c:pt>
                <c:pt idx="16">
                  <c:v>55.46</c:v>
                </c:pt>
                <c:pt idx="17">
                  <c:v>49.55</c:v>
                </c:pt>
                <c:pt idx="18">
                  <c:v>47.75</c:v>
                </c:pt>
                <c:pt idx="19">
                  <c:v>48.67</c:v>
                </c:pt>
                <c:pt idx="20">
                  <c:v>56.36</c:v>
                </c:pt>
                <c:pt idx="21">
                  <c:v>42.12</c:v>
                </c:pt>
                <c:pt idx="22">
                  <c:v>52.52</c:v>
                </c:pt>
                <c:pt idx="23">
                  <c:v>43.19</c:v>
                </c:pt>
                <c:pt idx="24">
                  <c:v>49.74</c:v>
                </c:pt>
                <c:pt idx="25">
                  <c:v>37.9</c:v>
                </c:pt>
                <c:pt idx="26">
                  <c:v>45.03</c:v>
                </c:pt>
                <c:pt idx="27">
                  <c:v>34.78</c:v>
                </c:pt>
                <c:pt idx="28">
                  <c:v>36.090000000000003</c:v>
                </c:pt>
                <c:pt idx="29">
                  <c:v>33.97</c:v>
                </c:pt>
                <c:pt idx="30">
                  <c:v>32.42</c:v>
                </c:pt>
                <c:pt idx="31">
                  <c:v>32.319999999999993</c:v>
                </c:pt>
                <c:pt idx="32">
                  <c:v>42.32</c:v>
                </c:pt>
                <c:pt idx="33">
                  <c:v>22.340000000000003</c:v>
                </c:pt>
                <c:pt idx="34">
                  <c:v>21</c:v>
                </c:pt>
                <c:pt idx="35">
                  <c:v>19.590000000000003</c:v>
                </c:pt>
                <c:pt idx="36">
                  <c:v>8.75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95650728"/>
        <c:axId val="195651512"/>
      </c:barChart>
      <c:catAx>
        <c:axId val="195650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5651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5651512"/>
        <c:scaling>
          <c:orientation val="minMax"/>
          <c:max val="75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5650728"/>
        <c:crosses val="autoZero"/>
        <c:crossBetween val="between"/>
        <c:majorUnit val="25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2474959783252904"/>
          <c:y val="4.6690996710359055E-2"/>
          <c:w val="0.29191706883413765"/>
          <c:h val="6.0120085585427009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Sverige, druckit alkohol
någon gång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Sheet1!$B$7:$B$12</c:f>
              <c:numCache>
                <c:formatCode>0</c:formatCode>
                <c:ptCount val="6"/>
                <c:pt idx="0">
                  <c:v>89</c:v>
                </c:pt>
                <c:pt idx="1">
                  <c:v>90</c:v>
                </c:pt>
                <c:pt idx="2">
                  <c:v>87</c:v>
                </c:pt>
                <c:pt idx="3">
                  <c:v>81</c:v>
                </c:pt>
                <c:pt idx="4">
                  <c:v>76</c:v>
                </c:pt>
                <c:pt idx="5">
                  <c:v>64.960000000000008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ESPAD, druckit alkohol
någon gång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Sheet1!$C$7:$C$12</c:f>
              <c:numCache>
                <c:formatCode>0</c:formatCode>
                <c:ptCount val="6"/>
                <c:pt idx="0">
                  <c:v>88.55</c:v>
                </c:pt>
                <c:pt idx="1">
                  <c:v>89.583333333333329</c:v>
                </c:pt>
                <c:pt idx="2">
                  <c:v>90</c:v>
                </c:pt>
                <c:pt idx="3">
                  <c:v>88.086956521739125</c:v>
                </c:pt>
                <c:pt idx="4">
                  <c:v>86.12</c:v>
                </c:pt>
                <c:pt idx="5">
                  <c:v>80.945599999999999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Sverige, intensivkons.
senaste 30 dagarna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Sheet1!$D$7:$D$12</c:f>
              <c:numCache>
                <c:formatCode>0</c:formatCode>
                <c:ptCount val="6"/>
                <c:pt idx="0">
                  <c:v>41</c:v>
                </c:pt>
                <c:pt idx="1">
                  <c:v>43</c:v>
                </c:pt>
                <c:pt idx="2">
                  <c:v>37</c:v>
                </c:pt>
                <c:pt idx="3">
                  <c:v>37</c:v>
                </c:pt>
                <c:pt idx="4">
                  <c:v>31</c:v>
                </c:pt>
                <c:pt idx="5">
                  <c:v>22.340000000000003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Sheet1!$E$6</c:f>
              <c:strCache>
                <c:ptCount val="1"/>
                <c:pt idx="0">
                  <c:v>ESPAD, intensivkons.
senaste 30 dagarna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Sheet1!$E$7:$E$12</c:f>
              <c:numCache>
                <c:formatCode>0</c:formatCode>
                <c:ptCount val="6"/>
                <c:pt idx="0">
                  <c:v>36.10526315789474</c:v>
                </c:pt>
                <c:pt idx="1">
                  <c:v>38.956521739130437</c:v>
                </c:pt>
                <c:pt idx="2">
                  <c:v>39.64</c:v>
                </c:pt>
                <c:pt idx="3">
                  <c:v>41.666666666666664</c:v>
                </c:pt>
                <c:pt idx="4">
                  <c:v>41.043478260869563</c:v>
                </c:pt>
                <c:pt idx="5">
                  <c:v>35.041200000000003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619200"/>
        <c:axId val="194619592"/>
      </c:lineChart>
      <c:catAx>
        <c:axId val="19461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19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4619592"/>
        <c:scaling>
          <c:orientation val="minMax"/>
          <c:max val="1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19200"/>
        <c:crosses val="autoZero"/>
        <c:crossBetween val="midCat"/>
        <c:majorUnit val="2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7121263886972232E-2"/>
          <c:y val="0.62194845654628084"/>
          <c:w val="0.76926139554888484"/>
          <c:h val="0.24528031191715965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055602890506959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Sverige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Sheet1!$B$7:$B$12</c:f>
              <c:numCache>
                <c:formatCode>0</c:formatCode>
                <c:ptCount val="6"/>
                <c:pt idx="0">
                  <c:v>55</c:v>
                </c:pt>
                <c:pt idx="1">
                  <c:v>56</c:v>
                </c:pt>
                <c:pt idx="2">
                  <c:v>51</c:v>
                </c:pt>
                <c:pt idx="3">
                  <c:v>44</c:v>
                </c:pt>
                <c:pt idx="4">
                  <c:v>38</c:v>
                </c:pt>
                <c:pt idx="5">
                  <c:v>25.730000000000004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Sheet1!$C$6</c:f>
              <c:strCache>
                <c:ptCount val="1"/>
                <c:pt idx="0">
                  <c:v>Övriga Norden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Sheet1!$C$7:$C$12</c:f>
              <c:numCache>
                <c:formatCode>0</c:formatCode>
                <c:ptCount val="6"/>
                <c:pt idx="0">
                  <c:v>56.6</c:v>
                </c:pt>
                <c:pt idx="1">
                  <c:v>58.4</c:v>
                </c:pt>
                <c:pt idx="2">
                  <c:v>57</c:v>
                </c:pt>
                <c:pt idx="3">
                  <c:v>50.25</c:v>
                </c:pt>
                <c:pt idx="4">
                  <c:v>44</c:v>
                </c:pt>
                <c:pt idx="5">
                  <c:v>34.9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Sheet1!$D$6</c:f>
              <c:strCache>
                <c:ptCount val="1"/>
                <c:pt idx="0">
                  <c:v>Övriga ESPAD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Sheet1!$D$7:$D$12</c:f>
              <c:numCache>
                <c:formatCode>0</c:formatCode>
                <c:ptCount val="6"/>
                <c:pt idx="0">
                  <c:v>56.5</c:v>
                </c:pt>
                <c:pt idx="1">
                  <c:v>61.666666666666664</c:v>
                </c:pt>
                <c:pt idx="2">
                  <c:v>64.631578947368425</c:v>
                </c:pt>
                <c:pt idx="3">
                  <c:v>63.473684210526315</c:v>
                </c:pt>
                <c:pt idx="4">
                  <c:v>62.263157894736842</c:v>
                </c:pt>
                <c:pt idx="5">
                  <c:v>50.944736842105264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Sheet1!$E$6</c:f>
              <c:strCache>
                <c:ptCount val="1"/>
                <c:pt idx="0">
                  <c:v>ESPAD, Totalt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Sheet1!$A$7:$A$12</c:f>
              <c:numCache>
                <c:formatCode>General</c:formatCode>
                <c:ptCount val="6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  <c:pt idx="5">
                  <c:v>2015</c:v>
                </c:pt>
              </c:numCache>
            </c:numRef>
          </c:cat>
          <c:val>
            <c:numRef>
              <c:f>Sheet1!$E$7:$E$12</c:f>
              <c:numCache>
                <c:formatCode>0</c:formatCode>
                <c:ptCount val="6"/>
                <c:pt idx="0">
                  <c:v>56.45</c:v>
                </c:pt>
                <c:pt idx="1">
                  <c:v>60.75</c:v>
                </c:pt>
                <c:pt idx="2">
                  <c:v>62.56</c:v>
                </c:pt>
                <c:pt idx="3">
                  <c:v>59.608695652173914</c:v>
                </c:pt>
                <c:pt idx="4">
                  <c:v>57.64</c:v>
                </c:pt>
                <c:pt idx="5">
                  <c:v>46.727199999999996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620376"/>
        <c:axId val="194620768"/>
      </c:lineChart>
      <c:catAx>
        <c:axId val="194620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4620768"/>
        <c:scaling>
          <c:orientation val="minMax"/>
          <c:max val="7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0376"/>
        <c:crosses val="autoZero"/>
        <c:crossBetween val="midCat"/>
        <c:majorUnit val="2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2293162435301904E-2"/>
          <c:y val="0.65217852314980418"/>
          <c:w val="0.59777783668838891"/>
          <c:h val="0.17107923934487529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3409222997087E-2"/>
          <c:y val="3.859215408658434E-2"/>
          <c:w val="0.93300248138957864"/>
          <c:h val="0.6854718507857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Sheet1!$B$3:$I$4</c:f>
              <c:multiLvlStrCache>
                <c:ptCount val="8"/>
                <c:lvl>
                  <c:pt idx="0">
                    <c:v>Sverige</c:v>
                  </c:pt>
                  <c:pt idx="1">
                    <c:v>ESPAD</c:v>
                  </c:pt>
                  <c:pt idx="2">
                    <c:v>Sverige</c:v>
                  </c:pt>
                  <c:pt idx="3">
                    <c:v>ESPAD</c:v>
                  </c:pt>
                  <c:pt idx="4">
                    <c:v>Sverige</c:v>
                  </c:pt>
                  <c:pt idx="5">
                    <c:v>ESPAD</c:v>
                  </c:pt>
                  <c:pt idx="6">
                    <c:v>Sverige</c:v>
                  </c:pt>
                  <c:pt idx="7">
                    <c:v>ESPAD</c:v>
                  </c:pt>
                </c:lvl>
                <c:lvl>
                  <c:pt idx="0">
                    <c:v>Använt cannabis
före 14 års ålder</c:v>
                  </c:pt>
                  <c:pt idx="2">
                    <c:v>Använt cannabis
någon gång</c:v>
                  </c:pt>
                  <c:pt idx="4">
                    <c:v>Använt cannabis
senaste 30 dagarna</c:v>
                  </c:pt>
                  <c:pt idx="6">
                    <c:v>Använt cannabis
20 ggr eller mer</c:v>
                  </c:pt>
                </c:lvl>
              </c:multiLvlStrCache>
            </c:multiLvlStrRef>
          </c:cat>
          <c:val>
            <c:numRef>
              <c:f>Sheet1!$B$5:$I$5</c:f>
              <c:numCache>
                <c:formatCode>0</c:formatCode>
                <c:ptCount val="8"/>
                <c:pt idx="0">
                  <c:v>1.67</c:v>
                </c:pt>
                <c:pt idx="1">
                  <c:v>3.9035294117647066</c:v>
                </c:pt>
                <c:pt idx="2">
                  <c:v>7.0999999999999943</c:v>
                </c:pt>
                <c:pt idx="3">
                  <c:v>19.139117647058828</c:v>
                </c:pt>
                <c:pt idx="4">
                  <c:v>2.5699999999999932</c:v>
                </c:pt>
                <c:pt idx="5">
                  <c:v>8.1526470588235291</c:v>
                </c:pt>
                <c:pt idx="6">
                  <c:v>1.6</c:v>
                </c:pt>
                <c:pt idx="7">
                  <c:v>4.3500000000000005</c:v>
                </c:pt>
              </c:numCache>
            </c:numRef>
          </c:val>
        </c:ser>
        <c:ser>
          <c:idx val="4"/>
          <c:order val="1"/>
          <c:tx>
            <c:strRef>
              <c:f>Sheet1!$A$6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multiLvlStrRef>
              <c:f>Sheet1!$B$3:$I$4</c:f>
              <c:multiLvlStrCache>
                <c:ptCount val="8"/>
                <c:lvl>
                  <c:pt idx="0">
                    <c:v>Sverige</c:v>
                  </c:pt>
                  <c:pt idx="1">
                    <c:v>ESPAD</c:v>
                  </c:pt>
                  <c:pt idx="2">
                    <c:v>Sverige</c:v>
                  </c:pt>
                  <c:pt idx="3">
                    <c:v>ESPAD</c:v>
                  </c:pt>
                  <c:pt idx="4">
                    <c:v>Sverige</c:v>
                  </c:pt>
                  <c:pt idx="5">
                    <c:v>ESPAD</c:v>
                  </c:pt>
                  <c:pt idx="6">
                    <c:v>Sverige</c:v>
                  </c:pt>
                  <c:pt idx="7">
                    <c:v>ESPAD</c:v>
                  </c:pt>
                </c:lvl>
                <c:lvl>
                  <c:pt idx="0">
                    <c:v>Använt cannabis
före 14 års ålder</c:v>
                  </c:pt>
                  <c:pt idx="2">
                    <c:v>Använt cannabis
någon gång</c:v>
                  </c:pt>
                  <c:pt idx="4">
                    <c:v>Använt cannabis
senaste 30 dagarna</c:v>
                  </c:pt>
                  <c:pt idx="6">
                    <c:v>Använt cannabis
20 ggr eller mer</c:v>
                  </c:pt>
                </c:lvl>
              </c:multiLvlStrCache>
            </c:multiLvlStrRef>
          </c:cat>
          <c:val>
            <c:numRef>
              <c:f>Sheet1!$B$6:$I$6</c:f>
              <c:numCache>
                <c:formatCode>0</c:formatCode>
                <c:ptCount val="8"/>
                <c:pt idx="0">
                  <c:v>1.0900000000000001</c:v>
                </c:pt>
                <c:pt idx="1">
                  <c:v>2.2655882352941181</c:v>
                </c:pt>
                <c:pt idx="2">
                  <c:v>6.1700000000000017</c:v>
                </c:pt>
                <c:pt idx="3">
                  <c:v>13.868529411764705</c:v>
                </c:pt>
                <c:pt idx="4">
                  <c:v>2.1099999999999994</c:v>
                </c:pt>
                <c:pt idx="5">
                  <c:v>5.3808823529411773</c:v>
                </c:pt>
                <c:pt idx="6">
                  <c:v>0.54999999999999993</c:v>
                </c:pt>
                <c:pt idx="7">
                  <c:v>2.5479411764705882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194621552"/>
        <c:axId val="194621944"/>
      </c:barChart>
      <c:catAx>
        <c:axId val="19462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chemeClr val="tx1">
                <a:lumMod val="9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en-US"/>
          </a:p>
        </c:txPr>
        <c:crossAx val="194621944"/>
        <c:crosses val="autoZero"/>
        <c:auto val="1"/>
        <c:lblAlgn val="ctr"/>
        <c:lblOffset val="100"/>
        <c:tickMarkSkip val="1"/>
        <c:noMultiLvlLbl val="0"/>
      </c:catAx>
      <c:valAx>
        <c:axId val="1946219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3175">
            <a:solidFill>
              <a:srgbClr val="BFBFBF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en-US"/>
          </a:p>
        </c:txPr>
        <c:crossAx val="194621552"/>
        <c:crosses val="autoZero"/>
        <c:crossBetween val="between"/>
        <c:majorUnit val="5"/>
      </c:valAx>
      <c:spPr>
        <a:solidFill>
          <a:schemeClr val="tx1"/>
        </a:solidFill>
        <a:ln w="3175">
          <a:solidFill>
            <a:srgbClr val="004687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5406544655543251E-2"/>
          <c:y val="5.5341445442174016E-2"/>
          <c:w val="0.35922558677741928"/>
          <c:h val="6.83884418099196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0.18858</cdr:x>
      <cdr:y>0.06247</cdr:y>
    </cdr:from>
    <cdr:to>
      <cdr:x>0.75675</cdr:x>
      <cdr:y>0.1489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85530" y="244707"/>
          <a:ext cx="176419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>
              <a:solidFill>
                <a:schemeClr val="bg1"/>
              </a:solidFill>
              <a:latin typeface="Gill Sans MT" panose="020B0502020104020203" pitchFamily="34" charset="0"/>
            </a:rPr>
            <a:t>b</a:t>
          </a:r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) Alkohol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0.5102</cdr:x>
      <cdr:y>0.06247</cdr:y>
    </cdr:from>
    <cdr:to>
      <cdr:x>1</cdr:x>
      <cdr:y>0.1489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1584175" y="244706"/>
          <a:ext cx="1520831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>
              <a:solidFill>
                <a:schemeClr val="bg1"/>
              </a:solidFill>
              <a:latin typeface="Gill Sans MT" panose="020B0502020104020203" pitchFamily="34" charset="0"/>
            </a:rPr>
            <a:t>c</a:t>
          </a:r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) Cannabis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0.2331</cdr:x>
      <cdr:y>0.07271</cdr:y>
    </cdr:from>
    <cdr:to>
      <cdr:x>0.95929</cdr:x>
      <cdr:y>0.20358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872208" y="360040"/>
          <a:ext cx="583264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  <cdr:relSizeAnchor xmlns:cdr="http://schemas.openxmlformats.org/drawingml/2006/chartDrawing">
    <cdr:from>
      <cdr:x>0.39447</cdr:x>
      <cdr:y>0.08725</cdr:y>
    </cdr:from>
    <cdr:to>
      <cdr:x>0.97722</cdr:x>
      <cdr:y>0.1929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3168352" y="432048"/>
          <a:ext cx="4680520" cy="52322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400" dirty="0" smtClean="0"/>
            <a:t>E         </a:t>
          </a:r>
          <a:r>
            <a:rPr lang="sv-SE" sz="1400" dirty="0" smtClean="0">
              <a:solidFill>
                <a:schemeClr val="bg1"/>
              </a:solidFill>
            </a:rPr>
            <a:t>ESPAD </a:t>
          </a:r>
          <a:r>
            <a:rPr lang="sv-SE" sz="1400" dirty="0" err="1" smtClean="0">
              <a:solidFill>
                <a:schemeClr val="bg1"/>
              </a:solidFill>
            </a:rPr>
            <a:t>Swe</a:t>
          </a:r>
          <a:r>
            <a:rPr lang="sv-SE" sz="1400" dirty="0" smtClean="0">
              <a:solidFill>
                <a:schemeClr val="bg1"/>
              </a:solidFill>
            </a:rPr>
            <a:t> Pojkar              ESPAD </a:t>
          </a:r>
          <a:r>
            <a:rPr lang="sv-SE" sz="1400" dirty="0" err="1" smtClean="0">
              <a:solidFill>
                <a:schemeClr val="bg1"/>
              </a:solidFill>
            </a:rPr>
            <a:t>Swe</a:t>
          </a:r>
          <a:r>
            <a:rPr lang="sv-SE" sz="1400" dirty="0" smtClean="0">
              <a:solidFill>
                <a:schemeClr val="bg1"/>
              </a:solidFill>
            </a:rPr>
            <a:t> Flickor</a:t>
          </a:r>
          <a:endParaRPr lang="sv-SE" sz="1400" dirty="0">
            <a:solidFill>
              <a:schemeClr val="bg1"/>
            </a:solidFill>
          </a:endParaRPr>
        </a:p>
        <a:p xmlns:a="http://schemas.openxmlformats.org/drawingml/2006/main">
          <a:r>
            <a:rPr lang="sv-SE" sz="1400" dirty="0" smtClean="0">
              <a:solidFill>
                <a:schemeClr val="bg1"/>
              </a:solidFill>
            </a:rPr>
            <a:t>           Sverige Pojkar		 Sverige Flickor</a:t>
          </a:r>
          <a:endParaRPr lang="sv-SE" sz="1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0.4124</cdr:x>
      <cdr:y>0.11633</cdr:y>
    </cdr:from>
    <cdr:to>
      <cdr:x>0.4662</cdr:x>
      <cdr:y>0.11633</cdr:y>
    </cdr:to>
    <cdr:cxnSp macro="">
      <cdr:nvCxnSpPr>
        <cdr:cNvPr id="8" name="Rak 7"/>
        <cdr:cNvCxnSpPr/>
      </cdr:nvCxnSpPr>
      <cdr:spPr>
        <a:xfrm xmlns:a="http://schemas.openxmlformats.org/drawingml/2006/main">
          <a:off x="3312368" y="576064"/>
          <a:ext cx="432048" cy="0"/>
        </a:xfrm>
        <a:prstGeom xmlns:a="http://schemas.openxmlformats.org/drawingml/2006/main" prst="line">
          <a:avLst/>
        </a:prstGeom>
        <a:ln xmlns:a="http://schemas.openxmlformats.org/drawingml/2006/main" w="76200">
          <a:solidFill>
            <a:srgbClr val="004687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0.69033</cdr:x>
      <cdr:y>0.11633</cdr:y>
    </cdr:from>
    <cdr:to>
      <cdr:x>0.74412</cdr:x>
      <cdr:y>0.11633</cdr:y>
    </cdr:to>
    <cdr:cxnSp macro="">
      <cdr:nvCxnSpPr>
        <cdr:cNvPr id="9" name="Rak 8"/>
        <cdr:cNvCxnSpPr/>
      </cdr:nvCxnSpPr>
      <cdr:spPr>
        <a:xfrm xmlns:a="http://schemas.openxmlformats.org/drawingml/2006/main">
          <a:off x="5544616" y="576064"/>
          <a:ext cx="432048" cy="0"/>
        </a:xfrm>
        <a:prstGeom xmlns:a="http://schemas.openxmlformats.org/drawingml/2006/main" prst="line">
          <a:avLst/>
        </a:prstGeom>
        <a:ln xmlns:a="http://schemas.openxmlformats.org/drawingml/2006/main" w="76200">
          <a:solidFill>
            <a:srgbClr val="BEBC00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0.4124</cdr:x>
      <cdr:y>0.15995</cdr:y>
    </cdr:from>
    <cdr:to>
      <cdr:x>0.4662</cdr:x>
      <cdr:y>0.15995</cdr:y>
    </cdr:to>
    <cdr:cxnSp macro="">
      <cdr:nvCxnSpPr>
        <cdr:cNvPr id="10" name="Rak 9"/>
        <cdr:cNvCxnSpPr/>
      </cdr:nvCxnSpPr>
      <cdr:spPr>
        <a:xfrm xmlns:a="http://schemas.openxmlformats.org/drawingml/2006/main">
          <a:off x="3312368" y="792088"/>
          <a:ext cx="432048" cy="0"/>
        </a:xfrm>
        <a:prstGeom xmlns:a="http://schemas.openxmlformats.org/drawingml/2006/main" prst="line">
          <a:avLst/>
        </a:prstGeom>
        <a:ln xmlns:a="http://schemas.openxmlformats.org/drawingml/2006/main" w="34925">
          <a:solidFill>
            <a:srgbClr val="004687"/>
          </a:solidFill>
          <a:prstDash val="sysDash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0.69033</cdr:x>
      <cdr:y>0.15995</cdr:y>
    </cdr:from>
    <cdr:to>
      <cdr:x>0.74412</cdr:x>
      <cdr:y>0.15995</cdr:y>
    </cdr:to>
    <cdr:cxnSp macro="">
      <cdr:nvCxnSpPr>
        <cdr:cNvPr id="11" name="Rak 10"/>
        <cdr:cNvCxnSpPr/>
      </cdr:nvCxnSpPr>
      <cdr:spPr>
        <a:xfrm xmlns:a="http://schemas.openxmlformats.org/drawingml/2006/main">
          <a:off x="5544616" y="792088"/>
          <a:ext cx="432048" cy="0"/>
        </a:xfrm>
        <a:prstGeom xmlns:a="http://schemas.openxmlformats.org/drawingml/2006/main" prst="line">
          <a:avLst/>
        </a:prstGeom>
        <a:ln xmlns:a="http://schemas.openxmlformats.org/drawingml/2006/main" w="34925">
          <a:solidFill>
            <a:srgbClr val="BEBC00"/>
          </a:solidFill>
          <a:prstDash val="sysDash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0.2331</cdr:x>
      <cdr:y>0.07271</cdr:y>
    </cdr:from>
    <cdr:to>
      <cdr:x>0.95929</cdr:x>
      <cdr:y>0.20358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872208" y="360040"/>
          <a:ext cx="583264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  <cdr:relSizeAnchor xmlns:cdr="http://schemas.openxmlformats.org/drawingml/2006/chartDrawing">
    <cdr:from>
      <cdr:x>0.39447</cdr:x>
      <cdr:y>0.08725</cdr:y>
    </cdr:from>
    <cdr:to>
      <cdr:x>0.97722</cdr:x>
      <cdr:y>0.1929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3168352" y="432048"/>
          <a:ext cx="4680520" cy="52322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400" dirty="0" smtClean="0"/>
            <a:t>E         </a:t>
          </a:r>
          <a:r>
            <a:rPr lang="sv-SE" sz="1400" dirty="0" smtClean="0">
              <a:solidFill>
                <a:schemeClr val="bg1"/>
              </a:solidFill>
            </a:rPr>
            <a:t>ESPAD </a:t>
          </a:r>
          <a:r>
            <a:rPr lang="sv-SE" sz="1400" dirty="0" err="1" smtClean="0">
              <a:solidFill>
                <a:schemeClr val="bg1"/>
              </a:solidFill>
            </a:rPr>
            <a:t>Swe</a:t>
          </a:r>
          <a:r>
            <a:rPr lang="sv-SE" sz="1400" dirty="0" smtClean="0">
              <a:solidFill>
                <a:schemeClr val="bg1"/>
              </a:solidFill>
            </a:rPr>
            <a:t> Pojkar              ESPAD </a:t>
          </a:r>
          <a:r>
            <a:rPr lang="sv-SE" sz="1400" dirty="0" err="1" smtClean="0">
              <a:solidFill>
                <a:schemeClr val="bg1"/>
              </a:solidFill>
            </a:rPr>
            <a:t>Swe</a:t>
          </a:r>
          <a:r>
            <a:rPr lang="sv-SE" sz="1400" dirty="0" smtClean="0">
              <a:solidFill>
                <a:schemeClr val="bg1"/>
              </a:solidFill>
            </a:rPr>
            <a:t> Flickor</a:t>
          </a:r>
          <a:endParaRPr lang="sv-SE" sz="1400" dirty="0">
            <a:solidFill>
              <a:schemeClr val="bg1"/>
            </a:solidFill>
          </a:endParaRPr>
        </a:p>
        <a:p xmlns:a="http://schemas.openxmlformats.org/drawingml/2006/main">
          <a:r>
            <a:rPr lang="sv-SE" sz="1400" dirty="0" smtClean="0">
              <a:solidFill>
                <a:schemeClr val="bg1"/>
              </a:solidFill>
            </a:rPr>
            <a:t>           Sverige Pojkar		 Sverige Flickor</a:t>
          </a:r>
          <a:endParaRPr lang="sv-SE" sz="1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0.4124</cdr:x>
      <cdr:y>0.11633</cdr:y>
    </cdr:from>
    <cdr:to>
      <cdr:x>0.4662</cdr:x>
      <cdr:y>0.11633</cdr:y>
    </cdr:to>
    <cdr:cxnSp macro="">
      <cdr:nvCxnSpPr>
        <cdr:cNvPr id="8" name="Rak 7"/>
        <cdr:cNvCxnSpPr/>
      </cdr:nvCxnSpPr>
      <cdr:spPr>
        <a:xfrm xmlns:a="http://schemas.openxmlformats.org/drawingml/2006/main">
          <a:off x="3312368" y="576064"/>
          <a:ext cx="432048" cy="0"/>
        </a:xfrm>
        <a:prstGeom xmlns:a="http://schemas.openxmlformats.org/drawingml/2006/main" prst="line">
          <a:avLst/>
        </a:prstGeom>
        <a:ln xmlns:a="http://schemas.openxmlformats.org/drawingml/2006/main" w="76200">
          <a:solidFill>
            <a:srgbClr val="004687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0.69033</cdr:x>
      <cdr:y>0.11633</cdr:y>
    </cdr:from>
    <cdr:to>
      <cdr:x>0.74412</cdr:x>
      <cdr:y>0.11633</cdr:y>
    </cdr:to>
    <cdr:cxnSp macro="">
      <cdr:nvCxnSpPr>
        <cdr:cNvPr id="9" name="Rak 8"/>
        <cdr:cNvCxnSpPr/>
      </cdr:nvCxnSpPr>
      <cdr:spPr>
        <a:xfrm xmlns:a="http://schemas.openxmlformats.org/drawingml/2006/main">
          <a:off x="5544616" y="576064"/>
          <a:ext cx="432048" cy="0"/>
        </a:xfrm>
        <a:prstGeom xmlns:a="http://schemas.openxmlformats.org/drawingml/2006/main" prst="line">
          <a:avLst/>
        </a:prstGeom>
        <a:ln xmlns:a="http://schemas.openxmlformats.org/drawingml/2006/main" w="76200">
          <a:solidFill>
            <a:srgbClr val="BEBC00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0.4124</cdr:x>
      <cdr:y>0.15995</cdr:y>
    </cdr:from>
    <cdr:to>
      <cdr:x>0.4662</cdr:x>
      <cdr:y>0.15995</cdr:y>
    </cdr:to>
    <cdr:cxnSp macro="">
      <cdr:nvCxnSpPr>
        <cdr:cNvPr id="10" name="Rak 9"/>
        <cdr:cNvCxnSpPr/>
      </cdr:nvCxnSpPr>
      <cdr:spPr>
        <a:xfrm xmlns:a="http://schemas.openxmlformats.org/drawingml/2006/main">
          <a:off x="3312368" y="792088"/>
          <a:ext cx="432048" cy="0"/>
        </a:xfrm>
        <a:prstGeom xmlns:a="http://schemas.openxmlformats.org/drawingml/2006/main" prst="line">
          <a:avLst/>
        </a:prstGeom>
        <a:ln xmlns:a="http://schemas.openxmlformats.org/drawingml/2006/main" w="34925">
          <a:solidFill>
            <a:srgbClr val="004687"/>
          </a:solidFill>
          <a:prstDash val="sysDash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0.69033</cdr:x>
      <cdr:y>0.15995</cdr:y>
    </cdr:from>
    <cdr:to>
      <cdr:x>0.74412</cdr:x>
      <cdr:y>0.15995</cdr:y>
    </cdr:to>
    <cdr:cxnSp macro="">
      <cdr:nvCxnSpPr>
        <cdr:cNvPr id="11" name="Rak 10"/>
        <cdr:cNvCxnSpPr/>
      </cdr:nvCxnSpPr>
      <cdr:spPr>
        <a:xfrm xmlns:a="http://schemas.openxmlformats.org/drawingml/2006/main">
          <a:off x="5544616" y="792088"/>
          <a:ext cx="432048" cy="0"/>
        </a:xfrm>
        <a:prstGeom xmlns:a="http://schemas.openxmlformats.org/drawingml/2006/main" prst="line">
          <a:avLst/>
        </a:prstGeom>
        <a:ln xmlns:a="http://schemas.openxmlformats.org/drawingml/2006/main" w="34925">
          <a:solidFill>
            <a:srgbClr val="BEBC00"/>
          </a:solidFill>
          <a:prstDash val="sysDash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2016-12-05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6017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99669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19202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314580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41010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13212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187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32945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64166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87036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02175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40503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8409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91625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40751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2016-12-05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51520" y="676275"/>
            <a:ext cx="8678198" cy="7786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ESPAD i Sverige</a:t>
            </a:r>
          </a:p>
          <a:p>
            <a:pPr algn="ctr">
              <a:defRPr/>
            </a:pPr>
            <a:endParaRPr lang="sv-SE" sz="2000" b="1" dirty="0" smtClean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b="1" dirty="0" smtClean="0">
                <a:latin typeface="Gill Sans MT" pitchFamily="34" charset="0"/>
              </a:rPr>
              <a:t>Europaperspektiv på skolungdomars drogvanor 1995</a:t>
            </a:r>
            <a:r>
              <a:rPr lang="sv-SE" sz="2400" b="1" dirty="0" smtClean="0">
                <a:latin typeface="Vrinda" panose="020B0502040204020203" pitchFamily="34" charset="0"/>
                <a:cs typeface="Vrinda" panose="020B0502040204020203" pitchFamily="34" charset="0"/>
              </a:rPr>
              <a:t>-</a:t>
            </a:r>
            <a:r>
              <a:rPr lang="sv-SE" sz="2400" b="1" dirty="0" smtClean="0">
                <a:latin typeface="Gill Sans MT" pitchFamily="34" charset="0"/>
              </a:rPr>
              <a:t>2015</a:t>
            </a:r>
            <a:endParaRPr lang="sv-SE" sz="24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800" b="1" dirty="0">
                <a:latin typeface="Gill Sans MT" pitchFamily="34" charset="0"/>
              </a:rPr>
              <a:t>Diagram </a:t>
            </a:r>
            <a:r>
              <a:rPr lang="sv-SE" sz="2800" b="1" dirty="0" smtClean="0">
                <a:latin typeface="Gill Sans MT" pitchFamily="34" charset="0"/>
              </a:rPr>
              <a:t>1–15</a:t>
            </a: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u="sng" dirty="0" smtClean="0">
                <a:latin typeface="Gill Sans MT" pitchFamily="34" charset="0"/>
              </a:rPr>
              <a:t>Det är tillåtet att</a:t>
            </a:r>
            <a:r>
              <a:rPr lang="sv-SE" sz="2400" dirty="0" smtClean="0">
                <a:latin typeface="Gill Sans MT" pitchFamily="34" charset="0"/>
              </a:rPr>
              <a:t> spara en kopia av bilderna och använda valfritt antal i egna presentationer.</a:t>
            </a: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r>
              <a:rPr lang="sv-SE" sz="2400" u="sng" dirty="0" smtClean="0">
                <a:latin typeface="Gill Sans MT" pitchFamily="34" charset="0"/>
              </a:rPr>
              <a:t>Det är inte tillåtet att</a:t>
            </a:r>
            <a:r>
              <a:rPr lang="sv-SE" sz="2400" b="1" dirty="0" smtClean="0">
                <a:latin typeface="Gill Sans MT" pitchFamily="34" charset="0"/>
              </a:rPr>
              <a:t> </a:t>
            </a:r>
            <a:r>
              <a:rPr lang="sv-SE" sz="2400" dirty="0" smtClean="0">
                <a:latin typeface="Gill Sans MT" pitchFamily="34" charset="0"/>
              </a:rPr>
              <a:t>på något sätt förändra bilderna om CAN:s logotyp finns med och därmed uppfattas som avsändare.</a:t>
            </a: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Cannabisvanor bland svenska elever resp. ESPAD-elever.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fördelning efter kön. 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01014159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9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77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808" y="52024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som använt cannabis senaste 30 dagarna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efter land och kön. Procent.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10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6228184" y="1556792"/>
            <a:ext cx="2592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sv-SE" sz="1200" dirty="0" smtClean="0"/>
              <a:t>Belgien (Flandern), Cypern och Moldavien: Begränsad geografisk täckning.</a:t>
            </a:r>
          </a:p>
          <a:p>
            <a:pPr marL="342900" indent="-342900">
              <a:buAutoNum type="arabicParenR"/>
            </a:pPr>
            <a:r>
              <a:rPr lang="sv-SE" sz="1200" dirty="0" smtClean="0"/>
              <a:t>Lettland, Spanien och USA: Begränsad jämförbarhet </a:t>
            </a:r>
            <a:endParaRPr lang="sv-SE" sz="1200" dirty="0"/>
          </a:p>
        </p:txBody>
      </p:sp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53562"/>
              </p:ext>
            </p:extLst>
          </p:nvPr>
        </p:nvGraphicFramePr>
        <p:xfrm>
          <a:off x="827584" y="1003901"/>
          <a:ext cx="4896000" cy="572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04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Cannabisvanor bland svenska elever resp. ESPAD-elever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25 länder. 1995–2015.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56629941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4407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4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använt cannabis senaste 30 dagarna i Sverige, övriga Norden, övriga ESPAD samt i ESPAD totalt. 1995–2015.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53962508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4407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2857" y="45734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anser att följande beteenden ger hög risk för fysiska eller psykiska skador. Procent. 1995–2015.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7851259"/>
              </p:ext>
            </p:extLst>
          </p:nvPr>
        </p:nvGraphicFramePr>
        <p:xfrm>
          <a:off x="98841" y="2596335"/>
          <a:ext cx="3105007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Rak 3"/>
          <p:cNvCxnSpPr/>
          <p:nvPr/>
        </p:nvCxnSpPr>
        <p:spPr>
          <a:xfrm>
            <a:off x="1346427" y="1844824"/>
            <a:ext cx="504056" cy="0"/>
          </a:xfrm>
          <a:prstGeom prst="line">
            <a:avLst/>
          </a:prstGeom>
          <a:ln w="3810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851920" y="1147702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716357" y="2841041"/>
            <a:ext cx="17641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a) Rökning</a:t>
            </a:r>
            <a:endParaRPr lang="sv-SE" sz="1600" b="1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13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5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246006"/>
              </p:ext>
            </p:extLst>
          </p:nvPr>
        </p:nvGraphicFramePr>
        <p:xfrm>
          <a:off x="3098069" y="2596334"/>
          <a:ext cx="3105007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896520"/>
              </p:ext>
            </p:extLst>
          </p:nvPr>
        </p:nvGraphicFramePr>
        <p:xfrm>
          <a:off x="6084168" y="2596335"/>
          <a:ext cx="3105007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textruta 16"/>
          <p:cNvSpPr txBox="1"/>
          <p:nvPr/>
        </p:nvSpPr>
        <p:spPr>
          <a:xfrm>
            <a:off x="65302" y="1134133"/>
            <a:ext cx="9000790" cy="138499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400" b="1" dirty="0" smtClean="0">
                <a:solidFill>
                  <a:schemeClr val="bg1"/>
                </a:solidFill>
              </a:rPr>
              <a:t>a) Rökning</a:t>
            </a:r>
            <a:r>
              <a:rPr lang="sv-SE" sz="1400" dirty="0" smtClean="0">
                <a:solidFill>
                  <a:schemeClr val="bg1"/>
                </a:solidFill>
              </a:rPr>
              <a:t>		</a:t>
            </a:r>
            <a:r>
              <a:rPr lang="sv-SE" sz="1400" b="1" dirty="0" smtClean="0">
                <a:solidFill>
                  <a:schemeClr val="bg1"/>
                </a:solidFill>
              </a:rPr>
              <a:t>b) Alkohol</a:t>
            </a:r>
            <a:r>
              <a:rPr lang="sv-SE" sz="1400" dirty="0" smtClean="0">
                <a:solidFill>
                  <a:schemeClr val="bg1"/>
                </a:solidFill>
              </a:rPr>
              <a:t>				</a:t>
            </a:r>
            <a:r>
              <a:rPr lang="sv-SE" sz="1400" b="1" dirty="0" smtClean="0">
                <a:solidFill>
                  <a:schemeClr val="bg1"/>
                </a:solidFill>
              </a:rPr>
              <a:t>c) Cannabis</a:t>
            </a:r>
            <a:endParaRPr lang="sv-SE" sz="1400" b="1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1) Att röka minst ett paket cig./dag	</a:t>
            </a:r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3) </a:t>
            </a:r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Att dricka minst 5 drinkar vid ett och samma	</a:t>
            </a:r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5) </a:t>
            </a:r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Att röka cannabis regelbundet</a:t>
            </a:r>
          </a:p>
          <a:p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2) Att röka cig. sporadiskt	    tillfälle så gott som varje helg 	</a:t>
            </a:r>
            <a:r>
              <a:rPr lang="sv-SE" sz="1400" smtClean="0">
                <a:solidFill>
                  <a:schemeClr val="bg1"/>
                </a:solidFill>
                <a:latin typeface="Gill Sans MT" panose="020B0502020104020203" pitchFamily="34" charset="0"/>
              </a:rPr>
              <a:t>	</a:t>
            </a:r>
            <a:r>
              <a:rPr lang="sv-SE" sz="1400" smtClean="0">
                <a:solidFill>
                  <a:schemeClr val="bg1"/>
                </a:solidFill>
                <a:latin typeface="Gill Sans MT" panose="020B0502020104020203" pitchFamily="34" charset="0"/>
              </a:rPr>
              <a:t>6) </a:t>
            </a:r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Att röka cannabis sporadiskt</a:t>
            </a:r>
          </a:p>
          <a:p>
            <a:r>
              <a:rPr lang="sv-SE" sz="1400" dirty="0">
                <a:solidFill>
                  <a:schemeClr val="bg1"/>
                </a:solidFill>
                <a:latin typeface="Gill Sans MT" panose="020B0502020104020203" pitchFamily="34" charset="0"/>
              </a:rPr>
              <a:t>	</a:t>
            </a:r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	</a:t>
            </a:r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4) </a:t>
            </a:r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Att dricka 1</a:t>
            </a:r>
            <a:r>
              <a:rPr lang="sv-SE" sz="1400" dirty="0" smtClean="0">
                <a:solidFill>
                  <a:schemeClr val="bg1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-</a:t>
            </a:r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2 drinkar per dag</a:t>
            </a:r>
          </a:p>
          <a:p>
            <a:r>
              <a:rPr lang="sv-SE" sz="1400" dirty="0">
                <a:solidFill>
                  <a:schemeClr val="bg1"/>
                </a:solidFill>
                <a:latin typeface="Gill Sans MT" panose="020B0502020104020203" pitchFamily="34" charset="0"/>
              </a:rPr>
              <a:t> </a:t>
            </a:r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1) Sverige           1) ESPAD                3) Sverige            3) ESPAD                                  5) Sverige            5) ESPAD</a:t>
            </a:r>
            <a:endParaRPr lang="sv-SE" sz="14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sv-SE" sz="1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2) Sverige           2) ESPAD                4) Sverige            4) ESPAD                                  6) Sverige            6) ESPAD</a:t>
            </a:r>
            <a:endParaRPr lang="sv-SE" sz="1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1" name="Rak 10"/>
          <p:cNvCxnSpPr/>
          <p:nvPr/>
        </p:nvCxnSpPr>
        <p:spPr>
          <a:xfrm>
            <a:off x="140679" y="2141734"/>
            <a:ext cx="359002" cy="0"/>
          </a:xfrm>
          <a:prstGeom prst="line">
            <a:avLst/>
          </a:prstGeom>
          <a:ln w="3175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ak 22"/>
          <p:cNvCxnSpPr/>
          <p:nvPr/>
        </p:nvCxnSpPr>
        <p:spPr>
          <a:xfrm>
            <a:off x="142153" y="2347402"/>
            <a:ext cx="359002" cy="0"/>
          </a:xfrm>
          <a:prstGeom prst="line">
            <a:avLst/>
          </a:prstGeom>
          <a:ln w="3175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Rak 23"/>
          <p:cNvCxnSpPr/>
          <p:nvPr/>
        </p:nvCxnSpPr>
        <p:spPr>
          <a:xfrm>
            <a:off x="1358867" y="2136551"/>
            <a:ext cx="359002" cy="0"/>
          </a:xfrm>
          <a:prstGeom prst="line">
            <a:avLst/>
          </a:prstGeom>
          <a:ln w="3175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Rak 24"/>
          <p:cNvCxnSpPr/>
          <p:nvPr/>
        </p:nvCxnSpPr>
        <p:spPr>
          <a:xfrm>
            <a:off x="1360536" y="2340986"/>
            <a:ext cx="359002" cy="0"/>
          </a:xfrm>
          <a:prstGeom prst="line">
            <a:avLst/>
          </a:prstGeom>
          <a:ln w="3175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ak 25"/>
          <p:cNvCxnSpPr/>
          <p:nvPr/>
        </p:nvCxnSpPr>
        <p:spPr>
          <a:xfrm>
            <a:off x="2845603" y="2136551"/>
            <a:ext cx="359002" cy="0"/>
          </a:xfrm>
          <a:prstGeom prst="line">
            <a:avLst/>
          </a:prstGeom>
          <a:ln w="3175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2843114" y="2347402"/>
            <a:ext cx="359002" cy="0"/>
          </a:xfrm>
          <a:prstGeom prst="line">
            <a:avLst/>
          </a:prstGeom>
          <a:ln w="3175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ak 27"/>
          <p:cNvCxnSpPr/>
          <p:nvPr/>
        </p:nvCxnSpPr>
        <p:spPr>
          <a:xfrm>
            <a:off x="4125940" y="2135063"/>
            <a:ext cx="359002" cy="0"/>
          </a:xfrm>
          <a:prstGeom prst="line">
            <a:avLst/>
          </a:prstGeom>
          <a:ln w="3175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Rak 28"/>
          <p:cNvCxnSpPr/>
          <p:nvPr/>
        </p:nvCxnSpPr>
        <p:spPr>
          <a:xfrm>
            <a:off x="4131620" y="2356280"/>
            <a:ext cx="359002" cy="0"/>
          </a:xfrm>
          <a:prstGeom prst="line">
            <a:avLst/>
          </a:prstGeom>
          <a:ln w="3175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29"/>
          <p:cNvCxnSpPr/>
          <p:nvPr/>
        </p:nvCxnSpPr>
        <p:spPr>
          <a:xfrm>
            <a:off x="6489351" y="2132856"/>
            <a:ext cx="359002" cy="0"/>
          </a:xfrm>
          <a:prstGeom prst="line">
            <a:avLst/>
          </a:prstGeom>
          <a:ln w="31750">
            <a:solidFill>
              <a:srgbClr val="0046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Rak 30"/>
          <p:cNvCxnSpPr/>
          <p:nvPr/>
        </p:nvCxnSpPr>
        <p:spPr>
          <a:xfrm>
            <a:off x="6491301" y="2347402"/>
            <a:ext cx="359002" cy="0"/>
          </a:xfrm>
          <a:prstGeom prst="line">
            <a:avLst/>
          </a:prstGeom>
          <a:ln w="31750">
            <a:solidFill>
              <a:srgbClr val="BEB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Rak 31"/>
          <p:cNvCxnSpPr/>
          <p:nvPr/>
        </p:nvCxnSpPr>
        <p:spPr>
          <a:xfrm>
            <a:off x="7769685" y="2132856"/>
            <a:ext cx="359002" cy="0"/>
          </a:xfrm>
          <a:prstGeom prst="line">
            <a:avLst/>
          </a:prstGeom>
          <a:ln w="3175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Rak 32"/>
          <p:cNvCxnSpPr/>
          <p:nvPr/>
        </p:nvCxnSpPr>
        <p:spPr>
          <a:xfrm>
            <a:off x="7769685" y="2347402"/>
            <a:ext cx="359002" cy="0"/>
          </a:xfrm>
          <a:prstGeom prst="line">
            <a:avLst/>
          </a:prstGeom>
          <a:ln w="31750">
            <a:solidFill>
              <a:srgbClr val="BEBC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9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Jämförelse av andelen elever i ordinarie svenska skolunder-sökningarna resp. ESPAD, som har druckit alkohol senaste 12 månaderna. Procentuell fördelning efter kön. 1995</a:t>
            </a:r>
            <a:r>
              <a:rPr lang="sv-SE" sz="22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98290750"/>
              </p:ext>
            </p:extLst>
          </p:nvPr>
        </p:nvGraphicFramePr>
        <p:xfrm>
          <a:off x="395536" y="1484784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463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14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2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Jämförelse av andelen elever i ordinarie svenska skolunder-sökningarna resp. ESPAD, som har använt cannabis någon gång. Procentuell fördelning efter kön. 1995</a:t>
            </a:r>
            <a:r>
              <a:rPr lang="sv-SE" sz="2200" b="1" dirty="0" smtClean="0">
                <a:latin typeface="Vrinda" panose="020B0502040204020203" pitchFamily="34" charset="0"/>
                <a:ea typeface="Geneva" pitchFamily="34" charset="0"/>
                <a:cs typeface="Vrinda" panose="020B0502040204020203" pitchFamily="34" charset="0"/>
              </a:rPr>
              <a:t>-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37309420"/>
              </p:ext>
            </p:extLst>
          </p:nvPr>
        </p:nvGraphicFramePr>
        <p:xfrm>
          <a:off x="395536" y="1484784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463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15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Rökvanor bland svenska elever resp. ESPAD-elever.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fördelning efter kön. 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27704351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000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808" y="52024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som rökt cigaretter senaste 30 dagarna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efter land och kön. Procent.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2</a:t>
            </a:r>
          </a:p>
        </p:txBody>
      </p:sp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719181"/>
              </p:ext>
            </p:extLst>
          </p:nvPr>
        </p:nvGraphicFramePr>
        <p:xfrm>
          <a:off x="899592" y="944961"/>
          <a:ext cx="4896000" cy="5782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6228184" y="1556792"/>
            <a:ext cx="2592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sv-SE" sz="1200" dirty="0" smtClean="0"/>
              <a:t>Belgien (Flandern), Cypern och Moldavien: Begränsad geografisk täckning.</a:t>
            </a:r>
          </a:p>
          <a:p>
            <a:pPr marL="342900" indent="-342900">
              <a:buAutoNum type="arabicParenR"/>
            </a:pPr>
            <a:r>
              <a:rPr lang="sv-SE" sz="1200" dirty="0" smtClean="0"/>
              <a:t>Lettland, Spanien och USA: Begränsad jämförbarhet 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4248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Rökvanor bland svenska elever resp. ESPAD-elever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25 länder. 1995–2015.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42141148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4407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3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rökt cigaretter senaste 30 dagarna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Sverige, övriga Norden, övriga ESPAD samt i ESPAD totalt. 1995–2015.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60744778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4407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4197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Alkoholvanor bland svenska elever resp. ESPAD-elever.</a:t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fördelning efter kön. 2015.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74961572"/>
              </p:ext>
            </p:extLst>
          </p:nvPr>
        </p:nvGraphicFramePr>
        <p:xfrm>
          <a:off x="428596" y="1357299"/>
          <a:ext cx="8031836" cy="495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98567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 smtClean="0">
                <a:latin typeface="Gill Sans MT" pitchFamily="34" charset="0"/>
                <a:cs typeface="Arial" charset="0"/>
              </a:rPr>
              <a:t>Procent</a:t>
            </a:r>
            <a:endParaRPr lang="sv-SE" dirty="0">
              <a:latin typeface="Gill Sans MT" pitchFamily="34" charset="0"/>
              <a:cs typeface="Arial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016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808" y="52024"/>
            <a:ext cx="8579296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Andelen som druckit alkohol senaste 30 dagarna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efter land och kön. Procent.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6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6228184" y="1556792"/>
            <a:ext cx="2592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sv-SE" sz="1200" dirty="0" smtClean="0"/>
              <a:t>Belgien (Flandern), Cypern och Moldavien: Begränsad geografisk täckning.</a:t>
            </a:r>
          </a:p>
          <a:p>
            <a:pPr marL="342900" indent="-342900">
              <a:buAutoNum type="arabicParenR"/>
            </a:pPr>
            <a:r>
              <a:rPr lang="sv-SE" sz="1200" dirty="0" smtClean="0"/>
              <a:t>Lettland, Spanien och USA: Begränsad jämförbarhet </a:t>
            </a:r>
            <a:endParaRPr lang="sv-SE" sz="1200" dirty="0"/>
          </a:p>
        </p:txBody>
      </p:sp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9064041"/>
              </p:ext>
            </p:extLst>
          </p:nvPr>
        </p:nvGraphicFramePr>
        <p:xfrm>
          <a:off x="827584" y="1003901"/>
          <a:ext cx="4896000" cy="5593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792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Alkoholvanor bland svenska elever resp. ESPAD-elever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25 länder. 1995–2015.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43459315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4407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6476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som druckit alkohol senaste 30 dagarna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Sverige, övriga Norden, övriga ESPAD samt i ESPAD totalt. 1995–2015.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83255853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4407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 smtClean="0">
                <a:latin typeface="Gill Sans MT" pitchFamily="34" charset="0"/>
              </a:rPr>
              <a:t>Procent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54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366</Words>
  <Application>Microsoft Office PowerPoint</Application>
  <PresentationFormat>Bildspel på skärmen (4:3)</PresentationFormat>
  <Paragraphs>97</Paragraphs>
  <Slides>16</Slides>
  <Notes>16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2" baseType="lpstr">
      <vt:lpstr>Arial</vt:lpstr>
      <vt:lpstr>Calibri</vt:lpstr>
      <vt:lpstr>Geneva</vt:lpstr>
      <vt:lpstr>Gill Sans MT</vt:lpstr>
      <vt:lpstr>Vrinda</vt:lpstr>
      <vt:lpstr>Tema1</vt:lpstr>
      <vt:lpstr>PowerPoint-presentation</vt:lpstr>
      <vt:lpstr>Rökvanor bland svenska elever resp. ESPAD-elever. Procentuell fördelning efter kön. 2015.</vt:lpstr>
      <vt:lpstr> Andelen som rökt cigaretter senaste 30 dagarna  efter land och kön. Procent.</vt:lpstr>
      <vt:lpstr>Rökvanor bland svenska elever resp. ESPAD-elever  i 25 länder. 1995–2015.</vt:lpstr>
      <vt:lpstr>Andelen elever som rökt cigaretter senaste 30 dagarna i Sverige, övriga Norden, övriga ESPAD samt i ESPAD totalt. 1995–2015.</vt:lpstr>
      <vt:lpstr>Alkoholvanor bland svenska elever resp. ESPAD-elever. Procentuell fördelning efter kön. 2015.</vt:lpstr>
      <vt:lpstr> Andelen som druckit alkohol senaste 30 dagarna  efter land och kön. Procent.</vt:lpstr>
      <vt:lpstr>Alkoholvanor bland svenska elever resp. ESPAD-elever  i 25 länder. 1995–2015.</vt:lpstr>
      <vt:lpstr>Andelen elever som druckit alkohol senaste 30 dagarna i Sverige, övriga Norden, övriga ESPAD samt i ESPAD totalt. 1995–2015.</vt:lpstr>
      <vt:lpstr>Cannabisvanor bland svenska elever resp. ESPAD-elever. Procentuell fördelning efter kön. 2015.</vt:lpstr>
      <vt:lpstr> Andelen som använt cannabis senaste 30 dagarna  efter land och kön. Procent.</vt:lpstr>
      <vt:lpstr>Cannabisvanor bland svenska elever resp. ESPAD-elever  i 25 länder. 1995–2015.</vt:lpstr>
      <vt:lpstr>Andelen elever som använt cannabis senaste 30 dagarna i Sverige, övriga Norden, övriga ESPAD samt i ESPAD totalt. 1995–2015.</vt:lpstr>
      <vt:lpstr>Andelen elever som anser att följande beteenden ger hög risk för fysiska eller psykiska skador. Procent. 1995–2015.</vt:lpstr>
      <vt:lpstr>Jämförelse av andelen elever i ordinarie svenska skolunder-sökningarna resp. ESPAD, som har druckit alkohol senaste 12 månaderna. Procentuell fördelning efter kön. 1995-2015.</vt:lpstr>
      <vt:lpstr>Jämförelse av andelen elever i ordinarie svenska skolunder-sökningarna resp. ESPAD, som har använt cannabis någon gång. Procentuell fördelning efter kön. 1995-2015.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2016-12-05T12:06:23Z</dcterms:modified>
</cp:coreProperties>
</file>