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rts/chart1.xml" ContentType="application/vnd.openxmlformats-officedocument.drawingml.chart+xml"/>
  <Override PartName="/ppt/notesSlides/notesSlide3.xml" ContentType="application/vnd.openxmlformats-officedocument.presentationml.notesSlide+xml"/>
  <Override PartName="/ppt/charts/chart2.xml" ContentType="application/vnd.openxmlformats-officedocument.drawingml.chart+xml"/>
  <Override PartName="/ppt/notesSlides/notesSlide4.xml" ContentType="application/vnd.openxmlformats-officedocument.presentationml.notesSlide+xml"/>
  <Override PartName="/ppt/charts/chart3.xml" ContentType="application/vnd.openxmlformats-officedocument.drawingml.chart+xml"/>
  <Override PartName="/ppt/notesSlides/notesSlide5.xml" ContentType="application/vnd.openxmlformats-officedocument.presentationml.notesSlide+xml"/>
  <Override PartName="/ppt/charts/chart4.xml" ContentType="application/vnd.openxmlformats-officedocument.drawingml.chart+xml"/>
  <Override PartName="/ppt/notesSlides/notesSlide6.xml" ContentType="application/vnd.openxmlformats-officedocument.presentationml.notesSlide+xml"/>
  <Override PartName="/ppt/charts/chart5.xml" ContentType="application/vnd.openxmlformats-officedocument.drawingml.chart+xml"/>
  <Override PartName="/ppt/theme/themeOverride1.xml" ContentType="application/vnd.openxmlformats-officedocument.themeOverride+xml"/>
  <Override PartName="/ppt/notesSlides/notesSlide7.xml" ContentType="application/vnd.openxmlformats-officedocument.presentationml.notesSlide+xml"/>
  <Override PartName="/ppt/charts/chart6.xml" ContentType="application/vnd.openxmlformats-officedocument.drawingml.chart+xml"/>
  <Override PartName="/ppt/theme/themeOverride2.xml" ContentType="application/vnd.openxmlformats-officedocument.themeOverride+xml"/>
  <Override PartName="/ppt/charts/chart7.xml" ContentType="application/vnd.openxmlformats-officedocument.drawingml.chart+xml"/>
  <Override PartName="/ppt/theme/themeOverride3.xml" ContentType="application/vnd.openxmlformats-officedocument.themeOverride+xml"/>
  <Override PartName="/ppt/drawings/drawing1.xml" ContentType="application/vnd.openxmlformats-officedocument.drawingml.chartshapes+xml"/>
  <Override PartName="/ppt/notesSlides/notesSlide8.xml" ContentType="application/vnd.openxmlformats-officedocument.presentationml.notesSlide+xml"/>
  <Override PartName="/ppt/charts/chart8.xml" ContentType="application/vnd.openxmlformats-officedocument.drawingml.chart+xml"/>
  <Override PartName="/ppt/theme/themeOverride4.xml" ContentType="application/vnd.openxmlformats-officedocument.themeOverride+xml"/>
  <Override PartName="/ppt/drawings/drawing2.xml" ContentType="application/vnd.openxmlformats-officedocument.drawingml.chartshapes+xml"/>
  <Override PartName="/ppt/notesSlides/notesSlide9.xml" ContentType="application/vnd.openxmlformats-officedocument.presentationml.notesSlide+xml"/>
  <Override PartName="/ppt/charts/chart9.xml" ContentType="application/vnd.openxmlformats-officedocument.drawingml.chart+xml"/>
  <Override PartName="/ppt/theme/themeOverride5.xml" ContentType="application/vnd.openxmlformats-officedocument.themeOverride+xml"/>
  <Override PartName="/ppt/charts/chart10.xml" ContentType="application/vnd.openxmlformats-officedocument.drawingml.chart+xml"/>
  <Override PartName="/ppt/theme/themeOverride6.xml" ContentType="application/vnd.openxmlformats-officedocument.themeOverride+xml"/>
  <Override PartName="/ppt/drawings/drawing3.xml" ContentType="application/vnd.openxmlformats-officedocument.drawingml.chartshapes+xml"/>
  <Override PartName="/ppt/notesSlides/notesSlide10.xml" ContentType="application/vnd.openxmlformats-officedocument.presentationml.notesSlide+xml"/>
  <Override PartName="/ppt/charts/chart11.xml" ContentType="application/vnd.openxmlformats-officedocument.drawingml.chart+xml"/>
  <Override PartName="/ppt/theme/themeOverride7.xml" ContentType="application/vnd.openxmlformats-officedocument.themeOverride+xml"/>
  <Override PartName="/ppt/drawings/drawing4.xml" ContentType="application/vnd.openxmlformats-officedocument.drawingml.chartshapes+xml"/>
  <Override PartName="/ppt/charts/chart12.xml" ContentType="application/vnd.openxmlformats-officedocument.drawingml.chart+xml"/>
  <Override PartName="/ppt/theme/themeOverride8.xml" ContentType="application/vnd.openxmlformats-officedocument.themeOverride+xml"/>
  <Override PartName="/ppt/drawings/drawing5.xml" ContentType="application/vnd.openxmlformats-officedocument.drawingml.chartshapes+xml"/>
  <Override PartName="/ppt/notesSlides/notesSlide11.xml" ContentType="application/vnd.openxmlformats-officedocument.presentationml.notesSlide+xml"/>
  <Override PartName="/ppt/charts/chart13.xml" ContentType="application/vnd.openxmlformats-officedocument.drawingml.chart+xml"/>
  <Override PartName="/ppt/notesSlides/notesSlide12.xml" ContentType="application/vnd.openxmlformats-officedocument.presentationml.notesSlide+xml"/>
  <Override PartName="/ppt/charts/chart14.xml" ContentType="application/vnd.openxmlformats-officedocument.drawingml.chart+xml"/>
  <Override PartName="/ppt/notesSlides/notesSlide13.xml" ContentType="application/vnd.openxmlformats-officedocument.presentationml.notesSlide+xml"/>
  <Override PartName="/ppt/charts/chart15.xml" ContentType="application/vnd.openxmlformats-officedocument.drawingml.chart+xml"/>
  <Override PartName="/ppt/theme/themeOverride9.xml" ContentType="application/vnd.openxmlformats-officedocument.themeOverride+xml"/>
  <Override PartName="/ppt/notesSlides/notesSlide14.xml" ContentType="application/vnd.openxmlformats-officedocument.presentationml.notesSlide+xml"/>
  <Override PartName="/ppt/charts/chart16.xml" ContentType="application/vnd.openxmlformats-officedocument.drawingml.chart+xml"/>
  <Override PartName="/ppt/theme/themeOverride10.xml" ContentType="application/vnd.openxmlformats-officedocument.themeOverride+xml"/>
  <Override PartName="/ppt/drawings/drawing6.xml" ContentType="application/vnd.openxmlformats-officedocument.drawingml.chartshapes+xml"/>
  <Override PartName="/ppt/notesSlides/notesSlide15.xml" ContentType="application/vnd.openxmlformats-officedocument.presentationml.notesSlide+xml"/>
  <Override PartName="/ppt/charts/chart17.xml" ContentType="application/vnd.openxmlformats-officedocument.drawingml.chart+xml"/>
  <Override PartName="/ppt/notesSlides/notesSlide16.xml" ContentType="application/vnd.openxmlformats-officedocument.presentationml.notesSlide+xml"/>
  <Override PartName="/ppt/charts/chart18.xml" ContentType="application/vnd.openxmlformats-officedocument.drawingml.chart+xml"/>
  <Override PartName="/ppt/notesSlides/notesSlide17.xml" ContentType="application/vnd.openxmlformats-officedocument.presentationml.notesSlide+xml"/>
  <Override PartName="/ppt/charts/chart19.xml" ContentType="application/vnd.openxmlformats-officedocument.drawingml.chart+xml"/>
  <Override PartName="/ppt/theme/themeOverride11.xml" ContentType="application/vnd.openxmlformats-officedocument.themeOverride+xml"/>
  <Override PartName="/ppt/notesSlides/notesSlide18.xml" ContentType="application/vnd.openxmlformats-officedocument.presentationml.notesSlide+xml"/>
  <Override PartName="/ppt/charts/chart20.xml" ContentType="application/vnd.openxmlformats-officedocument.drawingml.chart+xml"/>
  <Override PartName="/ppt/notesSlides/notesSlide19.xml" ContentType="application/vnd.openxmlformats-officedocument.presentationml.notesSlide+xml"/>
  <Override PartName="/ppt/charts/chart21.xml" ContentType="application/vnd.openxmlformats-officedocument.drawingml.chart+xml"/>
  <Override PartName="/ppt/theme/themeOverride12.xml" ContentType="application/vnd.openxmlformats-officedocument.themeOverride+xml"/>
  <Override PartName="/ppt/notesSlides/notesSlide20.xml" ContentType="application/vnd.openxmlformats-officedocument.presentationml.notesSlide+xml"/>
  <Override PartName="/ppt/charts/chart22.xml" ContentType="application/vnd.openxmlformats-officedocument.drawingml.chart+xml"/>
  <Override PartName="/ppt/theme/themeOverride13.xml" ContentType="application/vnd.openxmlformats-officedocument.themeOverride+xml"/>
  <Override PartName="/ppt/notesSlides/notesSlide21.xml" ContentType="application/vnd.openxmlformats-officedocument.presentationml.notesSlide+xml"/>
  <Override PartName="/ppt/charts/chart23.xml" ContentType="application/vnd.openxmlformats-officedocument.drawingml.chart+xml"/>
  <Override PartName="/ppt/theme/themeOverride14.xml" ContentType="application/vnd.openxmlformats-officedocument.themeOverride+xml"/>
  <Override PartName="/ppt/notesSlides/notesSlide22.xml" ContentType="application/vnd.openxmlformats-officedocument.presentationml.notesSlide+xml"/>
  <Override PartName="/ppt/charts/chart24.xml" ContentType="application/vnd.openxmlformats-officedocument.drawingml.chart+xml"/>
  <Override PartName="/ppt/theme/themeOverride15.xml" ContentType="application/vnd.openxmlformats-officedocument.themeOverride+xml"/>
  <Override PartName="/ppt/notesSlides/notesSlide23.xml" ContentType="application/vnd.openxmlformats-officedocument.presentationml.notesSlide+xml"/>
  <Override PartName="/ppt/charts/chart25.xml" ContentType="application/vnd.openxmlformats-officedocument.drawingml.chart+xml"/>
  <Override PartName="/ppt/theme/themeOverride16.xml" ContentType="application/vnd.openxmlformats-officedocument.themeOverride+xml"/>
  <Override PartName="/ppt/notesSlides/notesSlide24.xml" ContentType="application/vnd.openxmlformats-officedocument.presentationml.notesSlide+xml"/>
  <Override PartName="/ppt/charts/chart26.xml" ContentType="application/vnd.openxmlformats-officedocument.drawingml.chart+xml"/>
  <Override PartName="/ppt/theme/themeOverride17.xml" ContentType="application/vnd.openxmlformats-officedocument.themeOverride+xml"/>
  <Override PartName="/ppt/notesSlides/notesSlide25.xml" ContentType="application/vnd.openxmlformats-officedocument.presentationml.notesSlide+xml"/>
  <Override PartName="/ppt/charts/chart27.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4029" r:id="rId1"/>
  </p:sldMasterIdLst>
  <p:notesMasterIdLst>
    <p:notesMasterId r:id="rId27"/>
  </p:notesMasterIdLst>
  <p:sldIdLst>
    <p:sldId id="308" r:id="rId2"/>
    <p:sldId id="260" r:id="rId3"/>
    <p:sldId id="265" r:id="rId4"/>
    <p:sldId id="326" r:id="rId5"/>
    <p:sldId id="328" r:id="rId6"/>
    <p:sldId id="356" r:id="rId7"/>
    <p:sldId id="342" r:id="rId8"/>
    <p:sldId id="320" r:id="rId9"/>
    <p:sldId id="345" r:id="rId10"/>
    <p:sldId id="343" r:id="rId11"/>
    <p:sldId id="344" r:id="rId12"/>
    <p:sldId id="346" r:id="rId13"/>
    <p:sldId id="322" r:id="rId14"/>
    <p:sldId id="347" r:id="rId15"/>
    <p:sldId id="340" r:id="rId16"/>
    <p:sldId id="348" r:id="rId17"/>
    <p:sldId id="331" r:id="rId18"/>
    <p:sldId id="349" r:id="rId19"/>
    <p:sldId id="332" r:id="rId20"/>
    <p:sldId id="351" r:id="rId21"/>
    <p:sldId id="350" r:id="rId22"/>
    <p:sldId id="352" r:id="rId23"/>
    <p:sldId id="353" r:id="rId24"/>
    <p:sldId id="354" r:id="rId25"/>
    <p:sldId id="355" r:id="rId26"/>
  </p:sldIdLst>
  <p:sldSz cx="9144000" cy="6858000" type="screen4x3"/>
  <p:notesSz cx="6797675" cy="9926638"/>
  <p:defaultTextStyle>
    <a:defPPr>
      <a:defRPr lang="sv-SE"/>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29200"/>
    <a:srgbClr val="B32B31"/>
    <a:srgbClr val="BEBC00"/>
    <a:srgbClr val="9CD0E2"/>
    <a:srgbClr val="004687"/>
    <a:srgbClr val="BFBFBF"/>
    <a:srgbClr val="D9D9D9"/>
    <a:srgbClr val="0000FF"/>
    <a:srgbClr val="FF0000"/>
    <a:srgbClr val="3366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981" autoAdjust="0"/>
    <p:restoredTop sz="94660"/>
  </p:normalViewPr>
  <p:slideViewPr>
    <p:cSldViewPr>
      <p:cViewPr varScale="1">
        <p:scale>
          <a:sx n="112" d="100"/>
          <a:sy n="112" d="100"/>
        </p:scale>
        <p:origin x="858" y="7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kalkylblad1.xlsx"/></Relationships>
</file>

<file path=ppt/charts/_rels/chart10.xml.rels><?xml version="1.0" encoding="UTF-8" standalone="yes"?>
<Relationships xmlns="http://schemas.openxmlformats.org/package/2006/relationships"><Relationship Id="rId3" Type="http://schemas.openxmlformats.org/officeDocument/2006/relationships/chartUserShapes" Target="../drawings/drawing3.xml"/><Relationship Id="rId2" Type="http://schemas.openxmlformats.org/officeDocument/2006/relationships/package" Target="../embeddings/Microsoft_Excel-kalkylblad10.xlsx"/><Relationship Id="rId1" Type="http://schemas.openxmlformats.org/officeDocument/2006/relationships/themeOverride" Target="../theme/themeOverride6.xml"/></Relationships>
</file>

<file path=ppt/charts/_rels/chart11.xml.rels><?xml version="1.0" encoding="UTF-8" standalone="yes"?>
<Relationships xmlns="http://schemas.openxmlformats.org/package/2006/relationships"><Relationship Id="rId3" Type="http://schemas.openxmlformats.org/officeDocument/2006/relationships/chartUserShapes" Target="../drawings/drawing4.xml"/><Relationship Id="rId2" Type="http://schemas.openxmlformats.org/officeDocument/2006/relationships/package" Target="../embeddings/Microsoft_Excel-kalkylblad11.xlsx"/><Relationship Id="rId1" Type="http://schemas.openxmlformats.org/officeDocument/2006/relationships/themeOverride" Target="../theme/themeOverride7.xml"/></Relationships>
</file>

<file path=ppt/charts/_rels/chart12.xml.rels><?xml version="1.0" encoding="UTF-8" standalone="yes"?>
<Relationships xmlns="http://schemas.openxmlformats.org/package/2006/relationships"><Relationship Id="rId3" Type="http://schemas.openxmlformats.org/officeDocument/2006/relationships/chartUserShapes" Target="../drawings/drawing5.xml"/><Relationship Id="rId2" Type="http://schemas.openxmlformats.org/officeDocument/2006/relationships/package" Target="../embeddings/Microsoft_Excel-kalkylblad12.xlsx"/><Relationship Id="rId1" Type="http://schemas.openxmlformats.org/officeDocument/2006/relationships/themeOverride" Target="../theme/themeOverride8.xml"/></Relationships>
</file>

<file path=ppt/charts/_rels/chart13.xml.rels><?xml version="1.0" encoding="UTF-8" standalone="yes"?>
<Relationships xmlns="http://schemas.openxmlformats.org/package/2006/relationships"><Relationship Id="rId1" Type="http://schemas.openxmlformats.org/officeDocument/2006/relationships/package" Target="../embeddings/Microsoft_Excel-kalkylblad13.xlsx"/></Relationships>
</file>

<file path=ppt/charts/_rels/chart14.xml.rels><?xml version="1.0" encoding="UTF-8" standalone="yes"?>
<Relationships xmlns="http://schemas.openxmlformats.org/package/2006/relationships"><Relationship Id="rId1" Type="http://schemas.openxmlformats.org/officeDocument/2006/relationships/package" Target="../embeddings/Microsoft_Excel-kalkylblad14.xlsx"/></Relationships>
</file>

<file path=ppt/charts/_rels/chart15.xml.rels><?xml version="1.0" encoding="UTF-8" standalone="yes"?>
<Relationships xmlns="http://schemas.openxmlformats.org/package/2006/relationships"><Relationship Id="rId2" Type="http://schemas.openxmlformats.org/officeDocument/2006/relationships/package" Target="../embeddings/Microsoft_Excel-kalkylblad15.xlsx"/><Relationship Id="rId1" Type="http://schemas.openxmlformats.org/officeDocument/2006/relationships/themeOverride" Target="../theme/themeOverride9.xml"/></Relationships>
</file>

<file path=ppt/charts/_rels/chart16.xml.rels><?xml version="1.0" encoding="UTF-8" standalone="yes"?>
<Relationships xmlns="http://schemas.openxmlformats.org/package/2006/relationships"><Relationship Id="rId3" Type="http://schemas.openxmlformats.org/officeDocument/2006/relationships/chartUserShapes" Target="../drawings/drawing6.xml"/><Relationship Id="rId2" Type="http://schemas.openxmlformats.org/officeDocument/2006/relationships/package" Target="../embeddings/Microsoft_Excel-kalkylblad16.xlsx"/><Relationship Id="rId1" Type="http://schemas.openxmlformats.org/officeDocument/2006/relationships/themeOverride" Target="../theme/themeOverride10.xml"/></Relationships>
</file>

<file path=ppt/charts/_rels/chart17.xml.rels><?xml version="1.0" encoding="UTF-8" standalone="yes"?>
<Relationships xmlns="http://schemas.openxmlformats.org/package/2006/relationships"><Relationship Id="rId1" Type="http://schemas.openxmlformats.org/officeDocument/2006/relationships/package" Target="../embeddings/Microsoft_Excel-kalkylblad17.xlsx"/></Relationships>
</file>

<file path=ppt/charts/_rels/chart18.xml.rels><?xml version="1.0" encoding="UTF-8" standalone="yes"?>
<Relationships xmlns="http://schemas.openxmlformats.org/package/2006/relationships"><Relationship Id="rId1" Type="http://schemas.openxmlformats.org/officeDocument/2006/relationships/package" Target="../embeddings/Microsoft_Excel-kalkylblad18.xlsx"/></Relationships>
</file>

<file path=ppt/charts/_rels/chart19.xml.rels><?xml version="1.0" encoding="UTF-8" standalone="yes"?>
<Relationships xmlns="http://schemas.openxmlformats.org/package/2006/relationships"><Relationship Id="rId2" Type="http://schemas.openxmlformats.org/officeDocument/2006/relationships/package" Target="../embeddings/Microsoft_Excel-kalkylblad19.xlsx"/><Relationship Id="rId1" Type="http://schemas.openxmlformats.org/officeDocument/2006/relationships/themeOverride" Target="../theme/themeOverride11.xml"/></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kalkylblad2.xlsx"/></Relationships>
</file>

<file path=ppt/charts/_rels/chart20.xml.rels><?xml version="1.0" encoding="UTF-8" standalone="yes"?>
<Relationships xmlns="http://schemas.openxmlformats.org/package/2006/relationships"><Relationship Id="rId1" Type="http://schemas.openxmlformats.org/officeDocument/2006/relationships/package" Target="../embeddings/Microsoft_Excel-kalkylblad20.xlsx"/></Relationships>
</file>

<file path=ppt/charts/_rels/chart21.xml.rels><?xml version="1.0" encoding="UTF-8" standalone="yes"?>
<Relationships xmlns="http://schemas.openxmlformats.org/package/2006/relationships"><Relationship Id="rId2" Type="http://schemas.openxmlformats.org/officeDocument/2006/relationships/package" Target="../embeddings/Microsoft_Excel-kalkylblad21.xlsx"/><Relationship Id="rId1" Type="http://schemas.openxmlformats.org/officeDocument/2006/relationships/themeOverride" Target="../theme/themeOverride12.xml"/></Relationships>
</file>

<file path=ppt/charts/_rels/chart22.xml.rels><?xml version="1.0" encoding="UTF-8" standalone="yes"?>
<Relationships xmlns="http://schemas.openxmlformats.org/package/2006/relationships"><Relationship Id="rId2" Type="http://schemas.openxmlformats.org/officeDocument/2006/relationships/package" Target="../embeddings/Microsoft_Excel-kalkylblad22.xlsx"/><Relationship Id="rId1" Type="http://schemas.openxmlformats.org/officeDocument/2006/relationships/themeOverride" Target="../theme/themeOverride13.xml"/></Relationships>
</file>

<file path=ppt/charts/_rels/chart23.xml.rels><?xml version="1.0" encoding="UTF-8" standalone="yes"?>
<Relationships xmlns="http://schemas.openxmlformats.org/package/2006/relationships"><Relationship Id="rId2" Type="http://schemas.openxmlformats.org/officeDocument/2006/relationships/package" Target="../embeddings/Microsoft_Excel-kalkylblad23.xlsx"/><Relationship Id="rId1" Type="http://schemas.openxmlformats.org/officeDocument/2006/relationships/themeOverride" Target="../theme/themeOverride14.xml"/></Relationships>
</file>

<file path=ppt/charts/_rels/chart24.xml.rels><?xml version="1.0" encoding="UTF-8" standalone="yes"?>
<Relationships xmlns="http://schemas.openxmlformats.org/package/2006/relationships"><Relationship Id="rId2" Type="http://schemas.openxmlformats.org/officeDocument/2006/relationships/package" Target="../embeddings/Microsoft_Excel-kalkylblad24.xlsx"/><Relationship Id="rId1" Type="http://schemas.openxmlformats.org/officeDocument/2006/relationships/themeOverride" Target="../theme/themeOverride15.xml"/></Relationships>
</file>

<file path=ppt/charts/_rels/chart25.xml.rels><?xml version="1.0" encoding="UTF-8" standalone="yes"?>
<Relationships xmlns="http://schemas.openxmlformats.org/package/2006/relationships"><Relationship Id="rId2" Type="http://schemas.openxmlformats.org/officeDocument/2006/relationships/package" Target="../embeddings/Microsoft_Excel-kalkylblad25.xlsx"/><Relationship Id="rId1" Type="http://schemas.openxmlformats.org/officeDocument/2006/relationships/themeOverride" Target="../theme/themeOverride16.xml"/></Relationships>
</file>

<file path=ppt/charts/_rels/chart26.xml.rels><?xml version="1.0" encoding="UTF-8" standalone="yes"?>
<Relationships xmlns="http://schemas.openxmlformats.org/package/2006/relationships"><Relationship Id="rId2" Type="http://schemas.openxmlformats.org/officeDocument/2006/relationships/package" Target="../embeddings/Microsoft_Excel-kalkylblad26.xlsx"/><Relationship Id="rId1" Type="http://schemas.openxmlformats.org/officeDocument/2006/relationships/themeOverride" Target="../theme/themeOverride17.xml"/></Relationships>
</file>

<file path=ppt/charts/_rels/chart27.xml.rels><?xml version="1.0" encoding="UTF-8" standalone="yes"?>
<Relationships xmlns="http://schemas.openxmlformats.org/package/2006/relationships"><Relationship Id="rId1" Type="http://schemas.openxmlformats.org/officeDocument/2006/relationships/package" Target="../embeddings/Microsoft_Excel-kalkylblad27.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kalkylblad3.xlsx"/></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Excel-kalkylblad4.xlsx"/></Relationships>
</file>

<file path=ppt/charts/_rels/chart5.xml.rels><?xml version="1.0" encoding="UTF-8" standalone="yes"?>
<Relationships xmlns="http://schemas.openxmlformats.org/package/2006/relationships"><Relationship Id="rId2" Type="http://schemas.openxmlformats.org/officeDocument/2006/relationships/package" Target="../embeddings/Microsoft_Excel-kalkylblad5.xlsx"/><Relationship Id="rId1" Type="http://schemas.openxmlformats.org/officeDocument/2006/relationships/themeOverride" Target="../theme/themeOverride1.xml"/></Relationships>
</file>

<file path=ppt/charts/_rels/chart6.xml.rels><?xml version="1.0" encoding="UTF-8" standalone="yes"?>
<Relationships xmlns="http://schemas.openxmlformats.org/package/2006/relationships"><Relationship Id="rId2" Type="http://schemas.openxmlformats.org/officeDocument/2006/relationships/package" Target="../embeddings/Microsoft_Excel-kalkylblad6.xlsx"/><Relationship Id="rId1" Type="http://schemas.openxmlformats.org/officeDocument/2006/relationships/themeOverride" Target="../theme/themeOverride2.xml"/></Relationships>
</file>

<file path=ppt/charts/_rels/chart7.xml.rels><?xml version="1.0" encoding="UTF-8" standalone="yes"?>
<Relationships xmlns="http://schemas.openxmlformats.org/package/2006/relationships"><Relationship Id="rId3" Type="http://schemas.openxmlformats.org/officeDocument/2006/relationships/chartUserShapes" Target="../drawings/drawing1.xml"/><Relationship Id="rId2" Type="http://schemas.openxmlformats.org/officeDocument/2006/relationships/package" Target="../embeddings/Microsoft_Excel-kalkylblad7.xlsx"/><Relationship Id="rId1" Type="http://schemas.openxmlformats.org/officeDocument/2006/relationships/themeOverride" Target="../theme/themeOverride3.xml"/></Relationships>
</file>

<file path=ppt/charts/_rels/chart8.xml.rels><?xml version="1.0" encoding="UTF-8" standalone="yes"?>
<Relationships xmlns="http://schemas.openxmlformats.org/package/2006/relationships"><Relationship Id="rId3" Type="http://schemas.openxmlformats.org/officeDocument/2006/relationships/chartUserShapes" Target="../drawings/drawing2.xml"/><Relationship Id="rId2" Type="http://schemas.openxmlformats.org/officeDocument/2006/relationships/package" Target="../embeddings/Microsoft_Excel-kalkylblad8.xlsx"/><Relationship Id="rId1" Type="http://schemas.openxmlformats.org/officeDocument/2006/relationships/themeOverride" Target="../theme/themeOverride4.xml"/></Relationships>
</file>

<file path=ppt/charts/_rels/chart9.xml.rels><?xml version="1.0" encoding="UTF-8" standalone="yes"?>
<Relationships xmlns="http://schemas.openxmlformats.org/package/2006/relationships"><Relationship Id="rId2" Type="http://schemas.openxmlformats.org/officeDocument/2006/relationships/package" Target="../embeddings/Microsoft_Excel-kalkylblad9.xlsx"/><Relationship Id="rId1" Type="http://schemas.openxmlformats.org/officeDocument/2006/relationships/themeOverride" Target="../theme/themeOverride5.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6.6272189349112429E-2"/>
          <c:y val="0.10022622194789639"/>
          <c:w val="0.89230769230769535"/>
          <c:h val="0.77532924672541781"/>
        </c:manualLayout>
      </c:layout>
      <c:lineChart>
        <c:grouping val="standard"/>
        <c:varyColors val="0"/>
        <c:ser>
          <c:idx val="2"/>
          <c:order val="0"/>
          <c:tx>
            <c:strRef>
              <c:f>Sheet1!$B$1</c:f>
              <c:strCache>
                <c:ptCount val="1"/>
                <c:pt idx="0">
                  <c:v>Pojkar, åk 9</c:v>
                </c:pt>
              </c:strCache>
            </c:strRef>
          </c:tx>
          <c:spPr>
            <a:ln w="38095">
              <a:solidFill>
                <a:srgbClr val="004687"/>
              </a:solidFill>
            </a:ln>
          </c:spPr>
          <c:marker>
            <c:symbol val="none"/>
          </c:marker>
          <c:cat>
            <c:strRef>
              <c:f>Sheet1!$A$2:$A$45</c:f>
              <c:strCache>
                <c:ptCount val="44"/>
                <c:pt idx="0">
                  <c:v>1971</c:v>
                </c:pt>
                <c:pt idx="1">
                  <c:v>1972</c:v>
                </c:pt>
                <c:pt idx="2">
                  <c:v>1973</c:v>
                </c:pt>
                <c:pt idx="3">
                  <c:v>1974</c:v>
                </c:pt>
                <c:pt idx="4">
                  <c:v>1975</c:v>
                </c:pt>
                <c:pt idx="5">
                  <c:v>1976</c:v>
                </c:pt>
                <c:pt idx="6">
                  <c:v>1977</c:v>
                </c:pt>
                <c:pt idx="7">
                  <c:v>1978</c:v>
                </c:pt>
                <c:pt idx="8">
                  <c:v>1979</c:v>
                </c:pt>
                <c:pt idx="9">
                  <c:v>1980</c:v>
                </c:pt>
                <c:pt idx="10">
                  <c:v>1981</c:v>
                </c:pt>
                <c:pt idx="11">
                  <c:v>1982</c:v>
                </c:pt>
                <c:pt idx="12">
                  <c:v>1983</c:v>
                </c:pt>
                <c:pt idx="13">
                  <c:v>1984</c:v>
                </c:pt>
                <c:pt idx="14">
                  <c:v>1985</c:v>
                </c:pt>
                <c:pt idx="15">
                  <c:v>1986</c:v>
                </c:pt>
                <c:pt idx="16">
                  <c:v>1987</c:v>
                </c:pt>
                <c:pt idx="17">
                  <c:v>1988</c:v>
                </c:pt>
                <c:pt idx="18">
                  <c:v>1989</c:v>
                </c:pt>
                <c:pt idx="19">
                  <c:v>1990</c:v>
                </c:pt>
                <c:pt idx="20">
                  <c:v>1991</c:v>
                </c:pt>
                <c:pt idx="21">
                  <c:v>1992</c:v>
                </c:pt>
                <c:pt idx="22">
                  <c:v>1993</c:v>
                </c:pt>
                <c:pt idx="23">
                  <c:v>1994</c:v>
                </c:pt>
                <c:pt idx="24">
                  <c:v>1995</c:v>
                </c:pt>
                <c:pt idx="25">
                  <c:v>1996</c:v>
                </c:pt>
                <c:pt idx="26">
                  <c:v>1997</c:v>
                </c:pt>
                <c:pt idx="27">
                  <c:v>1998</c:v>
                </c:pt>
                <c:pt idx="28">
                  <c:v>1999</c:v>
                </c:pt>
                <c:pt idx="29">
                  <c:v>2000</c:v>
                </c:pt>
                <c:pt idx="30">
                  <c:v>2001</c:v>
                </c:pt>
                <c:pt idx="31">
                  <c:v>2002</c:v>
                </c:pt>
                <c:pt idx="32">
                  <c:v>2003</c:v>
                </c:pt>
                <c:pt idx="33">
                  <c:v>2004</c:v>
                </c:pt>
                <c:pt idx="34">
                  <c:v>2005</c:v>
                </c:pt>
                <c:pt idx="35">
                  <c:v>2006</c:v>
                </c:pt>
                <c:pt idx="36">
                  <c:v>2007</c:v>
                </c:pt>
                <c:pt idx="37">
                  <c:v>2008</c:v>
                </c:pt>
                <c:pt idx="38">
                  <c:v>2009</c:v>
                </c:pt>
                <c:pt idx="39">
                  <c:v>2010</c:v>
                </c:pt>
                <c:pt idx="40">
                  <c:v>2011</c:v>
                </c:pt>
                <c:pt idx="41">
                  <c:v>2012</c:v>
                </c:pt>
                <c:pt idx="42">
                  <c:v>2013</c:v>
                </c:pt>
                <c:pt idx="43">
                  <c:v>2014</c:v>
                </c:pt>
              </c:strCache>
            </c:strRef>
          </c:cat>
          <c:val>
            <c:numRef>
              <c:f>Sheet1!$B$2:$B$45</c:f>
              <c:numCache>
                <c:formatCode>General</c:formatCode>
                <c:ptCount val="44"/>
                <c:pt idx="0">
                  <c:v>91</c:v>
                </c:pt>
                <c:pt idx="1">
                  <c:v>90</c:v>
                </c:pt>
                <c:pt idx="2">
                  <c:v>89</c:v>
                </c:pt>
                <c:pt idx="3">
                  <c:v>87</c:v>
                </c:pt>
                <c:pt idx="4">
                  <c:v>86</c:v>
                </c:pt>
                <c:pt idx="5">
                  <c:v>90</c:v>
                </c:pt>
                <c:pt idx="6">
                  <c:v>88</c:v>
                </c:pt>
                <c:pt idx="7">
                  <c:v>90</c:v>
                </c:pt>
                <c:pt idx="8">
                  <c:v>86</c:v>
                </c:pt>
                <c:pt idx="9">
                  <c:v>86</c:v>
                </c:pt>
                <c:pt idx="10">
                  <c:v>83</c:v>
                </c:pt>
                <c:pt idx="11">
                  <c:v>79</c:v>
                </c:pt>
                <c:pt idx="12">
                  <c:v>80</c:v>
                </c:pt>
                <c:pt idx="15">
                  <c:v>79</c:v>
                </c:pt>
                <c:pt idx="16">
                  <c:v>78</c:v>
                </c:pt>
                <c:pt idx="17">
                  <c:v>76</c:v>
                </c:pt>
                <c:pt idx="18" formatCode="0.0">
                  <c:v>78.052539466556041</c:v>
                </c:pt>
                <c:pt idx="19" formatCode="0.0">
                  <c:v>78.831134156864863</c:v>
                </c:pt>
                <c:pt idx="20" formatCode="0.0">
                  <c:v>80.730450833928884</c:v>
                </c:pt>
                <c:pt idx="21" formatCode="0.0">
                  <c:v>81.679625327260084</c:v>
                </c:pt>
                <c:pt idx="22" formatCode="0.0">
                  <c:v>80.114958952059197</c:v>
                </c:pt>
                <c:pt idx="23" formatCode="0.0">
                  <c:v>80.922383786654407</c:v>
                </c:pt>
                <c:pt idx="24" formatCode="0.0">
                  <c:v>78.364269448120922</c:v>
                </c:pt>
                <c:pt idx="25" formatCode="0.0">
                  <c:v>77.611279783119741</c:v>
                </c:pt>
                <c:pt idx="26" formatCode="0.0">
                  <c:v>77.262087615006863</c:v>
                </c:pt>
                <c:pt idx="27" formatCode="0.0">
                  <c:v>77.9743754359897</c:v>
                </c:pt>
                <c:pt idx="28" formatCode="0.0">
                  <c:v>75.801860226677761</c:v>
                </c:pt>
                <c:pt idx="29" formatCode="0.0">
                  <c:v>80.098773571152364</c:v>
                </c:pt>
                <c:pt idx="30" formatCode="0.0">
                  <c:v>78.779707718670281</c:v>
                </c:pt>
                <c:pt idx="31" formatCode="0.0">
                  <c:v>76.434065192878592</c:v>
                </c:pt>
                <c:pt idx="32" formatCode="0.0">
                  <c:v>72.87321557087904</c:v>
                </c:pt>
                <c:pt idx="33" formatCode="0.0">
                  <c:v>71.047496319606879</c:v>
                </c:pt>
                <c:pt idx="34" formatCode="0.0">
                  <c:v>70.686705737074249</c:v>
                </c:pt>
                <c:pt idx="35" formatCode="0.0">
                  <c:v>68.369011814777096</c:v>
                </c:pt>
              </c:numCache>
            </c:numRef>
          </c:val>
          <c:smooth val="0"/>
        </c:ser>
        <c:ser>
          <c:idx val="4"/>
          <c:order val="1"/>
          <c:tx>
            <c:strRef>
              <c:f>Sheet1!$C$1</c:f>
              <c:strCache>
                <c:ptCount val="1"/>
              </c:strCache>
            </c:strRef>
          </c:tx>
          <c:spPr>
            <a:ln w="38095">
              <a:solidFill>
                <a:srgbClr val="004687"/>
              </a:solidFill>
              <a:prstDash val="solid"/>
            </a:ln>
          </c:spPr>
          <c:marker>
            <c:symbol val="none"/>
          </c:marker>
          <c:cat>
            <c:strRef>
              <c:f>Sheet1!$A$2:$A$45</c:f>
              <c:strCache>
                <c:ptCount val="44"/>
                <c:pt idx="0">
                  <c:v>1971</c:v>
                </c:pt>
                <c:pt idx="1">
                  <c:v>1972</c:v>
                </c:pt>
                <c:pt idx="2">
                  <c:v>1973</c:v>
                </c:pt>
                <c:pt idx="3">
                  <c:v>1974</c:v>
                </c:pt>
                <c:pt idx="4">
                  <c:v>1975</c:v>
                </c:pt>
                <c:pt idx="5">
                  <c:v>1976</c:v>
                </c:pt>
                <c:pt idx="6">
                  <c:v>1977</c:v>
                </c:pt>
                <c:pt idx="7">
                  <c:v>1978</c:v>
                </c:pt>
                <c:pt idx="8">
                  <c:v>1979</c:v>
                </c:pt>
                <c:pt idx="9">
                  <c:v>1980</c:v>
                </c:pt>
                <c:pt idx="10">
                  <c:v>1981</c:v>
                </c:pt>
                <c:pt idx="11">
                  <c:v>1982</c:v>
                </c:pt>
                <c:pt idx="12">
                  <c:v>1983</c:v>
                </c:pt>
                <c:pt idx="13">
                  <c:v>1984</c:v>
                </c:pt>
                <c:pt idx="14">
                  <c:v>1985</c:v>
                </c:pt>
                <c:pt idx="15">
                  <c:v>1986</c:v>
                </c:pt>
                <c:pt idx="16">
                  <c:v>1987</c:v>
                </c:pt>
                <c:pt idx="17">
                  <c:v>1988</c:v>
                </c:pt>
                <c:pt idx="18">
                  <c:v>1989</c:v>
                </c:pt>
                <c:pt idx="19">
                  <c:v>1990</c:v>
                </c:pt>
                <c:pt idx="20">
                  <c:v>1991</c:v>
                </c:pt>
                <c:pt idx="21">
                  <c:v>1992</c:v>
                </c:pt>
                <c:pt idx="22">
                  <c:v>1993</c:v>
                </c:pt>
                <c:pt idx="23">
                  <c:v>1994</c:v>
                </c:pt>
                <c:pt idx="24">
                  <c:v>1995</c:v>
                </c:pt>
                <c:pt idx="25">
                  <c:v>1996</c:v>
                </c:pt>
                <c:pt idx="26">
                  <c:v>1997</c:v>
                </c:pt>
                <c:pt idx="27">
                  <c:v>1998</c:v>
                </c:pt>
                <c:pt idx="28">
                  <c:v>1999</c:v>
                </c:pt>
                <c:pt idx="29">
                  <c:v>2000</c:v>
                </c:pt>
                <c:pt idx="30">
                  <c:v>2001</c:v>
                </c:pt>
                <c:pt idx="31">
                  <c:v>2002</c:v>
                </c:pt>
                <c:pt idx="32">
                  <c:v>2003</c:v>
                </c:pt>
                <c:pt idx="33">
                  <c:v>2004</c:v>
                </c:pt>
                <c:pt idx="34">
                  <c:v>2005</c:v>
                </c:pt>
                <c:pt idx="35">
                  <c:v>2006</c:v>
                </c:pt>
                <c:pt idx="36">
                  <c:v>2007</c:v>
                </c:pt>
                <c:pt idx="37">
                  <c:v>2008</c:v>
                </c:pt>
                <c:pt idx="38">
                  <c:v>2009</c:v>
                </c:pt>
                <c:pt idx="39">
                  <c:v>2010</c:v>
                </c:pt>
                <c:pt idx="40">
                  <c:v>2011</c:v>
                </c:pt>
                <c:pt idx="41">
                  <c:v>2012</c:v>
                </c:pt>
                <c:pt idx="42">
                  <c:v>2013</c:v>
                </c:pt>
                <c:pt idx="43">
                  <c:v>2014</c:v>
                </c:pt>
              </c:strCache>
            </c:strRef>
          </c:cat>
          <c:val>
            <c:numRef>
              <c:f>Sheet1!$C$2:$C$45</c:f>
              <c:numCache>
                <c:formatCode>General</c:formatCode>
                <c:ptCount val="44"/>
                <c:pt idx="36" formatCode="0.0">
                  <c:v>60.907995812099799</c:v>
                </c:pt>
                <c:pt idx="37" formatCode="0.0">
                  <c:v>61.677157605294752</c:v>
                </c:pt>
                <c:pt idx="38" formatCode="0.0">
                  <c:v>59.087055312317069</c:v>
                </c:pt>
                <c:pt idx="39" formatCode="0.0">
                  <c:v>57.668970758606186</c:v>
                </c:pt>
                <c:pt idx="40" formatCode="0.0">
                  <c:v>55.19904969926074</c:v>
                </c:pt>
                <c:pt idx="41" formatCode="0.0">
                  <c:v>49.033092998586291</c:v>
                </c:pt>
                <c:pt idx="42" formatCode="0.0">
                  <c:v>44.278886025797746</c:v>
                </c:pt>
                <c:pt idx="43" formatCode="0.0">
                  <c:v>42.572482000000001</c:v>
                </c:pt>
              </c:numCache>
            </c:numRef>
          </c:val>
          <c:smooth val="0"/>
        </c:ser>
        <c:ser>
          <c:idx val="1"/>
          <c:order val="2"/>
          <c:tx>
            <c:strRef>
              <c:f>Sheet1!$D$1</c:f>
              <c:strCache>
                <c:ptCount val="1"/>
              </c:strCache>
            </c:strRef>
          </c:tx>
          <c:spPr>
            <a:ln w="38095">
              <a:solidFill>
                <a:srgbClr val="BEBC00"/>
              </a:solidFill>
            </a:ln>
          </c:spPr>
          <c:marker>
            <c:symbol val="none"/>
          </c:marker>
          <c:cat>
            <c:strRef>
              <c:f>Sheet1!$A$2:$A$45</c:f>
              <c:strCache>
                <c:ptCount val="44"/>
                <c:pt idx="0">
                  <c:v>1971</c:v>
                </c:pt>
                <c:pt idx="1">
                  <c:v>1972</c:v>
                </c:pt>
                <c:pt idx="2">
                  <c:v>1973</c:v>
                </c:pt>
                <c:pt idx="3">
                  <c:v>1974</c:v>
                </c:pt>
                <c:pt idx="4">
                  <c:v>1975</c:v>
                </c:pt>
                <c:pt idx="5">
                  <c:v>1976</c:v>
                </c:pt>
                <c:pt idx="6">
                  <c:v>1977</c:v>
                </c:pt>
                <c:pt idx="7">
                  <c:v>1978</c:v>
                </c:pt>
                <c:pt idx="8">
                  <c:v>1979</c:v>
                </c:pt>
                <c:pt idx="9">
                  <c:v>1980</c:v>
                </c:pt>
                <c:pt idx="10">
                  <c:v>1981</c:v>
                </c:pt>
                <c:pt idx="11">
                  <c:v>1982</c:v>
                </c:pt>
                <c:pt idx="12">
                  <c:v>1983</c:v>
                </c:pt>
                <c:pt idx="13">
                  <c:v>1984</c:v>
                </c:pt>
                <c:pt idx="14">
                  <c:v>1985</c:v>
                </c:pt>
                <c:pt idx="15">
                  <c:v>1986</c:v>
                </c:pt>
                <c:pt idx="16">
                  <c:v>1987</c:v>
                </c:pt>
                <c:pt idx="17">
                  <c:v>1988</c:v>
                </c:pt>
                <c:pt idx="18">
                  <c:v>1989</c:v>
                </c:pt>
                <c:pt idx="19">
                  <c:v>1990</c:v>
                </c:pt>
                <c:pt idx="20">
                  <c:v>1991</c:v>
                </c:pt>
                <c:pt idx="21">
                  <c:v>1992</c:v>
                </c:pt>
                <c:pt idx="22">
                  <c:v>1993</c:v>
                </c:pt>
                <c:pt idx="23">
                  <c:v>1994</c:v>
                </c:pt>
                <c:pt idx="24">
                  <c:v>1995</c:v>
                </c:pt>
                <c:pt idx="25">
                  <c:v>1996</c:v>
                </c:pt>
                <c:pt idx="26">
                  <c:v>1997</c:v>
                </c:pt>
                <c:pt idx="27">
                  <c:v>1998</c:v>
                </c:pt>
                <c:pt idx="28">
                  <c:v>1999</c:v>
                </c:pt>
                <c:pt idx="29">
                  <c:v>2000</c:v>
                </c:pt>
                <c:pt idx="30">
                  <c:v>2001</c:v>
                </c:pt>
                <c:pt idx="31">
                  <c:v>2002</c:v>
                </c:pt>
                <c:pt idx="32">
                  <c:v>2003</c:v>
                </c:pt>
                <c:pt idx="33">
                  <c:v>2004</c:v>
                </c:pt>
                <c:pt idx="34">
                  <c:v>2005</c:v>
                </c:pt>
                <c:pt idx="35">
                  <c:v>2006</c:v>
                </c:pt>
                <c:pt idx="36">
                  <c:v>2007</c:v>
                </c:pt>
                <c:pt idx="37">
                  <c:v>2008</c:v>
                </c:pt>
                <c:pt idx="38">
                  <c:v>2009</c:v>
                </c:pt>
                <c:pt idx="39">
                  <c:v>2010</c:v>
                </c:pt>
                <c:pt idx="40">
                  <c:v>2011</c:v>
                </c:pt>
                <c:pt idx="41">
                  <c:v>2012</c:v>
                </c:pt>
                <c:pt idx="42">
                  <c:v>2013</c:v>
                </c:pt>
                <c:pt idx="43">
                  <c:v>2014</c:v>
                </c:pt>
              </c:strCache>
            </c:strRef>
          </c:cat>
          <c:val>
            <c:numRef>
              <c:f>Sheet1!$D$2:$D$45</c:f>
              <c:numCache>
                <c:formatCode>General</c:formatCode>
                <c:ptCount val="44"/>
              </c:numCache>
            </c:numRef>
          </c:val>
          <c:smooth val="0"/>
        </c:ser>
        <c:ser>
          <c:idx val="0"/>
          <c:order val="3"/>
          <c:tx>
            <c:strRef>
              <c:f>Sheet1!$E$1</c:f>
              <c:strCache>
                <c:ptCount val="1"/>
                <c:pt idx="0">
                  <c:v>Flickor, åk 9</c:v>
                </c:pt>
              </c:strCache>
            </c:strRef>
          </c:tx>
          <c:spPr>
            <a:ln w="38095">
              <a:solidFill>
                <a:srgbClr val="BEBC00"/>
              </a:solidFill>
            </a:ln>
          </c:spPr>
          <c:marker>
            <c:symbol val="none"/>
          </c:marker>
          <c:cat>
            <c:strRef>
              <c:f>Sheet1!$A$2:$A$45</c:f>
              <c:strCache>
                <c:ptCount val="44"/>
                <c:pt idx="0">
                  <c:v>1971</c:v>
                </c:pt>
                <c:pt idx="1">
                  <c:v>1972</c:v>
                </c:pt>
                <c:pt idx="2">
                  <c:v>1973</c:v>
                </c:pt>
                <c:pt idx="3">
                  <c:v>1974</c:v>
                </c:pt>
                <c:pt idx="4">
                  <c:v>1975</c:v>
                </c:pt>
                <c:pt idx="5">
                  <c:v>1976</c:v>
                </c:pt>
                <c:pt idx="6">
                  <c:v>1977</c:v>
                </c:pt>
                <c:pt idx="7">
                  <c:v>1978</c:v>
                </c:pt>
                <c:pt idx="8">
                  <c:v>1979</c:v>
                </c:pt>
                <c:pt idx="9">
                  <c:v>1980</c:v>
                </c:pt>
                <c:pt idx="10">
                  <c:v>1981</c:v>
                </c:pt>
                <c:pt idx="11">
                  <c:v>1982</c:v>
                </c:pt>
                <c:pt idx="12">
                  <c:v>1983</c:v>
                </c:pt>
                <c:pt idx="13">
                  <c:v>1984</c:v>
                </c:pt>
                <c:pt idx="14">
                  <c:v>1985</c:v>
                </c:pt>
                <c:pt idx="15">
                  <c:v>1986</c:v>
                </c:pt>
                <c:pt idx="16">
                  <c:v>1987</c:v>
                </c:pt>
                <c:pt idx="17">
                  <c:v>1988</c:v>
                </c:pt>
                <c:pt idx="18">
                  <c:v>1989</c:v>
                </c:pt>
                <c:pt idx="19">
                  <c:v>1990</c:v>
                </c:pt>
                <c:pt idx="20">
                  <c:v>1991</c:v>
                </c:pt>
                <c:pt idx="21">
                  <c:v>1992</c:v>
                </c:pt>
                <c:pt idx="22">
                  <c:v>1993</c:v>
                </c:pt>
                <c:pt idx="23">
                  <c:v>1994</c:v>
                </c:pt>
                <c:pt idx="24">
                  <c:v>1995</c:v>
                </c:pt>
                <c:pt idx="25">
                  <c:v>1996</c:v>
                </c:pt>
                <c:pt idx="26">
                  <c:v>1997</c:v>
                </c:pt>
                <c:pt idx="27">
                  <c:v>1998</c:v>
                </c:pt>
                <c:pt idx="28">
                  <c:v>1999</c:v>
                </c:pt>
                <c:pt idx="29">
                  <c:v>2000</c:v>
                </c:pt>
                <c:pt idx="30">
                  <c:v>2001</c:v>
                </c:pt>
                <c:pt idx="31">
                  <c:v>2002</c:v>
                </c:pt>
                <c:pt idx="32">
                  <c:v>2003</c:v>
                </c:pt>
                <c:pt idx="33">
                  <c:v>2004</c:v>
                </c:pt>
                <c:pt idx="34">
                  <c:v>2005</c:v>
                </c:pt>
                <c:pt idx="35">
                  <c:v>2006</c:v>
                </c:pt>
                <c:pt idx="36">
                  <c:v>2007</c:v>
                </c:pt>
                <c:pt idx="37">
                  <c:v>2008</c:v>
                </c:pt>
                <c:pt idx="38">
                  <c:v>2009</c:v>
                </c:pt>
                <c:pt idx="39">
                  <c:v>2010</c:v>
                </c:pt>
                <c:pt idx="40">
                  <c:v>2011</c:v>
                </c:pt>
                <c:pt idx="41">
                  <c:v>2012</c:v>
                </c:pt>
                <c:pt idx="42">
                  <c:v>2013</c:v>
                </c:pt>
                <c:pt idx="43">
                  <c:v>2014</c:v>
                </c:pt>
              </c:strCache>
            </c:strRef>
          </c:cat>
          <c:val>
            <c:numRef>
              <c:f>Sheet1!$E$2:$E$45</c:f>
              <c:numCache>
                <c:formatCode>General</c:formatCode>
                <c:ptCount val="44"/>
                <c:pt idx="0">
                  <c:v>90</c:v>
                </c:pt>
                <c:pt idx="1">
                  <c:v>91</c:v>
                </c:pt>
                <c:pt idx="2">
                  <c:v>92</c:v>
                </c:pt>
                <c:pt idx="3">
                  <c:v>89</c:v>
                </c:pt>
                <c:pt idx="4">
                  <c:v>87</c:v>
                </c:pt>
                <c:pt idx="5">
                  <c:v>90</c:v>
                </c:pt>
                <c:pt idx="6">
                  <c:v>91</c:v>
                </c:pt>
                <c:pt idx="7">
                  <c:v>92</c:v>
                </c:pt>
                <c:pt idx="8">
                  <c:v>90</c:v>
                </c:pt>
                <c:pt idx="9">
                  <c:v>87</c:v>
                </c:pt>
                <c:pt idx="10">
                  <c:v>85</c:v>
                </c:pt>
                <c:pt idx="11">
                  <c:v>81</c:v>
                </c:pt>
                <c:pt idx="12">
                  <c:v>83</c:v>
                </c:pt>
                <c:pt idx="15">
                  <c:v>77</c:v>
                </c:pt>
                <c:pt idx="16">
                  <c:v>78</c:v>
                </c:pt>
                <c:pt idx="17">
                  <c:v>73</c:v>
                </c:pt>
                <c:pt idx="18" formatCode="0.0">
                  <c:v>75.64541592999646</c:v>
                </c:pt>
                <c:pt idx="19" formatCode="0.0">
                  <c:v>78.946898164163628</c:v>
                </c:pt>
                <c:pt idx="20" formatCode="0.0">
                  <c:v>77.98383422855089</c:v>
                </c:pt>
                <c:pt idx="21" formatCode="0.0">
                  <c:v>79.077448237566188</c:v>
                </c:pt>
                <c:pt idx="22" formatCode="0.0">
                  <c:v>77.752788416563135</c:v>
                </c:pt>
                <c:pt idx="23" formatCode="0.0">
                  <c:v>78.416460228599206</c:v>
                </c:pt>
                <c:pt idx="24" formatCode="0.0">
                  <c:v>80.399725064693627</c:v>
                </c:pt>
                <c:pt idx="25" formatCode="0.0">
                  <c:v>79.936416015892448</c:v>
                </c:pt>
                <c:pt idx="26" formatCode="0.0">
                  <c:v>79.035980648066968</c:v>
                </c:pt>
                <c:pt idx="27" formatCode="0.0">
                  <c:v>82.285510859840443</c:v>
                </c:pt>
                <c:pt idx="28" formatCode="0.0">
                  <c:v>79.784182565704626</c:v>
                </c:pt>
                <c:pt idx="29" formatCode="0.0">
                  <c:v>81.307637641252313</c:v>
                </c:pt>
                <c:pt idx="30" formatCode="0.0">
                  <c:v>81.263494672567731</c:v>
                </c:pt>
                <c:pt idx="31" formatCode="0.0">
                  <c:v>78.637022033219878</c:v>
                </c:pt>
                <c:pt idx="32" formatCode="0.0">
                  <c:v>77.952257769840188</c:v>
                </c:pt>
                <c:pt idx="33" formatCode="0.0">
                  <c:v>74.522399240281516</c:v>
                </c:pt>
                <c:pt idx="34" formatCode="0.0">
                  <c:v>72.915892071192019</c:v>
                </c:pt>
                <c:pt idx="35" formatCode="0.0">
                  <c:v>69.935325817417137</c:v>
                </c:pt>
              </c:numCache>
            </c:numRef>
          </c:val>
          <c:smooth val="0"/>
        </c:ser>
        <c:ser>
          <c:idx val="3"/>
          <c:order val="4"/>
          <c:tx>
            <c:strRef>
              <c:f>Sheet1!$F$1</c:f>
              <c:strCache>
                <c:ptCount val="1"/>
              </c:strCache>
            </c:strRef>
          </c:tx>
          <c:spPr>
            <a:ln w="38100">
              <a:solidFill>
                <a:srgbClr val="BEBC00"/>
              </a:solidFill>
            </a:ln>
          </c:spPr>
          <c:marker>
            <c:symbol val="none"/>
          </c:marker>
          <c:cat>
            <c:strRef>
              <c:f>Sheet1!$A$2:$A$45</c:f>
              <c:strCache>
                <c:ptCount val="44"/>
                <c:pt idx="0">
                  <c:v>1971</c:v>
                </c:pt>
                <c:pt idx="1">
                  <c:v>1972</c:v>
                </c:pt>
                <c:pt idx="2">
                  <c:v>1973</c:v>
                </c:pt>
                <c:pt idx="3">
                  <c:v>1974</c:v>
                </c:pt>
                <c:pt idx="4">
                  <c:v>1975</c:v>
                </c:pt>
                <c:pt idx="5">
                  <c:v>1976</c:v>
                </c:pt>
                <c:pt idx="6">
                  <c:v>1977</c:v>
                </c:pt>
                <c:pt idx="7">
                  <c:v>1978</c:v>
                </c:pt>
                <c:pt idx="8">
                  <c:v>1979</c:v>
                </c:pt>
                <c:pt idx="9">
                  <c:v>1980</c:v>
                </c:pt>
                <c:pt idx="10">
                  <c:v>1981</c:v>
                </c:pt>
                <c:pt idx="11">
                  <c:v>1982</c:v>
                </c:pt>
                <c:pt idx="12">
                  <c:v>1983</c:v>
                </c:pt>
                <c:pt idx="13">
                  <c:v>1984</c:v>
                </c:pt>
                <c:pt idx="14">
                  <c:v>1985</c:v>
                </c:pt>
                <c:pt idx="15">
                  <c:v>1986</c:v>
                </c:pt>
                <c:pt idx="16">
                  <c:v>1987</c:v>
                </c:pt>
                <c:pt idx="17">
                  <c:v>1988</c:v>
                </c:pt>
                <c:pt idx="18">
                  <c:v>1989</c:v>
                </c:pt>
                <c:pt idx="19">
                  <c:v>1990</c:v>
                </c:pt>
                <c:pt idx="20">
                  <c:v>1991</c:v>
                </c:pt>
                <c:pt idx="21">
                  <c:v>1992</c:v>
                </c:pt>
                <c:pt idx="22">
                  <c:v>1993</c:v>
                </c:pt>
                <c:pt idx="23">
                  <c:v>1994</c:v>
                </c:pt>
                <c:pt idx="24">
                  <c:v>1995</c:v>
                </c:pt>
                <c:pt idx="25">
                  <c:v>1996</c:v>
                </c:pt>
                <c:pt idx="26">
                  <c:v>1997</c:v>
                </c:pt>
                <c:pt idx="27">
                  <c:v>1998</c:v>
                </c:pt>
                <c:pt idx="28">
                  <c:v>1999</c:v>
                </c:pt>
                <c:pt idx="29">
                  <c:v>2000</c:v>
                </c:pt>
                <c:pt idx="30">
                  <c:v>2001</c:v>
                </c:pt>
                <c:pt idx="31">
                  <c:v>2002</c:v>
                </c:pt>
                <c:pt idx="32">
                  <c:v>2003</c:v>
                </c:pt>
                <c:pt idx="33">
                  <c:v>2004</c:v>
                </c:pt>
                <c:pt idx="34">
                  <c:v>2005</c:v>
                </c:pt>
                <c:pt idx="35">
                  <c:v>2006</c:v>
                </c:pt>
                <c:pt idx="36">
                  <c:v>2007</c:v>
                </c:pt>
                <c:pt idx="37">
                  <c:v>2008</c:v>
                </c:pt>
                <c:pt idx="38">
                  <c:v>2009</c:v>
                </c:pt>
                <c:pt idx="39">
                  <c:v>2010</c:v>
                </c:pt>
                <c:pt idx="40">
                  <c:v>2011</c:v>
                </c:pt>
                <c:pt idx="41">
                  <c:v>2012</c:v>
                </c:pt>
                <c:pt idx="42">
                  <c:v>2013</c:v>
                </c:pt>
                <c:pt idx="43">
                  <c:v>2014</c:v>
                </c:pt>
              </c:strCache>
            </c:strRef>
          </c:cat>
          <c:val>
            <c:numRef>
              <c:f>Sheet1!$F$2:$F$45</c:f>
              <c:numCache>
                <c:formatCode>General</c:formatCode>
                <c:ptCount val="44"/>
                <c:pt idx="36" formatCode="0.0">
                  <c:v>67.151778342922384</c:v>
                </c:pt>
                <c:pt idx="37" formatCode="0.0">
                  <c:v>66.506623710416093</c:v>
                </c:pt>
                <c:pt idx="38" formatCode="0.0">
                  <c:v>65.73557061407358</c:v>
                </c:pt>
                <c:pt idx="39" formatCode="0.0">
                  <c:v>61.811432311250215</c:v>
                </c:pt>
                <c:pt idx="40" formatCode="0.0">
                  <c:v>58.977060050987554</c:v>
                </c:pt>
                <c:pt idx="41" formatCode="0.0">
                  <c:v>54.62760155488202</c:v>
                </c:pt>
                <c:pt idx="42" formatCode="0.0">
                  <c:v>50.493530799625752</c:v>
                </c:pt>
                <c:pt idx="43" formatCode="0.0">
                  <c:v>50.229717999999998</c:v>
                </c:pt>
              </c:numCache>
            </c:numRef>
          </c:val>
          <c:smooth val="0"/>
        </c:ser>
        <c:ser>
          <c:idx val="5"/>
          <c:order val="5"/>
          <c:tx>
            <c:strRef>
              <c:f>Sheet1!$G$1</c:f>
              <c:strCache>
                <c:ptCount val="1"/>
              </c:strCache>
            </c:strRef>
          </c:tx>
          <c:spPr>
            <a:ln w="38100">
              <a:solidFill>
                <a:srgbClr val="F29200"/>
              </a:solidFill>
            </a:ln>
          </c:spPr>
          <c:marker>
            <c:symbol val="none"/>
          </c:marker>
          <c:cat>
            <c:strRef>
              <c:f>Sheet1!$A$2:$A$45</c:f>
              <c:strCache>
                <c:ptCount val="44"/>
                <c:pt idx="0">
                  <c:v>1971</c:v>
                </c:pt>
                <c:pt idx="1">
                  <c:v>1972</c:v>
                </c:pt>
                <c:pt idx="2">
                  <c:v>1973</c:v>
                </c:pt>
                <c:pt idx="3">
                  <c:v>1974</c:v>
                </c:pt>
                <c:pt idx="4">
                  <c:v>1975</c:v>
                </c:pt>
                <c:pt idx="5">
                  <c:v>1976</c:v>
                </c:pt>
                <c:pt idx="6">
                  <c:v>1977</c:v>
                </c:pt>
                <c:pt idx="7">
                  <c:v>1978</c:v>
                </c:pt>
                <c:pt idx="8">
                  <c:v>1979</c:v>
                </c:pt>
                <c:pt idx="9">
                  <c:v>1980</c:v>
                </c:pt>
                <c:pt idx="10">
                  <c:v>1981</c:v>
                </c:pt>
                <c:pt idx="11">
                  <c:v>1982</c:v>
                </c:pt>
                <c:pt idx="12">
                  <c:v>1983</c:v>
                </c:pt>
                <c:pt idx="13">
                  <c:v>1984</c:v>
                </c:pt>
                <c:pt idx="14">
                  <c:v>1985</c:v>
                </c:pt>
                <c:pt idx="15">
                  <c:v>1986</c:v>
                </c:pt>
                <c:pt idx="16">
                  <c:v>1987</c:v>
                </c:pt>
                <c:pt idx="17">
                  <c:v>1988</c:v>
                </c:pt>
                <c:pt idx="18">
                  <c:v>1989</c:v>
                </c:pt>
                <c:pt idx="19">
                  <c:v>1990</c:v>
                </c:pt>
                <c:pt idx="20">
                  <c:v>1991</c:v>
                </c:pt>
                <c:pt idx="21">
                  <c:v>1992</c:v>
                </c:pt>
                <c:pt idx="22">
                  <c:v>1993</c:v>
                </c:pt>
                <c:pt idx="23">
                  <c:v>1994</c:v>
                </c:pt>
                <c:pt idx="24">
                  <c:v>1995</c:v>
                </c:pt>
                <c:pt idx="25">
                  <c:v>1996</c:v>
                </c:pt>
                <c:pt idx="26">
                  <c:v>1997</c:v>
                </c:pt>
                <c:pt idx="27">
                  <c:v>1998</c:v>
                </c:pt>
                <c:pt idx="28">
                  <c:v>1999</c:v>
                </c:pt>
                <c:pt idx="29">
                  <c:v>2000</c:v>
                </c:pt>
                <c:pt idx="30">
                  <c:v>2001</c:v>
                </c:pt>
                <c:pt idx="31">
                  <c:v>2002</c:v>
                </c:pt>
                <c:pt idx="32">
                  <c:v>2003</c:v>
                </c:pt>
                <c:pt idx="33">
                  <c:v>2004</c:v>
                </c:pt>
                <c:pt idx="34">
                  <c:v>2005</c:v>
                </c:pt>
                <c:pt idx="35">
                  <c:v>2006</c:v>
                </c:pt>
                <c:pt idx="36">
                  <c:v>2007</c:v>
                </c:pt>
                <c:pt idx="37">
                  <c:v>2008</c:v>
                </c:pt>
                <c:pt idx="38">
                  <c:v>2009</c:v>
                </c:pt>
                <c:pt idx="39">
                  <c:v>2010</c:v>
                </c:pt>
                <c:pt idx="40">
                  <c:v>2011</c:v>
                </c:pt>
                <c:pt idx="41">
                  <c:v>2012</c:v>
                </c:pt>
                <c:pt idx="42">
                  <c:v>2013</c:v>
                </c:pt>
                <c:pt idx="43">
                  <c:v>2014</c:v>
                </c:pt>
              </c:strCache>
            </c:strRef>
          </c:cat>
          <c:val>
            <c:numRef>
              <c:f>Sheet1!$G$2:$G$45</c:f>
              <c:numCache>
                <c:formatCode>General</c:formatCode>
                <c:ptCount val="44"/>
              </c:numCache>
            </c:numRef>
          </c:val>
          <c:smooth val="0"/>
        </c:ser>
        <c:ser>
          <c:idx val="6"/>
          <c:order val="6"/>
          <c:tx>
            <c:strRef>
              <c:f>Sheet1!$H$1</c:f>
              <c:strCache>
                <c:ptCount val="1"/>
                <c:pt idx="0">
                  <c:v>Pojkar, gy 2</c:v>
                </c:pt>
              </c:strCache>
            </c:strRef>
          </c:tx>
          <c:spPr>
            <a:ln w="38100">
              <a:solidFill>
                <a:srgbClr val="F29200"/>
              </a:solidFill>
            </a:ln>
          </c:spPr>
          <c:marker>
            <c:symbol val="none"/>
          </c:marker>
          <c:cat>
            <c:strRef>
              <c:f>Sheet1!$A$2:$A$45</c:f>
              <c:strCache>
                <c:ptCount val="44"/>
                <c:pt idx="0">
                  <c:v>1971</c:v>
                </c:pt>
                <c:pt idx="1">
                  <c:v>1972</c:v>
                </c:pt>
                <c:pt idx="2">
                  <c:v>1973</c:v>
                </c:pt>
                <c:pt idx="3">
                  <c:v>1974</c:v>
                </c:pt>
                <c:pt idx="4">
                  <c:v>1975</c:v>
                </c:pt>
                <c:pt idx="5">
                  <c:v>1976</c:v>
                </c:pt>
                <c:pt idx="6">
                  <c:v>1977</c:v>
                </c:pt>
                <c:pt idx="7">
                  <c:v>1978</c:v>
                </c:pt>
                <c:pt idx="8">
                  <c:v>1979</c:v>
                </c:pt>
                <c:pt idx="9">
                  <c:v>1980</c:v>
                </c:pt>
                <c:pt idx="10">
                  <c:v>1981</c:v>
                </c:pt>
                <c:pt idx="11">
                  <c:v>1982</c:v>
                </c:pt>
                <c:pt idx="12">
                  <c:v>1983</c:v>
                </c:pt>
                <c:pt idx="13">
                  <c:v>1984</c:v>
                </c:pt>
                <c:pt idx="14">
                  <c:v>1985</c:v>
                </c:pt>
                <c:pt idx="15">
                  <c:v>1986</c:v>
                </c:pt>
                <c:pt idx="16">
                  <c:v>1987</c:v>
                </c:pt>
                <c:pt idx="17">
                  <c:v>1988</c:v>
                </c:pt>
                <c:pt idx="18">
                  <c:v>1989</c:v>
                </c:pt>
                <c:pt idx="19">
                  <c:v>1990</c:v>
                </c:pt>
                <c:pt idx="20">
                  <c:v>1991</c:v>
                </c:pt>
                <c:pt idx="21">
                  <c:v>1992</c:v>
                </c:pt>
                <c:pt idx="22">
                  <c:v>1993</c:v>
                </c:pt>
                <c:pt idx="23">
                  <c:v>1994</c:v>
                </c:pt>
                <c:pt idx="24">
                  <c:v>1995</c:v>
                </c:pt>
                <c:pt idx="25">
                  <c:v>1996</c:v>
                </c:pt>
                <c:pt idx="26">
                  <c:v>1997</c:v>
                </c:pt>
                <c:pt idx="27">
                  <c:v>1998</c:v>
                </c:pt>
                <c:pt idx="28">
                  <c:v>1999</c:v>
                </c:pt>
                <c:pt idx="29">
                  <c:v>2000</c:v>
                </c:pt>
                <c:pt idx="30">
                  <c:v>2001</c:v>
                </c:pt>
                <c:pt idx="31">
                  <c:v>2002</c:v>
                </c:pt>
                <c:pt idx="32">
                  <c:v>2003</c:v>
                </c:pt>
                <c:pt idx="33">
                  <c:v>2004</c:v>
                </c:pt>
                <c:pt idx="34">
                  <c:v>2005</c:v>
                </c:pt>
                <c:pt idx="35">
                  <c:v>2006</c:v>
                </c:pt>
                <c:pt idx="36">
                  <c:v>2007</c:v>
                </c:pt>
                <c:pt idx="37">
                  <c:v>2008</c:v>
                </c:pt>
                <c:pt idx="38">
                  <c:v>2009</c:v>
                </c:pt>
                <c:pt idx="39">
                  <c:v>2010</c:v>
                </c:pt>
                <c:pt idx="40">
                  <c:v>2011</c:v>
                </c:pt>
                <c:pt idx="41">
                  <c:v>2012</c:v>
                </c:pt>
                <c:pt idx="42">
                  <c:v>2013</c:v>
                </c:pt>
                <c:pt idx="43">
                  <c:v>2014</c:v>
                </c:pt>
              </c:strCache>
            </c:strRef>
          </c:cat>
          <c:val>
            <c:numRef>
              <c:f>Sheet1!$H$2:$H$45</c:f>
              <c:numCache>
                <c:formatCode>General</c:formatCode>
                <c:ptCount val="44"/>
                <c:pt idx="33" formatCode="0.0">
                  <c:v>88.665378714852395</c:v>
                </c:pt>
                <c:pt idx="34" formatCode="0.0">
                  <c:v>87.926732825527907</c:v>
                </c:pt>
                <c:pt idx="35" formatCode="0.0">
                  <c:v>89.210624865528303</c:v>
                </c:pt>
              </c:numCache>
            </c:numRef>
          </c:val>
          <c:smooth val="0"/>
        </c:ser>
        <c:ser>
          <c:idx val="7"/>
          <c:order val="7"/>
          <c:tx>
            <c:strRef>
              <c:f>Sheet1!$I$1</c:f>
              <c:strCache>
                <c:ptCount val="1"/>
              </c:strCache>
            </c:strRef>
          </c:tx>
          <c:spPr>
            <a:ln w="38100">
              <a:solidFill>
                <a:srgbClr val="F29200"/>
              </a:solidFill>
            </a:ln>
          </c:spPr>
          <c:marker>
            <c:symbol val="none"/>
          </c:marker>
          <c:cat>
            <c:strRef>
              <c:f>Sheet1!$A$2:$A$45</c:f>
              <c:strCache>
                <c:ptCount val="44"/>
                <c:pt idx="0">
                  <c:v>1971</c:v>
                </c:pt>
                <c:pt idx="1">
                  <c:v>1972</c:v>
                </c:pt>
                <c:pt idx="2">
                  <c:v>1973</c:v>
                </c:pt>
                <c:pt idx="3">
                  <c:v>1974</c:v>
                </c:pt>
                <c:pt idx="4">
                  <c:v>1975</c:v>
                </c:pt>
                <c:pt idx="5">
                  <c:v>1976</c:v>
                </c:pt>
                <c:pt idx="6">
                  <c:v>1977</c:v>
                </c:pt>
                <c:pt idx="7">
                  <c:v>1978</c:v>
                </c:pt>
                <c:pt idx="8">
                  <c:v>1979</c:v>
                </c:pt>
                <c:pt idx="9">
                  <c:v>1980</c:v>
                </c:pt>
                <c:pt idx="10">
                  <c:v>1981</c:v>
                </c:pt>
                <c:pt idx="11">
                  <c:v>1982</c:v>
                </c:pt>
                <c:pt idx="12">
                  <c:v>1983</c:v>
                </c:pt>
                <c:pt idx="13">
                  <c:v>1984</c:v>
                </c:pt>
                <c:pt idx="14">
                  <c:v>1985</c:v>
                </c:pt>
                <c:pt idx="15">
                  <c:v>1986</c:v>
                </c:pt>
                <c:pt idx="16">
                  <c:v>1987</c:v>
                </c:pt>
                <c:pt idx="17">
                  <c:v>1988</c:v>
                </c:pt>
                <c:pt idx="18">
                  <c:v>1989</c:v>
                </c:pt>
                <c:pt idx="19">
                  <c:v>1990</c:v>
                </c:pt>
                <c:pt idx="20">
                  <c:v>1991</c:v>
                </c:pt>
                <c:pt idx="21">
                  <c:v>1992</c:v>
                </c:pt>
                <c:pt idx="22">
                  <c:v>1993</c:v>
                </c:pt>
                <c:pt idx="23">
                  <c:v>1994</c:v>
                </c:pt>
                <c:pt idx="24">
                  <c:v>1995</c:v>
                </c:pt>
                <c:pt idx="25">
                  <c:v>1996</c:v>
                </c:pt>
                <c:pt idx="26">
                  <c:v>1997</c:v>
                </c:pt>
                <c:pt idx="27">
                  <c:v>1998</c:v>
                </c:pt>
                <c:pt idx="28">
                  <c:v>1999</c:v>
                </c:pt>
                <c:pt idx="29">
                  <c:v>2000</c:v>
                </c:pt>
                <c:pt idx="30">
                  <c:v>2001</c:v>
                </c:pt>
                <c:pt idx="31">
                  <c:v>2002</c:v>
                </c:pt>
                <c:pt idx="32">
                  <c:v>2003</c:v>
                </c:pt>
                <c:pt idx="33">
                  <c:v>2004</c:v>
                </c:pt>
                <c:pt idx="34">
                  <c:v>2005</c:v>
                </c:pt>
                <c:pt idx="35">
                  <c:v>2006</c:v>
                </c:pt>
                <c:pt idx="36">
                  <c:v>2007</c:v>
                </c:pt>
                <c:pt idx="37">
                  <c:v>2008</c:v>
                </c:pt>
                <c:pt idx="38">
                  <c:v>2009</c:v>
                </c:pt>
                <c:pt idx="39">
                  <c:v>2010</c:v>
                </c:pt>
                <c:pt idx="40">
                  <c:v>2011</c:v>
                </c:pt>
                <c:pt idx="41">
                  <c:v>2012</c:v>
                </c:pt>
                <c:pt idx="42">
                  <c:v>2013</c:v>
                </c:pt>
                <c:pt idx="43">
                  <c:v>2014</c:v>
                </c:pt>
              </c:strCache>
            </c:strRef>
          </c:cat>
          <c:val>
            <c:numRef>
              <c:f>Sheet1!$I$2:$I$45</c:f>
              <c:numCache>
                <c:formatCode>General</c:formatCode>
                <c:ptCount val="44"/>
                <c:pt idx="36" formatCode="0.0">
                  <c:v>86.749299090949535</c:v>
                </c:pt>
                <c:pt idx="37" formatCode="0.0">
                  <c:v>86.25584619727708</c:v>
                </c:pt>
                <c:pt idx="38" formatCode="0.0">
                  <c:v>84.675719644682374</c:v>
                </c:pt>
                <c:pt idx="39" formatCode="0.0">
                  <c:v>82.972304535695812</c:v>
                </c:pt>
                <c:pt idx="40" formatCode="0.0">
                  <c:v>82.705360175647712</c:v>
                </c:pt>
                <c:pt idx="41" formatCode="0.0">
                  <c:v>77.683147724617328</c:v>
                </c:pt>
                <c:pt idx="42" formatCode="0.0">
                  <c:v>76.856787431386039</c:v>
                </c:pt>
                <c:pt idx="43" formatCode="0.0">
                  <c:v>75.797468354430407</c:v>
                </c:pt>
              </c:numCache>
            </c:numRef>
          </c:val>
          <c:smooth val="0"/>
        </c:ser>
        <c:ser>
          <c:idx val="8"/>
          <c:order val="8"/>
          <c:tx>
            <c:strRef>
              <c:f>Sheet1!$J$1</c:f>
              <c:strCache>
                <c:ptCount val="1"/>
              </c:strCache>
            </c:strRef>
          </c:tx>
          <c:marker>
            <c:symbol val="none"/>
          </c:marker>
          <c:cat>
            <c:strRef>
              <c:f>Sheet1!$A$2:$A$45</c:f>
              <c:strCache>
                <c:ptCount val="44"/>
                <c:pt idx="0">
                  <c:v>1971</c:v>
                </c:pt>
                <c:pt idx="1">
                  <c:v>1972</c:v>
                </c:pt>
                <c:pt idx="2">
                  <c:v>1973</c:v>
                </c:pt>
                <c:pt idx="3">
                  <c:v>1974</c:v>
                </c:pt>
                <c:pt idx="4">
                  <c:v>1975</c:v>
                </c:pt>
                <c:pt idx="5">
                  <c:v>1976</c:v>
                </c:pt>
                <c:pt idx="6">
                  <c:v>1977</c:v>
                </c:pt>
                <c:pt idx="7">
                  <c:v>1978</c:v>
                </c:pt>
                <c:pt idx="8">
                  <c:v>1979</c:v>
                </c:pt>
                <c:pt idx="9">
                  <c:v>1980</c:v>
                </c:pt>
                <c:pt idx="10">
                  <c:v>1981</c:v>
                </c:pt>
                <c:pt idx="11">
                  <c:v>1982</c:v>
                </c:pt>
                <c:pt idx="12">
                  <c:v>1983</c:v>
                </c:pt>
                <c:pt idx="13">
                  <c:v>1984</c:v>
                </c:pt>
                <c:pt idx="14">
                  <c:v>1985</c:v>
                </c:pt>
                <c:pt idx="15">
                  <c:v>1986</c:v>
                </c:pt>
                <c:pt idx="16">
                  <c:v>1987</c:v>
                </c:pt>
                <c:pt idx="17">
                  <c:v>1988</c:v>
                </c:pt>
                <c:pt idx="18">
                  <c:v>1989</c:v>
                </c:pt>
                <c:pt idx="19">
                  <c:v>1990</c:v>
                </c:pt>
                <c:pt idx="20">
                  <c:v>1991</c:v>
                </c:pt>
                <c:pt idx="21">
                  <c:v>1992</c:v>
                </c:pt>
                <c:pt idx="22">
                  <c:v>1993</c:v>
                </c:pt>
                <c:pt idx="23">
                  <c:v>1994</c:v>
                </c:pt>
                <c:pt idx="24">
                  <c:v>1995</c:v>
                </c:pt>
                <c:pt idx="25">
                  <c:v>1996</c:v>
                </c:pt>
                <c:pt idx="26">
                  <c:v>1997</c:v>
                </c:pt>
                <c:pt idx="27">
                  <c:v>1998</c:v>
                </c:pt>
                <c:pt idx="28">
                  <c:v>1999</c:v>
                </c:pt>
                <c:pt idx="29">
                  <c:v>2000</c:v>
                </c:pt>
                <c:pt idx="30">
                  <c:v>2001</c:v>
                </c:pt>
                <c:pt idx="31">
                  <c:v>2002</c:v>
                </c:pt>
                <c:pt idx="32">
                  <c:v>2003</c:v>
                </c:pt>
                <c:pt idx="33">
                  <c:v>2004</c:v>
                </c:pt>
                <c:pt idx="34">
                  <c:v>2005</c:v>
                </c:pt>
                <c:pt idx="35">
                  <c:v>2006</c:v>
                </c:pt>
                <c:pt idx="36">
                  <c:v>2007</c:v>
                </c:pt>
                <c:pt idx="37">
                  <c:v>2008</c:v>
                </c:pt>
                <c:pt idx="38">
                  <c:v>2009</c:v>
                </c:pt>
                <c:pt idx="39">
                  <c:v>2010</c:v>
                </c:pt>
                <c:pt idx="40">
                  <c:v>2011</c:v>
                </c:pt>
                <c:pt idx="41">
                  <c:v>2012</c:v>
                </c:pt>
                <c:pt idx="42">
                  <c:v>2013</c:v>
                </c:pt>
                <c:pt idx="43">
                  <c:v>2014</c:v>
                </c:pt>
              </c:strCache>
            </c:strRef>
          </c:cat>
          <c:val>
            <c:numRef>
              <c:f>Sheet1!$J$2:$J$45</c:f>
              <c:numCache>
                <c:formatCode>General</c:formatCode>
                <c:ptCount val="44"/>
              </c:numCache>
            </c:numRef>
          </c:val>
          <c:smooth val="0"/>
        </c:ser>
        <c:ser>
          <c:idx val="9"/>
          <c:order val="9"/>
          <c:tx>
            <c:strRef>
              <c:f>Sheet1!$K$1</c:f>
              <c:strCache>
                <c:ptCount val="1"/>
                <c:pt idx="0">
                  <c:v>Flickor, gy 2</c:v>
                </c:pt>
              </c:strCache>
            </c:strRef>
          </c:tx>
          <c:spPr>
            <a:ln w="38100">
              <a:solidFill>
                <a:srgbClr val="B32B31"/>
              </a:solidFill>
            </a:ln>
          </c:spPr>
          <c:marker>
            <c:symbol val="none"/>
          </c:marker>
          <c:cat>
            <c:strRef>
              <c:f>Sheet1!$A$2:$A$45</c:f>
              <c:strCache>
                <c:ptCount val="44"/>
                <c:pt idx="0">
                  <c:v>1971</c:v>
                </c:pt>
                <c:pt idx="1">
                  <c:v>1972</c:v>
                </c:pt>
                <c:pt idx="2">
                  <c:v>1973</c:v>
                </c:pt>
                <c:pt idx="3">
                  <c:v>1974</c:v>
                </c:pt>
                <c:pt idx="4">
                  <c:v>1975</c:v>
                </c:pt>
                <c:pt idx="5">
                  <c:v>1976</c:v>
                </c:pt>
                <c:pt idx="6">
                  <c:v>1977</c:v>
                </c:pt>
                <c:pt idx="7">
                  <c:v>1978</c:v>
                </c:pt>
                <c:pt idx="8">
                  <c:v>1979</c:v>
                </c:pt>
                <c:pt idx="9">
                  <c:v>1980</c:v>
                </c:pt>
                <c:pt idx="10">
                  <c:v>1981</c:v>
                </c:pt>
                <c:pt idx="11">
                  <c:v>1982</c:v>
                </c:pt>
                <c:pt idx="12">
                  <c:v>1983</c:v>
                </c:pt>
                <c:pt idx="13">
                  <c:v>1984</c:v>
                </c:pt>
                <c:pt idx="14">
                  <c:v>1985</c:v>
                </c:pt>
                <c:pt idx="15">
                  <c:v>1986</c:v>
                </c:pt>
                <c:pt idx="16">
                  <c:v>1987</c:v>
                </c:pt>
                <c:pt idx="17">
                  <c:v>1988</c:v>
                </c:pt>
                <c:pt idx="18">
                  <c:v>1989</c:v>
                </c:pt>
                <c:pt idx="19">
                  <c:v>1990</c:v>
                </c:pt>
                <c:pt idx="20">
                  <c:v>1991</c:v>
                </c:pt>
                <c:pt idx="21">
                  <c:v>1992</c:v>
                </c:pt>
                <c:pt idx="22">
                  <c:v>1993</c:v>
                </c:pt>
                <c:pt idx="23">
                  <c:v>1994</c:v>
                </c:pt>
                <c:pt idx="24">
                  <c:v>1995</c:v>
                </c:pt>
                <c:pt idx="25">
                  <c:v>1996</c:v>
                </c:pt>
                <c:pt idx="26">
                  <c:v>1997</c:v>
                </c:pt>
                <c:pt idx="27">
                  <c:v>1998</c:v>
                </c:pt>
                <c:pt idx="28">
                  <c:v>1999</c:v>
                </c:pt>
                <c:pt idx="29">
                  <c:v>2000</c:v>
                </c:pt>
                <c:pt idx="30">
                  <c:v>2001</c:v>
                </c:pt>
                <c:pt idx="31">
                  <c:v>2002</c:v>
                </c:pt>
                <c:pt idx="32">
                  <c:v>2003</c:v>
                </c:pt>
                <c:pt idx="33">
                  <c:v>2004</c:v>
                </c:pt>
                <c:pt idx="34">
                  <c:v>2005</c:v>
                </c:pt>
                <c:pt idx="35">
                  <c:v>2006</c:v>
                </c:pt>
                <c:pt idx="36">
                  <c:v>2007</c:v>
                </c:pt>
                <c:pt idx="37">
                  <c:v>2008</c:v>
                </c:pt>
                <c:pt idx="38">
                  <c:v>2009</c:v>
                </c:pt>
                <c:pt idx="39">
                  <c:v>2010</c:v>
                </c:pt>
                <c:pt idx="40">
                  <c:v>2011</c:v>
                </c:pt>
                <c:pt idx="41">
                  <c:v>2012</c:v>
                </c:pt>
                <c:pt idx="42">
                  <c:v>2013</c:v>
                </c:pt>
                <c:pt idx="43">
                  <c:v>2014</c:v>
                </c:pt>
              </c:strCache>
            </c:strRef>
          </c:cat>
          <c:val>
            <c:numRef>
              <c:f>Sheet1!$K$2:$K$45</c:f>
              <c:numCache>
                <c:formatCode>General</c:formatCode>
                <c:ptCount val="44"/>
                <c:pt idx="33" formatCode="0.0">
                  <c:v>90.357521617204867</c:v>
                </c:pt>
                <c:pt idx="34" formatCode="0.0">
                  <c:v>90.01525279424888</c:v>
                </c:pt>
                <c:pt idx="35" formatCode="0.0">
                  <c:v>89.269846082110476</c:v>
                </c:pt>
              </c:numCache>
            </c:numRef>
          </c:val>
          <c:smooth val="0"/>
        </c:ser>
        <c:ser>
          <c:idx val="10"/>
          <c:order val="10"/>
          <c:tx>
            <c:strRef>
              <c:f>Sheet1!$L$1</c:f>
              <c:strCache>
                <c:ptCount val="1"/>
              </c:strCache>
            </c:strRef>
          </c:tx>
          <c:spPr>
            <a:ln w="38100">
              <a:solidFill>
                <a:srgbClr val="B32B31"/>
              </a:solidFill>
            </a:ln>
          </c:spPr>
          <c:marker>
            <c:symbol val="none"/>
          </c:marker>
          <c:cat>
            <c:strRef>
              <c:f>Sheet1!$A$2:$A$45</c:f>
              <c:strCache>
                <c:ptCount val="44"/>
                <c:pt idx="0">
                  <c:v>1971</c:v>
                </c:pt>
                <c:pt idx="1">
                  <c:v>1972</c:v>
                </c:pt>
                <c:pt idx="2">
                  <c:v>1973</c:v>
                </c:pt>
                <c:pt idx="3">
                  <c:v>1974</c:v>
                </c:pt>
                <c:pt idx="4">
                  <c:v>1975</c:v>
                </c:pt>
                <c:pt idx="5">
                  <c:v>1976</c:v>
                </c:pt>
                <c:pt idx="6">
                  <c:v>1977</c:v>
                </c:pt>
                <c:pt idx="7">
                  <c:v>1978</c:v>
                </c:pt>
                <c:pt idx="8">
                  <c:v>1979</c:v>
                </c:pt>
                <c:pt idx="9">
                  <c:v>1980</c:v>
                </c:pt>
                <c:pt idx="10">
                  <c:v>1981</c:v>
                </c:pt>
                <c:pt idx="11">
                  <c:v>1982</c:v>
                </c:pt>
                <c:pt idx="12">
                  <c:v>1983</c:v>
                </c:pt>
                <c:pt idx="13">
                  <c:v>1984</c:v>
                </c:pt>
                <c:pt idx="14">
                  <c:v>1985</c:v>
                </c:pt>
                <c:pt idx="15">
                  <c:v>1986</c:v>
                </c:pt>
                <c:pt idx="16">
                  <c:v>1987</c:v>
                </c:pt>
                <c:pt idx="17">
                  <c:v>1988</c:v>
                </c:pt>
                <c:pt idx="18">
                  <c:v>1989</c:v>
                </c:pt>
                <c:pt idx="19">
                  <c:v>1990</c:v>
                </c:pt>
                <c:pt idx="20">
                  <c:v>1991</c:v>
                </c:pt>
                <c:pt idx="21">
                  <c:v>1992</c:v>
                </c:pt>
                <c:pt idx="22">
                  <c:v>1993</c:v>
                </c:pt>
                <c:pt idx="23">
                  <c:v>1994</c:v>
                </c:pt>
                <c:pt idx="24">
                  <c:v>1995</c:v>
                </c:pt>
                <c:pt idx="25">
                  <c:v>1996</c:v>
                </c:pt>
                <c:pt idx="26">
                  <c:v>1997</c:v>
                </c:pt>
                <c:pt idx="27">
                  <c:v>1998</c:v>
                </c:pt>
                <c:pt idx="28">
                  <c:v>1999</c:v>
                </c:pt>
                <c:pt idx="29">
                  <c:v>2000</c:v>
                </c:pt>
                <c:pt idx="30">
                  <c:v>2001</c:v>
                </c:pt>
                <c:pt idx="31">
                  <c:v>2002</c:v>
                </c:pt>
                <c:pt idx="32">
                  <c:v>2003</c:v>
                </c:pt>
                <c:pt idx="33">
                  <c:v>2004</c:v>
                </c:pt>
                <c:pt idx="34">
                  <c:v>2005</c:v>
                </c:pt>
                <c:pt idx="35">
                  <c:v>2006</c:v>
                </c:pt>
                <c:pt idx="36">
                  <c:v>2007</c:v>
                </c:pt>
                <c:pt idx="37">
                  <c:v>2008</c:v>
                </c:pt>
                <c:pt idx="38">
                  <c:v>2009</c:v>
                </c:pt>
                <c:pt idx="39">
                  <c:v>2010</c:v>
                </c:pt>
                <c:pt idx="40">
                  <c:v>2011</c:v>
                </c:pt>
                <c:pt idx="41">
                  <c:v>2012</c:v>
                </c:pt>
                <c:pt idx="42">
                  <c:v>2013</c:v>
                </c:pt>
                <c:pt idx="43">
                  <c:v>2014</c:v>
                </c:pt>
              </c:strCache>
            </c:strRef>
          </c:cat>
          <c:val>
            <c:numRef>
              <c:f>Sheet1!$L$2:$L$45</c:f>
              <c:numCache>
                <c:formatCode>General</c:formatCode>
                <c:ptCount val="44"/>
                <c:pt idx="36" formatCode="0.0">
                  <c:v>87.875102730793557</c:v>
                </c:pt>
                <c:pt idx="37" formatCode="0.0">
                  <c:v>84.754348362863695</c:v>
                </c:pt>
                <c:pt idx="38" formatCode="0.0">
                  <c:v>86.004188595007079</c:v>
                </c:pt>
                <c:pt idx="39" formatCode="0.0">
                  <c:v>84.459388867126876</c:v>
                </c:pt>
                <c:pt idx="40" formatCode="0.0">
                  <c:v>84.448794649345601</c:v>
                </c:pt>
                <c:pt idx="41" formatCode="0.0">
                  <c:v>81.882274496419498</c:v>
                </c:pt>
                <c:pt idx="42" formatCode="0.0">
                  <c:v>77.361526230435373</c:v>
                </c:pt>
                <c:pt idx="43" formatCode="0.0">
                  <c:v>81.990265008112502</c:v>
                </c:pt>
              </c:numCache>
            </c:numRef>
          </c:val>
          <c:smooth val="0"/>
        </c:ser>
        <c:dLbls>
          <c:showLegendKey val="0"/>
          <c:showVal val="0"/>
          <c:showCatName val="0"/>
          <c:showSerName val="0"/>
          <c:showPercent val="0"/>
          <c:showBubbleSize val="0"/>
        </c:dLbls>
        <c:smooth val="0"/>
        <c:axId val="187460240"/>
        <c:axId val="305595640"/>
      </c:lineChart>
      <c:catAx>
        <c:axId val="187460240"/>
        <c:scaling>
          <c:orientation val="minMax"/>
        </c:scaling>
        <c:delete val="0"/>
        <c:axPos val="b"/>
        <c:numFmt formatCode="General" sourceLinked="1"/>
        <c:majorTickMark val="out"/>
        <c:minorTickMark val="none"/>
        <c:tickLblPos val="nextTo"/>
        <c:spPr>
          <a:ln w="9525">
            <a:solidFill>
              <a:schemeClr val="tx1"/>
            </a:solidFill>
            <a:prstDash val="solid"/>
          </a:ln>
        </c:spPr>
        <c:txPr>
          <a:bodyPr rot="0" vert="horz"/>
          <a:lstStyle/>
          <a:p>
            <a:pPr>
              <a:defRPr sz="1800" b="0" i="0" u="none" strike="noStrike" baseline="0">
                <a:solidFill>
                  <a:schemeClr val="tx1"/>
                </a:solidFill>
                <a:latin typeface="Gill Sans MT" pitchFamily="34" charset="0"/>
                <a:ea typeface="Arial"/>
                <a:cs typeface="Arial"/>
              </a:defRPr>
            </a:pPr>
            <a:endParaRPr lang="sv-SE"/>
          </a:p>
        </c:txPr>
        <c:crossAx val="305595640"/>
        <c:crosses val="autoZero"/>
        <c:auto val="1"/>
        <c:lblAlgn val="ctr"/>
        <c:lblOffset val="100"/>
        <c:tickLblSkip val="4"/>
        <c:tickMarkSkip val="1"/>
        <c:noMultiLvlLbl val="0"/>
      </c:catAx>
      <c:valAx>
        <c:axId val="305595640"/>
        <c:scaling>
          <c:orientation val="minMax"/>
          <c:max val="100"/>
          <c:min val="0"/>
        </c:scaling>
        <c:delete val="0"/>
        <c:axPos val="l"/>
        <c:majorGridlines>
          <c:spPr>
            <a:ln w="2952">
              <a:solidFill>
                <a:schemeClr val="tx1">
                  <a:lumMod val="65000"/>
                </a:schemeClr>
              </a:solidFill>
              <a:prstDash val="solid"/>
            </a:ln>
          </c:spPr>
        </c:majorGridlines>
        <c:numFmt formatCode="0" sourceLinked="0"/>
        <c:majorTickMark val="none"/>
        <c:minorTickMark val="none"/>
        <c:tickLblPos val="nextTo"/>
        <c:spPr>
          <a:ln w="2952">
            <a:solidFill>
              <a:schemeClr val="tx1"/>
            </a:solidFill>
            <a:prstDash val="solid"/>
          </a:ln>
        </c:spPr>
        <c:txPr>
          <a:bodyPr rot="0" vert="horz"/>
          <a:lstStyle/>
          <a:p>
            <a:pPr>
              <a:defRPr sz="1800" b="0" i="0" u="none" strike="noStrike" baseline="0">
                <a:solidFill>
                  <a:schemeClr val="tx1"/>
                </a:solidFill>
                <a:latin typeface="Gill Sans MT" pitchFamily="34" charset="0"/>
                <a:ea typeface="Arial"/>
                <a:cs typeface="Arial"/>
              </a:defRPr>
            </a:pPr>
            <a:endParaRPr lang="sv-SE"/>
          </a:p>
        </c:txPr>
        <c:crossAx val="187460240"/>
        <c:crosses val="autoZero"/>
        <c:crossBetween val="midCat"/>
        <c:majorUnit val="20"/>
      </c:valAx>
      <c:spPr>
        <a:solidFill>
          <a:schemeClr val="tx1"/>
        </a:solidFill>
        <a:ln w="11808">
          <a:solidFill>
            <a:schemeClr val="tx1"/>
          </a:solidFill>
          <a:prstDash val="solid"/>
        </a:ln>
      </c:spPr>
    </c:plotArea>
    <c:legend>
      <c:legendPos val="t"/>
      <c:legendEntry>
        <c:idx val="1"/>
        <c:delete val="1"/>
      </c:legendEntry>
      <c:legendEntry>
        <c:idx val="2"/>
        <c:delete val="1"/>
      </c:legendEntry>
      <c:legendEntry>
        <c:idx val="4"/>
        <c:delete val="1"/>
      </c:legendEntry>
      <c:legendEntry>
        <c:idx val="5"/>
        <c:delete val="1"/>
      </c:legendEntry>
      <c:legendEntry>
        <c:idx val="7"/>
        <c:delete val="1"/>
      </c:legendEntry>
      <c:legendEntry>
        <c:idx val="8"/>
        <c:delete val="1"/>
      </c:legendEntry>
      <c:legendEntry>
        <c:idx val="10"/>
        <c:delete val="1"/>
      </c:legendEntry>
      <c:layout>
        <c:manualLayout>
          <c:xMode val="edge"/>
          <c:yMode val="edge"/>
          <c:x val="8.465441819772529E-2"/>
          <c:y val="0.58104809930307499"/>
          <c:w val="0.49509060490245749"/>
          <c:h val="0.13562086881872132"/>
        </c:manualLayout>
      </c:layout>
      <c:overlay val="0"/>
      <c:txPr>
        <a:bodyPr/>
        <a:lstStyle/>
        <a:p>
          <a:pPr>
            <a:defRPr sz="1800" b="0">
              <a:solidFill>
                <a:schemeClr val="bg1"/>
              </a:solidFill>
              <a:latin typeface="Gill Sans MT" panose="020B0502020104020203" pitchFamily="34" charset="0"/>
            </a:defRPr>
          </a:pPr>
          <a:endParaRPr lang="sv-SE"/>
        </a:p>
      </c:txPr>
    </c:legend>
    <c:plotVisOnly val="1"/>
    <c:dispBlanksAs val="gap"/>
    <c:showDLblsOverMax val="0"/>
  </c:chart>
  <c:spPr>
    <a:noFill/>
    <a:ln>
      <a:noFill/>
    </a:ln>
  </c:spPr>
  <c:txPr>
    <a:bodyPr/>
    <a:lstStyle/>
    <a:p>
      <a:pPr>
        <a:defRPr sz="1674" b="1" i="0" u="none" strike="noStrike" baseline="0">
          <a:solidFill>
            <a:schemeClr val="tx1"/>
          </a:solidFill>
          <a:latin typeface="Times New Roman"/>
          <a:ea typeface="Times New Roman"/>
          <a:cs typeface="Times New Roman"/>
        </a:defRPr>
      </a:pPr>
      <a:endParaRPr lang="sv-SE"/>
    </a:p>
  </c:txPr>
  <c:externalData r:id="rId1">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lrMapOvr bg1="dk1" tx1="lt1" bg2="dk2" tx2="lt2" accent1="accent1" accent2="accent2" accent3="accent3" accent4="accent4" accent5="accent5" accent6="accent6" hlink="hlink" folHlink="folHlink"/>
  <c:chart>
    <c:autoTitleDeleted val="0"/>
    <c:plotArea>
      <c:layout>
        <c:manualLayout>
          <c:layoutTarget val="inner"/>
          <c:xMode val="edge"/>
          <c:yMode val="edge"/>
          <c:x val="6.2202090209048592E-2"/>
          <c:y val="3.8683892123007296E-2"/>
          <c:w val="0.91397849462365865"/>
          <c:h val="0.84460632011530534"/>
        </c:manualLayout>
      </c:layout>
      <c:lineChart>
        <c:grouping val="standard"/>
        <c:varyColors val="0"/>
        <c:ser>
          <c:idx val="1"/>
          <c:order val="0"/>
          <c:tx>
            <c:strRef>
              <c:f>Sheet1!$B$22</c:f>
              <c:strCache>
                <c:ptCount val="1"/>
                <c:pt idx="0">
                  <c:v>Pojkar, frekvent rökning</c:v>
                </c:pt>
              </c:strCache>
            </c:strRef>
          </c:tx>
          <c:spPr>
            <a:ln w="38100">
              <a:solidFill>
                <a:srgbClr val="004687"/>
              </a:solidFill>
            </a:ln>
          </c:spPr>
          <c:marker>
            <c:symbol val="none"/>
          </c:marker>
          <c:cat>
            <c:numRef>
              <c:f>Sheet1!$A$23:$A$35</c:f>
              <c:numCache>
                <c:formatCode>General</c:formatCode>
                <c:ptCount val="13"/>
                <c:pt idx="0">
                  <c:v>2002</c:v>
                </c:pt>
                <c:pt idx="1">
                  <c:v>2003</c:v>
                </c:pt>
                <c:pt idx="2">
                  <c:v>2004</c:v>
                </c:pt>
                <c:pt idx="3">
                  <c:v>2005</c:v>
                </c:pt>
                <c:pt idx="4">
                  <c:v>2006</c:v>
                </c:pt>
                <c:pt idx="5">
                  <c:v>2007</c:v>
                </c:pt>
                <c:pt idx="6">
                  <c:v>2008</c:v>
                </c:pt>
                <c:pt idx="7">
                  <c:v>2009</c:v>
                </c:pt>
                <c:pt idx="8">
                  <c:v>2010</c:v>
                </c:pt>
                <c:pt idx="9">
                  <c:v>2011</c:v>
                </c:pt>
                <c:pt idx="10">
                  <c:v>2012</c:v>
                </c:pt>
                <c:pt idx="11">
                  <c:v>2013</c:v>
                </c:pt>
                <c:pt idx="12">
                  <c:v>2014</c:v>
                </c:pt>
              </c:numCache>
            </c:numRef>
          </c:cat>
          <c:val>
            <c:numRef>
              <c:f>Sheet1!$B$23:$B$35</c:f>
              <c:numCache>
                <c:formatCode>General</c:formatCode>
                <c:ptCount val="13"/>
                <c:pt idx="2" formatCode="0.0">
                  <c:v>22.00624200208641</c:v>
                </c:pt>
                <c:pt idx="3" formatCode="0.0">
                  <c:v>22.029403184724096</c:v>
                </c:pt>
                <c:pt idx="4" formatCode="0.0">
                  <c:v>22.701942486537629</c:v>
                </c:pt>
                <c:pt idx="5" formatCode="0.0">
                  <c:v>19.977018545243457</c:v>
                </c:pt>
                <c:pt idx="6" formatCode="0.0">
                  <c:v>15.647357960442138</c:v>
                </c:pt>
                <c:pt idx="7" formatCode="0.0">
                  <c:v>15.820961418177355</c:v>
                </c:pt>
                <c:pt idx="8" formatCode="0.0">
                  <c:v>16.435615633286066</c:v>
                </c:pt>
                <c:pt idx="9" formatCode="0.0">
                  <c:v>16.430457864496852</c:v>
                </c:pt>
                <c:pt idx="10" formatCode="0.0">
                  <c:v>15.280970379780259</c:v>
                </c:pt>
              </c:numCache>
            </c:numRef>
          </c:val>
          <c:smooth val="0"/>
        </c:ser>
        <c:ser>
          <c:idx val="3"/>
          <c:order val="1"/>
          <c:tx>
            <c:strRef>
              <c:f>Sheet1!$C$22</c:f>
              <c:strCache>
                <c:ptCount val="1"/>
              </c:strCache>
            </c:strRef>
          </c:tx>
          <c:spPr>
            <a:ln w="38100">
              <a:solidFill>
                <a:srgbClr val="004687"/>
              </a:solidFill>
            </a:ln>
          </c:spPr>
          <c:marker>
            <c:symbol val="none"/>
          </c:marker>
          <c:cat>
            <c:numRef>
              <c:f>Sheet1!$A$23:$A$35</c:f>
              <c:numCache>
                <c:formatCode>General</c:formatCode>
                <c:ptCount val="13"/>
                <c:pt idx="0">
                  <c:v>2002</c:v>
                </c:pt>
                <c:pt idx="1">
                  <c:v>2003</c:v>
                </c:pt>
                <c:pt idx="2">
                  <c:v>2004</c:v>
                </c:pt>
                <c:pt idx="3">
                  <c:v>2005</c:v>
                </c:pt>
                <c:pt idx="4">
                  <c:v>2006</c:v>
                </c:pt>
                <c:pt idx="5">
                  <c:v>2007</c:v>
                </c:pt>
                <c:pt idx="6">
                  <c:v>2008</c:v>
                </c:pt>
                <c:pt idx="7">
                  <c:v>2009</c:v>
                </c:pt>
                <c:pt idx="8">
                  <c:v>2010</c:v>
                </c:pt>
                <c:pt idx="9">
                  <c:v>2011</c:v>
                </c:pt>
                <c:pt idx="10">
                  <c:v>2012</c:v>
                </c:pt>
                <c:pt idx="11">
                  <c:v>2013</c:v>
                </c:pt>
                <c:pt idx="12">
                  <c:v>2014</c:v>
                </c:pt>
              </c:numCache>
            </c:numRef>
          </c:cat>
          <c:val>
            <c:numRef>
              <c:f>Sheet1!$C$23:$C$35</c:f>
              <c:numCache>
                <c:formatCode>General</c:formatCode>
                <c:ptCount val="13"/>
                <c:pt idx="10" formatCode="0.0">
                  <c:v>13.758027339337861</c:v>
                </c:pt>
                <c:pt idx="11" formatCode="0.0">
                  <c:v>14.545506582470425</c:v>
                </c:pt>
                <c:pt idx="12" formatCode="0.0">
                  <c:v>14.769681189287082</c:v>
                </c:pt>
              </c:numCache>
            </c:numRef>
          </c:val>
          <c:smooth val="0"/>
        </c:ser>
        <c:ser>
          <c:idx val="5"/>
          <c:order val="2"/>
          <c:tx>
            <c:strRef>
              <c:f>Sheet1!$D$22</c:f>
              <c:strCache>
                <c:ptCount val="1"/>
                <c:pt idx="0">
                  <c:v>Pojkar, rökning totalt</c:v>
                </c:pt>
              </c:strCache>
            </c:strRef>
          </c:tx>
          <c:spPr>
            <a:ln w="38100">
              <a:solidFill>
                <a:srgbClr val="004687"/>
              </a:solidFill>
              <a:prstDash val="sysDash"/>
            </a:ln>
          </c:spPr>
          <c:marker>
            <c:symbol val="none"/>
          </c:marker>
          <c:cat>
            <c:numRef>
              <c:f>Sheet1!$A$23:$A$35</c:f>
              <c:numCache>
                <c:formatCode>General</c:formatCode>
                <c:ptCount val="13"/>
                <c:pt idx="0">
                  <c:v>2002</c:v>
                </c:pt>
                <c:pt idx="1">
                  <c:v>2003</c:v>
                </c:pt>
                <c:pt idx="2">
                  <c:v>2004</c:v>
                </c:pt>
                <c:pt idx="3">
                  <c:v>2005</c:v>
                </c:pt>
                <c:pt idx="4">
                  <c:v>2006</c:v>
                </c:pt>
                <c:pt idx="5">
                  <c:v>2007</c:v>
                </c:pt>
                <c:pt idx="6">
                  <c:v>2008</c:v>
                </c:pt>
                <c:pt idx="7">
                  <c:v>2009</c:v>
                </c:pt>
                <c:pt idx="8">
                  <c:v>2010</c:v>
                </c:pt>
                <c:pt idx="9">
                  <c:v>2011</c:v>
                </c:pt>
                <c:pt idx="10">
                  <c:v>2012</c:v>
                </c:pt>
                <c:pt idx="11">
                  <c:v>2013</c:v>
                </c:pt>
                <c:pt idx="12">
                  <c:v>2014</c:v>
                </c:pt>
              </c:numCache>
            </c:numRef>
          </c:cat>
          <c:val>
            <c:numRef>
              <c:f>Sheet1!$D$23:$D$35</c:f>
              <c:numCache>
                <c:formatCode>General</c:formatCode>
                <c:ptCount val="13"/>
                <c:pt idx="2" formatCode="0.0">
                  <c:v>28.598350840639309</c:v>
                </c:pt>
                <c:pt idx="3" formatCode="0.0">
                  <c:v>28.704380749992744</c:v>
                </c:pt>
                <c:pt idx="4" formatCode="0.0">
                  <c:v>29.212979619329698</c:v>
                </c:pt>
                <c:pt idx="5" formatCode="0.0">
                  <c:v>26.760641605111559</c:v>
                </c:pt>
                <c:pt idx="6" formatCode="0.0">
                  <c:v>23.128895314422628</c:v>
                </c:pt>
                <c:pt idx="7" formatCode="0.0">
                  <c:v>23.871349060598341</c:v>
                </c:pt>
                <c:pt idx="8" formatCode="0.0">
                  <c:v>26.764633458989017</c:v>
                </c:pt>
                <c:pt idx="9" formatCode="0.0">
                  <c:v>24.61260539185146</c:v>
                </c:pt>
                <c:pt idx="10" formatCode="0.0">
                  <c:v>23.649823755575532</c:v>
                </c:pt>
              </c:numCache>
            </c:numRef>
          </c:val>
          <c:smooth val="0"/>
        </c:ser>
        <c:ser>
          <c:idx val="7"/>
          <c:order val="3"/>
          <c:tx>
            <c:strRef>
              <c:f>Sheet1!$E$22</c:f>
              <c:strCache>
                <c:ptCount val="1"/>
              </c:strCache>
            </c:strRef>
          </c:tx>
          <c:spPr>
            <a:ln w="38100">
              <a:solidFill>
                <a:srgbClr val="004687"/>
              </a:solidFill>
              <a:prstDash val="sysDash"/>
            </a:ln>
          </c:spPr>
          <c:marker>
            <c:symbol val="none"/>
          </c:marker>
          <c:cat>
            <c:numRef>
              <c:f>Sheet1!$A$23:$A$35</c:f>
              <c:numCache>
                <c:formatCode>General</c:formatCode>
                <c:ptCount val="13"/>
                <c:pt idx="0">
                  <c:v>2002</c:v>
                </c:pt>
                <c:pt idx="1">
                  <c:v>2003</c:v>
                </c:pt>
                <c:pt idx="2">
                  <c:v>2004</c:v>
                </c:pt>
                <c:pt idx="3">
                  <c:v>2005</c:v>
                </c:pt>
                <c:pt idx="4">
                  <c:v>2006</c:v>
                </c:pt>
                <c:pt idx="5">
                  <c:v>2007</c:v>
                </c:pt>
                <c:pt idx="6">
                  <c:v>2008</c:v>
                </c:pt>
                <c:pt idx="7">
                  <c:v>2009</c:v>
                </c:pt>
                <c:pt idx="8">
                  <c:v>2010</c:v>
                </c:pt>
                <c:pt idx="9">
                  <c:v>2011</c:v>
                </c:pt>
                <c:pt idx="10">
                  <c:v>2012</c:v>
                </c:pt>
                <c:pt idx="11">
                  <c:v>2013</c:v>
                </c:pt>
                <c:pt idx="12">
                  <c:v>2014</c:v>
                </c:pt>
              </c:numCache>
            </c:numRef>
          </c:cat>
          <c:val>
            <c:numRef>
              <c:f>Sheet1!$E$23:$E$35</c:f>
              <c:numCache>
                <c:formatCode>General</c:formatCode>
                <c:ptCount val="13"/>
                <c:pt idx="10" formatCode="0.0">
                  <c:v>20.721087645834931</c:v>
                </c:pt>
                <c:pt idx="11" formatCode="0.0">
                  <c:v>21.680358195972005</c:v>
                </c:pt>
                <c:pt idx="12" formatCode="0.0">
                  <c:v>22.498863807237015</c:v>
                </c:pt>
              </c:numCache>
            </c:numRef>
          </c:val>
          <c:smooth val="0"/>
        </c:ser>
        <c:ser>
          <c:idx val="0"/>
          <c:order val="4"/>
          <c:tx>
            <c:strRef>
              <c:f>Sheet1!$F$22</c:f>
              <c:strCache>
                <c:ptCount val="1"/>
                <c:pt idx="0">
                  <c:v>Flickor, frekvent rökning</c:v>
                </c:pt>
              </c:strCache>
            </c:strRef>
          </c:tx>
          <c:spPr>
            <a:ln w="38100">
              <a:solidFill>
                <a:srgbClr val="BEBC00"/>
              </a:solidFill>
              <a:prstDash val="solid"/>
            </a:ln>
          </c:spPr>
          <c:marker>
            <c:symbol val="none"/>
          </c:marker>
          <c:cat>
            <c:numRef>
              <c:f>Sheet1!$A$23:$A$35</c:f>
              <c:numCache>
                <c:formatCode>General</c:formatCode>
                <c:ptCount val="13"/>
                <c:pt idx="0">
                  <c:v>2002</c:v>
                </c:pt>
                <c:pt idx="1">
                  <c:v>2003</c:v>
                </c:pt>
                <c:pt idx="2">
                  <c:v>2004</c:v>
                </c:pt>
                <c:pt idx="3">
                  <c:v>2005</c:v>
                </c:pt>
                <c:pt idx="4">
                  <c:v>2006</c:v>
                </c:pt>
                <c:pt idx="5">
                  <c:v>2007</c:v>
                </c:pt>
                <c:pt idx="6">
                  <c:v>2008</c:v>
                </c:pt>
                <c:pt idx="7">
                  <c:v>2009</c:v>
                </c:pt>
                <c:pt idx="8">
                  <c:v>2010</c:v>
                </c:pt>
                <c:pt idx="9">
                  <c:v>2011</c:v>
                </c:pt>
                <c:pt idx="10">
                  <c:v>2012</c:v>
                </c:pt>
                <c:pt idx="11">
                  <c:v>2013</c:v>
                </c:pt>
                <c:pt idx="12">
                  <c:v>2014</c:v>
                </c:pt>
              </c:numCache>
            </c:numRef>
          </c:cat>
          <c:val>
            <c:numRef>
              <c:f>Sheet1!$F$23:$F$35</c:f>
              <c:numCache>
                <c:formatCode>General</c:formatCode>
                <c:ptCount val="13"/>
                <c:pt idx="2" formatCode="0.0">
                  <c:v>3.5553731416322938</c:v>
                </c:pt>
                <c:pt idx="3" formatCode="0.0">
                  <c:v>4.6105796296810233</c:v>
                </c:pt>
                <c:pt idx="4" formatCode="0.0">
                  <c:v>4.9035999760041147</c:v>
                </c:pt>
                <c:pt idx="5" formatCode="0.0">
                  <c:v>3.5263041137738749</c:v>
                </c:pt>
                <c:pt idx="6" formatCode="0.0">
                  <c:v>3.2316002494116809</c:v>
                </c:pt>
                <c:pt idx="7" formatCode="0.0">
                  <c:v>3.1103718912708933</c:v>
                </c:pt>
                <c:pt idx="8" formatCode="0.0">
                  <c:v>2.7738067888478102</c:v>
                </c:pt>
                <c:pt idx="9" formatCode="0.0">
                  <c:v>2.7834386707571621</c:v>
                </c:pt>
                <c:pt idx="10" formatCode="0.0">
                  <c:v>1.8659986401642024</c:v>
                </c:pt>
              </c:numCache>
            </c:numRef>
          </c:val>
          <c:smooth val="0"/>
        </c:ser>
        <c:ser>
          <c:idx val="2"/>
          <c:order val="5"/>
          <c:tx>
            <c:strRef>
              <c:f>Sheet1!$G$22</c:f>
              <c:strCache>
                <c:ptCount val="1"/>
              </c:strCache>
            </c:strRef>
          </c:tx>
          <c:spPr>
            <a:ln w="38100">
              <a:solidFill>
                <a:srgbClr val="BEBC00"/>
              </a:solidFill>
            </a:ln>
          </c:spPr>
          <c:marker>
            <c:symbol val="none"/>
          </c:marker>
          <c:cat>
            <c:numRef>
              <c:f>Sheet1!$A$23:$A$35</c:f>
              <c:numCache>
                <c:formatCode>General</c:formatCode>
                <c:ptCount val="13"/>
                <c:pt idx="0">
                  <c:v>2002</c:v>
                </c:pt>
                <c:pt idx="1">
                  <c:v>2003</c:v>
                </c:pt>
                <c:pt idx="2">
                  <c:v>2004</c:v>
                </c:pt>
                <c:pt idx="3">
                  <c:v>2005</c:v>
                </c:pt>
                <c:pt idx="4">
                  <c:v>2006</c:v>
                </c:pt>
                <c:pt idx="5">
                  <c:v>2007</c:v>
                </c:pt>
                <c:pt idx="6">
                  <c:v>2008</c:v>
                </c:pt>
                <c:pt idx="7">
                  <c:v>2009</c:v>
                </c:pt>
                <c:pt idx="8">
                  <c:v>2010</c:v>
                </c:pt>
                <c:pt idx="9">
                  <c:v>2011</c:v>
                </c:pt>
                <c:pt idx="10">
                  <c:v>2012</c:v>
                </c:pt>
                <c:pt idx="11">
                  <c:v>2013</c:v>
                </c:pt>
                <c:pt idx="12">
                  <c:v>2014</c:v>
                </c:pt>
              </c:numCache>
            </c:numRef>
          </c:cat>
          <c:val>
            <c:numRef>
              <c:f>Sheet1!$G$23:$G$35</c:f>
              <c:numCache>
                <c:formatCode>General</c:formatCode>
                <c:ptCount val="13"/>
                <c:pt idx="10" formatCode="0.0">
                  <c:v>1.4763859151327059</c:v>
                </c:pt>
                <c:pt idx="11" formatCode="0.0">
                  <c:v>1.6793315480988076</c:v>
                </c:pt>
                <c:pt idx="12" formatCode="0.0">
                  <c:v>0.70649977979833389</c:v>
                </c:pt>
              </c:numCache>
            </c:numRef>
          </c:val>
          <c:smooth val="0"/>
        </c:ser>
        <c:ser>
          <c:idx val="4"/>
          <c:order val="6"/>
          <c:tx>
            <c:strRef>
              <c:f>Sheet1!$H$22</c:f>
              <c:strCache>
                <c:ptCount val="1"/>
                <c:pt idx="0">
                  <c:v>Flickor, rökning totalt</c:v>
                </c:pt>
              </c:strCache>
            </c:strRef>
          </c:tx>
          <c:spPr>
            <a:ln w="38100">
              <a:solidFill>
                <a:srgbClr val="BEBC00"/>
              </a:solidFill>
              <a:prstDash val="sysDash"/>
            </a:ln>
          </c:spPr>
          <c:marker>
            <c:symbol val="none"/>
          </c:marker>
          <c:cat>
            <c:numRef>
              <c:f>Sheet1!$A$23:$A$35</c:f>
              <c:numCache>
                <c:formatCode>General</c:formatCode>
                <c:ptCount val="13"/>
                <c:pt idx="0">
                  <c:v>2002</c:v>
                </c:pt>
                <c:pt idx="1">
                  <c:v>2003</c:v>
                </c:pt>
                <c:pt idx="2">
                  <c:v>2004</c:v>
                </c:pt>
                <c:pt idx="3">
                  <c:v>2005</c:v>
                </c:pt>
                <c:pt idx="4">
                  <c:v>2006</c:v>
                </c:pt>
                <c:pt idx="5">
                  <c:v>2007</c:v>
                </c:pt>
                <c:pt idx="6">
                  <c:v>2008</c:v>
                </c:pt>
                <c:pt idx="7">
                  <c:v>2009</c:v>
                </c:pt>
                <c:pt idx="8">
                  <c:v>2010</c:v>
                </c:pt>
                <c:pt idx="9">
                  <c:v>2011</c:v>
                </c:pt>
                <c:pt idx="10">
                  <c:v>2012</c:v>
                </c:pt>
                <c:pt idx="11">
                  <c:v>2013</c:v>
                </c:pt>
                <c:pt idx="12">
                  <c:v>2014</c:v>
                </c:pt>
              </c:numCache>
            </c:numRef>
          </c:cat>
          <c:val>
            <c:numRef>
              <c:f>Sheet1!$H$23:$H$35</c:f>
              <c:numCache>
                <c:formatCode>General</c:formatCode>
                <c:ptCount val="13"/>
                <c:pt idx="2" formatCode="0.0">
                  <c:v>8.6897871928016457</c:v>
                </c:pt>
                <c:pt idx="3" formatCode="0.0">
                  <c:v>11.188474641670336</c:v>
                </c:pt>
                <c:pt idx="4" formatCode="0.0">
                  <c:v>10.694688238391224</c:v>
                </c:pt>
                <c:pt idx="5" formatCode="0.0">
                  <c:v>10.177209254907604</c:v>
                </c:pt>
                <c:pt idx="6" formatCode="0.0">
                  <c:v>8.9303151193585499</c:v>
                </c:pt>
                <c:pt idx="7" formatCode="0.0">
                  <c:v>7.1335369111852005</c:v>
                </c:pt>
                <c:pt idx="8" formatCode="0.0">
                  <c:v>7.8227835147287461</c:v>
                </c:pt>
                <c:pt idx="9" formatCode="0.0">
                  <c:v>7.0921663731395999</c:v>
                </c:pt>
                <c:pt idx="10" formatCode="0.0">
                  <c:v>5.0823484982481961</c:v>
                </c:pt>
              </c:numCache>
            </c:numRef>
          </c:val>
          <c:smooth val="0"/>
        </c:ser>
        <c:ser>
          <c:idx val="6"/>
          <c:order val="7"/>
          <c:tx>
            <c:strRef>
              <c:f>Sheet1!$I$22</c:f>
              <c:strCache>
                <c:ptCount val="1"/>
              </c:strCache>
            </c:strRef>
          </c:tx>
          <c:spPr>
            <a:ln w="38100">
              <a:solidFill>
                <a:srgbClr val="BEBC00"/>
              </a:solidFill>
              <a:prstDash val="sysDash"/>
            </a:ln>
          </c:spPr>
          <c:marker>
            <c:symbol val="none"/>
          </c:marker>
          <c:cat>
            <c:numRef>
              <c:f>Sheet1!$A$23:$A$35</c:f>
              <c:numCache>
                <c:formatCode>General</c:formatCode>
                <c:ptCount val="13"/>
                <c:pt idx="0">
                  <c:v>2002</c:v>
                </c:pt>
                <c:pt idx="1">
                  <c:v>2003</c:v>
                </c:pt>
                <c:pt idx="2">
                  <c:v>2004</c:v>
                </c:pt>
                <c:pt idx="3">
                  <c:v>2005</c:v>
                </c:pt>
                <c:pt idx="4">
                  <c:v>2006</c:v>
                </c:pt>
                <c:pt idx="5">
                  <c:v>2007</c:v>
                </c:pt>
                <c:pt idx="6">
                  <c:v>2008</c:v>
                </c:pt>
                <c:pt idx="7">
                  <c:v>2009</c:v>
                </c:pt>
                <c:pt idx="8">
                  <c:v>2010</c:v>
                </c:pt>
                <c:pt idx="9">
                  <c:v>2011</c:v>
                </c:pt>
                <c:pt idx="10">
                  <c:v>2012</c:v>
                </c:pt>
                <c:pt idx="11">
                  <c:v>2013</c:v>
                </c:pt>
                <c:pt idx="12">
                  <c:v>2014</c:v>
                </c:pt>
              </c:numCache>
            </c:numRef>
          </c:cat>
          <c:val>
            <c:numRef>
              <c:f>Sheet1!$I$23:$I$35</c:f>
              <c:numCache>
                <c:formatCode>General</c:formatCode>
                <c:ptCount val="13"/>
                <c:pt idx="10" formatCode="0.0">
                  <c:v>4.3954452981457175</c:v>
                </c:pt>
                <c:pt idx="11" formatCode="0.0">
                  <c:v>4.5104127672059375</c:v>
                </c:pt>
                <c:pt idx="12" formatCode="0.0">
                  <c:v>3.6451030847861783</c:v>
                </c:pt>
              </c:numCache>
            </c:numRef>
          </c:val>
          <c:smooth val="0"/>
        </c:ser>
        <c:dLbls>
          <c:showLegendKey val="0"/>
          <c:showVal val="0"/>
          <c:showCatName val="0"/>
          <c:showSerName val="0"/>
          <c:showPercent val="0"/>
          <c:showBubbleSize val="0"/>
        </c:dLbls>
        <c:smooth val="0"/>
        <c:axId val="158774776"/>
        <c:axId val="307442680"/>
      </c:lineChart>
      <c:catAx>
        <c:axId val="158774776"/>
        <c:scaling>
          <c:orientation val="minMax"/>
        </c:scaling>
        <c:delete val="0"/>
        <c:axPos val="b"/>
        <c:numFmt formatCode="General" sourceLinked="1"/>
        <c:majorTickMark val="out"/>
        <c:minorTickMark val="none"/>
        <c:tickLblPos val="nextTo"/>
        <c:spPr>
          <a:ln w="9525">
            <a:solidFill>
              <a:schemeClr val="tx1"/>
            </a:solidFill>
            <a:prstDash val="solid"/>
          </a:ln>
        </c:spPr>
        <c:txPr>
          <a:bodyPr rot="0" vert="horz"/>
          <a:lstStyle/>
          <a:p>
            <a:pPr>
              <a:defRPr sz="1600" b="0" i="0" u="none" strike="noStrike" baseline="0">
                <a:solidFill>
                  <a:schemeClr val="tx1"/>
                </a:solidFill>
                <a:latin typeface="Gill Sans MT" pitchFamily="34" charset="0"/>
                <a:ea typeface="Arial"/>
                <a:cs typeface="Arial"/>
              </a:defRPr>
            </a:pPr>
            <a:endParaRPr lang="sv-SE"/>
          </a:p>
        </c:txPr>
        <c:crossAx val="307442680"/>
        <c:crosses val="autoZero"/>
        <c:auto val="1"/>
        <c:lblAlgn val="ctr"/>
        <c:lblOffset val="100"/>
        <c:tickLblSkip val="3"/>
        <c:tickMarkSkip val="1"/>
        <c:noMultiLvlLbl val="0"/>
      </c:catAx>
      <c:valAx>
        <c:axId val="307442680"/>
        <c:scaling>
          <c:orientation val="minMax"/>
          <c:max val="50"/>
        </c:scaling>
        <c:delete val="1"/>
        <c:axPos val="l"/>
        <c:majorGridlines>
          <c:spPr>
            <a:ln w="2975">
              <a:solidFill>
                <a:schemeClr val="tx1">
                  <a:lumMod val="65000"/>
                </a:schemeClr>
              </a:solidFill>
              <a:prstDash val="solid"/>
            </a:ln>
          </c:spPr>
        </c:majorGridlines>
        <c:numFmt formatCode="0" sourceLinked="0"/>
        <c:majorTickMark val="none"/>
        <c:minorTickMark val="none"/>
        <c:tickLblPos val="nextTo"/>
        <c:crossAx val="158774776"/>
        <c:crosses val="autoZero"/>
        <c:crossBetween val="midCat"/>
        <c:majorUnit val="10"/>
      </c:valAx>
      <c:spPr>
        <a:solidFill>
          <a:schemeClr val="tx1"/>
        </a:solidFill>
        <a:ln w="2975">
          <a:solidFill>
            <a:schemeClr val="tx1"/>
          </a:solidFill>
          <a:prstDash val="solid"/>
        </a:ln>
      </c:spPr>
    </c:plotArea>
    <c:plotVisOnly val="1"/>
    <c:dispBlanksAs val="gap"/>
    <c:showDLblsOverMax val="0"/>
  </c:chart>
  <c:spPr>
    <a:noFill/>
    <a:ln>
      <a:noFill/>
    </a:ln>
  </c:spPr>
  <c:txPr>
    <a:bodyPr/>
    <a:lstStyle/>
    <a:p>
      <a:pPr>
        <a:defRPr sz="1687" b="1" i="0" u="none" strike="noStrike" baseline="0">
          <a:solidFill>
            <a:schemeClr val="tx1"/>
          </a:solidFill>
          <a:latin typeface="Times New Roman"/>
          <a:ea typeface="Times New Roman"/>
          <a:cs typeface="Times New Roman"/>
        </a:defRPr>
      </a:pPr>
      <a:endParaRPr lang="sv-SE"/>
    </a:p>
  </c:txPr>
  <c:externalData r:id="rId2">
    <c:autoUpdate val="0"/>
  </c:externalData>
  <c:userShapes r:id="rId3"/>
</c:chartSpace>
</file>

<file path=ppt/charts/chart11.xml><?xml version="1.0" encoding="utf-8"?>
<c:chartSpace xmlns:c="http://schemas.openxmlformats.org/drawingml/2006/chart" xmlns:a="http://schemas.openxmlformats.org/drawingml/2006/main" xmlns:r="http://schemas.openxmlformats.org/officeDocument/2006/relationships">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lrMapOvr bg1="dk1" tx1="lt1" bg2="dk2" tx2="lt2" accent1="accent1" accent2="accent2" accent3="accent3" accent4="accent4" accent5="accent5" accent6="accent6" hlink="hlink" folHlink="folHlink"/>
  <c:chart>
    <c:autoTitleDeleted val="0"/>
    <c:plotArea>
      <c:layout>
        <c:manualLayout>
          <c:layoutTarget val="inner"/>
          <c:xMode val="edge"/>
          <c:yMode val="edge"/>
          <c:x val="6.2202090209048592E-2"/>
          <c:y val="5.5220089724380757E-2"/>
          <c:w val="0.91397849462365865"/>
          <c:h val="0.82807005272003031"/>
        </c:manualLayout>
      </c:layout>
      <c:lineChart>
        <c:grouping val="standard"/>
        <c:varyColors val="0"/>
        <c:ser>
          <c:idx val="1"/>
          <c:order val="0"/>
          <c:tx>
            <c:strRef>
              <c:f>Sheet1!$B$6</c:f>
              <c:strCache>
                <c:ptCount val="1"/>
                <c:pt idx="0">
                  <c:v>Pojkar, frekvent rökning</c:v>
                </c:pt>
              </c:strCache>
            </c:strRef>
          </c:tx>
          <c:spPr>
            <a:ln w="38100">
              <a:solidFill>
                <a:srgbClr val="004687"/>
              </a:solidFill>
            </a:ln>
          </c:spPr>
          <c:marker>
            <c:symbol val="none"/>
          </c:marker>
          <c:cat>
            <c:numRef>
              <c:f>Sheet1!$A$7:$A$19</c:f>
              <c:numCache>
                <c:formatCode>General</c:formatCode>
                <c:ptCount val="13"/>
                <c:pt idx="0">
                  <c:v>2002</c:v>
                </c:pt>
                <c:pt idx="1">
                  <c:v>2003</c:v>
                </c:pt>
                <c:pt idx="2">
                  <c:v>2004</c:v>
                </c:pt>
                <c:pt idx="3">
                  <c:v>2005</c:v>
                </c:pt>
                <c:pt idx="4">
                  <c:v>2006</c:v>
                </c:pt>
                <c:pt idx="5">
                  <c:v>2007</c:v>
                </c:pt>
                <c:pt idx="6">
                  <c:v>2008</c:v>
                </c:pt>
                <c:pt idx="7">
                  <c:v>2009</c:v>
                </c:pt>
                <c:pt idx="8">
                  <c:v>2010</c:v>
                </c:pt>
                <c:pt idx="9">
                  <c:v>2011</c:v>
                </c:pt>
                <c:pt idx="10">
                  <c:v>2012</c:v>
                </c:pt>
                <c:pt idx="11">
                  <c:v>2013</c:v>
                </c:pt>
                <c:pt idx="12">
                  <c:v>2014</c:v>
                </c:pt>
              </c:numCache>
            </c:numRef>
          </c:cat>
          <c:val>
            <c:numRef>
              <c:f>Sheet1!$B$7:$B$19</c:f>
              <c:numCache>
                <c:formatCode>0.0</c:formatCode>
                <c:ptCount val="13"/>
                <c:pt idx="0">
                  <c:v>22.335647217139591</c:v>
                </c:pt>
                <c:pt idx="1">
                  <c:v>19.845531326046423</c:v>
                </c:pt>
                <c:pt idx="2">
                  <c:v>17.397719188924977</c:v>
                </c:pt>
                <c:pt idx="3">
                  <c:v>17.3448829080263</c:v>
                </c:pt>
                <c:pt idx="4">
                  <c:v>17.130069341973204</c:v>
                </c:pt>
                <c:pt idx="5">
                  <c:v>13.932011699757089</c:v>
                </c:pt>
                <c:pt idx="6">
                  <c:v>14.172529427735114</c:v>
                </c:pt>
                <c:pt idx="7">
                  <c:v>15.811073304688655</c:v>
                </c:pt>
                <c:pt idx="8">
                  <c:v>15.445023511014853</c:v>
                </c:pt>
                <c:pt idx="9">
                  <c:v>12.102307432879547</c:v>
                </c:pt>
                <c:pt idx="10">
                  <c:v>12.288166216293273</c:v>
                </c:pt>
              </c:numCache>
            </c:numRef>
          </c:val>
          <c:smooth val="0"/>
        </c:ser>
        <c:ser>
          <c:idx val="3"/>
          <c:order val="1"/>
          <c:tx>
            <c:strRef>
              <c:f>Sheet1!$C$6</c:f>
              <c:strCache>
                <c:ptCount val="1"/>
              </c:strCache>
            </c:strRef>
          </c:tx>
          <c:spPr>
            <a:ln w="38100">
              <a:solidFill>
                <a:srgbClr val="004687"/>
              </a:solidFill>
            </a:ln>
          </c:spPr>
          <c:marker>
            <c:symbol val="none"/>
          </c:marker>
          <c:cat>
            <c:numRef>
              <c:f>Sheet1!$A$7:$A$19</c:f>
              <c:numCache>
                <c:formatCode>General</c:formatCode>
                <c:ptCount val="13"/>
                <c:pt idx="0">
                  <c:v>2002</c:v>
                </c:pt>
                <c:pt idx="1">
                  <c:v>2003</c:v>
                </c:pt>
                <c:pt idx="2">
                  <c:v>2004</c:v>
                </c:pt>
                <c:pt idx="3">
                  <c:v>2005</c:v>
                </c:pt>
                <c:pt idx="4">
                  <c:v>2006</c:v>
                </c:pt>
                <c:pt idx="5">
                  <c:v>2007</c:v>
                </c:pt>
                <c:pt idx="6">
                  <c:v>2008</c:v>
                </c:pt>
                <c:pt idx="7">
                  <c:v>2009</c:v>
                </c:pt>
                <c:pt idx="8">
                  <c:v>2010</c:v>
                </c:pt>
                <c:pt idx="9">
                  <c:v>2011</c:v>
                </c:pt>
                <c:pt idx="10">
                  <c:v>2012</c:v>
                </c:pt>
                <c:pt idx="11">
                  <c:v>2013</c:v>
                </c:pt>
                <c:pt idx="12">
                  <c:v>2014</c:v>
                </c:pt>
              </c:numCache>
            </c:numRef>
          </c:cat>
          <c:val>
            <c:numRef>
              <c:f>Sheet1!$C$7:$C$19</c:f>
              <c:numCache>
                <c:formatCode>General</c:formatCode>
                <c:ptCount val="13"/>
                <c:pt idx="10" formatCode="0.0">
                  <c:v>10.705197128701894</c:v>
                </c:pt>
                <c:pt idx="11" formatCode="0.0">
                  <c:v>8.3988197223366718</c:v>
                </c:pt>
                <c:pt idx="12" formatCode="0.0">
                  <c:v>8.4516256279091095</c:v>
                </c:pt>
              </c:numCache>
            </c:numRef>
          </c:val>
          <c:smooth val="0"/>
        </c:ser>
        <c:ser>
          <c:idx val="5"/>
          <c:order val="2"/>
          <c:tx>
            <c:strRef>
              <c:f>Sheet1!$D$6</c:f>
              <c:strCache>
                <c:ptCount val="1"/>
                <c:pt idx="0">
                  <c:v>Pojkar, rökning totalt</c:v>
                </c:pt>
              </c:strCache>
            </c:strRef>
          </c:tx>
          <c:spPr>
            <a:ln w="38100">
              <a:solidFill>
                <a:srgbClr val="004687"/>
              </a:solidFill>
              <a:prstDash val="sysDash"/>
            </a:ln>
          </c:spPr>
          <c:marker>
            <c:symbol val="none"/>
          </c:marker>
          <c:cat>
            <c:numRef>
              <c:f>Sheet1!$A$7:$A$19</c:f>
              <c:numCache>
                <c:formatCode>General</c:formatCode>
                <c:ptCount val="13"/>
                <c:pt idx="0">
                  <c:v>2002</c:v>
                </c:pt>
                <c:pt idx="1">
                  <c:v>2003</c:v>
                </c:pt>
                <c:pt idx="2">
                  <c:v>2004</c:v>
                </c:pt>
                <c:pt idx="3">
                  <c:v>2005</c:v>
                </c:pt>
                <c:pt idx="4">
                  <c:v>2006</c:v>
                </c:pt>
                <c:pt idx="5">
                  <c:v>2007</c:v>
                </c:pt>
                <c:pt idx="6">
                  <c:v>2008</c:v>
                </c:pt>
                <c:pt idx="7">
                  <c:v>2009</c:v>
                </c:pt>
                <c:pt idx="8">
                  <c:v>2010</c:v>
                </c:pt>
                <c:pt idx="9">
                  <c:v>2011</c:v>
                </c:pt>
                <c:pt idx="10">
                  <c:v>2012</c:v>
                </c:pt>
                <c:pt idx="11">
                  <c:v>2013</c:v>
                </c:pt>
                <c:pt idx="12">
                  <c:v>2014</c:v>
                </c:pt>
              </c:numCache>
            </c:numRef>
          </c:cat>
          <c:val>
            <c:numRef>
              <c:f>Sheet1!$D$7:$D$19</c:f>
              <c:numCache>
                <c:formatCode>0.0</c:formatCode>
                <c:ptCount val="13"/>
                <c:pt idx="0">
                  <c:v>34.503968090897871</c:v>
                </c:pt>
                <c:pt idx="1">
                  <c:v>30.782725839305805</c:v>
                </c:pt>
                <c:pt idx="2">
                  <c:v>27.291233273071931</c:v>
                </c:pt>
                <c:pt idx="3">
                  <c:v>28.464536579326904</c:v>
                </c:pt>
                <c:pt idx="4">
                  <c:v>27.471040024931522</c:v>
                </c:pt>
                <c:pt idx="5">
                  <c:v>24.965502260775434</c:v>
                </c:pt>
                <c:pt idx="6">
                  <c:v>27.180670456447423</c:v>
                </c:pt>
                <c:pt idx="7">
                  <c:v>27.925600202013392</c:v>
                </c:pt>
                <c:pt idx="8">
                  <c:v>26.29521755049484</c:v>
                </c:pt>
                <c:pt idx="9">
                  <c:v>23.197358677066916</c:v>
                </c:pt>
                <c:pt idx="10">
                  <c:v>22.809202497338774</c:v>
                </c:pt>
              </c:numCache>
            </c:numRef>
          </c:val>
          <c:smooth val="0"/>
        </c:ser>
        <c:ser>
          <c:idx val="7"/>
          <c:order val="3"/>
          <c:tx>
            <c:strRef>
              <c:f>Sheet1!$E$6</c:f>
              <c:strCache>
                <c:ptCount val="1"/>
              </c:strCache>
            </c:strRef>
          </c:tx>
          <c:spPr>
            <a:ln w="38100">
              <a:solidFill>
                <a:srgbClr val="004687"/>
              </a:solidFill>
              <a:prstDash val="sysDash"/>
            </a:ln>
          </c:spPr>
          <c:marker>
            <c:symbol val="none"/>
          </c:marker>
          <c:cat>
            <c:numRef>
              <c:f>Sheet1!$A$7:$A$19</c:f>
              <c:numCache>
                <c:formatCode>General</c:formatCode>
                <c:ptCount val="13"/>
                <c:pt idx="0">
                  <c:v>2002</c:v>
                </c:pt>
                <c:pt idx="1">
                  <c:v>2003</c:v>
                </c:pt>
                <c:pt idx="2">
                  <c:v>2004</c:v>
                </c:pt>
                <c:pt idx="3">
                  <c:v>2005</c:v>
                </c:pt>
                <c:pt idx="4">
                  <c:v>2006</c:v>
                </c:pt>
                <c:pt idx="5">
                  <c:v>2007</c:v>
                </c:pt>
                <c:pt idx="6">
                  <c:v>2008</c:v>
                </c:pt>
                <c:pt idx="7">
                  <c:v>2009</c:v>
                </c:pt>
                <c:pt idx="8">
                  <c:v>2010</c:v>
                </c:pt>
                <c:pt idx="9">
                  <c:v>2011</c:v>
                </c:pt>
                <c:pt idx="10">
                  <c:v>2012</c:v>
                </c:pt>
                <c:pt idx="11">
                  <c:v>2013</c:v>
                </c:pt>
                <c:pt idx="12">
                  <c:v>2014</c:v>
                </c:pt>
              </c:numCache>
            </c:numRef>
          </c:cat>
          <c:val>
            <c:numRef>
              <c:f>Sheet1!$E$7:$E$19</c:f>
              <c:numCache>
                <c:formatCode>General</c:formatCode>
                <c:ptCount val="13"/>
                <c:pt idx="10" formatCode="0.0">
                  <c:v>18.54018642457569</c:v>
                </c:pt>
                <c:pt idx="11" formatCode="0.0">
                  <c:v>15.749852954791688</c:v>
                </c:pt>
                <c:pt idx="12" formatCode="0.0">
                  <c:v>14.871556903216476</c:v>
                </c:pt>
              </c:numCache>
            </c:numRef>
          </c:val>
          <c:smooth val="0"/>
        </c:ser>
        <c:ser>
          <c:idx val="0"/>
          <c:order val="4"/>
          <c:tx>
            <c:strRef>
              <c:f>Sheet1!$F$6</c:f>
              <c:strCache>
                <c:ptCount val="1"/>
                <c:pt idx="0">
                  <c:v>Flickor, frekvent rökning</c:v>
                </c:pt>
              </c:strCache>
            </c:strRef>
          </c:tx>
          <c:spPr>
            <a:ln w="38100">
              <a:solidFill>
                <a:srgbClr val="BEBC00"/>
              </a:solidFill>
            </a:ln>
          </c:spPr>
          <c:marker>
            <c:symbol val="none"/>
          </c:marker>
          <c:cat>
            <c:numRef>
              <c:f>Sheet1!$A$7:$A$19</c:f>
              <c:numCache>
                <c:formatCode>General</c:formatCode>
                <c:ptCount val="13"/>
                <c:pt idx="0">
                  <c:v>2002</c:v>
                </c:pt>
                <c:pt idx="1">
                  <c:v>2003</c:v>
                </c:pt>
                <c:pt idx="2">
                  <c:v>2004</c:v>
                </c:pt>
                <c:pt idx="3">
                  <c:v>2005</c:v>
                </c:pt>
                <c:pt idx="4">
                  <c:v>2006</c:v>
                </c:pt>
                <c:pt idx="5">
                  <c:v>2007</c:v>
                </c:pt>
                <c:pt idx="6">
                  <c:v>2008</c:v>
                </c:pt>
                <c:pt idx="7">
                  <c:v>2009</c:v>
                </c:pt>
                <c:pt idx="8">
                  <c:v>2010</c:v>
                </c:pt>
                <c:pt idx="9">
                  <c:v>2011</c:v>
                </c:pt>
                <c:pt idx="10">
                  <c:v>2012</c:v>
                </c:pt>
                <c:pt idx="11">
                  <c:v>2013</c:v>
                </c:pt>
                <c:pt idx="12">
                  <c:v>2014</c:v>
                </c:pt>
              </c:numCache>
            </c:numRef>
          </c:cat>
          <c:val>
            <c:numRef>
              <c:f>Sheet1!$F$7:$F$19</c:f>
              <c:numCache>
                <c:formatCode>0.0</c:formatCode>
                <c:ptCount val="13"/>
                <c:pt idx="0">
                  <c:v>16.058756557214416</c:v>
                </c:pt>
                <c:pt idx="1">
                  <c:v>14.596184682233329</c:v>
                </c:pt>
                <c:pt idx="2">
                  <c:v>14.292776165889515</c:v>
                </c:pt>
                <c:pt idx="3">
                  <c:v>13.664484225572766</c:v>
                </c:pt>
                <c:pt idx="4">
                  <c:v>11.85417279273592</c:v>
                </c:pt>
                <c:pt idx="5">
                  <c:v>11.267486855130912</c:v>
                </c:pt>
                <c:pt idx="6">
                  <c:v>11.915788923367261</c:v>
                </c:pt>
                <c:pt idx="7">
                  <c:v>12.424858611084282</c:v>
                </c:pt>
                <c:pt idx="8">
                  <c:v>12.944039812403307</c:v>
                </c:pt>
                <c:pt idx="9">
                  <c:v>11.790252338712905</c:v>
                </c:pt>
                <c:pt idx="10">
                  <c:v>9.1864965807912764</c:v>
                </c:pt>
              </c:numCache>
            </c:numRef>
          </c:val>
          <c:smooth val="0"/>
        </c:ser>
        <c:ser>
          <c:idx val="2"/>
          <c:order val="5"/>
          <c:tx>
            <c:strRef>
              <c:f>Sheet1!$G$6</c:f>
              <c:strCache>
                <c:ptCount val="1"/>
              </c:strCache>
            </c:strRef>
          </c:tx>
          <c:spPr>
            <a:ln w="38100">
              <a:solidFill>
                <a:srgbClr val="BEBC00"/>
              </a:solidFill>
            </a:ln>
          </c:spPr>
          <c:marker>
            <c:symbol val="none"/>
          </c:marker>
          <c:cat>
            <c:numRef>
              <c:f>Sheet1!$A$7:$A$19</c:f>
              <c:numCache>
                <c:formatCode>General</c:formatCode>
                <c:ptCount val="13"/>
                <c:pt idx="0">
                  <c:v>2002</c:v>
                </c:pt>
                <c:pt idx="1">
                  <c:v>2003</c:v>
                </c:pt>
                <c:pt idx="2">
                  <c:v>2004</c:v>
                </c:pt>
                <c:pt idx="3">
                  <c:v>2005</c:v>
                </c:pt>
                <c:pt idx="4">
                  <c:v>2006</c:v>
                </c:pt>
                <c:pt idx="5">
                  <c:v>2007</c:v>
                </c:pt>
                <c:pt idx="6">
                  <c:v>2008</c:v>
                </c:pt>
                <c:pt idx="7">
                  <c:v>2009</c:v>
                </c:pt>
                <c:pt idx="8">
                  <c:v>2010</c:v>
                </c:pt>
                <c:pt idx="9">
                  <c:v>2011</c:v>
                </c:pt>
                <c:pt idx="10">
                  <c:v>2012</c:v>
                </c:pt>
                <c:pt idx="11">
                  <c:v>2013</c:v>
                </c:pt>
                <c:pt idx="12">
                  <c:v>2014</c:v>
                </c:pt>
              </c:numCache>
            </c:numRef>
          </c:cat>
          <c:val>
            <c:numRef>
              <c:f>Sheet1!$G$7:$G$19</c:f>
              <c:numCache>
                <c:formatCode>General</c:formatCode>
                <c:ptCount val="13"/>
                <c:pt idx="10" formatCode="0.0">
                  <c:v>6.6475564386742212</c:v>
                </c:pt>
                <c:pt idx="11" formatCode="0.0">
                  <c:v>5.8990433266168836</c:v>
                </c:pt>
                <c:pt idx="12" formatCode="0.0">
                  <c:v>6.7064271666672797</c:v>
                </c:pt>
              </c:numCache>
            </c:numRef>
          </c:val>
          <c:smooth val="0"/>
        </c:ser>
        <c:ser>
          <c:idx val="4"/>
          <c:order val="6"/>
          <c:tx>
            <c:strRef>
              <c:f>Sheet1!$H$6</c:f>
              <c:strCache>
                <c:ptCount val="1"/>
                <c:pt idx="0">
                  <c:v>Flickor, rökning totalt</c:v>
                </c:pt>
              </c:strCache>
            </c:strRef>
          </c:tx>
          <c:spPr>
            <a:ln w="38100">
              <a:solidFill>
                <a:srgbClr val="BEBC00"/>
              </a:solidFill>
              <a:prstDash val="sysDash"/>
            </a:ln>
          </c:spPr>
          <c:marker>
            <c:symbol val="none"/>
          </c:marker>
          <c:cat>
            <c:numRef>
              <c:f>Sheet1!$A$7:$A$19</c:f>
              <c:numCache>
                <c:formatCode>General</c:formatCode>
                <c:ptCount val="13"/>
                <c:pt idx="0">
                  <c:v>2002</c:v>
                </c:pt>
                <c:pt idx="1">
                  <c:v>2003</c:v>
                </c:pt>
                <c:pt idx="2">
                  <c:v>2004</c:v>
                </c:pt>
                <c:pt idx="3">
                  <c:v>2005</c:v>
                </c:pt>
                <c:pt idx="4">
                  <c:v>2006</c:v>
                </c:pt>
                <c:pt idx="5">
                  <c:v>2007</c:v>
                </c:pt>
                <c:pt idx="6">
                  <c:v>2008</c:v>
                </c:pt>
                <c:pt idx="7">
                  <c:v>2009</c:v>
                </c:pt>
                <c:pt idx="8">
                  <c:v>2010</c:v>
                </c:pt>
                <c:pt idx="9">
                  <c:v>2011</c:v>
                </c:pt>
                <c:pt idx="10">
                  <c:v>2012</c:v>
                </c:pt>
                <c:pt idx="11">
                  <c:v>2013</c:v>
                </c:pt>
                <c:pt idx="12">
                  <c:v>2014</c:v>
                </c:pt>
              </c:numCache>
            </c:numRef>
          </c:cat>
          <c:val>
            <c:numRef>
              <c:f>Sheet1!$H$7:$H$19</c:f>
              <c:numCache>
                <c:formatCode>0.0</c:formatCode>
                <c:ptCount val="13"/>
                <c:pt idx="0">
                  <c:v>34.953166671477753</c:v>
                </c:pt>
                <c:pt idx="1">
                  <c:v>31.318441076586751</c:v>
                </c:pt>
                <c:pt idx="2">
                  <c:v>30.492380987831851</c:v>
                </c:pt>
                <c:pt idx="3">
                  <c:v>30.910610168054106</c:v>
                </c:pt>
                <c:pt idx="4">
                  <c:v>28.203814282369972</c:v>
                </c:pt>
                <c:pt idx="5">
                  <c:v>29.941407452099817</c:v>
                </c:pt>
                <c:pt idx="6">
                  <c:v>28.449175180549155</c:v>
                </c:pt>
                <c:pt idx="7">
                  <c:v>30.644987830841725</c:v>
                </c:pt>
                <c:pt idx="8">
                  <c:v>28.709272418757127</c:v>
                </c:pt>
                <c:pt idx="9">
                  <c:v>26.890498384056038</c:v>
                </c:pt>
                <c:pt idx="10">
                  <c:v>23.76601267109589</c:v>
                </c:pt>
              </c:numCache>
            </c:numRef>
          </c:val>
          <c:smooth val="0"/>
        </c:ser>
        <c:ser>
          <c:idx val="6"/>
          <c:order val="7"/>
          <c:tx>
            <c:strRef>
              <c:f>Sheet1!$I$6</c:f>
              <c:strCache>
                <c:ptCount val="1"/>
              </c:strCache>
            </c:strRef>
          </c:tx>
          <c:spPr>
            <a:ln w="38100">
              <a:solidFill>
                <a:srgbClr val="BEBC00"/>
              </a:solidFill>
              <a:prstDash val="sysDash"/>
            </a:ln>
          </c:spPr>
          <c:marker>
            <c:symbol val="none"/>
          </c:marker>
          <c:cat>
            <c:numRef>
              <c:f>Sheet1!$A$7:$A$19</c:f>
              <c:numCache>
                <c:formatCode>General</c:formatCode>
                <c:ptCount val="13"/>
                <c:pt idx="0">
                  <c:v>2002</c:v>
                </c:pt>
                <c:pt idx="1">
                  <c:v>2003</c:v>
                </c:pt>
                <c:pt idx="2">
                  <c:v>2004</c:v>
                </c:pt>
                <c:pt idx="3">
                  <c:v>2005</c:v>
                </c:pt>
                <c:pt idx="4">
                  <c:v>2006</c:v>
                </c:pt>
                <c:pt idx="5">
                  <c:v>2007</c:v>
                </c:pt>
                <c:pt idx="6">
                  <c:v>2008</c:v>
                </c:pt>
                <c:pt idx="7">
                  <c:v>2009</c:v>
                </c:pt>
                <c:pt idx="8">
                  <c:v>2010</c:v>
                </c:pt>
                <c:pt idx="9">
                  <c:v>2011</c:v>
                </c:pt>
                <c:pt idx="10">
                  <c:v>2012</c:v>
                </c:pt>
                <c:pt idx="11">
                  <c:v>2013</c:v>
                </c:pt>
                <c:pt idx="12">
                  <c:v>2014</c:v>
                </c:pt>
              </c:numCache>
            </c:numRef>
          </c:cat>
          <c:val>
            <c:numRef>
              <c:f>Sheet1!$I$7:$I$19</c:f>
              <c:numCache>
                <c:formatCode>General</c:formatCode>
                <c:ptCount val="13"/>
                <c:pt idx="10" formatCode="0.0">
                  <c:v>18.470638215822259</c:v>
                </c:pt>
                <c:pt idx="11" formatCode="0.0">
                  <c:v>17.06721086973506</c:v>
                </c:pt>
                <c:pt idx="12" formatCode="0.0">
                  <c:v>17.45370810061528</c:v>
                </c:pt>
              </c:numCache>
            </c:numRef>
          </c:val>
          <c:smooth val="0"/>
        </c:ser>
        <c:dLbls>
          <c:showLegendKey val="0"/>
          <c:showVal val="0"/>
          <c:showCatName val="0"/>
          <c:showSerName val="0"/>
          <c:showPercent val="0"/>
          <c:showBubbleSize val="0"/>
        </c:dLbls>
        <c:smooth val="0"/>
        <c:axId val="307443464"/>
        <c:axId val="307443856"/>
      </c:lineChart>
      <c:catAx>
        <c:axId val="307443464"/>
        <c:scaling>
          <c:orientation val="minMax"/>
        </c:scaling>
        <c:delete val="0"/>
        <c:axPos val="b"/>
        <c:numFmt formatCode="General" sourceLinked="1"/>
        <c:majorTickMark val="out"/>
        <c:minorTickMark val="none"/>
        <c:tickLblPos val="nextTo"/>
        <c:spPr>
          <a:ln w="9525">
            <a:solidFill>
              <a:schemeClr val="tx1"/>
            </a:solidFill>
            <a:prstDash val="solid"/>
          </a:ln>
        </c:spPr>
        <c:txPr>
          <a:bodyPr rot="0" vert="horz"/>
          <a:lstStyle/>
          <a:p>
            <a:pPr>
              <a:defRPr sz="1600" b="0" i="0" u="none" strike="noStrike" baseline="0">
                <a:solidFill>
                  <a:schemeClr val="tx1"/>
                </a:solidFill>
                <a:latin typeface="Gill Sans MT" pitchFamily="34" charset="0"/>
                <a:ea typeface="Arial"/>
                <a:cs typeface="Arial"/>
              </a:defRPr>
            </a:pPr>
            <a:endParaRPr lang="sv-SE"/>
          </a:p>
        </c:txPr>
        <c:crossAx val="307443856"/>
        <c:crosses val="autoZero"/>
        <c:auto val="1"/>
        <c:lblAlgn val="ctr"/>
        <c:lblOffset val="100"/>
        <c:tickLblSkip val="3"/>
        <c:tickMarkSkip val="1"/>
        <c:noMultiLvlLbl val="0"/>
      </c:catAx>
      <c:valAx>
        <c:axId val="307443856"/>
        <c:scaling>
          <c:orientation val="minMax"/>
          <c:max val="50"/>
        </c:scaling>
        <c:delete val="0"/>
        <c:axPos val="l"/>
        <c:majorGridlines>
          <c:spPr>
            <a:ln w="2975">
              <a:solidFill>
                <a:schemeClr val="tx1">
                  <a:lumMod val="65000"/>
                </a:schemeClr>
              </a:solidFill>
              <a:prstDash val="solid"/>
            </a:ln>
          </c:spPr>
        </c:majorGridlines>
        <c:numFmt formatCode="0" sourceLinked="0"/>
        <c:majorTickMark val="none"/>
        <c:minorTickMark val="none"/>
        <c:tickLblPos val="nextTo"/>
        <c:spPr>
          <a:ln w="2975">
            <a:solidFill>
              <a:schemeClr val="tx1"/>
            </a:solidFill>
            <a:prstDash val="solid"/>
          </a:ln>
        </c:spPr>
        <c:txPr>
          <a:bodyPr rot="0" vert="horz"/>
          <a:lstStyle/>
          <a:p>
            <a:pPr>
              <a:defRPr sz="1800" b="0" i="0" u="none" strike="noStrike" baseline="0">
                <a:solidFill>
                  <a:schemeClr val="tx1"/>
                </a:solidFill>
                <a:latin typeface="Gill Sans MT" pitchFamily="34" charset="0"/>
                <a:ea typeface="Arial"/>
                <a:cs typeface="Arial"/>
              </a:defRPr>
            </a:pPr>
            <a:endParaRPr lang="sv-SE"/>
          </a:p>
        </c:txPr>
        <c:crossAx val="307443464"/>
        <c:crosses val="autoZero"/>
        <c:crossBetween val="midCat"/>
        <c:majorUnit val="10"/>
      </c:valAx>
      <c:spPr>
        <a:solidFill>
          <a:schemeClr val="tx1"/>
        </a:solidFill>
        <a:ln w="2975">
          <a:solidFill>
            <a:schemeClr val="tx1"/>
          </a:solidFill>
          <a:prstDash val="solid"/>
        </a:ln>
      </c:spPr>
    </c:plotArea>
    <c:plotVisOnly val="1"/>
    <c:dispBlanksAs val="gap"/>
    <c:showDLblsOverMax val="0"/>
  </c:chart>
  <c:spPr>
    <a:noFill/>
    <a:ln>
      <a:noFill/>
    </a:ln>
  </c:spPr>
  <c:txPr>
    <a:bodyPr/>
    <a:lstStyle/>
    <a:p>
      <a:pPr>
        <a:defRPr sz="1687" b="1" i="0" u="none" strike="noStrike" baseline="0">
          <a:solidFill>
            <a:schemeClr val="tx1"/>
          </a:solidFill>
          <a:latin typeface="Times New Roman"/>
          <a:ea typeface="Times New Roman"/>
          <a:cs typeface="Times New Roman"/>
        </a:defRPr>
      </a:pPr>
      <a:endParaRPr lang="sv-SE"/>
    </a:p>
  </c:txPr>
  <c:externalData r:id="rId2">
    <c:autoUpdate val="0"/>
  </c:externalData>
  <c:userShapes r:id="rId3"/>
</c:chartSpace>
</file>

<file path=ppt/charts/chart12.xml><?xml version="1.0" encoding="utf-8"?>
<c:chartSpace xmlns:c="http://schemas.openxmlformats.org/drawingml/2006/chart" xmlns:a="http://schemas.openxmlformats.org/drawingml/2006/main" xmlns:r="http://schemas.openxmlformats.org/officeDocument/2006/relationships">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lrMapOvr bg1="dk1" tx1="lt1" bg2="dk2" tx2="lt2" accent1="accent1" accent2="accent2" accent3="accent3" accent4="accent4" accent5="accent5" accent6="accent6" hlink="hlink" folHlink="folHlink"/>
  <c:chart>
    <c:autoTitleDeleted val="0"/>
    <c:plotArea>
      <c:layout>
        <c:manualLayout>
          <c:layoutTarget val="inner"/>
          <c:xMode val="edge"/>
          <c:yMode val="edge"/>
          <c:x val="6.2202090209048592E-2"/>
          <c:y val="3.8683892123007296E-2"/>
          <c:w val="0.91397849462365865"/>
          <c:h val="0.84460632011530534"/>
        </c:manualLayout>
      </c:layout>
      <c:lineChart>
        <c:grouping val="standard"/>
        <c:varyColors val="0"/>
        <c:ser>
          <c:idx val="1"/>
          <c:order val="0"/>
          <c:tx>
            <c:strRef>
              <c:f>Sheet1!$B$22</c:f>
              <c:strCache>
                <c:ptCount val="1"/>
                <c:pt idx="0">
                  <c:v>Pojkar, frekvent rökning</c:v>
                </c:pt>
              </c:strCache>
            </c:strRef>
          </c:tx>
          <c:spPr>
            <a:ln w="38100">
              <a:solidFill>
                <a:srgbClr val="004687"/>
              </a:solidFill>
            </a:ln>
          </c:spPr>
          <c:marker>
            <c:symbol val="none"/>
          </c:marker>
          <c:cat>
            <c:numRef>
              <c:f>Sheet1!$A$23:$A$35</c:f>
              <c:numCache>
                <c:formatCode>General</c:formatCode>
                <c:ptCount val="13"/>
                <c:pt idx="0">
                  <c:v>2002</c:v>
                </c:pt>
                <c:pt idx="1">
                  <c:v>2003</c:v>
                </c:pt>
                <c:pt idx="2">
                  <c:v>2004</c:v>
                </c:pt>
                <c:pt idx="3">
                  <c:v>2005</c:v>
                </c:pt>
                <c:pt idx="4">
                  <c:v>2006</c:v>
                </c:pt>
                <c:pt idx="5">
                  <c:v>2007</c:v>
                </c:pt>
                <c:pt idx="6">
                  <c:v>2008</c:v>
                </c:pt>
                <c:pt idx="7">
                  <c:v>2009</c:v>
                </c:pt>
                <c:pt idx="8">
                  <c:v>2010</c:v>
                </c:pt>
                <c:pt idx="9">
                  <c:v>2011</c:v>
                </c:pt>
                <c:pt idx="10">
                  <c:v>2012</c:v>
                </c:pt>
                <c:pt idx="11">
                  <c:v>2013</c:v>
                </c:pt>
                <c:pt idx="12">
                  <c:v>2014</c:v>
                </c:pt>
              </c:numCache>
            </c:numRef>
          </c:cat>
          <c:val>
            <c:numRef>
              <c:f>Sheet1!$B$23:$B$35</c:f>
              <c:numCache>
                <c:formatCode>General</c:formatCode>
                <c:ptCount val="13"/>
                <c:pt idx="2" formatCode="0.0">
                  <c:v>27.585287432853157</c:v>
                </c:pt>
                <c:pt idx="3" formatCode="0.0">
                  <c:v>26.879328363419912</c:v>
                </c:pt>
                <c:pt idx="4" formatCode="0.0">
                  <c:v>27.325402626419091</c:v>
                </c:pt>
                <c:pt idx="5" formatCode="0.0">
                  <c:v>27.185407308123001</c:v>
                </c:pt>
                <c:pt idx="6" formatCode="0.0">
                  <c:v>23.007842936805982</c:v>
                </c:pt>
                <c:pt idx="7" formatCode="0.0">
                  <c:v>23.866080403947226</c:v>
                </c:pt>
                <c:pt idx="8" formatCode="0.0">
                  <c:v>27.09624942740783</c:v>
                </c:pt>
                <c:pt idx="9" formatCode="0.0">
                  <c:v>25.30757239934956</c:v>
                </c:pt>
                <c:pt idx="10" formatCode="0.0">
                  <c:v>24.964272964566135</c:v>
                </c:pt>
              </c:numCache>
            </c:numRef>
          </c:val>
          <c:smooth val="0"/>
        </c:ser>
        <c:ser>
          <c:idx val="3"/>
          <c:order val="1"/>
          <c:tx>
            <c:strRef>
              <c:f>Sheet1!$C$22</c:f>
              <c:strCache>
                <c:ptCount val="1"/>
              </c:strCache>
            </c:strRef>
          </c:tx>
          <c:spPr>
            <a:ln w="38100">
              <a:solidFill>
                <a:srgbClr val="004687"/>
              </a:solidFill>
            </a:ln>
          </c:spPr>
          <c:marker>
            <c:symbol val="none"/>
          </c:marker>
          <c:cat>
            <c:numRef>
              <c:f>Sheet1!$A$23:$A$35</c:f>
              <c:numCache>
                <c:formatCode>General</c:formatCode>
                <c:ptCount val="13"/>
                <c:pt idx="0">
                  <c:v>2002</c:v>
                </c:pt>
                <c:pt idx="1">
                  <c:v>2003</c:v>
                </c:pt>
                <c:pt idx="2">
                  <c:v>2004</c:v>
                </c:pt>
                <c:pt idx="3">
                  <c:v>2005</c:v>
                </c:pt>
                <c:pt idx="4">
                  <c:v>2006</c:v>
                </c:pt>
                <c:pt idx="5">
                  <c:v>2007</c:v>
                </c:pt>
                <c:pt idx="6">
                  <c:v>2008</c:v>
                </c:pt>
                <c:pt idx="7">
                  <c:v>2009</c:v>
                </c:pt>
                <c:pt idx="8">
                  <c:v>2010</c:v>
                </c:pt>
                <c:pt idx="9">
                  <c:v>2011</c:v>
                </c:pt>
                <c:pt idx="10">
                  <c:v>2012</c:v>
                </c:pt>
                <c:pt idx="11">
                  <c:v>2013</c:v>
                </c:pt>
                <c:pt idx="12">
                  <c:v>2014</c:v>
                </c:pt>
              </c:numCache>
            </c:numRef>
          </c:cat>
          <c:val>
            <c:numRef>
              <c:f>Sheet1!$C$23:$C$35</c:f>
              <c:numCache>
                <c:formatCode>General</c:formatCode>
                <c:ptCount val="13"/>
                <c:pt idx="10" formatCode="0.0">
                  <c:v>21.534186531497284</c:v>
                </c:pt>
                <c:pt idx="11" formatCode="0.0">
                  <c:v>20.885376744455833</c:v>
                </c:pt>
                <c:pt idx="12" formatCode="0.0">
                  <c:v>22.186480967967221</c:v>
                </c:pt>
              </c:numCache>
            </c:numRef>
          </c:val>
          <c:smooth val="0"/>
        </c:ser>
        <c:ser>
          <c:idx val="5"/>
          <c:order val="2"/>
          <c:tx>
            <c:strRef>
              <c:f>Sheet1!$D$22</c:f>
              <c:strCache>
                <c:ptCount val="1"/>
                <c:pt idx="0">
                  <c:v>Pojkar, rökning totalt</c:v>
                </c:pt>
              </c:strCache>
            </c:strRef>
          </c:tx>
          <c:spPr>
            <a:ln w="38100">
              <a:solidFill>
                <a:srgbClr val="004687"/>
              </a:solidFill>
              <a:prstDash val="sysDash"/>
            </a:ln>
          </c:spPr>
          <c:marker>
            <c:symbol val="none"/>
          </c:marker>
          <c:cat>
            <c:numRef>
              <c:f>Sheet1!$A$23:$A$35</c:f>
              <c:numCache>
                <c:formatCode>General</c:formatCode>
                <c:ptCount val="13"/>
                <c:pt idx="0">
                  <c:v>2002</c:v>
                </c:pt>
                <c:pt idx="1">
                  <c:v>2003</c:v>
                </c:pt>
                <c:pt idx="2">
                  <c:v>2004</c:v>
                </c:pt>
                <c:pt idx="3">
                  <c:v>2005</c:v>
                </c:pt>
                <c:pt idx="4">
                  <c:v>2006</c:v>
                </c:pt>
                <c:pt idx="5">
                  <c:v>2007</c:v>
                </c:pt>
                <c:pt idx="6">
                  <c:v>2008</c:v>
                </c:pt>
                <c:pt idx="7">
                  <c:v>2009</c:v>
                </c:pt>
                <c:pt idx="8">
                  <c:v>2010</c:v>
                </c:pt>
                <c:pt idx="9">
                  <c:v>2011</c:v>
                </c:pt>
                <c:pt idx="10">
                  <c:v>2012</c:v>
                </c:pt>
                <c:pt idx="11">
                  <c:v>2013</c:v>
                </c:pt>
                <c:pt idx="12">
                  <c:v>2014</c:v>
                </c:pt>
              </c:numCache>
            </c:numRef>
          </c:cat>
          <c:val>
            <c:numRef>
              <c:f>Sheet1!$D$23:$D$35</c:f>
              <c:numCache>
                <c:formatCode>General</c:formatCode>
                <c:ptCount val="13"/>
                <c:pt idx="2" formatCode="0.0">
                  <c:v>41.403427750208316</c:v>
                </c:pt>
                <c:pt idx="3" formatCode="0.0">
                  <c:v>41.278492654858212</c:v>
                </c:pt>
                <c:pt idx="4" formatCode="0.0">
                  <c:v>43.668258436470111</c:v>
                </c:pt>
                <c:pt idx="5" formatCode="0.0">
                  <c:v>44.18222013349596</c:v>
                </c:pt>
                <c:pt idx="6" formatCode="0.0">
                  <c:v>39.596069120963321</c:v>
                </c:pt>
                <c:pt idx="7" formatCode="0.0">
                  <c:v>40.425513107362846</c:v>
                </c:pt>
                <c:pt idx="8" formatCode="0.0">
                  <c:v>43.035131984076642</c:v>
                </c:pt>
                <c:pt idx="9" formatCode="0.0">
                  <c:v>40.321385707333064</c:v>
                </c:pt>
                <c:pt idx="10" formatCode="0.0">
                  <c:v>40.800582134974306</c:v>
                </c:pt>
              </c:numCache>
            </c:numRef>
          </c:val>
          <c:smooth val="0"/>
        </c:ser>
        <c:ser>
          <c:idx val="7"/>
          <c:order val="3"/>
          <c:tx>
            <c:strRef>
              <c:f>Sheet1!$E$22</c:f>
              <c:strCache>
                <c:ptCount val="1"/>
              </c:strCache>
            </c:strRef>
          </c:tx>
          <c:spPr>
            <a:ln w="38100">
              <a:solidFill>
                <a:srgbClr val="004687"/>
              </a:solidFill>
              <a:prstDash val="sysDash"/>
            </a:ln>
          </c:spPr>
          <c:marker>
            <c:symbol val="none"/>
          </c:marker>
          <c:cat>
            <c:numRef>
              <c:f>Sheet1!$A$23:$A$35</c:f>
              <c:numCache>
                <c:formatCode>General</c:formatCode>
                <c:ptCount val="13"/>
                <c:pt idx="0">
                  <c:v>2002</c:v>
                </c:pt>
                <c:pt idx="1">
                  <c:v>2003</c:v>
                </c:pt>
                <c:pt idx="2">
                  <c:v>2004</c:v>
                </c:pt>
                <c:pt idx="3">
                  <c:v>2005</c:v>
                </c:pt>
                <c:pt idx="4">
                  <c:v>2006</c:v>
                </c:pt>
                <c:pt idx="5">
                  <c:v>2007</c:v>
                </c:pt>
                <c:pt idx="6">
                  <c:v>2008</c:v>
                </c:pt>
                <c:pt idx="7">
                  <c:v>2009</c:v>
                </c:pt>
                <c:pt idx="8">
                  <c:v>2010</c:v>
                </c:pt>
                <c:pt idx="9">
                  <c:v>2011</c:v>
                </c:pt>
                <c:pt idx="10">
                  <c:v>2012</c:v>
                </c:pt>
                <c:pt idx="11">
                  <c:v>2013</c:v>
                </c:pt>
                <c:pt idx="12">
                  <c:v>2014</c:v>
                </c:pt>
              </c:numCache>
            </c:numRef>
          </c:cat>
          <c:val>
            <c:numRef>
              <c:f>Sheet1!$E$23:$E$35</c:f>
              <c:numCache>
                <c:formatCode>General</c:formatCode>
                <c:ptCount val="13"/>
                <c:pt idx="10" formatCode="0.0">
                  <c:v>33.112961108723724</c:v>
                </c:pt>
                <c:pt idx="11" formatCode="0.0">
                  <c:v>33.818727720375122</c:v>
                </c:pt>
                <c:pt idx="12" formatCode="0.0">
                  <c:v>37.046271279861159</c:v>
                </c:pt>
              </c:numCache>
            </c:numRef>
          </c:val>
          <c:smooth val="0"/>
        </c:ser>
        <c:ser>
          <c:idx val="0"/>
          <c:order val="4"/>
          <c:tx>
            <c:strRef>
              <c:f>Sheet1!$F$22</c:f>
              <c:strCache>
                <c:ptCount val="1"/>
                <c:pt idx="0">
                  <c:v>Flickor, frekvent rökning</c:v>
                </c:pt>
              </c:strCache>
            </c:strRef>
          </c:tx>
          <c:spPr>
            <a:ln w="38100">
              <a:solidFill>
                <a:srgbClr val="BEBC00"/>
              </a:solidFill>
              <a:prstDash val="solid"/>
            </a:ln>
          </c:spPr>
          <c:marker>
            <c:symbol val="none"/>
          </c:marker>
          <c:cat>
            <c:numRef>
              <c:f>Sheet1!$A$23:$A$35</c:f>
              <c:numCache>
                <c:formatCode>General</c:formatCode>
                <c:ptCount val="13"/>
                <c:pt idx="0">
                  <c:v>2002</c:v>
                </c:pt>
                <c:pt idx="1">
                  <c:v>2003</c:v>
                </c:pt>
                <c:pt idx="2">
                  <c:v>2004</c:v>
                </c:pt>
                <c:pt idx="3">
                  <c:v>2005</c:v>
                </c:pt>
                <c:pt idx="4">
                  <c:v>2006</c:v>
                </c:pt>
                <c:pt idx="5">
                  <c:v>2007</c:v>
                </c:pt>
                <c:pt idx="6">
                  <c:v>2008</c:v>
                </c:pt>
                <c:pt idx="7">
                  <c:v>2009</c:v>
                </c:pt>
                <c:pt idx="8">
                  <c:v>2010</c:v>
                </c:pt>
                <c:pt idx="9">
                  <c:v>2011</c:v>
                </c:pt>
                <c:pt idx="10">
                  <c:v>2012</c:v>
                </c:pt>
                <c:pt idx="11">
                  <c:v>2013</c:v>
                </c:pt>
                <c:pt idx="12">
                  <c:v>2014</c:v>
                </c:pt>
              </c:numCache>
            </c:numRef>
          </c:cat>
          <c:val>
            <c:numRef>
              <c:f>Sheet1!$F$23:$F$35</c:f>
              <c:numCache>
                <c:formatCode>General</c:formatCode>
                <c:ptCount val="13"/>
                <c:pt idx="2" formatCode="0.0">
                  <c:v>19.508567157836893</c:v>
                </c:pt>
                <c:pt idx="3" formatCode="0.0">
                  <c:v>20.94784551695928</c:v>
                </c:pt>
                <c:pt idx="4" formatCode="0.0">
                  <c:v>19.842452140126259</c:v>
                </c:pt>
                <c:pt idx="5" formatCode="0.0">
                  <c:v>17.464360628152615</c:v>
                </c:pt>
                <c:pt idx="6" formatCode="0.0">
                  <c:v>18.939723121586798</c:v>
                </c:pt>
                <c:pt idx="7" formatCode="0.0">
                  <c:v>21.065282936231572</c:v>
                </c:pt>
                <c:pt idx="8" formatCode="0.0">
                  <c:v>20.147454085190937</c:v>
                </c:pt>
                <c:pt idx="9" formatCode="0.0">
                  <c:v>20.577599658106671</c:v>
                </c:pt>
                <c:pt idx="10" formatCode="0.0">
                  <c:v>18.277291830381639</c:v>
                </c:pt>
              </c:numCache>
            </c:numRef>
          </c:val>
          <c:smooth val="0"/>
        </c:ser>
        <c:ser>
          <c:idx val="2"/>
          <c:order val="5"/>
          <c:tx>
            <c:strRef>
              <c:f>Sheet1!$G$22</c:f>
              <c:strCache>
                <c:ptCount val="1"/>
              </c:strCache>
            </c:strRef>
          </c:tx>
          <c:spPr>
            <a:ln w="38100">
              <a:solidFill>
                <a:srgbClr val="BEBC00"/>
              </a:solidFill>
            </a:ln>
          </c:spPr>
          <c:marker>
            <c:symbol val="none"/>
          </c:marker>
          <c:cat>
            <c:numRef>
              <c:f>Sheet1!$A$23:$A$35</c:f>
              <c:numCache>
                <c:formatCode>General</c:formatCode>
                <c:ptCount val="13"/>
                <c:pt idx="0">
                  <c:v>2002</c:v>
                </c:pt>
                <c:pt idx="1">
                  <c:v>2003</c:v>
                </c:pt>
                <c:pt idx="2">
                  <c:v>2004</c:v>
                </c:pt>
                <c:pt idx="3">
                  <c:v>2005</c:v>
                </c:pt>
                <c:pt idx="4">
                  <c:v>2006</c:v>
                </c:pt>
                <c:pt idx="5">
                  <c:v>2007</c:v>
                </c:pt>
                <c:pt idx="6">
                  <c:v>2008</c:v>
                </c:pt>
                <c:pt idx="7">
                  <c:v>2009</c:v>
                </c:pt>
                <c:pt idx="8">
                  <c:v>2010</c:v>
                </c:pt>
                <c:pt idx="9">
                  <c:v>2011</c:v>
                </c:pt>
                <c:pt idx="10">
                  <c:v>2012</c:v>
                </c:pt>
                <c:pt idx="11">
                  <c:v>2013</c:v>
                </c:pt>
                <c:pt idx="12">
                  <c:v>2014</c:v>
                </c:pt>
              </c:numCache>
            </c:numRef>
          </c:cat>
          <c:val>
            <c:numRef>
              <c:f>Sheet1!$G$23:$G$35</c:f>
              <c:numCache>
                <c:formatCode>General</c:formatCode>
                <c:ptCount val="13"/>
                <c:pt idx="10" formatCode="0.0">
                  <c:v>16.462938910862025</c:v>
                </c:pt>
                <c:pt idx="11" formatCode="0.0">
                  <c:v>14.816810285392473</c:v>
                </c:pt>
                <c:pt idx="12" formatCode="0.0">
                  <c:v>11.821772861215837</c:v>
                </c:pt>
              </c:numCache>
            </c:numRef>
          </c:val>
          <c:smooth val="0"/>
        </c:ser>
        <c:ser>
          <c:idx val="4"/>
          <c:order val="6"/>
          <c:tx>
            <c:strRef>
              <c:f>Sheet1!$H$22</c:f>
              <c:strCache>
                <c:ptCount val="1"/>
                <c:pt idx="0">
                  <c:v>Flickor, rökning totalt</c:v>
                </c:pt>
              </c:strCache>
            </c:strRef>
          </c:tx>
          <c:spPr>
            <a:ln w="38100">
              <a:solidFill>
                <a:srgbClr val="BEBC00"/>
              </a:solidFill>
              <a:prstDash val="sysDash"/>
            </a:ln>
          </c:spPr>
          <c:marker>
            <c:symbol val="none"/>
          </c:marker>
          <c:cat>
            <c:numRef>
              <c:f>Sheet1!$A$23:$A$35</c:f>
              <c:numCache>
                <c:formatCode>General</c:formatCode>
                <c:ptCount val="13"/>
                <c:pt idx="0">
                  <c:v>2002</c:v>
                </c:pt>
                <c:pt idx="1">
                  <c:v>2003</c:v>
                </c:pt>
                <c:pt idx="2">
                  <c:v>2004</c:v>
                </c:pt>
                <c:pt idx="3">
                  <c:v>2005</c:v>
                </c:pt>
                <c:pt idx="4">
                  <c:v>2006</c:v>
                </c:pt>
                <c:pt idx="5">
                  <c:v>2007</c:v>
                </c:pt>
                <c:pt idx="6">
                  <c:v>2008</c:v>
                </c:pt>
                <c:pt idx="7">
                  <c:v>2009</c:v>
                </c:pt>
                <c:pt idx="8">
                  <c:v>2010</c:v>
                </c:pt>
                <c:pt idx="9">
                  <c:v>2011</c:v>
                </c:pt>
                <c:pt idx="10">
                  <c:v>2012</c:v>
                </c:pt>
                <c:pt idx="11">
                  <c:v>2013</c:v>
                </c:pt>
                <c:pt idx="12">
                  <c:v>2014</c:v>
                </c:pt>
              </c:numCache>
            </c:numRef>
          </c:cat>
          <c:val>
            <c:numRef>
              <c:f>Sheet1!$H$23:$H$35</c:f>
              <c:numCache>
                <c:formatCode>General</c:formatCode>
                <c:ptCount val="13"/>
                <c:pt idx="2" formatCode="0.0">
                  <c:v>39.238401558210462</c:v>
                </c:pt>
                <c:pt idx="3" formatCode="0.0">
                  <c:v>41.948986533902342</c:v>
                </c:pt>
                <c:pt idx="4" formatCode="0.0">
                  <c:v>42.570247503256375</c:v>
                </c:pt>
                <c:pt idx="5" formatCode="0.0">
                  <c:v>42.74213552516153</c:v>
                </c:pt>
                <c:pt idx="6" formatCode="0.0">
                  <c:v>41.161928052430213</c:v>
                </c:pt>
                <c:pt idx="7" formatCode="0.0">
                  <c:v>43.142437020974214</c:v>
                </c:pt>
                <c:pt idx="8" formatCode="0.0">
                  <c:v>44.175794182107943</c:v>
                </c:pt>
                <c:pt idx="9" formatCode="0.0">
                  <c:v>41.502257587167023</c:v>
                </c:pt>
                <c:pt idx="10" formatCode="0.0">
                  <c:v>39.966996859678623</c:v>
                </c:pt>
              </c:numCache>
            </c:numRef>
          </c:val>
          <c:smooth val="0"/>
        </c:ser>
        <c:ser>
          <c:idx val="6"/>
          <c:order val="7"/>
          <c:tx>
            <c:strRef>
              <c:f>Sheet1!$I$22</c:f>
              <c:strCache>
                <c:ptCount val="1"/>
              </c:strCache>
            </c:strRef>
          </c:tx>
          <c:spPr>
            <a:ln w="38100">
              <a:solidFill>
                <a:srgbClr val="BEBC00"/>
              </a:solidFill>
              <a:prstDash val="sysDash"/>
            </a:ln>
          </c:spPr>
          <c:marker>
            <c:symbol val="none"/>
          </c:marker>
          <c:cat>
            <c:numRef>
              <c:f>Sheet1!$A$23:$A$35</c:f>
              <c:numCache>
                <c:formatCode>General</c:formatCode>
                <c:ptCount val="13"/>
                <c:pt idx="0">
                  <c:v>2002</c:v>
                </c:pt>
                <c:pt idx="1">
                  <c:v>2003</c:v>
                </c:pt>
                <c:pt idx="2">
                  <c:v>2004</c:v>
                </c:pt>
                <c:pt idx="3">
                  <c:v>2005</c:v>
                </c:pt>
                <c:pt idx="4">
                  <c:v>2006</c:v>
                </c:pt>
                <c:pt idx="5">
                  <c:v>2007</c:v>
                </c:pt>
                <c:pt idx="6">
                  <c:v>2008</c:v>
                </c:pt>
                <c:pt idx="7">
                  <c:v>2009</c:v>
                </c:pt>
                <c:pt idx="8">
                  <c:v>2010</c:v>
                </c:pt>
                <c:pt idx="9">
                  <c:v>2011</c:v>
                </c:pt>
                <c:pt idx="10">
                  <c:v>2012</c:v>
                </c:pt>
                <c:pt idx="11">
                  <c:v>2013</c:v>
                </c:pt>
                <c:pt idx="12">
                  <c:v>2014</c:v>
                </c:pt>
              </c:numCache>
            </c:numRef>
          </c:cat>
          <c:val>
            <c:numRef>
              <c:f>Sheet1!$I$23:$I$35</c:f>
              <c:numCache>
                <c:formatCode>General</c:formatCode>
                <c:ptCount val="13"/>
                <c:pt idx="10" formatCode="0.0">
                  <c:v>34.679064648220752</c:v>
                </c:pt>
                <c:pt idx="11" formatCode="0.0">
                  <c:v>32.240910228246463</c:v>
                </c:pt>
                <c:pt idx="12" formatCode="0.0">
                  <c:v>29.775677491797623</c:v>
                </c:pt>
              </c:numCache>
            </c:numRef>
          </c:val>
          <c:smooth val="0"/>
        </c:ser>
        <c:dLbls>
          <c:showLegendKey val="0"/>
          <c:showVal val="0"/>
          <c:showCatName val="0"/>
          <c:showSerName val="0"/>
          <c:showPercent val="0"/>
          <c:showBubbleSize val="0"/>
        </c:dLbls>
        <c:smooth val="0"/>
        <c:axId val="307444640"/>
        <c:axId val="307445032"/>
      </c:lineChart>
      <c:catAx>
        <c:axId val="307444640"/>
        <c:scaling>
          <c:orientation val="minMax"/>
        </c:scaling>
        <c:delete val="0"/>
        <c:axPos val="b"/>
        <c:numFmt formatCode="General" sourceLinked="1"/>
        <c:majorTickMark val="out"/>
        <c:minorTickMark val="none"/>
        <c:tickLblPos val="nextTo"/>
        <c:spPr>
          <a:ln w="9525">
            <a:solidFill>
              <a:schemeClr val="tx1"/>
            </a:solidFill>
            <a:prstDash val="solid"/>
          </a:ln>
        </c:spPr>
        <c:txPr>
          <a:bodyPr rot="0" vert="horz"/>
          <a:lstStyle/>
          <a:p>
            <a:pPr>
              <a:defRPr sz="1600" b="0" i="0" u="none" strike="noStrike" baseline="0">
                <a:solidFill>
                  <a:schemeClr val="tx1"/>
                </a:solidFill>
                <a:latin typeface="Gill Sans MT" pitchFamily="34" charset="0"/>
                <a:ea typeface="Arial"/>
                <a:cs typeface="Arial"/>
              </a:defRPr>
            </a:pPr>
            <a:endParaRPr lang="sv-SE"/>
          </a:p>
        </c:txPr>
        <c:crossAx val="307445032"/>
        <c:crosses val="autoZero"/>
        <c:auto val="1"/>
        <c:lblAlgn val="ctr"/>
        <c:lblOffset val="100"/>
        <c:tickLblSkip val="3"/>
        <c:tickMarkSkip val="1"/>
        <c:noMultiLvlLbl val="0"/>
      </c:catAx>
      <c:valAx>
        <c:axId val="307445032"/>
        <c:scaling>
          <c:orientation val="minMax"/>
          <c:max val="50"/>
        </c:scaling>
        <c:delete val="1"/>
        <c:axPos val="l"/>
        <c:majorGridlines>
          <c:spPr>
            <a:ln w="2975">
              <a:solidFill>
                <a:schemeClr val="tx1">
                  <a:lumMod val="65000"/>
                </a:schemeClr>
              </a:solidFill>
              <a:prstDash val="solid"/>
            </a:ln>
          </c:spPr>
        </c:majorGridlines>
        <c:numFmt formatCode="0" sourceLinked="0"/>
        <c:majorTickMark val="none"/>
        <c:minorTickMark val="none"/>
        <c:tickLblPos val="nextTo"/>
        <c:crossAx val="307444640"/>
        <c:crosses val="autoZero"/>
        <c:crossBetween val="midCat"/>
        <c:majorUnit val="10"/>
      </c:valAx>
      <c:spPr>
        <a:solidFill>
          <a:schemeClr val="tx1"/>
        </a:solidFill>
        <a:ln w="2975">
          <a:solidFill>
            <a:schemeClr val="tx1"/>
          </a:solidFill>
          <a:prstDash val="solid"/>
        </a:ln>
      </c:spPr>
    </c:plotArea>
    <c:plotVisOnly val="1"/>
    <c:dispBlanksAs val="gap"/>
    <c:showDLblsOverMax val="0"/>
  </c:chart>
  <c:spPr>
    <a:noFill/>
    <a:ln>
      <a:noFill/>
    </a:ln>
  </c:spPr>
  <c:txPr>
    <a:bodyPr/>
    <a:lstStyle/>
    <a:p>
      <a:pPr>
        <a:defRPr sz="1687" b="1" i="0" u="none" strike="noStrike" baseline="0">
          <a:solidFill>
            <a:schemeClr val="tx1"/>
          </a:solidFill>
          <a:latin typeface="Times New Roman"/>
          <a:ea typeface="Times New Roman"/>
          <a:cs typeface="Times New Roman"/>
        </a:defRPr>
      </a:pPr>
      <a:endParaRPr lang="sv-SE"/>
    </a:p>
  </c:txPr>
  <c:externalData r:id="rId2">
    <c:autoUpdate val="0"/>
  </c:externalData>
  <c:userShapes r:id="rId3"/>
</c:chartSpace>
</file>

<file path=ppt/charts/chart13.xml><?xml version="1.0" encoding="utf-8"?>
<c:chartSpace xmlns:c="http://schemas.openxmlformats.org/drawingml/2006/chart" xmlns:a="http://schemas.openxmlformats.org/drawingml/2006/main" xmlns:r="http://schemas.openxmlformats.org/officeDocument/2006/relationships">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7.0383409222997087E-2"/>
          <c:y val="3.859215408658434E-2"/>
          <c:w val="0.93300248138957864"/>
          <c:h val="0.68547185078577011"/>
        </c:manualLayout>
      </c:layout>
      <c:barChart>
        <c:barDir val="col"/>
        <c:grouping val="clustered"/>
        <c:varyColors val="0"/>
        <c:ser>
          <c:idx val="0"/>
          <c:order val="0"/>
          <c:tx>
            <c:strRef>
              <c:f>Sheet1!$A$5</c:f>
              <c:strCache>
                <c:ptCount val="1"/>
                <c:pt idx="0">
                  <c:v>Årskurs 9</c:v>
                </c:pt>
              </c:strCache>
            </c:strRef>
          </c:tx>
          <c:spPr>
            <a:solidFill>
              <a:srgbClr val="004687"/>
            </a:solidFill>
            <a:ln w="38097">
              <a:noFill/>
              <a:prstDash val="solid"/>
            </a:ln>
          </c:spPr>
          <c:invertIfNegative val="0"/>
          <c:cat>
            <c:multiLvlStrRef>
              <c:f>Sheet1!$B$3:$G$4</c:f>
              <c:multiLvlStrCache>
                <c:ptCount val="6"/>
                <c:lvl>
                  <c:pt idx="0">
                    <c:v>Pojkar</c:v>
                  </c:pt>
                  <c:pt idx="1">
                    <c:v>Flickor</c:v>
                  </c:pt>
                  <c:pt idx="2">
                    <c:v>Pojkar</c:v>
                  </c:pt>
                  <c:pt idx="3">
                    <c:v>Flickor</c:v>
                  </c:pt>
                  <c:pt idx="4">
                    <c:v>Pojkar</c:v>
                  </c:pt>
                  <c:pt idx="5">
                    <c:v>Flickor</c:v>
                  </c:pt>
                </c:lvl>
                <c:lvl>
                  <c:pt idx="0">
                    <c:v>Samtliga elever</c:v>
                  </c:pt>
                  <c:pt idx="2">
                    <c:v>Rökare</c:v>
                  </c:pt>
                  <c:pt idx="4">
                    <c:v>Icke-rökare</c:v>
                  </c:pt>
                </c:lvl>
              </c:multiLvlStrCache>
            </c:multiLvlStrRef>
          </c:cat>
          <c:val>
            <c:numRef>
              <c:f>Sheet1!$B$5:$G$5</c:f>
              <c:numCache>
                <c:formatCode>###0.0</c:formatCode>
                <c:ptCount val="6"/>
                <c:pt idx="0">
                  <c:v>25.216365066876499</c:v>
                </c:pt>
                <c:pt idx="1">
                  <c:v>20.100925147182501</c:v>
                </c:pt>
                <c:pt idx="2" formatCode="0.0">
                  <c:v>73.586682379067028</c:v>
                </c:pt>
                <c:pt idx="3" formatCode="0.0">
                  <c:v>57.961841912812361</c:v>
                </c:pt>
                <c:pt idx="4" formatCode="###0">
                  <c:v>18.54603769692341</c:v>
                </c:pt>
                <c:pt idx="5" formatCode="###0">
                  <c:v>12.022787825827866</c:v>
                </c:pt>
              </c:numCache>
            </c:numRef>
          </c:val>
        </c:ser>
        <c:ser>
          <c:idx val="4"/>
          <c:order val="1"/>
          <c:tx>
            <c:strRef>
              <c:f>Sheet1!$A$6</c:f>
              <c:strCache>
                <c:ptCount val="1"/>
                <c:pt idx="0">
                  <c:v>Gymnasiet, år 2</c:v>
                </c:pt>
              </c:strCache>
            </c:strRef>
          </c:tx>
          <c:spPr>
            <a:solidFill>
              <a:srgbClr val="BEBC00"/>
            </a:solidFill>
            <a:ln w="38097">
              <a:noFill/>
              <a:prstDash val="solid"/>
            </a:ln>
          </c:spPr>
          <c:invertIfNegative val="0"/>
          <c:cat>
            <c:multiLvlStrRef>
              <c:f>Sheet1!$B$3:$G$4</c:f>
              <c:multiLvlStrCache>
                <c:ptCount val="6"/>
                <c:lvl>
                  <c:pt idx="0">
                    <c:v>Pojkar</c:v>
                  </c:pt>
                  <c:pt idx="1">
                    <c:v>Flickor</c:v>
                  </c:pt>
                  <c:pt idx="2">
                    <c:v>Pojkar</c:v>
                  </c:pt>
                  <c:pt idx="3">
                    <c:v>Flickor</c:v>
                  </c:pt>
                  <c:pt idx="4">
                    <c:v>Pojkar</c:v>
                  </c:pt>
                  <c:pt idx="5">
                    <c:v>Flickor</c:v>
                  </c:pt>
                </c:lvl>
                <c:lvl>
                  <c:pt idx="0">
                    <c:v>Samtliga elever</c:v>
                  </c:pt>
                  <c:pt idx="2">
                    <c:v>Rökare</c:v>
                  </c:pt>
                  <c:pt idx="4">
                    <c:v>Icke-rökare</c:v>
                  </c:pt>
                </c:lvl>
              </c:multiLvlStrCache>
            </c:multiLvlStrRef>
          </c:cat>
          <c:val>
            <c:numRef>
              <c:f>Sheet1!$B$6:$G$6</c:f>
              <c:numCache>
                <c:formatCode>###0.0</c:formatCode>
                <c:ptCount val="6"/>
                <c:pt idx="0">
                  <c:v>26.734177215189899</c:v>
                </c:pt>
                <c:pt idx="1">
                  <c:v>21.200648999459201</c:v>
                </c:pt>
                <c:pt idx="2" formatCode="0.0">
                  <c:v>56.242709516054198</c:v>
                </c:pt>
                <c:pt idx="3" formatCode="0.0">
                  <c:v>43.025654775509928</c:v>
                </c:pt>
                <c:pt idx="4" formatCode="0.0">
                  <c:v>14.685892669355797</c:v>
                </c:pt>
                <c:pt idx="5" formatCode="0.0">
                  <c:v>11.999135791549385</c:v>
                </c:pt>
              </c:numCache>
            </c:numRef>
          </c:val>
        </c:ser>
        <c:dLbls>
          <c:showLegendKey val="0"/>
          <c:showVal val="0"/>
          <c:showCatName val="0"/>
          <c:showSerName val="0"/>
          <c:showPercent val="0"/>
          <c:showBubbleSize val="0"/>
        </c:dLbls>
        <c:gapWidth val="115"/>
        <c:axId val="307926064"/>
        <c:axId val="307926456"/>
      </c:barChart>
      <c:catAx>
        <c:axId val="307926064"/>
        <c:scaling>
          <c:orientation val="minMax"/>
        </c:scaling>
        <c:delete val="0"/>
        <c:axPos val="b"/>
        <c:numFmt formatCode="General" sourceLinked="1"/>
        <c:majorTickMark val="out"/>
        <c:minorTickMark val="none"/>
        <c:tickLblPos val="nextTo"/>
        <c:spPr>
          <a:noFill/>
          <a:ln w="3175">
            <a:solidFill>
              <a:schemeClr val="tx1">
                <a:lumMod val="95000"/>
              </a:schemeClr>
            </a:solidFill>
            <a:prstDash val="solid"/>
          </a:ln>
        </c:spPr>
        <c:txPr>
          <a:bodyPr rot="0" vert="horz"/>
          <a:lstStyle/>
          <a:p>
            <a:pPr>
              <a:defRPr sz="1800" b="0" i="0" u="none" strike="noStrike" baseline="0">
                <a:solidFill>
                  <a:schemeClr val="tx1"/>
                </a:solidFill>
                <a:latin typeface="Gill Sans MT" pitchFamily="34" charset="0"/>
                <a:ea typeface="Arial"/>
                <a:cs typeface="Arial"/>
              </a:defRPr>
            </a:pPr>
            <a:endParaRPr lang="sv-SE"/>
          </a:p>
        </c:txPr>
        <c:crossAx val="307926456"/>
        <c:crosses val="autoZero"/>
        <c:auto val="1"/>
        <c:lblAlgn val="ctr"/>
        <c:lblOffset val="100"/>
        <c:tickMarkSkip val="1"/>
        <c:noMultiLvlLbl val="0"/>
      </c:catAx>
      <c:valAx>
        <c:axId val="307926456"/>
        <c:scaling>
          <c:orientation val="minMax"/>
          <c:max val="100"/>
          <c:min val="0"/>
        </c:scaling>
        <c:delete val="0"/>
        <c:axPos val="l"/>
        <c:majorGridlines>
          <c:spPr>
            <a:ln w="3175">
              <a:solidFill>
                <a:srgbClr val="BFBFBF"/>
              </a:solidFill>
              <a:prstDash val="solid"/>
            </a:ln>
            <a:effectLst/>
          </c:spPr>
        </c:majorGridlines>
        <c:numFmt formatCode="General" sourceLinked="0"/>
        <c:majorTickMark val="none"/>
        <c:minorTickMark val="none"/>
        <c:tickLblPos val="nextTo"/>
        <c:spPr>
          <a:ln w="3175">
            <a:solidFill>
              <a:srgbClr val="BFBFBF"/>
            </a:solidFill>
            <a:prstDash val="solid"/>
          </a:ln>
        </c:spPr>
        <c:txPr>
          <a:bodyPr rot="0" vert="horz"/>
          <a:lstStyle/>
          <a:p>
            <a:pPr>
              <a:defRPr sz="1800" b="0" i="0" u="none" strike="noStrike" baseline="0">
                <a:solidFill>
                  <a:schemeClr val="tx1"/>
                </a:solidFill>
                <a:latin typeface="Gill Sans MT" pitchFamily="34" charset="0"/>
                <a:ea typeface="helvetica"/>
                <a:cs typeface="Arial" pitchFamily="34" charset="0"/>
              </a:defRPr>
            </a:pPr>
            <a:endParaRPr lang="sv-SE"/>
          </a:p>
        </c:txPr>
        <c:crossAx val="307926064"/>
        <c:crosses val="autoZero"/>
        <c:crossBetween val="between"/>
        <c:majorUnit val="25"/>
      </c:valAx>
      <c:spPr>
        <a:solidFill>
          <a:schemeClr val="tx1"/>
        </a:solidFill>
        <a:ln w="3175">
          <a:solidFill>
            <a:srgbClr val="004687"/>
          </a:solidFill>
          <a:prstDash val="solid"/>
        </a:ln>
      </c:spPr>
    </c:plotArea>
    <c:legend>
      <c:legendPos val="t"/>
      <c:layout>
        <c:manualLayout>
          <c:xMode val="edge"/>
          <c:yMode val="edge"/>
          <c:x val="9.912465842181041E-2"/>
          <c:y val="5.5341445442174016E-2"/>
          <c:w val="0.42563630532296731"/>
          <c:h val="6.8388441809919626E-2"/>
        </c:manualLayout>
      </c:layout>
      <c:overlay val="0"/>
      <c:txPr>
        <a:bodyPr/>
        <a:lstStyle/>
        <a:p>
          <a:pPr>
            <a:defRPr sz="1800" b="0">
              <a:solidFill>
                <a:schemeClr val="bg1"/>
              </a:solidFill>
              <a:latin typeface="Gill Sans MT" pitchFamily="34" charset="0"/>
              <a:cs typeface="Arial" pitchFamily="34" charset="0"/>
            </a:defRPr>
          </a:pPr>
          <a:endParaRPr lang="sv-SE"/>
        </a:p>
      </c:txPr>
    </c:legend>
    <c:plotVisOnly val="1"/>
    <c:dispBlanksAs val="gap"/>
    <c:showDLblsOverMax val="0"/>
  </c:chart>
  <c:spPr>
    <a:noFill/>
    <a:ln>
      <a:noFill/>
    </a:ln>
  </c:spPr>
  <c:txPr>
    <a:bodyPr/>
    <a:lstStyle/>
    <a:p>
      <a:pPr>
        <a:defRPr sz="1800" b="1" i="0" u="none" strike="noStrike" baseline="0">
          <a:solidFill>
            <a:schemeClr val="tx1"/>
          </a:solidFill>
          <a:latin typeface="Times New Roman"/>
          <a:ea typeface="Times New Roman"/>
          <a:cs typeface="Times New Roman"/>
        </a:defRPr>
      </a:pPr>
      <a:endParaRPr lang="sv-SE"/>
    </a:p>
  </c:txPr>
  <c:externalData r:id="rId1">
    <c:autoUpdate val="0"/>
  </c:externalData>
</c:chartSpace>
</file>

<file path=ppt/charts/chart14.xml><?xml version="1.0" encoding="utf-8"?>
<c:chartSpace xmlns:c="http://schemas.openxmlformats.org/drawingml/2006/chart" xmlns:a="http://schemas.openxmlformats.org/drawingml/2006/main" xmlns:r="http://schemas.openxmlformats.org/officeDocument/2006/relationships">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7.0383409222997087E-2"/>
          <c:y val="3.859215408658434E-2"/>
          <c:w val="0.93300248138957864"/>
          <c:h val="0.68547185078577011"/>
        </c:manualLayout>
      </c:layout>
      <c:barChart>
        <c:barDir val="col"/>
        <c:grouping val="clustered"/>
        <c:varyColors val="0"/>
        <c:ser>
          <c:idx val="0"/>
          <c:order val="0"/>
          <c:tx>
            <c:strRef>
              <c:f>Sheet1!$A$5</c:f>
              <c:strCache>
                <c:ptCount val="1"/>
                <c:pt idx="0">
                  <c:v>Årskurs 9</c:v>
                </c:pt>
              </c:strCache>
            </c:strRef>
          </c:tx>
          <c:spPr>
            <a:solidFill>
              <a:srgbClr val="004687"/>
            </a:solidFill>
            <a:ln w="38097">
              <a:noFill/>
              <a:prstDash val="solid"/>
            </a:ln>
          </c:spPr>
          <c:invertIfNegative val="0"/>
          <c:cat>
            <c:multiLvlStrRef>
              <c:f>Sheet1!$B$3:$G$4</c:f>
              <c:multiLvlStrCache>
                <c:ptCount val="6"/>
                <c:lvl>
                  <c:pt idx="0">
                    <c:v>Pojkar</c:v>
                  </c:pt>
                  <c:pt idx="1">
                    <c:v>Flickor</c:v>
                  </c:pt>
                  <c:pt idx="2">
                    <c:v>Pojkar</c:v>
                  </c:pt>
                  <c:pt idx="3">
                    <c:v>Flickor</c:v>
                  </c:pt>
                  <c:pt idx="4">
                    <c:v>Pojkar</c:v>
                  </c:pt>
                  <c:pt idx="5">
                    <c:v>Flickor</c:v>
                  </c:pt>
                </c:lvl>
                <c:lvl>
                  <c:pt idx="0">
                    <c:v>Samtliga elever</c:v>
                  </c:pt>
                  <c:pt idx="2">
                    <c:v>Rökare</c:v>
                  </c:pt>
                  <c:pt idx="4">
                    <c:v>Icke-rökare</c:v>
                  </c:pt>
                </c:lvl>
              </c:multiLvlStrCache>
            </c:multiLvlStrRef>
          </c:cat>
          <c:val>
            <c:numRef>
              <c:f>Sheet1!$B$5:$G$5</c:f>
              <c:numCache>
                <c:formatCode>###0.0</c:formatCode>
                <c:ptCount val="6"/>
                <c:pt idx="0">
                  <c:v>26.392249015743985</c:v>
                </c:pt>
                <c:pt idx="1">
                  <c:v>23.510958585888517</c:v>
                </c:pt>
                <c:pt idx="2">
                  <c:v>71.481704935793104</c:v>
                </c:pt>
                <c:pt idx="3">
                  <c:v>60.584040984099751</c:v>
                </c:pt>
                <c:pt idx="4">
                  <c:v>20.378706128204126</c:v>
                </c:pt>
                <c:pt idx="5">
                  <c:v>15.504970296746516</c:v>
                </c:pt>
              </c:numCache>
            </c:numRef>
          </c:val>
        </c:ser>
        <c:ser>
          <c:idx val="4"/>
          <c:order val="1"/>
          <c:tx>
            <c:strRef>
              <c:f>Sheet1!$A$6</c:f>
              <c:strCache>
                <c:ptCount val="1"/>
                <c:pt idx="0">
                  <c:v>Gymnasiet, år 2</c:v>
                </c:pt>
              </c:strCache>
            </c:strRef>
          </c:tx>
          <c:spPr>
            <a:solidFill>
              <a:srgbClr val="BEBC00"/>
            </a:solidFill>
            <a:ln w="38097">
              <a:noFill/>
              <a:prstDash val="solid"/>
            </a:ln>
          </c:spPr>
          <c:invertIfNegative val="0"/>
          <c:cat>
            <c:multiLvlStrRef>
              <c:f>Sheet1!$B$3:$G$4</c:f>
              <c:multiLvlStrCache>
                <c:ptCount val="6"/>
                <c:lvl>
                  <c:pt idx="0">
                    <c:v>Pojkar</c:v>
                  </c:pt>
                  <c:pt idx="1">
                    <c:v>Flickor</c:v>
                  </c:pt>
                  <c:pt idx="2">
                    <c:v>Pojkar</c:v>
                  </c:pt>
                  <c:pt idx="3">
                    <c:v>Flickor</c:v>
                  </c:pt>
                  <c:pt idx="4">
                    <c:v>Pojkar</c:v>
                  </c:pt>
                  <c:pt idx="5">
                    <c:v>Flickor</c:v>
                  </c:pt>
                </c:lvl>
                <c:lvl>
                  <c:pt idx="0">
                    <c:v>Samtliga elever</c:v>
                  </c:pt>
                  <c:pt idx="2">
                    <c:v>Rökare</c:v>
                  </c:pt>
                  <c:pt idx="4">
                    <c:v>Icke-rökare</c:v>
                  </c:pt>
                </c:lvl>
              </c:multiLvlStrCache>
            </c:multiLvlStrRef>
          </c:cat>
          <c:val>
            <c:numRef>
              <c:f>Sheet1!$B$6:$G$6</c:f>
              <c:numCache>
                <c:formatCode>###0.0</c:formatCode>
                <c:ptCount val="6"/>
                <c:pt idx="0">
                  <c:v>49.321880639822915</c:v>
                </c:pt>
                <c:pt idx="1">
                  <c:v>44.99842565216391</c:v>
                </c:pt>
                <c:pt idx="2">
                  <c:v>83.050114676413045</c:v>
                </c:pt>
                <c:pt idx="3">
                  <c:v>78.122116981913919</c:v>
                </c:pt>
                <c:pt idx="4">
                  <c:v>35.502937050266979</c:v>
                </c:pt>
                <c:pt idx="5">
                  <c:v>31.095484308416427</c:v>
                </c:pt>
              </c:numCache>
            </c:numRef>
          </c:val>
        </c:ser>
        <c:dLbls>
          <c:showLegendKey val="0"/>
          <c:showVal val="0"/>
          <c:showCatName val="0"/>
          <c:showSerName val="0"/>
          <c:showPercent val="0"/>
          <c:showBubbleSize val="0"/>
        </c:dLbls>
        <c:gapWidth val="115"/>
        <c:axId val="307927240"/>
        <c:axId val="307927632"/>
      </c:barChart>
      <c:catAx>
        <c:axId val="307927240"/>
        <c:scaling>
          <c:orientation val="minMax"/>
        </c:scaling>
        <c:delete val="0"/>
        <c:axPos val="b"/>
        <c:numFmt formatCode="General" sourceLinked="1"/>
        <c:majorTickMark val="out"/>
        <c:minorTickMark val="none"/>
        <c:tickLblPos val="nextTo"/>
        <c:spPr>
          <a:noFill/>
          <a:ln w="3175">
            <a:solidFill>
              <a:schemeClr val="tx1">
                <a:lumMod val="95000"/>
              </a:schemeClr>
            </a:solidFill>
            <a:prstDash val="solid"/>
          </a:ln>
        </c:spPr>
        <c:txPr>
          <a:bodyPr rot="0" vert="horz"/>
          <a:lstStyle/>
          <a:p>
            <a:pPr>
              <a:defRPr sz="1800" b="0" i="0" u="none" strike="noStrike" baseline="0">
                <a:solidFill>
                  <a:schemeClr val="tx1"/>
                </a:solidFill>
                <a:latin typeface="Gill Sans MT" pitchFamily="34" charset="0"/>
                <a:ea typeface="Arial"/>
                <a:cs typeface="Arial"/>
              </a:defRPr>
            </a:pPr>
            <a:endParaRPr lang="sv-SE"/>
          </a:p>
        </c:txPr>
        <c:crossAx val="307927632"/>
        <c:crosses val="autoZero"/>
        <c:auto val="1"/>
        <c:lblAlgn val="ctr"/>
        <c:lblOffset val="100"/>
        <c:tickMarkSkip val="1"/>
        <c:noMultiLvlLbl val="0"/>
      </c:catAx>
      <c:valAx>
        <c:axId val="307927632"/>
        <c:scaling>
          <c:orientation val="minMax"/>
          <c:max val="100"/>
          <c:min val="0"/>
        </c:scaling>
        <c:delete val="0"/>
        <c:axPos val="l"/>
        <c:majorGridlines>
          <c:spPr>
            <a:ln w="3175">
              <a:solidFill>
                <a:srgbClr val="BFBFBF"/>
              </a:solidFill>
              <a:prstDash val="solid"/>
            </a:ln>
            <a:effectLst/>
          </c:spPr>
        </c:majorGridlines>
        <c:numFmt formatCode="General" sourceLinked="0"/>
        <c:majorTickMark val="none"/>
        <c:minorTickMark val="none"/>
        <c:tickLblPos val="nextTo"/>
        <c:spPr>
          <a:ln w="3175">
            <a:solidFill>
              <a:srgbClr val="BFBFBF"/>
            </a:solidFill>
            <a:prstDash val="solid"/>
          </a:ln>
        </c:spPr>
        <c:txPr>
          <a:bodyPr rot="0" vert="horz"/>
          <a:lstStyle/>
          <a:p>
            <a:pPr>
              <a:defRPr sz="1800" b="0" i="0" u="none" strike="noStrike" baseline="0">
                <a:solidFill>
                  <a:schemeClr val="tx1"/>
                </a:solidFill>
                <a:latin typeface="Gill Sans MT" pitchFamily="34" charset="0"/>
                <a:ea typeface="helvetica"/>
                <a:cs typeface="Arial" pitchFamily="34" charset="0"/>
              </a:defRPr>
            </a:pPr>
            <a:endParaRPr lang="sv-SE"/>
          </a:p>
        </c:txPr>
        <c:crossAx val="307927240"/>
        <c:crosses val="autoZero"/>
        <c:crossBetween val="between"/>
        <c:majorUnit val="25"/>
      </c:valAx>
      <c:spPr>
        <a:solidFill>
          <a:schemeClr val="tx1"/>
        </a:solidFill>
        <a:ln w="3175">
          <a:solidFill>
            <a:srgbClr val="004687"/>
          </a:solidFill>
          <a:prstDash val="solid"/>
        </a:ln>
      </c:spPr>
    </c:plotArea>
    <c:legend>
      <c:legendPos val="t"/>
      <c:layout>
        <c:manualLayout>
          <c:xMode val="edge"/>
          <c:yMode val="edge"/>
          <c:x val="7.5406544655543251E-2"/>
          <c:y val="5.5341445442174016E-2"/>
          <c:w val="0.42563630532296731"/>
          <c:h val="6.8388441809919626E-2"/>
        </c:manualLayout>
      </c:layout>
      <c:overlay val="0"/>
      <c:txPr>
        <a:bodyPr/>
        <a:lstStyle/>
        <a:p>
          <a:pPr>
            <a:defRPr sz="1800" b="0">
              <a:solidFill>
                <a:schemeClr val="bg1"/>
              </a:solidFill>
              <a:latin typeface="Gill Sans MT" pitchFamily="34" charset="0"/>
              <a:cs typeface="Arial" pitchFamily="34" charset="0"/>
            </a:defRPr>
          </a:pPr>
          <a:endParaRPr lang="sv-SE"/>
        </a:p>
      </c:txPr>
    </c:legend>
    <c:plotVisOnly val="1"/>
    <c:dispBlanksAs val="gap"/>
    <c:showDLblsOverMax val="0"/>
  </c:chart>
  <c:spPr>
    <a:noFill/>
    <a:ln>
      <a:noFill/>
    </a:ln>
  </c:spPr>
  <c:txPr>
    <a:bodyPr/>
    <a:lstStyle/>
    <a:p>
      <a:pPr>
        <a:defRPr sz="1800" b="1" i="0" u="none" strike="noStrike" baseline="0">
          <a:solidFill>
            <a:schemeClr val="tx1"/>
          </a:solidFill>
          <a:latin typeface="Times New Roman"/>
          <a:ea typeface="Times New Roman"/>
          <a:cs typeface="Times New Roman"/>
        </a:defRPr>
      </a:pPr>
      <a:endParaRPr lang="sv-SE"/>
    </a:p>
  </c:txPr>
  <c:externalData r:id="rId1">
    <c:autoUpdate val="0"/>
  </c:externalData>
</c:chartSpace>
</file>

<file path=ppt/charts/chart15.xml><?xml version="1.0" encoding="utf-8"?>
<c:chartSpace xmlns:c="http://schemas.openxmlformats.org/drawingml/2006/chart" xmlns:a="http://schemas.openxmlformats.org/drawingml/2006/main" xmlns:r="http://schemas.openxmlformats.org/officeDocument/2006/relationships">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lrMapOvr bg1="dk1" tx1="lt1" bg2="dk2" tx2="lt2" accent1="accent1" accent2="accent2" accent3="accent3" accent4="accent4" accent5="accent5" accent6="accent6" hlink="hlink" folHlink="folHlink"/>
  <c:chart>
    <c:autoTitleDeleted val="0"/>
    <c:plotArea>
      <c:layout>
        <c:manualLayout>
          <c:layoutTarget val="inner"/>
          <c:xMode val="edge"/>
          <c:yMode val="edge"/>
          <c:x val="6.2202090209048592E-2"/>
          <c:y val="8.8999306894035055E-2"/>
          <c:w val="0.91397849462365865"/>
          <c:h val="0.79429078034902867"/>
        </c:manualLayout>
      </c:layout>
      <c:lineChart>
        <c:grouping val="standard"/>
        <c:varyColors val="0"/>
        <c:ser>
          <c:idx val="1"/>
          <c:order val="0"/>
          <c:tx>
            <c:strRef>
              <c:f>Sheet1!$B$1</c:f>
              <c:strCache>
                <c:ptCount val="1"/>
                <c:pt idx="0">
                  <c:v>Pojkar, åk 9</c:v>
                </c:pt>
              </c:strCache>
            </c:strRef>
          </c:tx>
          <c:spPr>
            <a:ln w="38100">
              <a:solidFill>
                <a:srgbClr val="004687"/>
              </a:solidFill>
            </a:ln>
          </c:spPr>
          <c:marker>
            <c:symbol val="none"/>
          </c:marker>
          <c:cat>
            <c:strRef>
              <c:f>Sheet1!$A$2:$A$45</c:f>
              <c:strCache>
                <c:ptCount val="44"/>
                <c:pt idx="0">
                  <c:v>1971</c:v>
                </c:pt>
                <c:pt idx="1">
                  <c:v>1972</c:v>
                </c:pt>
                <c:pt idx="2">
                  <c:v>1973</c:v>
                </c:pt>
                <c:pt idx="3">
                  <c:v>1974</c:v>
                </c:pt>
                <c:pt idx="4">
                  <c:v>1975</c:v>
                </c:pt>
                <c:pt idx="5">
                  <c:v>1976</c:v>
                </c:pt>
                <c:pt idx="6">
                  <c:v>1977</c:v>
                </c:pt>
                <c:pt idx="7">
                  <c:v>1978</c:v>
                </c:pt>
                <c:pt idx="8">
                  <c:v>1979</c:v>
                </c:pt>
                <c:pt idx="9">
                  <c:v>1980</c:v>
                </c:pt>
                <c:pt idx="10">
                  <c:v>1981</c:v>
                </c:pt>
                <c:pt idx="11">
                  <c:v>1982</c:v>
                </c:pt>
                <c:pt idx="12">
                  <c:v>1983</c:v>
                </c:pt>
                <c:pt idx="13">
                  <c:v>1984</c:v>
                </c:pt>
                <c:pt idx="14">
                  <c:v>1985</c:v>
                </c:pt>
                <c:pt idx="15">
                  <c:v>1986</c:v>
                </c:pt>
                <c:pt idx="16">
                  <c:v>1987</c:v>
                </c:pt>
                <c:pt idx="17">
                  <c:v>1988</c:v>
                </c:pt>
                <c:pt idx="18">
                  <c:v>1989</c:v>
                </c:pt>
                <c:pt idx="19">
                  <c:v>1990</c:v>
                </c:pt>
                <c:pt idx="20">
                  <c:v>1991</c:v>
                </c:pt>
                <c:pt idx="21">
                  <c:v>1992</c:v>
                </c:pt>
                <c:pt idx="22">
                  <c:v>1993</c:v>
                </c:pt>
                <c:pt idx="23">
                  <c:v>1994</c:v>
                </c:pt>
                <c:pt idx="24">
                  <c:v>1995</c:v>
                </c:pt>
                <c:pt idx="25">
                  <c:v>1996</c:v>
                </c:pt>
                <c:pt idx="26">
                  <c:v>1997</c:v>
                </c:pt>
                <c:pt idx="27">
                  <c:v>1998</c:v>
                </c:pt>
                <c:pt idx="28">
                  <c:v>1999</c:v>
                </c:pt>
                <c:pt idx="29">
                  <c:v>2000</c:v>
                </c:pt>
                <c:pt idx="30">
                  <c:v>2001</c:v>
                </c:pt>
                <c:pt idx="31">
                  <c:v>2002</c:v>
                </c:pt>
                <c:pt idx="32">
                  <c:v>2003</c:v>
                </c:pt>
                <c:pt idx="33">
                  <c:v>2004</c:v>
                </c:pt>
                <c:pt idx="34">
                  <c:v>2005</c:v>
                </c:pt>
                <c:pt idx="35">
                  <c:v>2006</c:v>
                </c:pt>
                <c:pt idx="36">
                  <c:v>2007</c:v>
                </c:pt>
                <c:pt idx="37">
                  <c:v>2008</c:v>
                </c:pt>
                <c:pt idx="38">
                  <c:v>2009</c:v>
                </c:pt>
                <c:pt idx="39">
                  <c:v>2010</c:v>
                </c:pt>
                <c:pt idx="40">
                  <c:v>2011</c:v>
                </c:pt>
                <c:pt idx="41">
                  <c:v>2012</c:v>
                </c:pt>
                <c:pt idx="42">
                  <c:v>2013</c:v>
                </c:pt>
                <c:pt idx="43">
                  <c:v>2014</c:v>
                </c:pt>
              </c:strCache>
            </c:strRef>
          </c:cat>
          <c:val>
            <c:numRef>
              <c:f>Sheet1!$B$2:$B$45</c:f>
              <c:numCache>
                <c:formatCode>General</c:formatCode>
                <c:ptCount val="44"/>
                <c:pt idx="0">
                  <c:v>14</c:v>
                </c:pt>
                <c:pt idx="1">
                  <c:v>15</c:v>
                </c:pt>
                <c:pt idx="2">
                  <c:v>12</c:v>
                </c:pt>
                <c:pt idx="3">
                  <c:v>8</c:v>
                </c:pt>
                <c:pt idx="4">
                  <c:v>6</c:v>
                </c:pt>
                <c:pt idx="5">
                  <c:v>7</c:v>
                </c:pt>
                <c:pt idx="6">
                  <c:v>9</c:v>
                </c:pt>
                <c:pt idx="7">
                  <c:v>8</c:v>
                </c:pt>
                <c:pt idx="8">
                  <c:v>7</c:v>
                </c:pt>
                <c:pt idx="9">
                  <c:v>8</c:v>
                </c:pt>
                <c:pt idx="10">
                  <c:v>9</c:v>
                </c:pt>
                <c:pt idx="11">
                  <c:v>8</c:v>
                </c:pt>
                <c:pt idx="12">
                  <c:v>5</c:v>
                </c:pt>
                <c:pt idx="13">
                  <c:v>5</c:v>
                </c:pt>
                <c:pt idx="14">
                  <c:v>4</c:v>
                </c:pt>
                <c:pt idx="15">
                  <c:v>5</c:v>
                </c:pt>
                <c:pt idx="16">
                  <c:v>3</c:v>
                </c:pt>
                <c:pt idx="17">
                  <c:v>4</c:v>
                </c:pt>
                <c:pt idx="18" formatCode="0.0">
                  <c:v>3.2149979312084813</c:v>
                </c:pt>
                <c:pt idx="19" formatCode="0.0">
                  <c:v>4.1062410935991212</c:v>
                </c:pt>
                <c:pt idx="20" formatCode="0.0">
                  <c:v>3.4086983600626333</c:v>
                </c:pt>
                <c:pt idx="21" formatCode="0.0">
                  <c:v>4.3807603182278267</c:v>
                </c:pt>
                <c:pt idx="22" formatCode="0.0">
                  <c:v>4.6672672357383957</c:v>
                </c:pt>
                <c:pt idx="23" formatCode="0.0">
                  <c:v>4.9469323335685864</c:v>
                </c:pt>
                <c:pt idx="24" formatCode="0.0">
                  <c:v>6.6136452377443575</c:v>
                </c:pt>
                <c:pt idx="25" formatCode="0.0">
                  <c:v>8.1833267143236625</c:v>
                </c:pt>
                <c:pt idx="26" formatCode="0.0">
                  <c:v>8.6745775453876295</c:v>
                </c:pt>
                <c:pt idx="27" formatCode="0.0">
                  <c:v>9.2918907456450022</c:v>
                </c:pt>
                <c:pt idx="28" formatCode="0.0">
                  <c:v>9.5488089907064317</c:v>
                </c:pt>
                <c:pt idx="29" formatCode="0.0">
                  <c:v>9.4855134865341419</c:v>
                </c:pt>
                <c:pt idx="30" formatCode="0.0">
                  <c:v>9.4166164327171931</c:v>
                </c:pt>
                <c:pt idx="31" formatCode="0.0">
                  <c:v>8.2840346353357308</c:v>
                </c:pt>
                <c:pt idx="32" formatCode="0.0">
                  <c:v>6.8950327008230827</c:v>
                </c:pt>
                <c:pt idx="33" formatCode="0.0">
                  <c:v>7.3998616502998615</c:v>
                </c:pt>
                <c:pt idx="34" formatCode="0.0">
                  <c:v>7.1791945560907813</c:v>
                </c:pt>
                <c:pt idx="35" formatCode="0.0">
                  <c:v>7.1840387791778424</c:v>
                </c:pt>
                <c:pt idx="36" formatCode="0.0">
                  <c:v>6.0344335735606958</c:v>
                </c:pt>
                <c:pt idx="37" formatCode="0.0">
                  <c:v>6.6174760140850486</c:v>
                </c:pt>
                <c:pt idx="38" formatCode="0.0">
                  <c:v>9.0372209761194835</c:v>
                </c:pt>
                <c:pt idx="39" formatCode="0.0">
                  <c:v>9.9402348038773791</c:v>
                </c:pt>
                <c:pt idx="40" formatCode="0.0">
                  <c:v>9.8859389077175557</c:v>
                </c:pt>
                <c:pt idx="41" formatCode="0.0">
                  <c:v>7.33827050437396</c:v>
                </c:pt>
                <c:pt idx="42" formatCode="0.0">
                  <c:v>7.3257250114976955</c:v>
                </c:pt>
                <c:pt idx="43" formatCode="0.0">
                  <c:v>8.8871411718442808</c:v>
                </c:pt>
              </c:numCache>
            </c:numRef>
          </c:val>
          <c:smooth val="0"/>
        </c:ser>
        <c:ser>
          <c:idx val="3"/>
          <c:order val="1"/>
          <c:tx>
            <c:strRef>
              <c:f>Sheet1!$C$1</c:f>
              <c:strCache>
                <c:ptCount val="1"/>
                <c:pt idx="0">
                  <c:v>Pojkar, gy 2 </c:v>
                </c:pt>
              </c:strCache>
            </c:strRef>
          </c:tx>
          <c:spPr>
            <a:ln w="38100">
              <a:solidFill>
                <a:srgbClr val="F29200"/>
              </a:solidFill>
            </a:ln>
          </c:spPr>
          <c:marker>
            <c:symbol val="none"/>
          </c:marker>
          <c:cat>
            <c:strRef>
              <c:f>Sheet1!$A$2:$A$45</c:f>
              <c:strCache>
                <c:ptCount val="44"/>
                <c:pt idx="0">
                  <c:v>1971</c:v>
                </c:pt>
                <c:pt idx="1">
                  <c:v>1972</c:v>
                </c:pt>
                <c:pt idx="2">
                  <c:v>1973</c:v>
                </c:pt>
                <c:pt idx="3">
                  <c:v>1974</c:v>
                </c:pt>
                <c:pt idx="4">
                  <c:v>1975</c:v>
                </c:pt>
                <c:pt idx="5">
                  <c:v>1976</c:v>
                </c:pt>
                <c:pt idx="6">
                  <c:v>1977</c:v>
                </c:pt>
                <c:pt idx="7">
                  <c:v>1978</c:v>
                </c:pt>
                <c:pt idx="8">
                  <c:v>1979</c:v>
                </c:pt>
                <c:pt idx="9">
                  <c:v>1980</c:v>
                </c:pt>
                <c:pt idx="10">
                  <c:v>1981</c:v>
                </c:pt>
                <c:pt idx="11">
                  <c:v>1982</c:v>
                </c:pt>
                <c:pt idx="12">
                  <c:v>1983</c:v>
                </c:pt>
                <c:pt idx="13">
                  <c:v>1984</c:v>
                </c:pt>
                <c:pt idx="14">
                  <c:v>1985</c:v>
                </c:pt>
                <c:pt idx="15">
                  <c:v>1986</c:v>
                </c:pt>
                <c:pt idx="16">
                  <c:v>1987</c:v>
                </c:pt>
                <c:pt idx="17">
                  <c:v>1988</c:v>
                </c:pt>
                <c:pt idx="18">
                  <c:v>1989</c:v>
                </c:pt>
                <c:pt idx="19">
                  <c:v>1990</c:v>
                </c:pt>
                <c:pt idx="20">
                  <c:v>1991</c:v>
                </c:pt>
                <c:pt idx="21">
                  <c:v>1992</c:v>
                </c:pt>
                <c:pt idx="22">
                  <c:v>1993</c:v>
                </c:pt>
                <c:pt idx="23">
                  <c:v>1994</c:v>
                </c:pt>
                <c:pt idx="24">
                  <c:v>1995</c:v>
                </c:pt>
                <c:pt idx="25">
                  <c:v>1996</c:v>
                </c:pt>
                <c:pt idx="26">
                  <c:v>1997</c:v>
                </c:pt>
                <c:pt idx="27">
                  <c:v>1998</c:v>
                </c:pt>
                <c:pt idx="28">
                  <c:v>1999</c:v>
                </c:pt>
                <c:pt idx="29">
                  <c:v>2000</c:v>
                </c:pt>
                <c:pt idx="30">
                  <c:v>2001</c:v>
                </c:pt>
                <c:pt idx="31">
                  <c:v>2002</c:v>
                </c:pt>
                <c:pt idx="32">
                  <c:v>2003</c:v>
                </c:pt>
                <c:pt idx="33">
                  <c:v>2004</c:v>
                </c:pt>
                <c:pt idx="34">
                  <c:v>2005</c:v>
                </c:pt>
                <c:pt idx="35">
                  <c:v>2006</c:v>
                </c:pt>
                <c:pt idx="36">
                  <c:v>2007</c:v>
                </c:pt>
                <c:pt idx="37">
                  <c:v>2008</c:v>
                </c:pt>
                <c:pt idx="38">
                  <c:v>2009</c:v>
                </c:pt>
                <c:pt idx="39">
                  <c:v>2010</c:v>
                </c:pt>
                <c:pt idx="40">
                  <c:v>2011</c:v>
                </c:pt>
                <c:pt idx="41">
                  <c:v>2012</c:v>
                </c:pt>
                <c:pt idx="42">
                  <c:v>2013</c:v>
                </c:pt>
                <c:pt idx="43">
                  <c:v>2014</c:v>
                </c:pt>
              </c:strCache>
            </c:strRef>
          </c:cat>
          <c:val>
            <c:numRef>
              <c:f>Sheet1!$C$2:$C$45</c:f>
              <c:numCache>
                <c:formatCode>General</c:formatCode>
                <c:ptCount val="44"/>
                <c:pt idx="33" formatCode="0.0">
                  <c:v>16.260255254246893</c:v>
                </c:pt>
                <c:pt idx="34" formatCode="0.0">
                  <c:v>16.779552715535992</c:v>
                </c:pt>
                <c:pt idx="35" formatCode="0.0">
                  <c:v>16.851483890022827</c:v>
                </c:pt>
                <c:pt idx="36" formatCode="0.0">
                  <c:v>17.505413851241062</c:v>
                </c:pt>
                <c:pt idx="37" formatCode="0.0">
                  <c:v>16.707865087454614</c:v>
                </c:pt>
                <c:pt idx="38" formatCode="0.0">
                  <c:v>18.271773751911336</c:v>
                </c:pt>
                <c:pt idx="39" formatCode="0.0">
                  <c:v>20.811537572248017</c:v>
                </c:pt>
                <c:pt idx="40" formatCode="0.0">
                  <c:v>20.224723989314867</c:v>
                </c:pt>
                <c:pt idx="41" formatCode="0.0">
                  <c:v>19.683929579253988</c:v>
                </c:pt>
                <c:pt idx="42" formatCode="0.0">
                  <c:v>19.357275857168705</c:v>
                </c:pt>
                <c:pt idx="43" formatCode="0.0">
                  <c:v>20.050632911392398</c:v>
                </c:pt>
              </c:numCache>
            </c:numRef>
          </c:val>
          <c:smooth val="0"/>
        </c:ser>
        <c:ser>
          <c:idx val="2"/>
          <c:order val="2"/>
          <c:tx>
            <c:strRef>
              <c:f>Sheet1!$D$1</c:f>
              <c:strCache>
                <c:ptCount val="1"/>
                <c:pt idx="0">
                  <c:v>Flickor, åk 9</c:v>
                </c:pt>
              </c:strCache>
            </c:strRef>
          </c:tx>
          <c:spPr>
            <a:ln w="38100">
              <a:solidFill>
                <a:srgbClr val="BEBC00"/>
              </a:solidFill>
            </a:ln>
          </c:spPr>
          <c:marker>
            <c:symbol val="none"/>
          </c:marker>
          <c:cat>
            <c:strRef>
              <c:f>Sheet1!$A$2:$A$45</c:f>
              <c:strCache>
                <c:ptCount val="44"/>
                <c:pt idx="0">
                  <c:v>1971</c:v>
                </c:pt>
                <c:pt idx="1">
                  <c:v>1972</c:v>
                </c:pt>
                <c:pt idx="2">
                  <c:v>1973</c:v>
                </c:pt>
                <c:pt idx="3">
                  <c:v>1974</c:v>
                </c:pt>
                <c:pt idx="4">
                  <c:v>1975</c:v>
                </c:pt>
                <c:pt idx="5">
                  <c:v>1976</c:v>
                </c:pt>
                <c:pt idx="6">
                  <c:v>1977</c:v>
                </c:pt>
                <c:pt idx="7">
                  <c:v>1978</c:v>
                </c:pt>
                <c:pt idx="8">
                  <c:v>1979</c:v>
                </c:pt>
                <c:pt idx="9">
                  <c:v>1980</c:v>
                </c:pt>
                <c:pt idx="10">
                  <c:v>1981</c:v>
                </c:pt>
                <c:pt idx="11">
                  <c:v>1982</c:v>
                </c:pt>
                <c:pt idx="12">
                  <c:v>1983</c:v>
                </c:pt>
                <c:pt idx="13">
                  <c:v>1984</c:v>
                </c:pt>
                <c:pt idx="14">
                  <c:v>1985</c:v>
                </c:pt>
                <c:pt idx="15">
                  <c:v>1986</c:v>
                </c:pt>
                <c:pt idx="16">
                  <c:v>1987</c:v>
                </c:pt>
                <c:pt idx="17">
                  <c:v>1988</c:v>
                </c:pt>
                <c:pt idx="18">
                  <c:v>1989</c:v>
                </c:pt>
                <c:pt idx="19">
                  <c:v>1990</c:v>
                </c:pt>
                <c:pt idx="20">
                  <c:v>1991</c:v>
                </c:pt>
                <c:pt idx="21">
                  <c:v>1992</c:v>
                </c:pt>
                <c:pt idx="22">
                  <c:v>1993</c:v>
                </c:pt>
                <c:pt idx="23">
                  <c:v>1994</c:v>
                </c:pt>
                <c:pt idx="24">
                  <c:v>1995</c:v>
                </c:pt>
                <c:pt idx="25">
                  <c:v>1996</c:v>
                </c:pt>
                <c:pt idx="26">
                  <c:v>1997</c:v>
                </c:pt>
                <c:pt idx="27">
                  <c:v>1998</c:v>
                </c:pt>
                <c:pt idx="28">
                  <c:v>1999</c:v>
                </c:pt>
                <c:pt idx="29">
                  <c:v>2000</c:v>
                </c:pt>
                <c:pt idx="30">
                  <c:v>2001</c:v>
                </c:pt>
                <c:pt idx="31">
                  <c:v>2002</c:v>
                </c:pt>
                <c:pt idx="32">
                  <c:v>2003</c:v>
                </c:pt>
                <c:pt idx="33">
                  <c:v>2004</c:v>
                </c:pt>
                <c:pt idx="34">
                  <c:v>2005</c:v>
                </c:pt>
                <c:pt idx="35">
                  <c:v>2006</c:v>
                </c:pt>
                <c:pt idx="36">
                  <c:v>2007</c:v>
                </c:pt>
                <c:pt idx="37">
                  <c:v>2008</c:v>
                </c:pt>
                <c:pt idx="38">
                  <c:v>2009</c:v>
                </c:pt>
                <c:pt idx="39">
                  <c:v>2010</c:v>
                </c:pt>
                <c:pt idx="40">
                  <c:v>2011</c:v>
                </c:pt>
                <c:pt idx="41">
                  <c:v>2012</c:v>
                </c:pt>
                <c:pt idx="42">
                  <c:v>2013</c:v>
                </c:pt>
                <c:pt idx="43">
                  <c:v>2014</c:v>
                </c:pt>
              </c:strCache>
            </c:strRef>
          </c:cat>
          <c:val>
            <c:numRef>
              <c:f>Sheet1!$D$2:$D$45</c:f>
              <c:numCache>
                <c:formatCode>General</c:formatCode>
                <c:ptCount val="44"/>
                <c:pt idx="0" formatCode="0">
                  <c:v>16</c:v>
                </c:pt>
                <c:pt idx="1">
                  <c:v>14</c:v>
                </c:pt>
                <c:pt idx="2">
                  <c:v>14</c:v>
                </c:pt>
                <c:pt idx="3">
                  <c:v>7</c:v>
                </c:pt>
                <c:pt idx="4">
                  <c:v>6</c:v>
                </c:pt>
                <c:pt idx="5">
                  <c:v>6</c:v>
                </c:pt>
                <c:pt idx="6">
                  <c:v>8</c:v>
                </c:pt>
                <c:pt idx="7">
                  <c:v>8</c:v>
                </c:pt>
                <c:pt idx="8">
                  <c:v>6</c:v>
                </c:pt>
                <c:pt idx="9">
                  <c:v>8</c:v>
                </c:pt>
                <c:pt idx="10">
                  <c:v>9</c:v>
                </c:pt>
                <c:pt idx="11">
                  <c:v>8</c:v>
                </c:pt>
                <c:pt idx="12">
                  <c:v>6</c:v>
                </c:pt>
                <c:pt idx="13">
                  <c:v>5</c:v>
                </c:pt>
                <c:pt idx="14">
                  <c:v>4</c:v>
                </c:pt>
                <c:pt idx="15">
                  <c:v>3</c:v>
                </c:pt>
                <c:pt idx="16">
                  <c:v>3</c:v>
                </c:pt>
                <c:pt idx="17">
                  <c:v>3</c:v>
                </c:pt>
                <c:pt idx="18" formatCode="0.0">
                  <c:v>2.7128818153481369</c:v>
                </c:pt>
                <c:pt idx="19" formatCode="0.0">
                  <c:v>3.3587550610725008</c:v>
                </c:pt>
                <c:pt idx="20" formatCode="0.0">
                  <c:v>3.4549263991385173</c:v>
                </c:pt>
                <c:pt idx="21" formatCode="0.0">
                  <c:v>3.2422717263872509</c:v>
                </c:pt>
                <c:pt idx="22" formatCode="0.0">
                  <c:v>4.5511619838862618</c:v>
                </c:pt>
                <c:pt idx="23" formatCode="0.0">
                  <c:v>4.2898471727431726</c:v>
                </c:pt>
                <c:pt idx="24" formatCode="0.0">
                  <c:v>5.4364927810190578</c:v>
                </c:pt>
                <c:pt idx="25" formatCode="0.0">
                  <c:v>6.310781735711517</c:v>
                </c:pt>
                <c:pt idx="26" formatCode="0.0">
                  <c:v>7.2216515637249774</c:v>
                </c:pt>
                <c:pt idx="27" formatCode="0.0">
                  <c:v>5.8203559961293232</c:v>
                </c:pt>
                <c:pt idx="28" formatCode="0.0">
                  <c:v>7.7553023870782649</c:v>
                </c:pt>
                <c:pt idx="29" formatCode="0.0">
                  <c:v>7.7368793559297782</c:v>
                </c:pt>
                <c:pt idx="30" formatCode="0.0">
                  <c:v>8.5042041008614682</c:v>
                </c:pt>
                <c:pt idx="31" formatCode="0.0">
                  <c:v>7.5936789989651627</c:v>
                </c:pt>
                <c:pt idx="32" formatCode="0.0">
                  <c:v>7.1294955137411673</c:v>
                </c:pt>
                <c:pt idx="33" formatCode="0.0">
                  <c:v>6.9375803489357857</c:v>
                </c:pt>
                <c:pt idx="34" formatCode="0.0">
                  <c:v>7.213569594194376</c:v>
                </c:pt>
                <c:pt idx="35" formatCode="0.0">
                  <c:v>5.4949334678522188</c:v>
                </c:pt>
                <c:pt idx="36" formatCode="0.0">
                  <c:v>5.1804912269539729</c:v>
                </c:pt>
                <c:pt idx="37" formatCode="0.0">
                  <c:v>5.3886169404418309</c:v>
                </c:pt>
                <c:pt idx="38" formatCode="0.0">
                  <c:v>7.0864874464581797</c:v>
                </c:pt>
                <c:pt idx="39" formatCode="0.0">
                  <c:v>6.6904542752746474</c:v>
                </c:pt>
                <c:pt idx="40" formatCode="0.0">
                  <c:v>6.4925700677361515</c:v>
                </c:pt>
                <c:pt idx="41" formatCode="0.0">
                  <c:v>6.5622414525859245</c:v>
                </c:pt>
                <c:pt idx="42" formatCode="0.0">
                  <c:v>5.6785667614775521</c:v>
                </c:pt>
                <c:pt idx="43" formatCode="0.0">
                  <c:v>7.27196300966793</c:v>
                </c:pt>
              </c:numCache>
            </c:numRef>
          </c:val>
          <c:smooth val="0"/>
        </c:ser>
        <c:ser>
          <c:idx val="4"/>
          <c:order val="3"/>
          <c:tx>
            <c:strRef>
              <c:f>Sheet1!$E$1</c:f>
              <c:strCache>
                <c:ptCount val="1"/>
                <c:pt idx="0">
                  <c:v>Flickor, gy 2</c:v>
                </c:pt>
              </c:strCache>
            </c:strRef>
          </c:tx>
          <c:spPr>
            <a:ln w="38100">
              <a:solidFill>
                <a:srgbClr val="B32B31"/>
              </a:solidFill>
            </a:ln>
          </c:spPr>
          <c:marker>
            <c:symbol val="none"/>
          </c:marker>
          <c:cat>
            <c:strRef>
              <c:f>Sheet1!$A$2:$A$45</c:f>
              <c:strCache>
                <c:ptCount val="44"/>
                <c:pt idx="0">
                  <c:v>1971</c:v>
                </c:pt>
                <c:pt idx="1">
                  <c:v>1972</c:v>
                </c:pt>
                <c:pt idx="2">
                  <c:v>1973</c:v>
                </c:pt>
                <c:pt idx="3">
                  <c:v>1974</c:v>
                </c:pt>
                <c:pt idx="4">
                  <c:v>1975</c:v>
                </c:pt>
                <c:pt idx="5">
                  <c:v>1976</c:v>
                </c:pt>
                <c:pt idx="6">
                  <c:v>1977</c:v>
                </c:pt>
                <c:pt idx="7">
                  <c:v>1978</c:v>
                </c:pt>
                <c:pt idx="8">
                  <c:v>1979</c:v>
                </c:pt>
                <c:pt idx="9">
                  <c:v>1980</c:v>
                </c:pt>
                <c:pt idx="10">
                  <c:v>1981</c:v>
                </c:pt>
                <c:pt idx="11">
                  <c:v>1982</c:v>
                </c:pt>
                <c:pt idx="12">
                  <c:v>1983</c:v>
                </c:pt>
                <c:pt idx="13">
                  <c:v>1984</c:v>
                </c:pt>
                <c:pt idx="14">
                  <c:v>1985</c:v>
                </c:pt>
                <c:pt idx="15">
                  <c:v>1986</c:v>
                </c:pt>
                <c:pt idx="16">
                  <c:v>1987</c:v>
                </c:pt>
                <c:pt idx="17">
                  <c:v>1988</c:v>
                </c:pt>
                <c:pt idx="18">
                  <c:v>1989</c:v>
                </c:pt>
                <c:pt idx="19">
                  <c:v>1990</c:v>
                </c:pt>
                <c:pt idx="20">
                  <c:v>1991</c:v>
                </c:pt>
                <c:pt idx="21">
                  <c:v>1992</c:v>
                </c:pt>
                <c:pt idx="22">
                  <c:v>1993</c:v>
                </c:pt>
                <c:pt idx="23">
                  <c:v>1994</c:v>
                </c:pt>
                <c:pt idx="24">
                  <c:v>1995</c:v>
                </c:pt>
                <c:pt idx="25">
                  <c:v>1996</c:v>
                </c:pt>
                <c:pt idx="26">
                  <c:v>1997</c:v>
                </c:pt>
                <c:pt idx="27">
                  <c:v>1998</c:v>
                </c:pt>
                <c:pt idx="28">
                  <c:v>1999</c:v>
                </c:pt>
                <c:pt idx="29">
                  <c:v>2000</c:v>
                </c:pt>
                <c:pt idx="30">
                  <c:v>2001</c:v>
                </c:pt>
                <c:pt idx="31">
                  <c:v>2002</c:v>
                </c:pt>
                <c:pt idx="32">
                  <c:v>2003</c:v>
                </c:pt>
                <c:pt idx="33">
                  <c:v>2004</c:v>
                </c:pt>
                <c:pt idx="34">
                  <c:v>2005</c:v>
                </c:pt>
                <c:pt idx="35">
                  <c:v>2006</c:v>
                </c:pt>
                <c:pt idx="36">
                  <c:v>2007</c:v>
                </c:pt>
                <c:pt idx="37">
                  <c:v>2008</c:v>
                </c:pt>
                <c:pt idx="38">
                  <c:v>2009</c:v>
                </c:pt>
                <c:pt idx="39">
                  <c:v>2010</c:v>
                </c:pt>
                <c:pt idx="40">
                  <c:v>2011</c:v>
                </c:pt>
                <c:pt idx="41">
                  <c:v>2012</c:v>
                </c:pt>
                <c:pt idx="42">
                  <c:v>2013</c:v>
                </c:pt>
                <c:pt idx="43">
                  <c:v>2014</c:v>
                </c:pt>
              </c:strCache>
            </c:strRef>
          </c:cat>
          <c:val>
            <c:numRef>
              <c:f>Sheet1!$E$2:$E$45</c:f>
              <c:numCache>
                <c:formatCode>General</c:formatCode>
                <c:ptCount val="44"/>
                <c:pt idx="33" formatCode="0.0">
                  <c:v>12.872179099677862</c:v>
                </c:pt>
                <c:pt idx="34" formatCode="0.0">
                  <c:v>12.69333532903301</c:v>
                </c:pt>
                <c:pt idx="35" formatCode="0.0">
                  <c:v>13.958791508692126</c:v>
                </c:pt>
                <c:pt idx="36" formatCode="0.0">
                  <c:v>13.439470357526911</c:v>
                </c:pt>
                <c:pt idx="37" formatCode="0.0">
                  <c:v>13.654553304714579</c:v>
                </c:pt>
                <c:pt idx="38" formatCode="0.0">
                  <c:v>15.504092873362799</c:v>
                </c:pt>
                <c:pt idx="39" formatCode="0.0">
                  <c:v>15.031666669875129</c:v>
                </c:pt>
                <c:pt idx="40" formatCode="0.0">
                  <c:v>13.595794784188231</c:v>
                </c:pt>
                <c:pt idx="41" formatCode="0.0">
                  <c:v>14.565476017516554</c:v>
                </c:pt>
                <c:pt idx="42" formatCode="0.0">
                  <c:v>13.812019904436262</c:v>
                </c:pt>
                <c:pt idx="43" formatCode="0.0">
                  <c:v>14.3939393939394</c:v>
                </c:pt>
              </c:numCache>
            </c:numRef>
          </c:val>
          <c:smooth val="0"/>
        </c:ser>
        <c:dLbls>
          <c:showLegendKey val="0"/>
          <c:showVal val="0"/>
          <c:showCatName val="0"/>
          <c:showSerName val="0"/>
          <c:showPercent val="0"/>
          <c:showBubbleSize val="0"/>
        </c:dLbls>
        <c:smooth val="0"/>
        <c:axId val="307928416"/>
        <c:axId val="307928808"/>
      </c:lineChart>
      <c:catAx>
        <c:axId val="307928416"/>
        <c:scaling>
          <c:orientation val="minMax"/>
        </c:scaling>
        <c:delete val="0"/>
        <c:axPos val="b"/>
        <c:numFmt formatCode="General" sourceLinked="1"/>
        <c:majorTickMark val="out"/>
        <c:minorTickMark val="none"/>
        <c:tickLblPos val="nextTo"/>
        <c:spPr>
          <a:ln w="9525">
            <a:solidFill>
              <a:schemeClr val="tx1"/>
            </a:solidFill>
            <a:prstDash val="solid"/>
          </a:ln>
        </c:spPr>
        <c:txPr>
          <a:bodyPr rot="0" vert="horz"/>
          <a:lstStyle/>
          <a:p>
            <a:pPr>
              <a:defRPr sz="1800" b="0" i="0" u="none" strike="noStrike" baseline="0">
                <a:solidFill>
                  <a:schemeClr val="tx1"/>
                </a:solidFill>
                <a:latin typeface="Gill Sans MT" pitchFamily="34" charset="0"/>
                <a:ea typeface="Arial"/>
                <a:cs typeface="Arial"/>
              </a:defRPr>
            </a:pPr>
            <a:endParaRPr lang="sv-SE"/>
          </a:p>
        </c:txPr>
        <c:crossAx val="307928808"/>
        <c:crosses val="autoZero"/>
        <c:auto val="1"/>
        <c:lblAlgn val="ctr"/>
        <c:lblOffset val="100"/>
        <c:tickLblSkip val="4"/>
        <c:tickMarkSkip val="1"/>
        <c:noMultiLvlLbl val="0"/>
      </c:catAx>
      <c:valAx>
        <c:axId val="307928808"/>
        <c:scaling>
          <c:orientation val="minMax"/>
          <c:max val="30"/>
        </c:scaling>
        <c:delete val="0"/>
        <c:axPos val="l"/>
        <c:majorGridlines>
          <c:spPr>
            <a:ln w="2975">
              <a:solidFill>
                <a:schemeClr val="tx1">
                  <a:lumMod val="65000"/>
                </a:schemeClr>
              </a:solidFill>
              <a:prstDash val="solid"/>
            </a:ln>
          </c:spPr>
        </c:majorGridlines>
        <c:numFmt formatCode="General" sourceLinked="1"/>
        <c:majorTickMark val="none"/>
        <c:minorTickMark val="none"/>
        <c:tickLblPos val="nextTo"/>
        <c:spPr>
          <a:ln w="2975">
            <a:solidFill>
              <a:schemeClr val="tx1"/>
            </a:solidFill>
            <a:prstDash val="solid"/>
          </a:ln>
        </c:spPr>
        <c:txPr>
          <a:bodyPr rot="0" vert="horz"/>
          <a:lstStyle/>
          <a:p>
            <a:pPr>
              <a:defRPr sz="1800" b="0" i="0" u="none" strike="noStrike" baseline="0">
                <a:solidFill>
                  <a:schemeClr val="tx1"/>
                </a:solidFill>
                <a:latin typeface="Gill Sans MT" pitchFamily="34" charset="0"/>
                <a:ea typeface="Arial"/>
                <a:cs typeface="Arial"/>
              </a:defRPr>
            </a:pPr>
            <a:endParaRPr lang="sv-SE"/>
          </a:p>
        </c:txPr>
        <c:crossAx val="307928416"/>
        <c:crosses val="autoZero"/>
        <c:crossBetween val="midCat"/>
        <c:majorUnit val="5"/>
      </c:valAx>
      <c:spPr>
        <a:solidFill>
          <a:schemeClr val="tx1"/>
        </a:solidFill>
        <a:ln w="2975">
          <a:solidFill>
            <a:schemeClr val="tx1"/>
          </a:solidFill>
          <a:prstDash val="solid"/>
        </a:ln>
      </c:spPr>
    </c:plotArea>
    <c:legend>
      <c:legendPos val="t"/>
      <c:layout>
        <c:manualLayout>
          <c:xMode val="edge"/>
          <c:yMode val="edge"/>
          <c:x val="0.44930377154817341"/>
          <c:y val="9.1075595291034248E-2"/>
          <c:w val="0.49357385710042057"/>
          <c:h val="0.13890553309759543"/>
        </c:manualLayout>
      </c:layout>
      <c:overlay val="0"/>
      <c:txPr>
        <a:bodyPr/>
        <a:lstStyle/>
        <a:p>
          <a:pPr>
            <a:defRPr sz="1800" b="0">
              <a:solidFill>
                <a:schemeClr val="bg1"/>
              </a:solidFill>
              <a:latin typeface="Gill Sans MT" pitchFamily="34" charset="0"/>
              <a:cs typeface="Arial" pitchFamily="34" charset="0"/>
            </a:defRPr>
          </a:pPr>
          <a:endParaRPr lang="sv-SE"/>
        </a:p>
      </c:txPr>
    </c:legend>
    <c:plotVisOnly val="1"/>
    <c:dispBlanksAs val="gap"/>
    <c:showDLblsOverMax val="0"/>
  </c:chart>
  <c:spPr>
    <a:noFill/>
    <a:ln>
      <a:noFill/>
    </a:ln>
  </c:spPr>
  <c:txPr>
    <a:bodyPr/>
    <a:lstStyle/>
    <a:p>
      <a:pPr>
        <a:defRPr sz="1687" b="1" i="0" u="none" strike="noStrike" baseline="0">
          <a:solidFill>
            <a:schemeClr val="tx1"/>
          </a:solidFill>
          <a:latin typeface="Times New Roman"/>
          <a:ea typeface="Times New Roman"/>
          <a:cs typeface="Times New Roman"/>
        </a:defRPr>
      </a:pPr>
      <a:endParaRPr lang="sv-SE"/>
    </a:p>
  </c:txPr>
  <c:externalData r:id="rId2">
    <c:autoUpdate val="0"/>
  </c:externalData>
</c:chartSpace>
</file>

<file path=ppt/charts/chart16.xml><?xml version="1.0" encoding="utf-8"?>
<c:chartSpace xmlns:c="http://schemas.openxmlformats.org/drawingml/2006/chart" xmlns:a="http://schemas.openxmlformats.org/drawingml/2006/main" xmlns:r="http://schemas.openxmlformats.org/officeDocument/2006/relationships">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lrMapOvr bg1="dk1" tx1="lt1" bg2="dk2" tx2="lt2" accent1="accent1" accent2="accent2" accent3="accent3" accent4="accent4" accent5="accent5" accent6="accent6" hlink="hlink" folHlink="folHlink"/>
  <c:chart>
    <c:autoTitleDeleted val="0"/>
    <c:plotArea>
      <c:layout>
        <c:manualLayout>
          <c:layoutTarget val="inner"/>
          <c:xMode val="edge"/>
          <c:yMode val="edge"/>
          <c:x val="6.2202090209048592E-2"/>
          <c:y val="8.8999306894035055E-2"/>
          <c:w val="0.91397849462365865"/>
          <c:h val="0.79429078034902867"/>
        </c:manualLayout>
      </c:layout>
      <c:lineChart>
        <c:grouping val="standard"/>
        <c:varyColors val="0"/>
        <c:ser>
          <c:idx val="1"/>
          <c:order val="0"/>
          <c:tx>
            <c:strRef>
              <c:f>Sheet1!$B$1</c:f>
              <c:strCache>
                <c:ptCount val="1"/>
                <c:pt idx="0">
                  <c:v>Årskurs 9, 30 dagar</c:v>
                </c:pt>
              </c:strCache>
            </c:strRef>
          </c:tx>
          <c:spPr>
            <a:ln w="38100">
              <a:solidFill>
                <a:srgbClr val="004687"/>
              </a:solidFill>
            </a:ln>
          </c:spPr>
          <c:marker>
            <c:symbol val="none"/>
          </c:marker>
          <c:cat>
            <c:strRef>
              <c:f>Sheet1!$A$2:$A$45</c:f>
              <c:strCache>
                <c:ptCount val="44"/>
                <c:pt idx="0">
                  <c:v>1971</c:v>
                </c:pt>
                <c:pt idx="1">
                  <c:v>1972</c:v>
                </c:pt>
                <c:pt idx="2">
                  <c:v>1973</c:v>
                </c:pt>
                <c:pt idx="3">
                  <c:v>1974</c:v>
                </c:pt>
                <c:pt idx="4">
                  <c:v>1975</c:v>
                </c:pt>
                <c:pt idx="5">
                  <c:v>1976</c:v>
                </c:pt>
                <c:pt idx="6">
                  <c:v>1977</c:v>
                </c:pt>
                <c:pt idx="7">
                  <c:v>1978</c:v>
                </c:pt>
                <c:pt idx="8">
                  <c:v>1979</c:v>
                </c:pt>
                <c:pt idx="9">
                  <c:v>1980</c:v>
                </c:pt>
                <c:pt idx="10">
                  <c:v>1981</c:v>
                </c:pt>
                <c:pt idx="11">
                  <c:v>1982</c:v>
                </c:pt>
                <c:pt idx="12">
                  <c:v>1983</c:v>
                </c:pt>
                <c:pt idx="13">
                  <c:v>1984</c:v>
                </c:pt>
                <c:pt idx="14">
                  <c:v>1985</c:v>
                </c:pt>
                <c:pt idx="15">
                  <c:v>1986</c:v>
                </c:pt>
                <c:pt idx="16">
                  <c:v>1987</c:v>
                </c:pt>
                <c:pt idx="17">
                  <c:v>1988</c:v>
                </c:pt>
                <c:pt idx="18">
                  <c:v>1989</c:v>
                </c:pt>
                <c:pt idx="19">
                  <c:v>1990</c:v>
                </c:pt>
                <c:pt idx="20">
                  <c:v>1991</c:v>
                </c:pt>
                <c:pt idx="21">
                  <c:v>1992</c:v>
                </c:pt>
                <c:pt idx="22">
                  <c:v>1993</c:v>
                </c:pt>
                <c:pt idx="23">
                  <c:v>1994</c:v>
                </c:pt>
                <c:pt idx="24">
                  <c:v>1995</c:v>
                </c:pt>
                <c:pt idx="25">
                  <c:v>1996</c:v>
                </c:pt>
                <c:pt idx="26">
                  <c:v>1997</c:v>
                </c:pt>
                <c:pt idx="27">
                  <c:v>1998</c:v>
                </c:pt>
                <c:pt idx="28">
                  <c:v>1999</c:v>
                </c:pt>
                <c:pt idx="29">
                  <c:v>2000</c:v>
                </c:pt>
                <c:pt idx="30">
                  <c:v>2001</c:v>
                </c:pt>
                <c:pt idx="31">
                  <c:v>2002</c:v>
                </c:pt>
                <c:pt idx="32">
                  <c:v>2003</c:v>
                </c:pt>
                <c:pt idx="33">
                  <c:v>2004</c:v>
                </c:pt>
                <c:pt idx="34">
                  <c:v>2005</c:v>
                </c:pt>
                <c:pt idx="35">
                  <c:v>2006</c:v>
                </c:pt>
                <c:pt idx="36">
                  <c:v>2007</c:v>
                </c:pt>
                <c:pt idx="37">
                  <c:v>2008</c:v>
                </c:pt>
                <c:pt idx="38">
                  <c:v>2009</c:v>
                </c:pt>
                <c:pt idx="39">
                  <c:v>2010</c:v>
                </c:pt>
                <c:pt idx="40">
                  <c:v>2011</c:v>
                </c:pt>
                <c:pt idx="41">
                  <c:v>2012</c:v>
                </c:pt>
                <c:pt idx="42">
                  <c:v>2013</c:v>
                </c:pt>
                <c:pt idx="43">
                  <c:v>2014</c:v>
                </c:pt>
              </c:strCache>
            </c:strRef>
          </c:cat>
          <c:val>
            <c:numRef>
              <c:f>Sheet1!$B$2:$B$45</c:f>
              <c:numCache>
                <c:formatCode>0</c:formatCode>
                <c:ptCount val="44"/>
                <c:pt idx="0">
                  <c:v>5</c:v>
                </c:pt>
                <c:pt idx="1">
                  <c:v>6.5</c:v>
                </c:pt>
                <c:pt idx="2">
                  <c:v>4.5</c:v>
                </c:pt>
                <c:pt idx="3">
                  <c:v>2.5</c:v>
                </c:pt>
                <c:pt idx="4">
                  <c:v>2</c:v>
                </c:pt>
                <c:pt idx="5">
                  <c:v>2</c:v>
                </c:pt>
                <c:pt idx="6">
                  <c:v>3</c:v>
                </c:pt>
                <c:pt idx="7">
                  <c:v>3</c:v>
                </c:pt>
                <c:pt idx="8">
                  <c:v>1.5</c:v>
                </c:pt>
                <c:pt idx="9">
                  <c:v>2.5</c:v>
                </c:pt>
                <c:pt idx="10">
                  <c:v>3.5</c:v>
                </c:pt>
                <c:pt idx="11">
                  <c:v>3</c:v>
                </c:pt>
                <c:pt idx="12">
                  <c:v>1.5</c:v>
                </c:pt>
                <c:pt idx="15">
                  <c:v>1</c:v>
                </c:pt>
                <c:pt idx="16">
                  <c:v>0.5</c:v>
                </c:pt>
                <c:pt idx="17">
                  <c:v>1</c:v>
                </c:pt>
                <c:pt idx="18">
                  <c:v>0.37616404847404711</c:v>
                </c:pt>
                <c:pt idx="19">
                  <c:v>1.0776166413803974</c:v>
                </c:pt>
                <c:pt idx="20">
                  <c:v>0.58765091958522797</c:v>
                </c:pt>
                <c:pt idx="21">
                  <c:v>1.0818621118282206</c:v>
                </c:pt>
                <c:pt idx="22">
                  <c:v>1.05434530733275</c:v>
                </c:pt>
                <c:pt idx="23">
                  <c:v>1.0047918091858854</c:v>
                </c:pt>
                <c:pt idx="24">
                  <c:v>1.223849563852939</c:v>
                </c:pt>
                <c:pt idx="25">
                  <c:v>1.8622926410452101</c:v>
                </c:pt>
                <c:pt idx="26">
                  <c:v>1.8595291631933244</c:v>
                </c:pt>
                <c:pt idx="27">
                  <c:v>2.6121669538614616</c:v>
                </c:pt>
                <c:pt idx="28">
                  <c:v>2.6007846857390557</c:v>
                </c:pt>
                <c:pt idx="29">
                  <c:v>2.2515303625205894</c:v>
                </c:pt>
                <c:pt idx="30">
                  <c:v>2.4286334414108728</c:v>
                </c:pt>
                <c:pt idx="31">
                  <c:v>2.5745042813531418</c:v>
                </c:pt>
                <c:pt idx="32">
                  <c:v>1.8339096051890964</c:v>
                </c:pt>
                <c:pt idx="33">
                  <c:v>2.3214918617249416</c:v>
                </c:pt>
                <c:pt idx="34">
                  <c:v>2.239809357943205</c:v>
                </c:pt>
                <c:pt idx="35">
                  <c:v>1.9643144880305197</c:v>
                </c:pt>
                <c:pt idx="36">
                  <c:v>1.4293613288685258</c:v>
                </c:pt>
                <c:pt idx="37">
                  <c:v>1.7120140751739354</c:v>
                </c:pt>
                <c:pt idx="38">
                  <c:v>2.2683797310984133</c:v>
                </c:pt>
                <c:pt idx="39">
                  <c:v>2.686579895769114</c:v>
                </c:pt>
                <c:pt idx="40">
                  <c:v>1.8055531409632737</c:v>
                </c:pt>
                <c:pt idx="41">
                  <c:v>2.2354922201772949</c:v>
                </c:pt>
                <c:pt idx="42">
                  <c:v>2.0888695521950806</c:v>
                </c:pt>
                <c:pt idx="43">
                  <c:v>1.9984975406032799</c:v>
                </c:pt>
              </c:numCache>
            </c:numRef>
          </c:val>
          <c:smooth val="0"/>
        </c:ser>
        <c:ser>
          <c:idx val="3"/>
          <c:order val="1"/>
          <c:tx>
            <c:strRef>
              <c:f>Sheet1!$C$1</c:f>
              <c:strCache>
                <c:ptCount val="1"/>
                <c:pt idx="0">
                  <c:v>Årskurs 9, 20 gånger</c:v>
                </c:pt>
              </c:strCache>
            </c:strRef>
          </c:tx>
          <c:spPr>
            <a:ln w="38100">
              <a:solidFill>
                <a:srgbClr val="BEBC00"/>
              </a:solidFill>
            </a:ln>
          </c:spPr>
          <c:marker>
            <c:symbol val="none"/>
          </c:marker>
          <c:cat>
            <c:strRef>
              <c:f>Sheet1!$A$2:$A$45</c:f>
              <c:strCache>
                <c:ptCount val="44"/>
                <c:pt idx="0">
                  <c:v>1971</c:v>
                </c:pt>
                <c:pt idx="1">
                  <c:v>1972</c:v>
                </c:pt>
                <c:pt idx="2">
                  <c:v>1973</c:v>
                </c:pt>
                <c:pt idx="3">
                  <c:v>1974</c:v>
                </c:pt>
                <c:pt idx="4">
                  <c:v>1975</c:v>
                </c:pt>
                <c:pt idx="5">
                  <c:v>1976</c:v>
                </c:pt>
                <c:pt idx="6">
                  <c:v>1977</c:v>
                </c:pt>
                <c:pt idx="7">
                  <c:v>1978</c:v>
                </c:pt>
                <c:pt idx="8">
                  <c:v>1979</c:v>
                </c:pt>
                <c:pt idx="9">
                  <c:v>1980</c:v>
                </c:pt>
                <c:pt idx="10">
                  <c:v>1981</c:v>
                </c:pt>
                <c:pt idx="11">
                  <c:v>1982</c:v>
                </c:pt>
                <c:pt idx="12">
                  <c:v>1983</c:v>
                </c:pt>
                <c:pt idx="13">
                  <c:v>1984</c:v>
                </c:pt>
                <c:pt idx="14">
                  <c:v>1985</c:v>
                </c:pt>
                <c:pt idx="15">
                  <c:v>1986</c:v>
                </c:pt>
                <c:pt idx="16">
                  <c:v>1987</c:v>
                </c:pt>
                <c:pt idx="17">
                  <c:v>1988</c:v>
                </c:pt>
                <c:pt idx="18">
                  <c:v>1989</c:v>
                </c:pt>
                <c:pt idx="19">
                  <c:v>1990</c:v>
                </c:pt>
                <c:pt idx="20">
                  <c:v>1991</c:v>
                </c:pt>
                <c:pt idx="21">
                  <c:v>1992</c:v>
                </c:pt>
                <c:pt idx="22">
                  <c:v>1993</c:v>
                </c:pt>
                <c:pt idx="23">
                  <c:v>1994</c:v>
                </c:pt>
                <c:pt idx="24">
                  <c:v>1995</c:v>
                </c:pt>
                <c:pt idx="25">
                  <c:v>1996</c:v>
                </c:pt>
                <c:pt idx="26">
                  <c:v>1997</c:v>
                </c:pt>
                <c:pt idx="27">
                  <c:v>1998</c:v>
                </c:pt>
                <c:pt idx="28">
                  <c:v>1999</c:v>
                </c:pt>
                <c:pt idx="29">
                  <c:v>2000</c:v>
                </c:pt>
                <c:pt idx="30">
                  <c:v>2001</c:v>
                </c:pt>
                <c:pt idx="31">
                  <c:v>2002</c:v>
                </c:pt>
                <c:pt idx="32">
                  <c:v>2003</c:v>
                </c:pt>
                <c:pt idx="33">
                  <c:v>2004</c:v>
                </c:pt>
                <c:pt idx="34">
                  <c:v>2005</c:v>
                </c:pt>
                <c:pt idx="35">
                  <c:v>2006</c:v>
                </c:pt>
                <c:pt idx="36">
                  <c:v>2007</c:v>
                </c:pt>
                <c:pt idx="37">
                  <c:v>2008</c:v>
                </c:pt>
                <c:pt idx="38">
                  <c:v>2009</c:v>
                </c:pt>
                <c:pt idx="39">
                  <c:v>2010</c:v>
                </c:pt>
                <c:pt idx="40">
                  <c:v>2011</c:v>
                </c:pt>
                <c:pt idx="41">
                  <c:v>2012</c:v>
                </c:pt>
                <c:pt idx="42">
                  <c:v>2013</c:v>
                </c:pt>
                <c:pt idx="43">
                  <c:v>2014</c:v>
                </c:pt>
              </c:strCache>
            </c:strRef>
          </c:cat>
          <c:val>
            <c:numRef>
              <c:f>Sheet1!$C$2:$C$45</c:f>
              <c:numCache>
                <c:formatCode>General</c:formatCode>
                <c:ptCount val="44"/>
                <c:pt idx="18" formatCode="0">
                  <c:v>0.10671452770653331</c:v>
                </c:pt>
                <c:pt idx="19" formatCode="0">
                  <c:v>0.23418453548628501</c:v>
                </c:pt>
                <c:pt idx="20" formatCode="0">
                  <c:v>0.1024792706023045</c:v>
                </c:pt>
                <c:pt idx="21" formatCode="0">
                  <c:v>0.20628896047516299</c:v>
                </c:pt>
                <c:pt idx="22" formatCode="0">
                  <c:v>0.26985617088138703</c:v>
                </c:pt>
                <c:pt idx="23" formatCode="0">
                  <c:v>0.2223569614873965</c:v>
                </c:pt>
                <c:pt idx="24" formatCode="0">
                  <c:v>0.178035294421621</c:v>
                </c:pt>
                <c:pt idx="25" formatCode="0">
                  <c:v>0.54502418524038598</c:v>
                </c:pt>
                <c:pt idx="26" formatCode="0">
                  <c:v>0.56377716256399102</c:v>
                </c:pt>
                <c:pt idx="27" formatCode="0">
                  <c:v>0.35037543681914451</c:v>
                </c:pt>
                <c:pt idx="28" formatCode="0">
                  <c:v>0.42203004170257952</c:v>
                </c:pt>
                <c:pt idx="29" formatCode="0">
                  <c:v>0.92010865779759254</c:v>
                </c:pt>
                <c:pt idx="30" formatCode="0">
                  <c:v>1.09423748120685</c:v>
                </c:pt>
                <c:pt idx="31" formatCode="0">
                  <c:v>1.0231914052783431</c:v>
                </c:pt>
                <c:pt idx="32" formatCode="0">
                  <c:v>0.96092816141877602</c:v>
                </c:pt>
                <c:pt idx="33" formatCode="0">
                  <c:v>1.1481815092955645</c:v>
                </c:pt>
                <c:pt idx="34" formatCode="0">
                  <c:v>0.93775837784195193</c:v>
                </c:pt>
                <c:pt idx="35" formatCode="0">
                  <c:v>0.77807055995984697</c:v>
                </c:pt>
                <c:pt idx="36" formatCode="0">
                  <c:v>0.7699196062919329</c:v>
                </c:pt>
                <c:pt idx="37" formatCode="0">
                  <c:v>0.78605484664704339</c:v>
                </c:pt>
                <c:pt idx="38" formatCode="0">
                  <c:v>1.3443043935748293</c:v>
                </c:pt>
                <c:pt idx="39" formatCode="0">
                  <c:v>1.0516825797638236</c:v>
                </c:pt>
                <c:pt idx="40" formatCode="0">
                  <c:v>1.4071087984708499</c:v>
                </c:pt>
                <c:pt idx="41" formatCode="0">
                  <c:v>1.0190968871650283</c:v>
                </c:pt>
                <c:pt idx="42" formatCode="0">
                  <c:v>1.5728808665691449</c:v>
                </c:pt>
                <c:pt idx="43" formatCode="0">
                  <c:v>1.49229806457824</c:v>
                </c:pt>
              </c:numCache>
            </c:numRef>
          </c:val>
          <c:smooth val="0"/>
        </c:ser>
        <c:ser>
          <c:idx val="2"/>
          <c:order val="2"/>
          <c:tx>
            <c:strRef>
              <c:f>Sheet1!$D$1</c:f>
              <c:strCache>
                <c:ptCount val="1"/>
                <c:pt idx="0">
                  <c:v>Gy, år 2, 30 dagar</c:v>
                </c:pt>
              </c:strCache>
            </c:strRef>
          </c:tx>
          <c:spPr>
            <a:ln w="38100">
              <a:solidFill>
                <a:srgbClr val="F29200"/>
              </a:solidFill>
            </a:ln>
          </c:spPr>
          <c:marker>
            <c:symbol val="none"/>
          </c:marker>
          <c:cat>
            <c:strRef>
              <c:f>Sheet1!$A$2:$A$45</c:f>
              <c:strCache>
                <c:ptCount val="44"/>
                <c:pt idx="0">
                  <c:v>1971</c:v>
                </c:pt>
                <c:pt idx="1">
                  <c:v>1972</c:v>
                </c:pt>
                <c:pt idx="2">
                  <c:v>1973</c:v>
                </c:pt>
                <c:pt idx="3">
                  <c:v>1974</c:v>
                </c:pt>
                <c:pt idx="4">
                  <c:v>1975</c:v>
                </c:pt>
                <c:pt idx="5">
                  <c:v>1976</c:v>
                </c:pt>
                <c:pt idx="6">
                  <c:v>1977</c:v>
                </c:pt>
                <c:pt idx="7">
                  <c:v>1978</c:v>
                </c:pt>
                <c:pt idx="8">
                  <c:v>1979</c:v>
                </c:pt>
                <c:pt idx="9">
                  <c:v>1980</c:v>
                </c:pt>
                <c:pt idx="10">
                  <c:v>1981</c:v>
                </c:pt>
                <c:pt idx="11">
                  <c:v>1982</c:v>
                </c:pt>
                <c:pt idx="12">
                  <c:v>1983</c:v>
                </c:pt>
                <c:pt idx="13">
                  <c:v>1984</c:v>
                </c:pt>
                <c:pt idx="14">
                  <c:v>1985</c:v>
                </c:pt>
                <c:pt idx="15">
                  <c:v>1986</c:v>
                </c:pt>
                <c:pt idx="16">
                  <c:v>1987</c:v>
                </c:pt>
                <c:pt idx="17">
                  <c:v>1988</c:v>
                </c:pt>
                <c:pt idx="18">
                  <c:v>1989</c:v>
                </c:pt>
                <c:pt idx="19">
                  <c:v>1990</c:v>
                </c:pt>
                <c:pt idx="20">
                  <c:v>1991</c:v>
                </c:pt>
                <c:pt idx="21">
                  <c:v>1992</c:v>
                </c:pt>
                <c:pt idx="22">
                  <c:v>1993</c:v>
                </c:pt>
                <c:pt idx="23">
                  <c:v>1994</c:v>
                </c:pt>
                <c:pt idx="24">
                  <c:v>1995</c:v>
                </c:pt>
                <c:pt idx="25">
                  <c:v>1996</c:v>
                </c:pt>
                <c:pt idx="26">
                  <c:v>1997</c:v>
                </c:pt>
                <c:pt idx="27">
                  <c:v>1998</c:v>
                </c:pt>
                <c:pt idx="28">
                  <c:v>1999</c:v>
                </c:pt>
                <c:pt idx="29">
                  <c:v>2000</c:v>
                </c:pt>
                <c:pt idx="30">
                  <c:v>2001</c:v>
                </c:pt>
                <c:pt idx="31">
                  <c:v>2002</c:v>
                </c:pt>
                <c:pt idx="32">
                  <c:v>2003</c:v>
                </c:pt>
                <c:pt idx="33">
                  <c:v>2004</c:v>
                </c:pt>
                <c:pt idx="34">
                  <c:v>2005</c:v>
                </c:pt>
                <c:pt idx="35">
                  <c:v>2006</c:v>
                </c:pt>
                <c:pt idx="36">
                  <c:v>2007</c:v>
                </c:pt>
                <c:pt idx="37">
                  <c:v>2008</c:v>
                </c:pt>
                <c:pt idx="38">
                  <c:v>2009</c:v>
                </c:pt>
                <c:pt idx="39">
                  <c:v>2010</c:v>
                </c:pt>
                <c:pt idx="40">
                  <c:v>2011</c:v>
                </c:pt>
                <c:pt idx="41">
                  <c:v>2012</c:v>
                </c:pt>
                <c:pt idx="42">
                  <c:v>2013</c:v>
                </c:pt>
                <c:pt idx="43">
                  <c:v>2014</c:v>
                </c:pt>
              </c:strCache>
            </c:strRef>
          </c:cat>
          <c:val>
            <c:numRef>
              <c:f>Sheet1!$D$2:$D$45</c:f>
              <c:numCache>
                <c:formatCode>General</c:formatCode>
                <c:ptCount val="44"/>
                <c:pt idx="33" formatCode="0">
                  <c:v>3.3082903084286475</c:v>
                </c:pt>
                <c:pt idx="34" formatCode="0">
                  <c:v>3.4686588489073493</c:v>
                </c:pt>
                <c:pt idx="35" formatCode="0">
                  <c:v>3.7419095933499555</c:v>
                </c:pt>
                <c:pt idx="36" formatCode="0">
                  <c:v>2.9521664300050001</c:v>
                </c:pt>
                <c:pt idx="37" formatCode="0">
                  <c:v>2.9766096397159898</c:v>
                </c:pt>
                <c:pt idx="38" formatCode="0">
                  <c:v>3.3189511791707225</c:v>
                </c:pt>
                <c:pt idx="39" formatCode="0">
                  <c:v>3.7568290895722818</c:v>
                </c:pt>
                <c:pt idx="40" formatCode="0">
                  <c:v>3.9669210440897666</c:v>
                </c:pt>
                <c:pt idx="41" formatCode="0">
                  <c:v>4.3563541868320845</c:v>
                </c:pt>
                <c:pt idx="42" formatCode="0">
                  <c:v>3.9984258515236935</c:v>
                </c:pt>
                <c:pt idx="43" formatCode="0">
                  <c:v>3.7703856343832802</c:v>
                </c:pt>
              </c:numCache>
            </c:numRef>
          </c:val>
          <c:smooth val="0"/>
        </c:ser>
        <c:ser>
          <c:idx val="4"/>
          <c:order val="3"/>
          <c:tx>
            <c:strRef>
              <c:f>Sheet1!$E$1</c:f>
              <c:strCache>
                <c:ptCount val="1"/>
                <c:pt idx="0">
                  <c:v>Gy, år 2, 20 gånger</c:v>
                </c:pt>
              </c:strCache>
            </c:strRef>
          </c:tx>
          <c:spPr>
            <a:ln w="38100">
              <a:solidFill>
                <a:srgbClr val="B32B31"/>
              </a:solidFill>
            </a:ln>
          </c:spPr>
          <c:marker>
            <c:symbol val="none"/>
          </c:marker>
          <c:cat>
            <c:strRef>
              <c:f>Sheet1!$A$2:$A$45</c:f>
              <c:strCache>
                <c:ptCount val="44"/>
                <c:pt idx="0">
                  <c:v>1971</c:v>
                </c:pt>
                <c:pt idx="1">
                  <c:v>1972</c:v>
                </c:pt>
                <c:pt idx="2">
                  <c:v>1973</c:v>
                </c:pt>
                <c:pt idx="3">
                  <c:v>1974</c:v>
                </c:pt>
                <c:pt idx="4">
                  <c:v>1975</c:v>
                </c:pt>
                <c:pt idx="5">
                  <c:v>1976</c:v>
                </c:pt>
                <c:pt idx="6">
                  <c:v>1977</c:v>
                </c:pt>
                <c:pt idx="7">
                  <c:v>1978</c:v>
                </c:pt>
                <c:pt idx="8">
                  <c:v>1979</c:v>
                </c:pt>
                <c:pt idx="9">
                  <c:v>1980</c:v>
                </c:pt>
                <c:pt idx="10">
                  <c:v>1981</c:v>
                </c:pt>
                <c:pt idx="11">
                  <c:v>1982</c:v>
                </c:pt>
                <c:pt idx="12">
                  <c:v>1983</c:v>
                </c:pt>
                <c:pt idx="13">
                  <c:v>1984</c:v>
                </c:pt>
                <c:pt idx="14">
                  <c:v>1985</c:v>
                </c:pt>
                <c:pt idx="15">
                  <c:v>1986</c:v>
                </c:pt>
                <c:pt idx="16">
                  <c:v>1987</c:v>
                </c:pt>
                <c:pt idx="17">
                  <c:v>1988</c:v>
                </c:pt>
                <c:pt idx="18">
                  <c:v>1989</c:v>
                </c:pt>
                <c:pt idx="19">
                  <c:v>1990</c:v>
                </c:pt>
                <c:pt idx="20">
                  <c:v>1991</c:v>
                </c:pt>
                <c:pt idx="21">
                  <c:v>1992</c:v>
                </c:pt>
                <c:pt idx="22">
                  <c:v>1993</c:v>
                </c:pt>
                <c:pt idx="23">
                  <c:v>1994</c:v>
                </c:pt>
                <c:pt idx="24">
                  <c:v>1995</c:v>
                </c:pt>
                <c:pt idx="25">
                  <c:v>1996</c:v>
                </c:pt>
                <c:pt idx="26">
                  <c:v>1997</c:v>
                </c:pt>
                <c:pt idx="27">
                  <c:v>1998</c:v>
                </c:pt>
                <c:pt idx="28">
                  <c:v>1999</c:v>
                </c:pt>
                <c:pt idx="29">
                  <c:v>2000</c:v>
                </c:pt>
                <c:pt idx="30">
                  <c:v>2001</c:v>
                </c:pt>
                <c:pt idx="31">
                  <c:v>2002</c:v>
                </c:pt>
                <c:pt idx="32">
                  <c:v>2003</c:v>
                </c:pt>
                <c:pt idx="33">
                  <c:v>2004</c:v>
                </c:pt>
                <c:pt idx="34">
                  <c:v>2005</c:v>
                </c:pt>
                <c:pt idx="35">
                  <c:v>2006</c:v>
                </c:pt>
                <c:pt idx="36">
                  <c:v>2007</c:v>
                </c:pt>
                <c:pt idx="37">
                  <c:v>2008</c:v>
                </c:pt>
                <c:pt idx="38">
                  <c:v>2009</c:v>
                </c:pt>
                <c:pt idx="39">
                  <c:v>2010</c:v>
                </c:pt>
                <c:pt idx="40">
                  <c:v>2011</c:v>
                </c:pt>
                <c:pt idx="41">
                  <c:v>2012</c:v>
                </c:pt>
                <c:pt idx="42">
                  <c:v>2013</c:v>
                </c:pt>
                <c:pt idx="43">
                  <c:v>2014</c:v>
                </c:pt>
              </c:strCache>
            </c:strRef>
          </c:cat>
          <c:val>
            <c:numRef>
              <c:f>Sheet1!$E$2:$E$45</c:f>
              <c:numCache>
                <c:formatCode>General</c:formatCode>
                <c:ptCount val="44"/>
                <c:pt idx="33" formatCode="0">
                  <c:v>2.349433942138945</c:v>
                </c:pt>
                <c:pt idx="34" formatCode="0">
                  <c:v>2.5219574000600948</c:v>
                </c:pt>
                <c:pt idx="35" formatCode="0">
                  <c:v>2.6066997989301548</c:v>
                </c:pt>
                <c:pt idx="36" formatCode="0">
                  <c:v>2.40410025583021</c:v>
                </c:pt>
                <c:pt idx="37" formatCode="0">
                  <c:v>2.3229483225087701</c:v>
                </c:pt>
                <c:pt idx="38" formatCode="0">
                  <c:v>2.9399065055431297</c:v>
                </c:pt>
                <c:pt idx="39" formatCode="0">
                  <c:v>3.2048198557234597</c:v>
                </c:pt>
                <c:pt idx="40" formatCode="0">
                  <c:v>3.0842897692212752</c:v>
                </c:pt>
                <c:pt idx="41" formatCode="0">
                  <c:v>3.0379195072847351</c:v>
                </c:pt>
                <c:pt idx="42" formatCode="0">
                  <c:v>3.2718050863235653</c:v>
                </c:pt>
                <c:pt idx="43" formatCode="0">
                  <c:v>3.7025682164515099</c:v>
                </c:pt>
              </c:numCache>
            </c:numRef>
          </c:val>
          <c:smooth val="0"/>
        </c:ser>
        <c:dLbls>
          <c:showLegendKey val="0"/>
          <c:showVal val="0"/>
          <c:showCatName val="0"/>
          <c:showSerName val="0"/>
          <c:showPercent val="0"/>
          <c:showBubbleSize val="0"/>
        </c:dLbls>
        <c:smooth val="0"/>
        <c:axId val="308666296"/>
        <c:axId val="308666688"/>
      </c:lineChart>
      <c:catAx>
        <c:axId val="308666296"/>
        <c:scaling>
          <c:orientation val="minMax"/>
        </c:scaling>
        <c:delete val="0"/>
        <c:axPos val="b"/>
        <c:numFmt formatCode="General" sourceLinked="1"/>
        <c:majorTickMark val="out"/>
        <c:minorTickMark val="none"/>
        <c:tickLblPos val="nextTo"/>
        <c:spPr>
          <a:ln w="9525">
            <a:solidFill>
              <a:schemeClr val="tx1"/>
            </a:solidFill>
            <a:prstDash val="solid"/>
          </a:ln>
        </c:spPr>
        <c:txPr>
          <a:bodyPr rot="0" vert="horz"/>
          <a:lstStyle/>
          <a:p>
            <a:pPr>
              <a:defRPr sz="1800" b="0" i="0" u="none" strike="noStrike" baseline="0">
                <a:solidFill>
                  <a:schemeClr val="tx1"/>
                </a:solidFill>
                <a:latin typeface="Gill Sans MT" pitchFamily="34" charset="0"/>
                <a:ea typeface="Arial"/>
                <a:cs typeface="Arial"/>
              </a:defRPr>
            </a:pPr>
            <a:endParaRPr lang="sv-SE"/>
          </a:p>
        </c:txPr>
        <c:crossAx val="308666688"/>
        <c:crosses val="autoZero"/>
        <c:auto val="1"/>
        <c:lblAlgn val="ctr"/>
        <c:lblOffset val="100"/>
        <c:tickLblSkip val="4"/>
        <c:tickMarkSkip val="1"/>
        <c:noMultiLvlLbl val="0"/>
      </c:catAx>
      <c:valAx>
        <c:axId val="308666688"/>
        <c:scaling>
          <c:orientation val="minMax"/>
          <c:max val="8"/>
        </c:scaling>
        <c:delete val="0"/>
        <c:axPos val="l"/>
        <c:majorGridlines>
          <c:spPr>
            <a:ln w="2975">
              <a:solidFill>
                <a:schemeClr val="tx1">
                  <a:lumMod val="65000"/>
                </a:schemeClr>
              </a:solidFill>
              <a:prstDash val="solid"/>
            </a:ln>
          </c:spPr>
        </c:majorGridlines>
        <c:numFmt formatCode="0" sourceLinked="1"/>
        <c:majorTickMark val="none"/>
        <c:minorTickMark val="none"/>
        <c:tickLblPos val="nextTo"/>
        <c:spPr>
          <a:ln w="2975">
            <a:solidFill>
              <a:schemeClr val="tx1"/>
            </a:solidFill>
            <a:prstDash val="solid"/>
          </a:ln>
        </c:spPr>
        <c:txPr>
          <a:bodyPr rot="0" vert="horz"/>
          <a:lstStyle/>
          <a:p>
            <a:pPr>
              <a:defRPr sz="1800" b="0" i="0" u="none" strike="noStrike" baseline="0">
                <a:solidFill>
                  <a:schemeClr val="tx1"/>
                </a:solidFill>
                <a:latin typeface="Gill Sans MT" pitchFamily="34" charset="0"/>
                <a:ea typeface="Arial"/>
                <a:cs typeface="Arial"/>
              </a:defRPr>
            </a:pPr>
            <a:endParaRPr lang="sv-SE"/>
          </a:p>
        </c:txPr>
        <c:crossAx val="308666296"/>
        <c:crosses val="autoZero"/>
        <c:crossBetween val="midCat"/>
        <c:majorUnit val="2"/>
      </c:valAx>
      <c:spPr>
        <a:solidFill>
          <a:schemeClr val="tx1"/>
        </a:solidFill>
        <a:ln w="2975">
          <a:solidFill>
            <a:schemeClr val="tx1"/>
          </a:solidFill>
          <a:prstDash val="solid"/>
        </a:ln>
      </c:spPr>
    </c:plotArea>
    <c:legend>
      <c:legendPos val="t"/>
      <c:layout>
        <c:manualLayout>
          <c:xMode val="edge"/>
          <c:yMode val="edge"/>
          <c:x val="0.2259031719317475"/>
          <c:y val="0.11306109827541472"/>
          <c:w val="0.71697445671684612"/>
          <c:h val="0.13890553309759543"/>
        </c:manualLayout>
      </c:layout>
      <c:overlay val="0"/>
      <c:txPr>
        <a:bodyPr/>
        <a:lstStyle/>
        <a:p>
          <a:pPr>
            <a:defRPr sz="1800" b="0">
              <a:solidFill>
                <a:schemeClr val="bg1"/>
              </a:solidFill>
              <a:latin typeface="Gill Sans MT" pitchFamily="34" charset="0"/>
              <a:cs typeface="Arial" pitchFamily="34" charset="0"/>
            </a:defRPr>
          </a:pPr>
          <a:endParaRPr lang="sv-SE"/>
        </a:p>
      </c:txPr>
    </c:legend>
    <c:plotVisOnly val="1"/>
    <c:dispBlanksAs val="gap"/>
    <c:showDLblsOverMax val="0"/>
  </c:chart>
  <c:spPr>
    <a:noFill/>
    <a:ln>
      <a:noFill/>
    </a:ln>
  </c:spPr>
  <c:txPr>
    <a:bodyPr/>
    <a:lstStyle/>
    <a:p>
      <a:pPr>
        <a:defRPr sz="1687" b="1" i="0" u="none" strike="noStrike" baseline="0">
          <a:solidFill>
            <a:schemeClr val="tx1"/>
          </a:solidFill>
          <a:latin typeface="Times New Roman"/>
          <a:ea typeface="Times New Roman"/>
          <a:cs typeface="Times New Roman"/>
        </a:defRPr>
      </a:pPr>
      <a:endParaRPr lang="sv-SE"/>
    </a:p>
  </c:txPr>
  <c:externalData r:id="rId2">
    <c:autoUpdate val="0"/>
  </c:externalData>
  <c:userShapes r:id="rId3"/>
</c:chartSpace>
</file>

<file path=ppt/charts/chart17.xml><?xml version="1.0" encoding="utf-8"?>
<c:chartSpace xmlns:c="http://schemas.openxmlformats.org/drawingml/2006/chart" xmlns:a="http://schemas.openxmlformats.org/drawingml/2006/main" xmlns:r="http://schemas.openxmlformats.org/officeDocument/2006/relationships">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7.0383409222997087E-2"/>
          <c:y val="3.859215408658434E-2"/>
          <c:w val="0.93300248138957864"/>
          <c:h val="0.61366278535571639"/>
        </c:manualLayout>
      </c:layout>
      <c:barChart>
        <c:barDir val="col"/>
        <c:grouping val="clustered"/>
        <c:varyColors val="0"/>
        <c:ser>
          <c:idx val="0"/>
          <c:order val="0"/>
          <c:tx>
            <c:strRef>
              <c:f>Sheet1!$B$3</c:f>
              <c:strCache>
                <c:ptCount val="1"/>
                <c:pt idx="0">
                  <c:v>Årskurs 9</c:v>
                </c:pt>
              </c:strCache>
            </c:strRef>
          </c:tx>
          <c:spPr>
            <a:solidFill>
              <a:srgbClr val="004687"/>
            </a:solidFill>
            <a:ln w="38097">
              <a:noFill/>
              <a:prstDash val="solid"/>
            </a:ln>
          </c:spPr>
          <c:invertIfNegative val="0"/>
          <c:cat>
            <c:strRef>
              <c:f>Sheet1!$A$4:$A$16</c:f>
              <c:strCache>
                <c:ptCount val="13"/>
                <c:pt idx="0">
                  <c:v>Cannabis totalt</c:v>
                </c:pt>
                <c:pt idx="1">
                  <c:v>Marijuana</c:v>
                </c:pt>
                <c:pt idx="2">
                  <c:v>Hasch</c:v>
                </c:pt>
                <c:pt idx="3">
                  <c:v>Spice el. likn.</c:v>
                </c:pt>
                <c:pt idx="4">
                  <c:v>Ecstasy</c:v>
                </c:pt>
                <c:pt idx="5">
                  <c:v>Sömn/lugnande</c:v>
                </c:pt>
                <c:pt idx="6">
                  <c:v>Kokain</c:v>
                </c:pt>
                <c:pt idx="7">
                  <c:v>Amfetamin</c:v>
                </c:pt>
                <c:pt idx="8">
                  <c:v>Annat</c:v>
                </c:pt>
                <c:pt idx="9">
                  <c:v>Vet ej</c:v>
                </c:pt>
                <c:pt idx="10">
                  <c:v>GHB</c:v>
                </c:pt>
                <c:pt idx="11">
                  <c:v>Heroin</c:v>
                </c:pt>
                <c:pt idx="12">
                  <c:v>Ej svar</c:v>
                </c:pt>
              </c:strCache>
            </c:strRef>
          </c:cat>
          <c:val>
            <c:numRef>
              <c:f>Sheet1!$B$4:$B$16</c:f>
              <c:numCache>
                <c:formatCode>###0.0</c:formatCode>
                <c:ptCount val="13"/>
                <c:pt idx="0">
                  <c:v>81.947179383747695</c:v>
                </c:pt>
                <c:pt idx="1">
                  <c:v>71.325206269104783</c:v>
                </c:pt>
                <c:pt idx="2">
                  <c:v>52.173151435996132</c:v>
                </c:pt>
                <c:pt idx="3">
                  <c:v>45.982165565178349</c:v>
                </c:pt>
                <c:pt idx="4">
                  <c:v>7.8941019567643584</c:v>
                </c:pt>
                <c:pt idx="5">
                  <c:v>8.3438069764426075</c:v>
                </c:pt>
                <c:pt idx="6">
                  <c:v>8.4008192353727633</c:v>
                </c:pt>
                <c:pt idx="7">
                  <c:v>9.6817097430378602</c:v>
                </c:pt>
                <c:pt idx="8">
                  <c:v>4.6051348779488261</c:v>
                </c:pt>
                <c:pt idx="9">
                  <c:v>6.339102075435302</c:v>
                </c:pt>
                <c:pt idx="10">
                  <c:v>3.3409051732146615</c:v>
                </c:pt>
                <c:pt idx="11">
                  <c:v>4.9379987053016796</c:v>
                </c:pt>
                <c:pt idx="12">
                  <c:v>2.247806133271109</c:v>
                </c:pt>
              </c:numCache>
            </c:numRef>
          </c:val>
        </c:ser>
        <c:ser>
          <c:idx val="4"/>
          <c:order val="1"/>
          <c:tx>
            <c:strRef>
              <c:f>Sheet1!$C$3</c:f>
              <c:strCache>
                <c:ptCount val="1"/>
                <c:pt idx="0">
                  <c:v>Gymnasiets år 2</c:v>
                </c:pt>
              </c:strCache>
            </c:strRef>
          </c:tx>
          <c:spPr>
            <a:solidFill>
              <a:srgbClr val="BEBC00"/>
            </a:solidFill>
            <a:ln w="38097">
              <a:noFill/>
              <a:prstDash val="solid"/>
            </a:ln>
          </c:spPr>
          <c:invertIfNegative val="0"/>
          <c:cat>
            <c:strRef>
              <c:f>Sheet1!$A$4:$A$16</c:f>
              <c:strCache>
                <c:ptCount val="13"/>
                <c:pt idx="0">
                  <c:v>Cannabis totalt</c:v>
                </c:pt>
                <c:pt idx="1">
                  <c:v>Marijuana</c:v>
                </c:pt>
                <c:pt idx="2">
                  <c:v>Hasch</c:v>
                </c:pt>
                <c:pt idx="3">
                  <c:v>Spice el. likn.</c:v>
                </c:pt>
                <c:pt idx="4">
                  <c:v>Ecstasy</c:v>
                </c:pt>
                <c:pt idx="5">
                  <c:v>Sömn/lugnande</c:v>
                </c:pt>
                <c:pt idx="6">
                  <c:v>Kokain</c:v>
                </c:pt>
                <c:pt idx="7">
                  <c:v>Amfetamin</c:v>
                </c:pt>
                <c:pt idx="8">
                  <c:v>Annat</c:v>
                </c:pt>
                <c:pt idx="9">
                  <c:v>Vet ej</c:v>
                </c:pt>
                <c:pt idx="10">
                  <c:v>GHB</c:v>
                </c:pt>
                <c:pt idx="11">
                  <c:v>Heroin</c:v>
                </c:pt>
                <c:pt idx="12">
                  <c:v>Ej svar</c:v>
                </c:pt>
              </c:strCache>
            </c:strRef>
          </c:cat>
          <c:val>
            <c:numRef>
              <c:f>Sheet1!$C$4:$C$16</c:f>
              <c:numCache>
                <c:formatCode>###0.0</c:formatCode>
                <c:ptCount val="13"/>
                <c:pt idx="0">
                  <c:v>93.095715635854532</c:v>
                </c:pt>
                <c:pt idx="1">
                  <c:v>77.229521966214833</c:v>
                </c:pt>
                <c:pt idx="2">
                  <c:v>55.205150044801634</c:v>
                </c:pt>
                <c:pt idx="3">
                  <c:v>32.417828903365958</c:v>
                </c:pt>
                <c:pt idx="4">
                  <c:v>9.0318666173773625</c:v>
                </c:pt>
                <c:pt idx="5">
                  <c:v>8.3320741681898181</c:v>
                </c:pt>
                <c:pt idx="6">
                  <c:v>7.7771323358278925</c:v>
                </c:pt>
                <c:pt idx="7">
                  <c:v>7.6789134578561793</c:v>
                </c:pt>
                <c:pt idx="8">
                  <c:v>3.6793759345828239</c:v>
                </c:pt>
                <c:pt idx="9">
                  <c:v>1.8113103672503696</c:v>
                </c:pt>
                <c:pt idx="10">
                  <c:v>1.5564647023201963</c:v>
                </c:pt>
                <c:pt idx="11">
                  <c:v>1.4386423955051177</c:v>
                </c:pt>
                <c:pt idx="12" formatCode="####.0">
                  <c:v>0.47272379867052799</c:v>
                </c:pt>
              </c:numCache>
            </c:numRef>
          </c:val>
        </c:ser>
        <c:dLbls>
          <c:showLegendKey val="0"/>
          <c:showVal val="0"/>
          <c:showCatName val="0"/>
          <c:showSerName val="0"/>
          <c:showPercent val="0"/>
          <c:showBubbleSize val="0"/>
        </c:dLbls>
        <c:gapWidth val="115"/>
        <c:axId val="308667864"/>
        <c:axId val="308668256"/>
      </c:barChart>
      <c:catAx>
        <c:axId val="308667864"/>
        <c:scaling>
          <c:orientation val="minMax"/>
        </c:scaling>
        <c:delete val="0"/>
        <c:axPos val="b"/>
        <c:numFmt formatCode="General" sourceLinked="1"/>
        <c:majorTickMark val="out"/>
        <c:minorTickMark val="none"/>
        <c:tickLblPos val="nextTo"/>
        <c:spPr>
          <a:noFill/>
          <a:ln w="3175">
            <a:solidFill>
              <a:srgbClr val="004687"/>
            </a:solidFill>
            <a:prstDash val="solid"/>
          </a:ln>
        </c:spPr>
        <c:txPr>
          <a:bodyPr rot="-5400000" vert="horz"/>
          <a:lstStyle/>
          <a:p>
            <a:pPr>
              <a:defRPr sz="1800" b="0" i="0" u="none" strike="noStrike" baseline="0">
                <a:solidFill>
                  <a:schemeClr val="tx1"/>
                </a:solidFill>
                <a:latin typeface="Gill Sans MT" pitchFamily="34" charset="0"/>
                <a:ea typeface="Arial"/>
                <a:cs typeface="Arial"/>
              </a:defRPr>
            </a:pPr>
            <a:endParaRPr lang="sv-SE"/>
          </a:p>
        </c:txPr>
        <c:crossAx val="308668256"/>
        <c:crosses val="autoZero"/>
        <c:auto val="1"/>
        <c:lblAlgn val="ctr"/>
        <c:lblOffset val="100"/>
        <c:tickLblSkip val="1"/>
        <c:tickMarkSkip val="1"/>
        <c:noMultiLvlLbl val="0"/>
      </c:catAx>
      <c:valAx>
        <c:axId val="308668256"/>
        <c:scaling>
          <c:orientation val="minMax"/>
          <c:max val="100"/>
          <c:min val="0"/>
        </c:scaling>
        <c:delete val="0"/>
        <c:axPos val="l"/>
        <c:majorGridlines>
          <c:spPr>
            <a:ln w="3175">
              <a:solidFill>
                <a:srgbClr val="BFBFBF"/>
              </a:solidFill>
              <a:prstDash val="solid"/>
            </a:ln>
            <a:effectLst/>
          </c:spPr>
        </c:majorGridlines>
        <c:numFmt formatCode="General" sourceLinked="0"/>
        <c:majorTickMark val="none"/>
        <c:minorTickMark val="none"/>
        <c:tickLblPos val="nextTo"/>
        <c:spPr>
          <a:ln w="3175">
            <a:solidFill>
              <a:srgbClr val="BFBFBF"/>
            </a:solidFill>
            <a:prstDash val="solid"/>
          </a:ln>
        </c:spPr>
        <c:txPr>
          <a:bodyPr rot="0" vert="horz"/>
          <a:lstStyle/>
          <a:p>
            <a:pPr>
              <a:defRPr sz="1800" b="0" i="0" u="none" strike="noStrike" baseline="0">
                <a:solidFill>
                  <a:schemeClr val="tx1"/>
                </a:solidFill>
                <a:latin typeface="Gill Sans MT" pitchFamily="34" charset="0"/>
                <a:ea typeface="helvetica"/>
                <a:cs typeface="Arial" pitchFamily="34" charset="0"/>
              </a:defRPr>
            </a:pPr>
            <a:endParaRPr lang="sv-SE"/>
          </a:p>
        </c:txPr>
        <c:crossAx val="308667864"/>
        <c:crosses val="autoZero"/>
        <c:crossBetween val="between"/>
        <c:majorUnit val="25"/>
      </c:valAx>
      <c:spPr>
        <a:solidFill>
          <a:schemeClr val="tx1"/>
        </a:solidFill>
        <a:ln w="3175">
          <a:solidFill>
            <a:srgbClr val="004687"/>
          </a:solidFill>
          <a:prstDash val="solid"/>
        </a:ln>
      </c:spPr>
    </c:plotArea>
    <c:legend>
      <c:legendPos val="t"/>
      <c:layout>
        <c:manualLayout>
          <c:xMode val="edge"/>
          <c:yMode val="edge"/>
          <c:x val="0.37109236294167364"/>
          <c:y val="0.10406905159118712"/>
          <c:w val="0.5705199906970212"/>
          <c:h val="7.1157135233036517E-2"/>
        </c:manualLayout>
      </c:layout>
      <c:overlay val="0"/>
      <c:txPr>
        <a:bodyPr/>
        <a:lstStyle/>
        <a:p>
          <a:pPr>
            <a:defRPr sz="1800" b="0">
              <a:solidFill>
                <a:schemeClr val="bg1"/>
              </a:solidFill>
              <a:latin typeface="Gill Sans MT" pitchFamily="34" charset="0"/>
              <a:cs typeface="Arial" pitchFamily="34" charset="0"/>
            </a:defRPr>
          </a:pPr>
          <a:endParaRPr lang="sv-SE"/>
        </a:p>
      </c:txPr>
    </c:legend>
    <c:plotVisOnly val="1"/>
    <c:dispBlanksAs val="gap"/>
    <c:showDLblsOverMax val="0"/>
  </c:chart>
  <c:spPr>
    <a:noFill/>
    <a:ln>
      <a:noFill/>
    </a:ln>
  </c:spPr>
  <c:txPr>
    <a:bodyPr/>
    <a:lstStyle/>
    <a:p>
      <a:pPr>
        <a:defRPr sz="1800" b="1" i="0" u="none" strike="noStrike" baseline="0">
          <a:solidFill>
            <a:schemeClr val="tx1"/>
          </a:solidFill>
          <a:latin typeface="Times New Roman"/>
          <a:ea typeface="Times New Roman"/>
          <a:cs typeface="Times New Roman"/>
        </a:defRPr>
      </a:pPr>
      <a:endParaRPr lang="sv-SE"/>
    </a:p>
  </c:txPr>
  <c:externalData r:id="rId1">
    <c:autoUpdate val="0"/>
  </c:externalData>
</c:chartSpace>
</file>

<file path=ppt/charts/chart18.xml><?xml version="1.0" encoding="utf-8"?>
<c:chartSpace xmlns:c="http://schemas.openxmlformats.org/drawingml/2006/chart" xmlns:a="http://schemas.openxmlformats.org/drawingml/2006/main" xmlns:r="http://schemas.openxmlformats.org/officeDocument/2006/relationships">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7.0383409222997087E-2"/>
          <c:y val="3.859215408658434E-2"/>
          <c:w val="0.93300248138957864"/>
          <c:h val="0.68547185078577011"/>
        </c:manualLayout>
      </c:layout>
      <c:barChart>
        <c:barDir val="col"/>
        <c:grouping val="clustered"/>
        <c:varyColors val="0"/>
        <c:ser>
          <c:idx val="0"/>
          <c:order val="0"/>
          <c:tx>
            <c:strRef>
              <c:f>Sheet1!$A$5</c:f>
              <c:strCache>
                <c:ptCount val="1"/>
                <c:pt idx="0">
                  <c:v>Årskurs 9</c:v>
                </c:pt>
              </c:strCache>
            </c:strRef>
          </c:tx>
          <c:spPr>
            <a:solidFill>
              <a:srgbClr val="004687"/>
            </a:solidFill>
            <a:ln w="38097">
              <a:noFill/>
              <a:prstDash val="solid"/>
            </a:ln>
          </c:spPr>
          <c:invertIfNegative val="0"/>
          <c:cat>
            <c:multiLvlStrRef>
              <c:f>Sheet1!$B$3:$G$4</c:f>
              <c:multiLvlStrCache>
                <c:ptCount val="6"/>
                <c:lvl>
                  <c:pt idx="0">
                    <c:v>Pojkar</c:v>
                  </c:pt>
                  <c:pt idx="1">
                    <c:v>Flickor</c:v>
                  </c:pt>
                  <c:pt idx="2">
                    <c:v>Pojkar</c:v>
                  </c:pt>
                  <c:pt idx="3">
                    <c:v>Flickor</c:v>
                  </c:pt>
                  <c:pt idx="4">
                    <c:v>Pojkar</c:v>
                  </c:pt>
                  <c:pt idx="5">
                    <c:v>Flickor</c:v>
                  </c:pt>
                </c:lvl>
                <c:lvl>
                  <c:pt idx="0">
                    <c:v>Spice eller liknande rökmixar</c:v>
                  </c:pt>
                  <c:pt idx="2">
                    <c:v>Övriga nätdroger</c:v>
                  </c:pt>
                  <c:pt idx="4">
                    <c:v>Nätdroger totalt</c:v>
                  </c:pt>
                </c:lvl>
              </c:multiLvlStrCache>
            </c:multiLvlStrRef>
          </c:cat>
          <c:val>
            <c:numRef>
              <c:f>Sheet1!$B$5:$G$5</c:f>
              <c:numCache>
                <c:formatCode>0.0</c:formatCode>
                <c:ptCount val="6"/>
                <c:pt idx="0">
                  <c:v>2.4380652772316198</c:v>
                </c:pt>
                <c:pt idx="1">
                  <c:v>2.3529411764705901</c:v>
                </c:pt>
                <c:pt idx="2" formatCode="General">
                  <c:v>0.4</c:v>
                </c:pt>
                <c:pt idx="3" formatCode="General">
                  <c:v>0.1</c:v>
                </c:pt>
                <c:pt idx="4">
                  <c:v>2.79307631785995</c:v>
                </c:pt>
                <c:pt idx="5">
                  <c:v>2.43799915931063</c:v>
                </c:pt>
              </c:numCache>
            </c:numRef>
          </c:val>
        </c:ser>
        <c:ser>
          <c:idx val="4"/>
          <c:order val="1"/>
          <c:tx>
            <c:strRef>
              <c:f>Sheet1!$A$6</c:f>
              <c:strCache>
                <c:ptCount val="1"/>
                <c:pt idx="0">
                  <c:v>Gymnasiet, år 2</c:v>
                </c:pt>
              </c:strCache>
            </c:strRef>
          </c:tx>
          <c:spPr>
            <a:solidFill>
              <a:srgbClr val="BEBC00"/>
            </a:solidFill>
            <a:ln w="38097">
              <a:noFill/>
              <a:prstDash val="solid"/>
            </a:ln>
          </c:spPr>
          <c:invertIfNegative val="0"/>
          <c:cat>
            <c:multiLvlStrRef>
              <c:f>Sheet1!$B$3:$G$4</c:f>
              <c:multiLvlStrCache>
                <c:ptCount val="6"/>
                <c:lvl>
                  <c:pt idx="0">
                    <c:v>Pojkar</c:v>
                  </c:pt>
                  <c:pt idx="1">
                    <c:v>Flickor</c:v>
                  </c:pt>
                  <c:pt idx="2">
                    <c:v>Pojkar</c:v>
                  </c:pt>
                  <c:pt idx="3">
                    <c:v>Flickor</c:v>
                  </c:pt>
                  <c:pt idx="4">
                    <c:v>Pojkar</c:v>
                  </c:pt>
                  <c:pt idx="5">
                    <c:v>Flickor</c:v>
                  </c:pt>
                </c:lvl>
                <c:lvl>
                  <c:pt idx="0">
                    <c:v>Spice eller liknande rökmixar</c:v>
                  </c:pt>
                  <c:pt idx="2">
                    <c:v>Övriga nätdroger</c:v>
                  </c:pt>
                  <c:pt idx="4">
                    <c:v>Nätdroger totalt</c:v>
                  </c:pt>
                </c:lvl>
              </c:multiLvlStrCache>
            </c:multiLvlStrRef>
          </c:cat>
          <c:val>
            <c:numRef>
              <c:f>Sheet1!$B$6:$G$6</c:f>
              <c:numCache>
                <c:formatCode>0.0</c:formatCode>
                <c:ptCount val="6"/>
                <c:pt idx="0">
                  <c:v>5.6174089068825896</c:v>
                </c:pt>
                <c:pt idx="1">
                  <c:v>2.5419145484045398</c:v>
                </c:pt>
                <c:pt idx="2" formatCode="General">
                  <c:v>0.8</c:v>
                </c:pt>
                <c:pt idx="3" formatCode="General">
                  <c:v>0.4</c:v>
                </c:pt>
                <c:pt idx="4">
                  <c:v>6.0759493670886098</c:v>
                </c:pt>
                <c:pt idx="5">
                  <c:v>2.7041644131963198</c:v>
                </c:pt>
              </c:numCache>
            </c:numRef>
          </c:val>
        </c:ser>
        <c:dLbls>
          <c:showLegendKey val="0"/>
          <c:showVal val="0"/>
          <c:showCatName val="0"/>
          <c:showSerName val="0"/>
          <c:showPercent val="0"/>
          <c:showBubbleSize val="0"/>
        </c:dLbls>
        <c:gapWidth val="115"/>
        <c:axId val="308668648"/>
        <c:axId val="308669040"/>
      </c:barChart>
      <c:catAx>
        <c:axId val="308668648"/>
        <c:scaling>
          <c:orientation val="minMax"/>
        </c:scaling>
        <c:delete val="0"/>
        <c:axPos val="b"/>
        <c:numFmt formatCode="General" sourceLinked="1"/>
        <c:majorTickMark val="out"/>
        <c:minorTickMark val="none"/>
        <c:tickLblPos val="nextTo"/>
        <c:spPr>
          <a:noFill/>
          <a:ln w="3175">
            <a:solidFill>
              <a:schemeClr val="tx1">
                <a:lumMod val="95000"/>
              </a:schemeClr>
            </a:solidFill>
            <a:prstDash val="solid"/>
          </a:ln>
        </c:spPr>
        <c:txPr>
          <a:bodyPr rot="0" vert="horz"/>
          <a:lstStyle/>
          <a:p>
            <a:pPr>
              <a:defRPr sz="1800" b="0" i="0" u="none" strike="noStrike" baseline="0">
                <a:solidFill>
                  <a:schemeClr val="tx1"/>
                </a:solidFill>
                <a:latin typeface="Gill Sans MT" pitchFamily="34" charset="0"/>
                <a:ea typeface="Arial"/>
                <a:cs typeface="Arial"/>
              </a:defRPr>
            </a:pPr>
            <a:endParaRPr lang="sv-SE"/>
          </a:p>
        </c:txPr>
        <c:crossAx val="308669040"/>
        <c:crosses val="autoZero"/>
        <c:auto val="1"/>
        <c:lblAlgn val="ctr"/>
        <c:lblOffset val="100"/>
        <c:tickMarkSkip val="1"/>
        <c:noMultiLvlLbl val="0"/>
      </c:catAx>
      <c:valAx>
        <c:axId val="308669040"/>
        <c:scaling>
          <c:orientation val="minMax"/>
          <c:max val="8"/>
          <c:min val="0"/>
        </c:scaling>
        <c:delete val="0"/>
        <c:axPos val="l"/>
        <c:majorGridlines>
          <c:spPr>
            <a:ln w="3175">
              <a:solidFill>
                <a:srgbClr val="BFBFBF"/>
              </a:solidFill>
              <a:prstDash val="solid"/>
            </a:ln>
            <a:effectLst/>
          </c:spPr>
        </c:majorGridlines>
        <c:numFmt formatCode="General" sourceLinked="0"/>
        <c:majorTickMark val="none"/>
        <c:minorTickMark val="none"/>
        <c:tickLblPos val="nextTo"/>
        <c:spPr>
          <a:ln w="3175">
            <a:solidFill>
              <a:srgbClr val="BFBFBF"/>
            </a:solidFill>
            <a:prstDash val="solid"/>
          </a:ln>
        </c:spPr>
        <c:txPr>
          <a:bodyPr rot="0" vert="horz"/>
          <a:lstStyle/>
          <a:p>
            <a:pPr>
              <a:defRPr sz="1800" b="0" i="0" u="none" strike="noStrike" baseline="0">
                <a:solidFill>
                  <a:schemeClr val="tx1"/>
                </a:solidFill>
                <a:latin typeface="Gill Sans MT" pitchFamily="34" charset="0"/>
                <a:ea typeface="helvetica"/>
                <a:cs typeface="Arial" pitchFamily="34" charset="0"/>
              </a:defRPr>
            </a:pPr>
            <a:endParaRPr lang="sv-SE"/>
          </a:p>
        </c:txPr>
        <c:crossAx val="308668648"/>
        <c:crosses val="autoZero"/>
        <c:crossBetween val="between"/>
        <c:majorUnit val="2"/>
      </c:valAx>
      <c:spPr>
        <a:solidFill>
          <a:schemeClr val="tx1"/>
        </a:solidFill>
        <a:ln w="3175">
          <a:solidFill>
            <a:srgbClr val="004687"/>
          </a:solidFill>
          <a:prstDash val="solid"/>
        </a:ln>
      </c:spPr>
    </c:plotArea>
    <c:legend>
      <c:legendPos val="t"/>
      <c:layout>
        <c:manualLayout>
          <c:xMode val="edge"/>
          <c:yMode val="edge"/>
          <c:x val="9.912465842181041E-2"/>
          <c:y val="5.5341445442174016E-2"/>
          <c:w val="0.42563630532296731"/>
          <c:h val="6.8388441809919626E-2"/>
        </c:manualLayout>
      </c:layout>
      <c:overlay val="0"/>
      <c:txPr>
        <a:bodyPr/>
        <a:lstStyle/>
        <a:p>
          <a:pPr>
            <a:defRPr sz="1800" b="0">
              <a:solidFill>
                <a:schemeClr val="bg1"/>
              </a:solidFill>
              <a:latin typeface="Gill Sans MT" pitchFamily="34" charset="0"/>
              <a:cs typeface="Arial" pitchFamily="34" charset="0"/>
            </a:defRPr>
          </a:pPr>
          <a:endParaRPr lang="sv-SE"/>
        </a:p>
      </c:txPr>
    </c:legend>
    <c:plotVisOnly val="1"/>
    <c:dispBlanksAs val="gap"/>
    <c:showDLblsOverMax val="0"/>
  </c:chart>
  <c:spPr>
    <a:noFill/>
    <a:ln>
      <a:noFill/>
    </a:ln>
  </c:spPr>
  <c:txPr>
    <a:bodyPr/>
    <a:lstStyle/>
    <a:p>
      <a:pPr>
        <a:defRPr sz="1800" b="1" i="0" u="none" strike="noStrike" baseline="0">
          <a:solidFill>
            <a:schemeClr val="tx1"/>
          </a:solidFill>
          <a:latin typeface="Times New Roman"/>
          <a:ea typeface="Times New Roman"/>
          <a:cs typeface="Times New Roman"/>
        </a:defRPr>
      </a:pPr>
      <a:endParaRPr lang="sv-SE"/>
    </a:p>
  </c:txPr>
  <c:externalData r:id="rId1">
    <c:autoUpdate val="0"/>
  </c:externalData>
</c:chartSpace>
</file>

<file path=ppt/charts/chart19.xml><?xml version="1.0" encoding="utf-8"?>
<c:chartSpace xmlns:c="http://schemas.openxmlformats.org/drawingml/2006/chart" xmlns:a="http://schemas.openxmlformats.org/drawingml/2006/main" xmlns:r="http://schemas.openxmlformats.org/officeDocument/2006/relationships">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lrMapOvr bg1="dk1" tx1="lt1" bg2="dk2" tx2="lt2" accent1="accent1" accent2="accent2" accent3="accent3" accent4="accent4" accent5="accent5" accent6="accent6" hlink="hlink" folHlink="folHlink"/>
  <c:chart>
    <c:autoTitleDeleted val="0"/>
    <c:plotArea>
      <c:layout>
        <c:manualLayout>
          <c:layoutTarget val="inner"/>
          <c:xMode val="edge"/>
          <c:yMode val="edge"/>
          <c:x val="6.2202090209048634E-2"/>
          <c:y val="8.8999306894035068E-2"/>
          <c:w val="0.91397849462365865"/>
          <c:h val="0.79429078034902867"/>
        </c:manualLayout>
      </c:layout>
      <c:lineChart>
        <c:grouping val="standard"/>
        <c:varyColors val="0"/>
        <c:ser>
          <c:idx val="1"/>
          <c:order val="0"/>
          <c:tx>
            <c:strRef>
              <c:f>Sheet1!$B$3</c:f>
              <c:strCache>
                <c:ptCount val="1"/>
                <c:pt idx="0">
                  <c:v>Pojkar, åk 9</c:v>
                </c:pt>
              </c:strCache>
            </c:strRef>
          </c:tx>
          <c:spPr>
            <a:ln w="38100">
              <a:solidFill>
                <a:srgbClr val="004687"/>
              </a:solidFill>
            </a:ln>
          </c:spPr>
          <c:marker>
            <c:symbol val="none"/>
          </c:marker>
          <c:cat>
            <c:strRef>
              <c:f>Sheet1!$A$4:$A$47</c:f>
              <c:strCache>
                <c:ptCount val="44"/>
                <c:pt idx="0">
                  <c:v>1971</c:v>
                </c:pt>
                <c:pt idx="1">
                  <c:v>1972</c:v>
                </c:pt>
                <c:pt idx="2">
                  <c:v>1973</c:v>
                </c:pt>
                <c:pt idx="3">
                  <c:v>1974</c:v>
                </c:pt>
                <c:pt idx="4">
                  <c:v>1975</c:v>
                </c:pt>
                <c:pt idx="5">
                  <c:v>1976</c:v>
                </c:pt>
                <c:pt idx="6">
                  <c:v>1977</c:v>
                </c:pt>
                <c:pt idx="7">
                  <c:v>1978</c:v>
                </c:pt>
                <c:pt idx="8">
                  <c:v>1979</c:v>
                </c:pt>
                <c:pt idx="9">
                  <c:v>1980</c:v>
                </c:pt>
                <c:pt idx="10">
                  <c:v>1981</c:v>
                </c:pt>
                <c:pt idx="11">
                  <c:v>1982</c:v>
                </c:pt>
                <c:pt idx="12">
                  <c:v>1983</c:v>
                </c:pt>
                <c:pt idx="13">
                  <c:v>1984</c:v>
                </c:pt>
                <c:pt idx="14">
                  <c:v>1985</c:v>
                </c:pt>
                <c:pt idx="15">
                  <c:v>1986</c:v>
                </c:pt>
                <c:pt idx="16">
                  <c:v>1987</c:v>
                </c:pt>
                <c:pt idx="17">
                  <c:v>1988</c:v>
                </c:pt>
                <c:pt idx="18">
                  <c:v>1989</c:v>
                </c:pt>
                <c:pt idx="19">
                  <c:v>1990</c:v>
                </c:pt>
                <c:pt idx="20">
                  <c:v>1991</c:v>
                </c:pt>
                <c:pt idx="21">
                  <c:v>1992</c:v>
                </c:pt>
                <c:pt idx="22">
                  <c:v>1993</c:v>
                </c:pt>
                <c:pt idx="23">
                  <c:v>1994</c:v>
                </c:pt>
                <c:pt idx="24">
                  <c:v>1995</c:v>
                </c:pt>
                <c:pt idx="25">
                  <c:v>1996</c:v>
                </c:pt>
                <c:pt idx="26">
                  <c:v>1997</c:v>
                </c:pt>
                <c:pt idx="27">
                  <c:v>1998</c:v>
                </c:pt>
                <c:pt idx="28">
                  <c:v>1999</c:v>
                </c:pt>
                <c:pt idx="29">
                  <c:v>2000</c:v>
                </c:pt>
                <c:pt idx="30">
                  <c:v>2001</c:v>
                </c:pt>
                <c:pt idx="31">
                  <c:v>2002</c:v>
                </c:pt>
                <c:pt idx="32">
                  <c:v>2003</c:v>
                </c:pt>
                <c:pt idx="33">
                  <c:v>2004</c:v>
                </c:pt>
                <c:pt idx="34">
                  <c:v>2005</c:v>
                </c:pt>
                <c:pt idx="35">
                  <c:v>2006</c:v>
                </c:pt>
                <c:pt idx="36">
                  <c:v>2007</c:v>
                </c:pt>
                <c:pt idx="37">
                  <c:v>2008</c:v>
                </c:pt>
                <c:pt idx="38">
                  <c:v>2009</c:v>
                </c:pt>
                <c:pt idx="39">
                  <c:v>2010</c:v>
                </c:pt>
                <c:pt idx="40">
                  <c:v>2011</c:v>
                </c:pt>
                <c:pt idx="41">
                  <c:v>2012</c:v>
                </c:pt>
                <c:pt idx="42">
                  <c:v>2013</c:v>
                </c:pt>
                <c:pt idx="43">
                  <c:v>2014</c:v>
                </c:pt>
              </c:strCache>
            </c:strRef>
          </c:cat>
          <c:val>
            <c:numRef>
              <c:f>Sheet1!$B$4:$B$47</c:f>
              <c:numCache>
                <c:formatCode>General</c:formatCode>
                <c:ptCount val="44"/>
                <c:pt idx="0">
                  <c:v>27</c:v>
                </c:pt>
                <c:pt idx="1">
                  <c:v>18</c:v>
                </c:pt>
                <c:pt idx="12">
                  <c:v>8</c:v>
                </c:pt>
                <c:pt idx="13">
                  <c:v>9</c:v>
                </c:pt>
                <c:pt idx="14">
                  <c:v>9</c:v>
                </c:pt>
                <c:pt idx="15">
                  <c:v>7</c:v>
                </c:pt>
                <c:pt idx="16">
                  <c:v>7</c:v>
                </c:pt>
                <c:pt idx="17">
                  <c:v>8</c:v>
                </c:pt>
                <c:pt idx="18" formatCode="0.0">
                  <c:v>5.2375836891132348</c:v>
                </c:pt>
                <c:pt idx="19" formatCode="0.0">
                  <c:v>6.0100779844032148</c:v>
                </c:pt>
                <c:pt idx="20" formatCode="0.0">
                  <c:v>5.5355815479518959</c:v>
                </c:pt>
                <c:pt idx="21" formatCode="0.0">
                  <c:v>6.1672924682380046</c:v>
                </c:pt>
                <c:pt idx="22" formatCode="0.0">
                  <c:v>8.3940395400120966</c:v>
                </c:pt>
                <c:pt idx="23" formatCode="0.0">
                  <c:v>7.7524506864618177</c:v>
                </c:pt>
                <c:pt idx="24" formatCode="0.0">
                  <c:v>11.22812231786699</c:v>
                </c:pt>
                <c:pt idx="25" formatCode="0.0">
                  <c:v>10.323751355627982</c:v>
                </c:pt>
                <c:pt idx="26" formatCode="0.0">
                  <c:v>9.5772302094201329</c:v>
                </c:pt>
                <c:pt idx="27" formatCode="0.0">
                  <c:v>10.046981190623331</c:v>
                </c:pt>
                <c:pt idx="28" formatCode="0.0">
                  <c:v>13.116828984505128</c:v>
                </c:pt>
                <c:pt idx="29" formatCode="0.0">
                  <c:v>10.08622244235235</c:v>
                </c:pt>
                <c:pt idx="30" formatCode="0.0">
                  <c:v>8.4490463543716707</c:v>
                </c:pt>
                <c:pt idx="31" formatCode="0.0">
                  <c:v>8.6454040806646315</c:v>
                </c:pt>
                <c:pt idx="32" formatCode="0.0">
                  <c:v>8.2924173713364127</c:v>
                </c:pt>
                <c:pt idx="33" formatCode="0.0">
                  <c:v>7.5414136331726223</c:v>
                </c:pt>
                <c:pt idx="34" formatCode="0.0">
                  <c:v>8.0391525782494337</c:v>
                </c:pt>
                <c:pt idx="35" formatCode="0.0">
                  <c:v>7.2182723044489139</c:v>
                </c:pt>
                <c:pt idx="41" formatCode="0.0">
                  <c:v>6.3688198910462699</c:v>
                </c:pt>
                <c:pt idx="42" formatCode="0.0">
                  <c:v>4.3315514155043164</c:v>
                </c:pt>
                <c:pt idx="43" formatCode="0.0">
                  <c:v>4.3</c:v>
                </c:pt>
              </c:numCache>
            </c:numRef>
          </c:val>
          <c:smooth val="0"/>
        </c:ser>
        <c:ser>
          <c:idx val="3"/>
          <c:order val="1"/>
          <c:tx>
            <c:strRef>
              <c:f>Sheet1!$C$3</c:f>
              <c:strCache>
                <c:ptCount val="1"/>
              </c:strCache>
            </c:strRef>
          </c:tx>
          <c:spPr>
            <a:ln w="38100">
              <a:solidFill>
                <a:srgbClr val="004687"/>
              </a:solidFill>
            </a:ln>
          </c:spPr>
          <c:marker>
            <c:symbol val="none"/>
          </c:marker>
          <c:cat>
            <c:strRef>
              <c:f>Sheet1!$A$4:$A$47</c:f>
              <c:strCache>
                <c:ptCount val="44"/>
                <c:pt idx="0">
                  <c:v>1971</c:v>
                </c:pt>
                <c:pt idx="1">
                  <c:v>1972</c:v>
                </c:pt>
                <c:pt idx="2">
                  <c:v>1973</c:v>
                </c:pt>
                <c:pt idx="3">
                  <c:v>1974</c:v>
                </c:pt>
                <c:pt idx="4">
                  <c:v>1975</c:v>
                </c:pt>
                <c:pt idx="5">
                  <c:v>1976</c:v>
                </c:pt>
                <c:pt idx="6">
                  <c:v>1977</c:v>
                </c:pt>
                <c:pt idx="7">
                  <c:v>1978</c:v>
                </c:pt>
                <c:pt idx="8">
                  <c:v>1979</c:v>
                </c:pt>
                <c:pt idx="9">
                  <c:v>1980</c:v>
                </c:pt>
                <c:pt idx="10">
                  <c:v>1981</c:v>
                </c:pt>
                <c:pt idx="11">
                  <c:v>1982</c:v>
                </c:pt>
                <c:pt idx="12">
                  <c:v>1983</c:v>
                </c:pt>
                <c:pt idx="13">
                  <c:v>1984</c:v>
                </c:pt>
                <c:pt idx="14">
                  <c:v>1985</c:v>
                </c:pt>
                <c:pt idx="15">
                  <c:v>1986</c:v>
                </c:pt>
                <c:pt idx="16">
                  <c:v>1987</c:v>
                </c:pt>
                <c:pt idx="17">
                  <c:v>1988</c:v>
                </c:pt>
                <c:pt idx="18">
                  <c:v>1989</c:v>
                </c:pt>
                <c:pt idx="19">
                  <c:v>1990</c:v>
                </c:pt>
                <c:pt idx="20">
                  <c:v>1991</c:v>
                </c:pt>
                <c:pt idx="21">
                  <c:v>1992</c:v>
                </c:pt>
                <c:pt idx="22">
                  <c:v>1993</c:v>
                </c:pt>
                <c:pt idx="23">
                  <c:v>1994</c:v>
                </c:pt>
                <c:pt idx="24">
                  <c:v>1995</c:v>
                </c:pt>
                <c:pt idx="25">
                  <c:v>1996</c:v>
                </c:pt>
                <c:pt idx="26">
                  <c:v>1997</c:v>
                </c:pt>
                <c:pt idx="27">
                  <c:v>1998</c:v>
                </c:pt>
                <c:pt idx="28">
                  <c:v>1999</c:v>
                </c:pt>
                <c:pt idx="29">
                  <c:v>2000</c:v>
                </c:pt>
                <c:pt idx="30">
                  <c:v>2001</c:v>
                </c:pt>
                <c:pt idx="31">
                  <c:v>2002</c:v>
                </c:pt>
                <c:pt idx="32">
                  <c:v>2003</c:v>
                </c:pt>
                <c:pt idx="33">
                  <c:v>2004</c:v>
                </c:pt>
                <c:pt idx="34">
                  <c:v>2005</c:v>
                </c:pt>
                <c:pt idx="35">
                  <c:v>2006</c:v>
                </c:pt>
                <c:pt idx="36">
                  <c:v>2007</c:v>
                </c:pt>
                <c:pt idx="37">
                  <c:v>2008</c:v>
                </c:pt>
                <c:pt idx="38">
                  <c:v>2009</c:v>
                </c:pt>
                <c:pt idx="39">
                  <c:v>2010</c:v>
                </c:pt>
                <c:pt idx="40">
                  <c:v>2011</c:v>
                </c:pt>
                <c:pt idx="41">
                  <c:v>2012</c:v>
                </c:pt>
                <c:pt idx="42">
                  <c:v>2013</c:v>
                </c:pt>
                <c:pt idx="43">
                  <c:v>2014</c:v>
                </c:pt>
              </c:strCache>
            </c:strRef>
          </c:cat>
          <c:val>
            <c:numRef>
              <c:f>Sheet1!$C$4:$C$47</c:f>
              <c:numCache>
                <c:formatCode>General</c:formatCode>
                <c:ptCount val="44"/>
                <c:pt idx="2">
                  <c:v>13</c:v>
                </c:pt>
                <c:pt idx="3">
                  <c:v>13</c:v>
                </c:pt>
                <c:pt idx="4">
                  <c:v>11</c:v>
                </c:pt>
                <c:pt idx="5">
                  <c:v>10</c:v>
                </c:pt>
                <c:pt idx="6">
                  <c:v>7</c:v>
                </c:pt>
                <c:pt idx="7">
                  <c:v>7</c:v>
                </c:pt>
                <c:pt idx="8">
                  <c:v>5</c:v>
                </c:pt>
                <c:pt idx="9">
                  <c:v>5</c:v>
                </c:pt>
                <c:pt idx="10">
                  <c:v>5</c:v>
                </c:pt>
                <c:pt idx="11">
                  <c:v>5</c:v>
                </c:pt>
                <c:pt idx="12">
                  <c:v>5</c:v>
                </c:pt>
                <c:pt idx="36" formatCode="0.0">
                  <c:v>4.7084175943982087</c:v>
                </c:pt>
                <c:pt idx="37" formatCode="0.0">
                  <c:v>5.2257042875045272</c:v>
                </c:pt>
                <c:pt idx="38" formatCode="0.0">
                  <c:v>7.3788459056955862</c:v>
                </c:pt>
                <c:pt idx="39" formatCode="0.0">
                  <c:v>5.4126700887335257</c:v>
                </c:pt>
                <c:pt idx="40" formatCode="0.0">
                  <c:v>4.8323554220480895</c:v>
                </c:pt>
                <c:pt idx="41" formatCode="0.0">
                  <c:v>3.8896938513732486</c:v>
                </c:pt>
              </c:numCache>
            </c:numRef>
          </c:val>
          <c:smooth val="0"/>
        </c:ser>
        <c:ser>
          <c:idx val="5"/>
          <c:order val="2"/>
          <c:tx>
            <c:strRef>
              <c:f>Sheet1!$D$3</c:f>
              <c:strCache>
                <c:ptCount val="1"/>
                <c:pt idx="0">
                  <c:v>Flickor, åk 9</c:v>
                </c:pt>
              </c:strCache>
            </c:strRef>
          </c:tx>
          <c:spPr>
            <a:ln w="38100">
              <a:solidFill>
                <a:srgbClr val="BEBC00"/>
              </a:solidFill>
            </a:ln>
          </c:spPr>
          <c:marker>
            <c:symbol val="none"/>
          </c:marker>
          <c:cat>
            <c:strRef>
              <c:f>Sheet1!$A$4:$A$47</c:f>
              <c:strCache>
                <c:ptCount val="44"/>
                <c:pt idx="0">
                  <c:v>1971</c:v>
                </c:pt>
                <c:pt idx="1">
                  <c:v>1972</c:v>
                </c:pt>
                <c:pt idx="2">
                  <c:v>1973</c:v>
                </c:pt>
                <c:pt idx="3">
                  <c:v>1974</c:v>
                </c:pt>
                <c:pt idx="4">
                  <c:v>1975</c:v>
                </c:pt>
                <c:pt idx="5">
                  <c:v>1976</c:v>
                </c:pt>
                <c:pt idx="6">
                  <c:v>1977</c:v>
                </c:pt>
                <c:pt idx="7">
                  <c:v>1978</c:v>
                </c:pt>
                <c:pt idx="8">
                  <c:v>1979</c:v>
                </c:pt>
                <c:pt idx="9">
                  <c:v>1980</c:v>
                </c:pt>
                <c:pt idx="10">
                  <c:v>1981</c:v>
                </c:pt>
                <c:pt idx="11">
                  <c:v>1982</c:v>
                </c:pt>
                <c:pt idx="12">
                  <c:v>1983</c:v>
                </c:pt>
                <c:pt idx="13">
                  <c:v>1984</c:v>
                </c:pt>
                <c:pt idx="14">
                  <c:v>1985</c:v>
                </c:pt>
                <c:pt idx="15">
                  <c:v>1986</c:v>
                </c:pt>
                <c:pt idx="16">
                  <c:v>1987</c:v>
                </c:pt>
                <c:pt idx="17">
                  <c:v>1988</c:v>
                </c:pt>
                <c:pt idx="18">
                  <c:v>1989</c:v>
                </c:pt>
                <c:pt idx="19">
                  <c:v>1990</c:v>
                </c:pt>
                <c:pt idx="20">
                  <c:v>1991</c:v>
                </c:pt>
                <c:pt idx="21">
                  <c:v>1992</c:v>
                </c:pt>
                <c:pt idx="22">
                  <c:v>1993</c:v>
                </c:pt>
                <c:pt idx="23">
                  <c:v>1994</c:v>
                </c:pt>
                <c:pt idx="24">
                  <c:v>1995</c:v>
                </c:pt>
                <c:pt idx="25">
                  <c:v>1996</c:v>
                </c:pt>
                <c:pt idx="26">
                  <c:v>1997</c:v>
                </c:pt>
                <c:pt idx="27">
                  <c:v>1998</c:v>
                </c:pt>
                <c:pt idx="28">
                  <c:v>1999</c:v>
                </c:pt>
                <c:pt idx="29">
                  <c:v>2000</c:v>
                </c:pt>
                <c:pt idx="30">
                  <c:v>2001</c:v>
                </c:pt>
                <c:pt idx="31">
                  <c:v>2002</c:v>
                </c:pt>
                <c:pt idx="32">
                  <c:v>2003</c:v>
                </c:pt>
                <c:pt idx="33">
                  <c:v>2004</c:v>
                </c:pt>
                <c:pt idx="34">
                  <c:v>2005</c:v>
                </c:pt>
                <c:pt idx="35">
                  <c:v>2006</c:v>
                </c:pt>
                <c:pt idx="36">
                  <c:v>2007</c:v>
                </c:pt>
                <c:pt idx="37">
                  <c:v>2008</c:v>
                </c:pt>
                <c:pt idx="38">
                  <c:v>2009</c:v>
                </c:pt>
                <c:pt idx="39">
                  <c:v>2010</c:v>
                </c:pt>
                <c:pt idx="40">
                  <c:v>2011</c:v>
                </c:pt>
                <c:pt idx="41">
                  <c:v>2012</c:v>
                </c:pt>
                <c:pt idx="42">
                  <c:v>2013</c:v>
                </c:pt>
                <c:pt idx="43">
                  <c:v>2014</c:v>
                </c:pt>
              </c:strCache>
            </c:strRef>
          </c:cat>
          <c:val>
            <c:numRef>
              <c:f>Sheet1!$D$4:$D$47</c:f>
              <c:numCache>
                <c:formatCode>General</c:formatCode>
                <c:ptCount val="44"/>
                <c:pt idx="0">
                  <c:v>17</c:v>
                </c:pt>
                <c:pt idx="1">
                  <c:v>13</c:v>
                </c:pt>
                <c:pt idx="12">
                  <c:v>6</c:v>
                </c:pt>
                <c:pt idx="13">
                  <c:v>6</c:v>
                </c:pt>
                <c:pt idx="14">
                  <c:v>6</c:v>
                </c:pt>
                <c:pt idx="15">
                  <c:v>4</c:v>
                </c:pt>
                <c:pt idx="16">
                  <c:v>5</c:v>
                </c:pt>
                <c:pt idx="17">
                  <c:v>5</c:v>
                </c:pt>
                <c:pt idx="18" formatCode="0.0">
                  <c:v>5.2389183703334865</c:v>
                </c:pt>
                <c:pt idx="19" formatCode="0.0">
                  <c:v>4.0720088810760906</c:v>
                </c:pt>
                <c:pt idx="20" formatCode="0.0">
                  <c:v>3.734011660312845</c:v>
                </c:pt>
                <c:pt idx="21" formatCode="0.0">
                  <c:v>4.040509092544883</c:v>
                </c:pt>
                <c:pt idx="22" formatCode="0.0">
                  <c:v>4.6990341061971597</c:v>
                </c:pt>
                <c:pt idx="23" formatCode="0.0">
                  <c:v>6.136094655132303</c:v>
                </c:pt>
                <c:pt idx="24" formatCode="0.0">
                  <c:v>7.0237107552666611</c:v>
                </c:pt>
                <c:pt idx="25" formatCode="0.0">
                  <c:v>6.994195956981974</c:v>
                </c:pt>
                <c:pt idx="26" formatCode="0.0">
                  <c:v>6.5800523986414339</c:v>
                </c:pt>
                <c:pt idx="27" formatCode="0.0">
                  <c:v>5.8329620997080012</c:v>
                </c:pt>
                <c:pt idx="28" formatCode="0.0">
                  <c:v>10.615698124044437</c:v>
                </c:pt>
                <c:pt idx="29" formatCode="0.0">
                  <c:v>6.8814287681398207</c:v>
                </c:pt>
                <c:pt idx="30" formatCode="0.0">
                  <c:v>7.2714208334352426</c:v>
                </c:pt>
                <c:pt idx="31" formatCode="0.0">
                  <c:v>6.6533447960272207</c:v>
                </c:pt>
                <c:pt idx="32" formatCode="0.0">
                  <c:v>6.217293223597042</c:v>
                </c:pt>
                <c:pt idx="33" formatCode="0.0">
                  <c:v>6.4110578211487388</c:v>
                </c:pt>
                <c:pt idx="34" formatCode="0.0">
                  <c:v>7.6108791236880791</c:v>
                </c:pt>
                <c:pt idx="35" formatCode="0.0">
                  <c:v>6.1216522887670335</c:v>
                </c:pt>
                <c:pt idx="41" formatCode="0.0">
                  <c:v>5.76393478915237</c:v>
                </c:pt>
                <c:pt idx="42" formatCode="0.0">
                  <c:v>3.5729441991093971</c:v>
                </c:pt>
                <c:pt idx="43" formatCode="0.0">
                  <c:v>5.6</c:v>
                </c:pt>
              </c:numCache>
            </c:numRef>
          </c:val>
          <c:smooth val="0"/>
        </c:ser>
        <c:ser>
          <c:idx val="7"/>
          <c:order val="3"/>
          <c:tx>
            <c:strRef>
              <c:f>Sheet1!$E$3</c:f>
              <c:strCache>
                <c:ptCount val="1"/>
              </c:strCache>
            </c:strRef>
          </c:tx>
          <c:spPr>
            <a:ln w="38100">
              <a:solidFill>
                <a:srgbClr val="BEBC00"/>
              </a:solidFill>
            </a:ln>
          </c:spPr>
          <c:marker>
            <c:symbol val="none"/>
          </c:marker>
          <c:cat>
            <c:strRef>
              <c:f>Sheet1!$A$4:$A$47</c:f>
              <c:strCache>
                <c:ptCount val="44"/>
                <c:pt idx="0">
                  <c:v>1971</c:v>
                </c:pt>
                <c:pt idx="1">
                  <c:v>1972</c:v>
                </c:pt>
                <c:pt idx="2">
                  <c:v>1973</c:v>
                </c:pt>
                <c:pt idx="3">
                  <c:v>1974</c:v>
                </c:pt>
                <c:pt idx="4">
                  <c:v>1975</c:v>
                </c:pt>
                <c:pt idx="5">
                  <c:v>1976</c:v>
                </c:pt>
                <c:pt idx="6">
                  <c:v>1977</c:v>
                </c:pt>
                <c:pt idx="7">
                  <c:v>1978</c:v>
                </c:pt>
                <c:pt idx="8">
                  <c:v>1979</c:v>
                </c:pt>
                <c:pt idx="9">
                  <c:v>1980</c:v>
                </c:pt>
                <c:pt idx="10">
                  <c:v>1981</c:v>
                </c:pt>
                <c:pt idx="11">
                  <c:v>1982</c:v>
                </c:pt>
                <c:pt idx="12">
                  <c:v>1983</c:v>
                </c:pt>
                <c:pt idx="13">
                  <c:v>1984</c:v>
                </c:pt>
                <c:pt idx="14">
                  <c:v>1985</c:v>
                </c:pt>
                <c:pt idx="15">
                  <c:v>1986</c:v>
                </c:pt>
                <c:pt idx="16">
                  <c:v>1987</c:v>
                </c:pt>
                <c:pt idx="17">
                  <c:v>1988</c:v>
                </c:pt>
                <c:pt idx="18">
                  <c:v>1989</c:v>
                </c:pt>
                <c:pt idx="19">
                  <c:v>1990</c:v>
                </c:pt>
                <c:pt idx="20">
                  <c:v>1991</c:v>
                </c:pt>
                <c:pt idx="21">
                  <c:v>1992</c:v>
                </c:pt>
                <c:pt idx="22">
                  <c:v>1993</c:v>
                </c:pt>
                <c:pt idx="23">
                  <c:v>1994</c:v>
                </c:pt>
                <c:pt idx="24">
                  <c:v>1995</c:v>
                </c:pt>
                <c:pt idx="25">
                  <c:v>1996</c:v>
                </c:pt>
                <c:pt idx="26">
                  <c:v>1997</c:v>
                </c:pt>
                <c:pt idx="27">
                  <c:v>1998</c:v>
                </c:pt>
                <c:pt idx="28">
                  <c:v>1999</c:v>
                </c:pt>
                <c:pt idx="29">
                  <c:v>2000</c:v>
                </c:pt>
                <c:pt idx="30">
                  <c:v>2001</c:v>
                </c:pt>
                <c:pt idx="31">
                  <c:v>2002</c:v>
                </c:pt>
                <c:pt idx="32">
                  <c:v>2003</c:v>
                </c:pt>
                <c:pt idx="33">
                  <c:v>2004</c:v>
                </c:pt>
                <c:pt idx="34">
                  <c:v>2005</c:v>
                </c:pt>
                <c:pt idx="35">
                  <c:v>2006</c:v>
                </c:pt>
                <c:pt idx="36">
                  <c:v>2007</c:v>
                </c:pt>
                <c:pt idx="37">
                  <c:v>2008</c:v>
                </c:pt>
                <c:pt idx="38">
                  <c:v>2009</c:v>
                </c:pt>
                <c:pt idx="39">
                  <c:v>2010</c:v>
                </c:pt>
                <c:pt idx="40">
                  <c:v>2011</c:v>
                </c:pt>
                <c:pt idx="41">
                  <c:v>2012</c:v>
                </c:pt>
                <c:pt idx="42">
                  <c:v>2013</c:v>
                </c:pt>
                <c:pt idx="43">
                  <c:v>2014</c:v>
                </c:pt>
              </c:strCache>
            </c:strRef>
          </c:cat>
          <c:val>
            <c:numRef>
              <c:f>Sheet1!$E$4:$E$47</c:f>
              <c:numCache>
                <c:formatCode>General</c:formatCode>
                <c:ptCount val="44"/>
                <c:pt idx="2">
                  <c:v>12</c:v>
                </c:pt>
                <c:pt idx="3">
                  <c:v>11</c:v>
                </c:pt>
                <c:pt idx="4">
                  <c:v>10</c:v>
                </c:pt>
                <c:pt idx="5">
                  <c:v>7</c:v>
                </c:pt>
                <c:pt idx="6">
                  <c:v>6</c:v>
                </c:pt>
                <c:pt idx="7">
                  <c:v>6</c:v>
                </c:pt>
                <c:pt idx="8">
                  <c:v>4</c:v>
                </c:pt>
                <c:pt idx="9">
                  <c:v>5</c:v>
                </c:pt>
                <c:pt idx="10">
                  <c:v>4</c:v>
                </c:pt>
                <c:pt idx="11">
                  <c:v>3</c:v>
                </c:pt>
                <c:pt idx="12">
                  <c:v>2</c:v>
                </c:pt>
                <c:pt idx="36" formatCode="0.0">
                  <c:v>4.6121755729051186</c:v>
                </c:pt>
                <c:pt idx="37" formatCode="0.0">
                  <c:v>4.3674456757174438</c:v>
                </c:pt>
                <c:pt idx="38" formatCode="0.0">
                  <c:v>4.5743994316323162</c:v>
                </c:pt>
                <c:pt idx="39" formatCode="0.0">
                  <c:v>4.3812493920733671</c:v>
                </c:pt>
                <c:pt idx="40" formatCode="0.0">
                  <c:v>2.8236985165895412</c:v>
                </c:pt>
                <c:pt idx="41" formatCode="0.0">
                  <c:v>1.8844900467235102</c:v>
                </c:pt>
              </c:numCache>
            </c:numRef>
          </c:val>
          <c:smooth val="0"/>
        </c:ser>
        <c:ser>
          <c:idx val="0"/>
          <c:order val="4"/>
          <c:tx>
            <c:strRef>
              <c:f>Sheet1!$F$3</c:f>
              <c:strCache>
                <c:ptCount val="1"/>
                <c:pt idx="0">
                  <c:v>Pojkar, gy 2 </c:v>
                </c:pt>
              </c:strCache>
            </c:strRef>
          </c:tx>
          <c:spPr>
            <a:ln w="38100">
              <a:solidFill>
                <a:srgbClr val="F29200"/>
              </a:solidFill>
            </a:ln>
          </c:spPr>
          <c:marker>
            <c:symbol val="none"/>
          </c:marker>
          <c:cat>
            <c:strRef>
              <c:f>Sheet1!$A$4:$A$47</c:f>
              <c:strCache>
                <c:ptCount val="44"/>
                <c:pt idx="0">
                  <c:v>1971</c:v>
                </c:pt>
                <c:pt idx="1">
                  <c:v>1972</c:v>
                </c:pt>
                <c:pt idx="2">
                  <c:v>1973</c:v>
                </c:pt>
                <c:pt idx="3">
                  <c:v>1974</c:v>
                </c:pt>
                <c:pt idx="4">
                  <c:v>1975</c:v>
                </c:pt>
                <c:pt idx="5">
                  <c:v>1976</c:v>
                </c:pt>
                <c:pt idx="6">
                  <c:v>1977</c:v>
                </c:pt>
                <c:pt idx="7">
                  <c:v>1978</c:v>
                </c:pt>
                <c:pt idx="8">
                  <c:v>1979</c:v>
                </c:pt>
                <c:pt idx="9">
                  <c:v>1980</c:v>
                </c:pt>
                <c:pt idx="10">
                  <c:v>1981</c:v>
                </c:pt>
                <c:pt idx="11">
                  <c:v>1982</c:v>
                </c:pt>
                <c:pt idx="12">
                  <c:v>1983</c:v>
                </c:pt>
                <c:pt idx="13">
                  <c:v>1984</c:v>
                </c:pt>
                <c:pt idx="14">
                  <c:v>1985</c:v>
                </c:pt>
                <c:pt idx="15">
                  <c:v>1986</c:v>
                </c:pt>
                <c:pt idx="16">
                  <c:v>1987</c:v>
                </c:pt>
                <c:pt idx="17">
                  <c:v>1988</c:v>
                </c:pt>
                <c:pt idx="18">
                  <c:v>1989</c:v>
                </c:pt>
                <c:pt idx="19">
                  <c:v>1990</c:v>
                </c:pt>
                <c:pt idx="20">
                  <c:v>1991</c:v>
                </c:pt>
                <c:pt idx="21">
                  <c:v>1992</c:v>
                </c:pt>
                <c:pt idx="22">
                  <c:v>1993</c:v>
                </c:pt>
                <c:pt idx="23">
                  <c:v>1994</c:v>
                </c:pt>
                <c:pt idx="24">
                  <c:v>1995</c:v>
                </c:pt>
                <c:pt idx="25">
                  <c:v>1996</c:v>
                </c:pt>
                <c:pt idx="26">
                  <c:v>1997</c:v>
                </c:pt>
                <c:pt idx="27">
                  <c:v>1998</c:v>
                </c:pt>
                <c:pt idx="28">
                  <c:v>1999</c:v>
                </c:pt>
                <c:pt idx="29">
                  <c:v>2000</c:v>
                </c:pt>
                <c:pt idx="30">
                  <c:v>2001</c:v>
                </c:pt>
                <c:pt idx="31">
                  <c:v>2002</c:v>
                </c:pt>
                <c:pt idx="32">
                  <c:v>2003</c:v>
                </c:pt>
                <c:pt idx="33">
                  <c:v>2004</c:v>
                </c:pt>
                <c:pt idx="34">
                  <c:v>2005</c:v>
                </c:pt>
                <c:pt idx="35">
                  <c:v>2006</c:v>
                </c:pt>
                <c:pt idx="36">
                  <c:v>2007</c:v>
                </c:pt>
                <c:pt idx="37">
                  <c:v>2008</c:v>
                </c:pt>
                <c:pt idx="38">
                  <c:v>2009</c:v>
                </c:pt>
                <c:pt idx="39">
                  <c:v>2010</c:v>
                </c:pt>
                <c:pt idx="40">
                  <c:v>2011</c:v>
                </c:pt>
                <c:pt idx="41">
                  <c:v>2012</c:v>
                </c:pt>
                <c:pt idx="42">
                  <c:v>2013</c:v>
                </c:pt>
                <c:pt idx="43">
                  <c:v>2014</c:v>
                </c:pt>
              </c:strCache>
            </c:strRef>
          </c:cat>
          <c:val>
            <c:numRef>
              <c:f>Sheet1!$F$4:$F$47</c:f>
              <c:numCache>
                <c:formatCode>General</c:formatCode>
                <c:ptCount val="44"/>
                <c:pt idx="33" formatCode="0.0">
                  <c:v>6.2194570640454847</c:v>
                </c:pt>
                <c:pt idx="34" formatCode="0.0">
                  <c:v>7.0252469714878449</c:v>
                </c:pt>
                <c:pt idx="35" formatCode="0.0">
                  <c:v>7.7737882616016734</c:v>
                </c:pt>
                <c:pt idx="41" formatCode="0.0">
                  <c:v>7.0258267511621968</c:v>
                </c:pt>
                <c:pt idx="42" formatCode="0.0">
                  <c:v>5.2474278035687565</c:v>
                </c:pt>
                <c:pt idx="43" formatCode="0.0">
                  <c:v>5.2</c:v>
                </c:pt>
              </c:numCache>
            </c:numRef>
          </c:val>
          <c:smooth val="0"/>
        </c:ser>
        <c:ser>
          <c:idx val="2"/>
          <c:order val="5"/>
          <c:tx>
            <c:strRef>
              <c:f>Sheet1!$G$3</c:f>
              <c:strCache>
                <c:ptCount val="1"/>
              </c:strCache>
            </c:strRef>
          </c:tx>
          <c:spPr>
            <a:ln w="38100">
              <a:solidFill>
                <a:srgbClr val="F29200"/>
              </a:solidFill>
            </a:ln>
          </c:spPr>
          <c:marker>
            <c:symbol val="none"/>
          </c:marker>
          <c:cat>
            <c:strRef>
              <c:f>Sheet1!$A$4:$A$47</c:f>
              <c:strCache>
                <c:ptCount val="44"/>
                <c:pt idx="0">
                  <c:v>1971</c:v>
                </c:pt>
                <c:pt idx="1">
                  <c:v>1972</c:v>
                </c:pt>
                <c:pt idx="2">
                  <c:v>1973</c:v>
                </c:pt>
                <c:pt idx="3">
                  <c:v>1974</c:v>
                </c:pt>
                <c:pt idx="4">
                  <c:v>1975</c:v>
                </c:pt>
                <c:pt idx="5">
                  <c:v>1976</c:v>
                </c:pt>
                <c:pt idx="6">
                  <c:v>1977</c:v>
                </c:pt>
                <c:pt idx="7">
                  <c:v>1978</c:v>
                </c:pt>
                <c:pt idx="8">
                  <c:v>1979</c:v>
                </c:pt>
                <c:pt idx="9">
                  <c:v>1980</c:v>
                </c:pt>
                <c:pt idx="10">
                  <c:v>1981</c:v>
                </c:pt>
                <c:pt idx="11">
                  <c:v>1982</c:v>
                </c:pt>
                <c:pt idx="12">
                  <c:v>1983</c:v>
                </c:pt>
                <c:pt idx="13">
                  <c:v>1984</c:v>
                </c:pt>
                <c:pt idx="14">
                  <c:v>1985</c:v>
                </c:pt>
                <c:pt idx="15">
                  <c:v>1986</c:v>
                </c:pt>
                <c:pt idx="16">
                  <c:v>1987</c:v>
                </c:pt>
                <c:pt idx="17">
                  <c:v>1988</c:v>
                </c:pt>
                <c:pt idx="18">
                  <c:v>1989</c:v>
                </c:pt>
                <c:pt idx="19">
                  <c:v>1990</c:v>
                </c:pt>
                <c:pt idx="20">
                  <c:v>1991</c:v>
                </c:pt>
                <c:pt idx="21">
                  <c:v>1992</c:v>
                </c:pt>
                <c:pt idx="22">
                  <c:v>1993</c:v>
                </c:pt>
                <c:pt idx="23">
                  <c:v>1994</c:v>
                </c:pt>
                <c:pt idx="24">
                  <c:v>1995</c:v>
                </c:pt>
                <c:pt idx="25">
                  <c:v>1996</c:v>
                </c:pt>
                <c:pt idx="26">
                  <c:v>1997</c:v>
                </c:pt>
                <c:pt idx="27">
                  <c:v>1998</c:v>
                </c:pt>
                <c:pt idx="28">
                  <c:v>1999</c:v>
                </c:pt>
                <c:pt idx="29">
                  <c:v>2000</c:v>
                </c:pt>
                <c:pt idx="30">
                  <c:v>2001</c:v>
                </c:pt>
                <c:pt idx="31">
                  <c:v>2002</c:v>
                </c:pt>
                <c:pt idx="32">
                  <c:v>2003</c:v>
                </c:pt>
                <c:pt idx="33">
                  <c:v>2004</c:v>
                </c:pt>
                <c:pt idx="34">
                  <c:v>2005</c:v>
                </c:pt>
                <c:pt idx="35">
                  <c:v>2006</c:v>
                </c:pt>
                <c:pt idx="36">
                  <c:v>2007</c:v>
                </c:pt>
                <c:pt idx="37">
                  <c:v>2008</c:v>
                </c:pt>
                <c:pt idx="38">
                  <c:v>2009</c:v>
                </c:pt>
                <c:pt idx="39">
                  <c:v>2010</c:v>
                </c:pt>
                <c:pt idx="40">
                  <c:v>2011</c:v>
                </c:pt>
                <c:pt idx="41">
                  <c:v>2012</c:v>
                </c:pt>
                <c:pt idx="42">
                  <c:v>2013</c:v>
                </c:pt>
                <c:pt idx="43">
                  <c:v>2014</c:v>
                </c:pt>
              </c:strCache>
            </c:strRef>
          </c:cat>
          <c:val>
            <c:numRef>
              <c:f>Sheet1!$G$4:$G$47</c:f>
              <c:numCache>
                <c:formatCode>General</c:formatCode>
                <c:ptCount val="44"/>
                <c:pt idx="36" formatCode="0.0">
                  <c:v>5.1710436910106097</c:v>
                </c:pt>
                <c:pt idx="37" formatCode="0.0">
                  <c:v>5.1799357214757276</c:v>
                </c:pt>
                <c:pt idx="38" formatCode="0.0">
                  <c:v>5.5500637689201717</c:v>
                </c:pt>
                <c:pt idx="39" formatCode="0.0">
                  <c:v>4.9645358350430593</c:v>
                </c:pt>
                <c:pt idx="40" formatCode="0.0">
                  <c:v>5.7614263683114695</c:v>
                </c:pt>
                <c:pt idx="41" formatCode="0.0">
                  <c:v>4.4017148530872436</c:v>
                </c:pt>
              </c:numCache>
            </c:numRef>
          </c:val>
          <c:smooth val="0"/>
        </c:ser>
        <c:ser>
          <c:idx val="4"/>
          <c:order val="6"/>
          <c:tx>
            <c:strRef>
              <c:f>Sheet1!$H$3</c:f>
              <c:strCache>
                <c:ptCount val="1"/>
                <c:pt idx="0">
                  <c:v>Flickor, gy 2</c:v>
                </c:pt>
              </c:strCache>
            </c:strRef>
          </c:tx>
          <c:spPr>
            <a:ln w="38100">
              <a:solidFill>
                <a:srgbClr val="B32B31"/>
              </a:solidFill>
            </a:ln>
          </c:spPr>
          <c:marker>
            <c:symbol val="none"/>
          </c:marker>
          <c:cat>
            <c:strRef>
              <c:f>Sheet1!$A$4:$A$47</c:f>
              <c:strCache>
                <c:ptCount val="44"/>
                <c:pt idx="0">
                  <c:v>1971</c:v>
                </c:pt>
                <c:pt idx="1">
                  <c:v>1972</c:v>
                </c:pt>
                <c:pt idx="2">
                  <c:v>1973</c:v>
                </c:pt>
                <c:pt idx="3">
                  <c:v>1974</c:v>
                </c:pt>
                <c:pt idx="4">
                  <c:v>1975</c:v>
                </c:pt>
                <c:pt idx="5">
                  <c:v>1976</c:v>
                </c:pt>
                <c:pt idx="6">
                  <c:v>1977</c:v>
                </c:pt>
                <c:pt idx="7">
                  <c:v>1978</c:v>
                </c:pt>
                <c:pt idx="8">
                  <c:v>1979</c:v>
                </c:pt>
                <c:pt idx="9">
                  <c:v>1980</c:v>
                </c:pt>
                <c:pt idx="10">
                  <c:v>1981</c:v>
                </c:pt>
                <c:pt idx="11">
                  <c:v>1982</c:v>
                </c:pt>
                <c:pt idx="12">
                  <c:v>1983</c:v>
                </c:pt>
                <c:pt idx="13">
                  <c:v>1984</c:v>
                </c:pt>
                <c:pt idx="14">
                  <c:v>1985</c:v>
                </c:pt>
                <c:pt idx="15">
                  <c:v>1986</c:v>
                </c:pt>
                <c:pt idx="16">
                  <c:v>1987</c:v>
                </c:pt>
                <c:pt idx="17">
                  <c:v>1988</c:v>
                </c:pt>
                <c:pt idx="18">
                  <c:v>1989</c:v>
                </c:pt>
                <c:pt idx="19">
                  <c:v>1990</c:v>
                </c:pt>
                <c:pt idx="20">
                  <c:v>1991</c:v>
                </c:pt>
                <c:pt idx="21">
                  <c:v>1992</c:v>
                </c:pt>
                <c:pt idx="22">
                  <c:v>1993</c:v>
                </c:pt>
                <c:pt idx="23">
                  <c:v>1994</c:v>
                </c:pt>
                <c:pt idx="24">
                  <c:v>1995</c:v>
                </c:pt>
                <c:pt idx="25">
                  <c:v>1996</c:v>
                </c:pt>
                <c:pt idx="26">
                  <c:v>1997</c:v>
                </c:pt>
                <c:pt idx="27">
                  <c:v>1998</c:v>
                </c:pt>
                <c:pt idx="28">
                  <c:v>1999</c:v>
                </c:pt>
                <c:pt idx="29">
                  <c:v>2000</c:v>
                </c:pt>
                <c:pt idx="30">
                  <c:v>2001</c:v>
                </c:pt>
                <c:pt idx="31">
                  <c:v>2002</c:v>
                </c:pt>
                <c:pt idx="32">
                  <c:v>2003</c:v>
                </c:pt>
                <c:pt idx="33">
                  <c:v>2004</c:v>
                </c:pt>
                <c:pt idx="34">
                  <c:v>2005</c:v>
                </c:pt>
                <c:pt idx="35">
                  <c:v>2006</c:v>
                </c:pt>
                <c:pt idx="36">
                  <c:v>2007</c:v>
                </c:pt>
                <c:pt idx="37">
                  <c:v>2008</c:v>
                </c:pt>
                <c:pt idx="38">
                  <c:v>2009</c:v>
                </c:pt>
                <c:pt idx="39">
                  <c:v>2010</c:v>
                </c:pt>
                <c:pt idx="40">
                  <c:v>2011</c:v>
                </c:pt>
                <c:pt idx="41">
                  <c:v>2012</c:v>
                </c:pt>
                <c:pt idx="42">
                  <c:v>2013</c:v>
                </c:pt>
                <c:pt idx="43">
                  <c:v>2014</c:v>
                </c:pt>
              </c:strCache>
            </c:strRef>
          </c:cat>
          <c:val>
            <c:numRef>
              <c:f>Sheet1!$H$4:$H$47</c:f>
              <c:numCache>
                <c:formatCode>General</c:formatCode>
                <c:ptCount val="44"/>
                <c:pt idx="33" formatCode="0.0">
                  <c:v>3.9065298367352841</c:v>
                </c:pt>
                <c:pt idx="34" formatCode="0.0">
                  <c:v>5.2657149828458616</c:v>
                </c:pt>
                <c:pt idx="35" formatCode="0.0">
                  <c:v>4.9796786675078604</c:v>
                </c:pt>
                <c:pt idx="41" formatCode="0.0">
                  <c:v>5.4329936160125882</c:v>
                </c:pt>
                <c:pt idx="42" formatCode="0.0">
                  <c:v>4.6158505705250086</c:v>
                </c:pt>
                <c:pt idx="43" formatCode="0.0">
                  <c:v>4.2</c:v>
                </c:pt>
              </c:numCache>
            </c:numRef>
          </c:val>
          <c:smooth val="0"/>
        </c:ser>
        <c:ser>
          <c:idx val="6"/>
          <c:order val="7"/>
          <c:tx>
            <c:strRef>
              <c:f>Sheet1!$I$3</c:f>
              <c:strCache>
                <c:ptCount val="1"/>
              </c:strCache>
            </c:strRef>
          </c:tx>
          <c:spPr>
            <a:ln w="38100">
              <a:solidFill>
                <a:srgbClr val="B32B31"/>
              </a:solidFill>
            </a:ln>
          </c:spPr>
          <c:marker>
            <c:symbol val="none"/>
          </c:marker>
          <c:cat>
            <c:strRef>
              <c:f>Sheet1!$A$4:$A$47</c:f>
              <c:strCache>
                <c:ptCount val="44"/>
                <c:pt idx="0">
                  <c:v>1971</c:v>
                </c:pt>
                <c:pt idx="1">
                  <c:v>1972</c:v>
                </c:pt>
                <c:pt idx="2">
                  <c:v>1973</c:v>
                </c:pt>
                <c:pt idx="3">
                  <c:v>1974</c:v>
                </c:pt>
                <c:pt idx="4">
                  <c:v>1975</c:v>
                </c:pt>
                <c:pt idx="5">
                  <c:v>1976</c:v>
                </c:pt>
                <c:pt idx="6">
                  <c:v>1977</c:v>
                </c:pt>
                <c:pt idx="7">
                  <c:v>1978</c:v>
                </c:pt>
                <c:pt idx="8">
                  <c:v>1979</c:v>
                </c:pt>
                <c:pt idx="9">
                  <c:v>1980</c:v>
                </c:pt>
                <c:pt idx="10">
                  <c:v>1981</c:v>
                </c:pt>
                <c:pt idx="11">
                  <c:v>1982</c:v>
                </c:pt>
                <c:pt idx="12">
                  <c:v>1983</c:v>
                </c:pt>
                <c:pt idx="13">
                  <c:v>1984</c:v>
                </c:pt>
                <c:pt idx="14">
                  <c:v>1985</c:v>
                </c:pt>
                <c:pt idx="15">
                  <c:v>1986</c:v>
                </c:pt>
                <c:pt idx="16">
                  <c:v>1987</c:v>
                </c:pt>
                <c:pt idx="17">
                  <c:v>1988</c:v>
                </c:pt>
                <c:pt idx="18">
                  <c:v>1989</c:v>
                </c:pt>
                <c:pt idx="19">
                  <c:v>1990</c:v>
                </c:pt>
                <c:pt idx="20">
                  <c:v>1991</c:v>
                </c:pt>
                <c:pt idx="21">
                  <c:v>1992</c:v>
                </c:pt>
                <c:pt idx="22">
                  <c:v>1993</c:v>
                </c:pt>
                <c:pt idx="23">
                  <c:v>1994</c:v>
                </c:pt>
                <c:pt idx="24">
                  <c:v>1995</c:v>
                </c:pt>
                <c:pt idx="25">
                  <c:v>1996</c:v>
                </c:pt>
                <c:pt idx="26">
                  <c:v>1997</c:v>
                </c:pt>
                <c:pt idx="27">
                  <c:v>1998</c:v>
                </c:pt>
                <c:pt idx="28">
                  <c:v>1999</c:v>
                </c:pt>
                <c:pt idx="29">
                  <c:v>2000</c:v>
                </c:pt>
                <c:pt idx="30">
                  <c:v>2001</c:v>
                </c:pt>
                <c:pt idx="31">
                  <c:v>2002</c:v>
                </c:pt>
                <c:pt idx="32">
                  <c:v>2003</c:v>
                </c:pt>
                <c:pt idx="33">
                  <c:v>2004</c:v>
                </c:pt>
                <c:pt idx="34">
                  <c:v>2005</c:v>
                </c:pt>
                <c:pt idx="35">
                  <c:v>2006</c:v>
                </c:pt>
                <c:pt idx="36">
                  <c:v>2007</c:v>
                </c:pt>
                <c:pt idx="37">
                  <c:v>2008</c:v>
                </c:pt>
                <c:pt idx="38">
                  <c:v>2009</c:v>
                </c:pt>
                <c:pt idx="39">
                  <c:v>2010</c:v>
                </c:pt>
                <c:pt idx="40">
                  <c:v>2011</c:v>
                </c:pt>
                <c:pt idx="41">
                  <c:v>2012</c:v>
                </c:pt>
                <c:pt idx="42">
                  <c:v>2013</c:v>
                </c:pt>
                <c:pt idx="43">
                  <c:v>2014</c:v>
                </c:pt>
              </c:strCache>
            </c:strRef>
          </c:cat>
          <c:val>
            <c:numRef>
              <c:f>Sheet1!$I$4:$I$47</c:f>
              <c:numCache>
                <c:formatCode>General</c:formatCode>
                <c:ptCount val="44"/>
                <c:pt idx="36" formatCode="0.0">
                  <c:v>4.0700182877826814</c:v>
                </c:pt>
                <c:pt idx="37" formatCode="0.0">
                  <c:v>4.5280682012377493</c:v>
                </c:pt>
                <c:pt idx="38" formatCode="0.0">
                  <c:v>4.3885885475850985</c:v>
                </c:pt>
                <c:pt idx="39" formatCode="0.0">
                  <c:v>3.6259896144045616</c:v>
                </c:pt>
                <c:pt idx="40" formatCode="0.0">
                  <c:v>2.7566225619819766</c:v>
                </c:pt>
                <c:pt idx="41" formatCode="0.0">
                  <c:v>2.633089568814166</c:v>
                </c:pt>
              </c:numCache>
            </c:numRef>
          </c:val>
          <c:smooth val="0"/>
        </c:ser>
        <c:dLbls>
          <c:showLegendKey val="0"/>
          <c:showVal val="0"/>
          <c:showCatName val="0"/>
          <c:showSerName val="0"/>
          <c:showPercent val="0"/>
          <c:showBubbleSize val="0"/>
        </c:dLbls>
        <c:smooth val="0"/>
        <c:axId val="308669824"/>
        <c:axId val="308727744"/>
      </c:lineChart>
      <c:catAx>
        <c:axId val="308669824"/>
        <c:scaling>
          <c:orientation val="minMax"/>
        </c:scaling>
        <c:delete val="0"/>
        <c:axPos val="b"/>
        <c:numFmt formatCode="General" sourceLinked="1"/>
        <c:majorTickMark val="out"/>
        <c:minorTickMark val="none"/>
        <c:tickLblPos val="nextTo"/>
        <c:spPr>
          <a:ln w="9525">
            <a:solidFill>
              <a:schemeClr val="tx1"/>
            </a:solidFill>
            <a:prstDash val="solid"/>
          </a:ln>
        </c:spPr>
        <c:txPr>
          <a:bodyPr rot="0" vert="horz"/>
          <a:lstStyle/>
          <a:p>
            <a:pPr>
              <a:defRPr sz="1800" b="0" i="0" u="none" strike="noStrike" baseline="0">
                <a:solidFill>
                  <a:schemeClr val="tx1"/>
                </a:solidFill>
                <a:latin typeface="Gill Sans MT" pitchFamily="34" charset="0"/>
                <a:ea typeface="Arial"/>
                <a:cs typeface="Arial"/>
              </a:defRPr>
            </a:pPr>
            <a:endParaRPr lang="sv-SE"/>
          </a:p>
        </c:txPr>
        <c:crossAx val="308727744"/>
        <c:crosses val="autoZero"/>
        <c:auto val="1"/>
        <c:lblAlgn val="ctr"/>
        <c:lblOffset val="100"/>
        <c:tickLblSkip val="4"/>
        <c:tickMarkSkip val="1"/>
        <c:noMultiLvlLbl val="0"/>
      </c:catAx>
      <c:valAx>
        <c:axId val="308727744"/>
        <c:scaling>
          <c:orientation val="minMax"/>
          <c:max val="30"/>
        </c:scaling>
        <c:delete val="0"/>
        <c:axPos val="l"/>
        <c:majorGridlines>
          <c:spPr>
            <a:ln w="2975">
              <a:solidFill>
                <a:schemeClr val="tx1">
                  <a:lumMod val="65000"/>
                </a:schemeClr>
              </a:solidFill>
              <a:prstDash val="solid"/>
            </a:ln>
          </c:spPr>
        </c:majorGridlines>
        <c:numFmt formatCode="0" sourceLinked="0"/>
        <c:majorTickMark val="none"/>
        <c:minorTickMark val="none"/>
        <c:tickLblPos val="nextTo"/>
        <c:spPr>
          <a:ln w="2975">
            <a:solidFill>
              <a:schemeClr val="tx1"/>
            </a:solidFill>
            <a:prstDash val="solid"/>
          </a:ln>
        </c:spPr>
        <c:txPr>
          <a:bodyPr rot="0" vert="horz"/>
          <a:lstStyle/>
          <a:p>
            <a:pPr>
              <a:defRPr sz="1800" b="0" i="0" u="none" strike="noStrike" baseline="0">
                <a:solidFill>
                  <a:schemeClr val="tx1"/>
                </a:solidFill>
                <a:latin typeface="Gill Sans MT" pitchFamily="34" charset="0"/>
                <a:ea typeface="Arial"/>
                <a:cs typeface="Arial"/>
              </a:defRPr>
            </a:pPr>
            <a:endParaRPr lang="sv-SE"/>
          </a:p>
        </c:txPr>
        <c:crossAx val="308669824"/>
        <c:crosses val="autoZero"/>
        <c:crossBetween val="midCat"/>
        <c:majorUnit val="5"/>
      </c:valAx>
      <c:spPr>
        <a:solidFill>
          <a:schemeClr val="tx1"/>
        </a:solidFill>
        <a:ln w="2975">
          <a:solidFill>
            <a:schemeClr val="tx1"/>
          </a:solidFill>
          <a:prstDash val="solid"/>
        </a:ln>
      </c:spPr>
    </c:plotArea>
    <c:legend>
      <c:legendPos val="t"/>
      <c:legendEntry>
        <c:idx val="1"/>
        <c:delete val="1"/>
      </c:legendEntry>
      <c:legendEntry>
        <c:idx val="3"/>
        <c:delete val="1"/>
      </c:legendEntry>
      <c:legendEntry>
        <c:idx val="5"/>
        <c:delete val="1"/>
      </c:legendEntry>
      <c:legendEntry>
        <c:idx val="7"/>
        <c:delete val="1"/>
      </c:legendEntry>
      <c:layout>
        <c:manualLayout>
          <c:xMode val="edge"/>
          <c:yMode val="edge"/>
          <c:x val="0.29946370262231592"/>
          <c:y val="9.0690199810569791E-2"/>
          <c:w val="0.39166441340125124"/>
          <c:h val="0.13924029267551671"/>
        </c:manualLayout>
      </c:layout>
      <c:overlay val="0"/>
      <c:txPr>
        <a:bodyPr/>
        <a:lstStyle/>
        <a:p>
          <a:pPr>
            <a:defRPr sz="1800" b="0">
              <a:solidFill>
                <a:schemeClr val="bg1"/>
              </a:solidFill>
              <a:latin typeface="Gill Sans MT" pitchFamily="34" charset="0"/>
            </a:defRPr>
          </a:pPr>
          <a:endParaRPr lang="sv-SE"/>
        </a:p>
      </c:txPr>
    </c:legend>
    <c:plotVisOnly val="1"/>
    <c:dispBlanksAs val="gap"/>
    <c:showDLblsOverMax val="0"/>
  </c:chart>
  <c:spPr>
    <a:noFill/>
    <a:ln>
      <a:noFill/>
    </a:ln>
  </c:spPr>
  <c:txPr>
    <a:bodyPr/>
    <a:lstStyle/>
    <a:p>
      <a:pPr>
        <a:defRPr sz="1687" b="1" i="0" u="none" strike="noStrike" baseline="0">
          <a:solidFill>
            <a:schemeClr val="tx1"/>
          </a:solidFill>
          <a:latin typeface="Times New Roman"/>
          <a:ea typeface="Times New Roman"/>
          <a:cs typeface="Times New Roman"/>
        </a:defRPr>
      </a:pPr>
      <a:endParaRPr lang="sv-SE"/>
    </a:p>
  </c:txPr>
  <c:externalData r:id="rId2">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5.2109181141439323E-2"/>
          <c:y val="5.6962025316455694E-2"/>
          <c:w val="0.92679900744418386"/>
          <c:h val="0.82700421940928937"/>
        </c:manualLayout>
      </c:layout>
      <c:lineChart>
        <c:grouping val="standard"/>
        <c:varyColors val="0"/>
        <c:ser>
          <c:idx val="0"/>
          <c:order val="0"/>
          <c:tx>
            <c:strRef>
              <c:f>Sheet1!$B$1</c:f>
              <c:strCache>
                <c:ptCount val="1"/>
                <c:pt idx="0">
                  <c:v>Pojkar, åk 9</c:v>
                </c:pt>
              </c:strCache>
            </c:strRef>
          </c:tx>
          <c:spPr>
            <a:ln w="38100">
              <a:solidFill>
                <a:srgbClr val="004687"/>
              </a:solidFill>
              <a:prstDash val="solid"/>
            </a:ln>
          </c:spPr>
          <c:marker>
            <c:symbol val="none"/>
          </c:marker>
          <c:cat>
            <c:strRef>
              <c:f>Sheet1!$A$2:$A$39</c:f>
              <c:strCache>
                <c:ptCount val="38"/>
                <c:pt idx="0">
                  <c:v>1977</c:v>
                </c:pt>
                <c:pt idx="1">
                  <c:v>1978</c:v>
                </c:pt>
                <c:pt idx="2">
                  <c:v>1979</c:v>
                </c:pt>
                <c:pt idx="3">
                  <c:v>1980</c:v>
                </c:pt>
                <c:pt idx="4">
                  <c:v>1981</c:v>
                </c:pt>
                <c:pt idx="5">
                  <c:v>1982</c:v>
                </c:pt>
                <c:pt idx="6">
                  <c:v>1983</c:v>
                </c:pt>
                <c:pt idx="7">
                  <c:v>1984</c:v>
                </c:pt>
                <c:pt idx="8">
                  <c:v>1985</c:v>
                </c:pt>
                <c:pt idx="9">
                  <c:v>1986</c:v>
                </c:pt>
                <c:pt idx="10">
                  <c:v>1987</c:v>
                </c:pt>
                <c:pt idx="11">
                  <c:v>1988</c:v>
                </c:pt>
                <c:pt idx="12">
                  <c:v>1989</c:v>
                </c:pt>
                <c:pt idx="13">
                  <c:v>1990</c:v>
                </c:pt>
                <c:pt idx="14">
                  <c:v>1991</c:v>
                </c:pt>
                <c:pt idx="15">
                  <c:v>1992</c:v>
                </c:pt>
                <c:pt idx="16">
                  <c:v>1993</c:v>
                </c:pt>
                <c:pt idx="17">
                  <c:v>1994</c:v>
                </c:pt>
                <c:pt idx="18">
                  <c:v>1995</c:v>
                </c:pt>
                <c:pt idx="19">
                  <c:v>1996</c:v>
                </c:pt>
                <c:pt idx="20">
                  <c:v>1997</c:v>
                </c:pt>
                <c:pt idx="21">
                  <c:v>1998</c:v>
                </c:pt>
                <c:pt idx="22">
                  <c:v>1999</c:v>
                </c:pt>
                <c:pt idx="23">
                  <c:v>2000</c:v>
                </c:pt>
                <c:pt idx="24">
                  <c:v>2001</c:v>
                </c:pt>
                <c:pt idx="25">
                  <c:v>2002</c:v>
                </c:pt>
                <c:pt idx="26">
                  <c:v>2003</c:v>
                </c:pt>
                <c:pt idx="27">
                  <c:v>2004</c:v>
                </c:pt>
                <c:pt idx="28">
                  <c:v>2005</c:v>
                </c:pt>
                <c:pt idx="29">
                  <c:v>2006</c:v>
                </c:pt>
                <c:pt idx="30">
                  <c:v>2007</c:v>
                </c:pt>
                <c:pt idx="31">
                  <c:v>2008</c:v>
                </c:pt>
                <c:pt idx="32">
                  <c:v>2009</c:v>
                </c:pt>
                <c:pt idx="33">
                  <c:v>2010</c:v>
                </c:pt>
                <c:pt idx="34">
                  <c:v>2011</c:v>
                </c:pt>
                <c:pt idx="35">
                  <c:v>2012</c:v>
                </c:pt>
                <c:pt idx="36">
                  <c:v>2013</c:v>
                </c:pt>
                <c:pt idx="37">
                  <c:v>2014</c:v>
                </c:pt>
              </c:strCache>
            </c:strRef>
          </c:cat>
          <c:val>
            <c:numRef>
              <c:f>Sheet1!$B$2:$B$39</c:f>
              <c:numCache>
                <c:formatCode>0.0</c:formatCode>
                <c:ptCount val="38"/>
                <c:pt idx="0">
                  <c:v>4</c:v>
                </c:pt>
                <c:pt idx="1">
                  <c:v>3.7</c:v>
                </c:pt>
                <c:pt idx="2">
                  <c:v>3.3000000000000003</c:v>
                </c:pt>
                <c:pt idx="3">
                  <c:v>2.7</c:v>
                </c:pt>
                <c:pt idx="4">
                  <c:v>2.3000000000000003</c:v>
                </c:pt>
                <c:pt idx="5">
                  <c:v>2.5</c:v>
                </c:pt>
                <c:pt idx="9">
                  <c:v>2.3000000000000003</c:v>
                </c:pt>
                <c:pt idx="10">
                  <c:v>2.3000000000000003</c:v>
                </c:pt>
                <c:pt idx="11">
                  <c:v>2.2000000000000002</c:v>
                </c:pt>
                <c:pt idx="12">
                  <c:v>2.3000000000000003</c:v>
                </c:pt>
              </c:numCache>
            </c:numRef>
          </c:val>
          <c:smooth val="0"/>
        </c:ser>
        <c:ser>
          <c:idx val="1"/>
          <c:order val="1"/>
          <c:tx>
            <c:strRef>
              <c:f>Sheet1!$C$1</c:f>
              <c:strCache>
                <c:ptCount val="1"/>
              </c:strCache>
            </c:strRef>
          </c:tx>
          <c:spPr>
            <a:ln w="38100">
              <a:solidFill>
                <a:srgbClr val="004687"/>
              </a:solidFill>
              <a:prstDash val="solid"/>
            </a:ln>
          </c:spPr>
          <c:marker>
            <c:symbol val="none"/>
          </c:marker>
          <c:cat>
            <c:strRef>
              <c:f>Sheet1!$A$2:$A$39</c:f>
              <c:strCache>
                <c:ptCount val="38"/>
                <c:pt idx="0">
                  <c:v>1977</c:v>
                </c:pt>
                <c:pt idx="1">
                  <c:v>1978</c:v>
                </c:pt>
                <c:pt idx="2">
                  <c:v>1979</c:v>
                </c:pt>
                <c:pt idx="3">
                  <c:v>1980</c:v>
                </c:pt>
                <c:pt idx="4">
                  <c:v>1981</c:v>
                </c:pt>
                <c:pt idx="5">
                  <c:v>1982</c:v>
                </c:pt>
                <c:pt idx="6">
                  <c:v>1983</c:v>
                </c:pt>
                <c:pt idx="7">
                  <c:v>1984</c:v>
                </c:pt>
                <c:pt idx="8">
                  <c:v>1985</c:v>
                </c:pt>
                <c:pt idx="9">
                  <c:v>1986</c:v>
                </c:pt>
                <c:pt idx="10">
                  <c:v>1987</c:v>
                </c:pt>
                <c:pt idx="11">
                  <c:v>1988</c:v>
                </c:pt>
                <c:pt idx="12">
                  <c:v>1989</c:v>
                </c:pt>
                <c:pt idx="13">
                  <c:v>1990</c:v>
                </c:pt>
                <c:pt idx="14">
                  <c:v>1991</c:v>
                </c:pt>
                <c:pt idx="15">
                  <c:v>1992</c:v>
                </c:pt>
                <c:pt idx="16">
                  <c:v>1993</c:v>
                </c:pt>
                <c:pt idx="17">
                  <c:v>1994</c:v>
                </c:pt>
                <c:pt idx="18">
                  <c:v>1995</c:v>
                </c:pt>
                <c:pt idx="19">
                  <c:v>1996</c:v>
                </c:pt>
                <c:pt idx="20">
                  <c:v>1997</c:v>
                </c:pt>
                <c:pt idx="21">
                  <c:v>1998</c:v>
                </c:pt>
                <c:pt idx="22">
                  <c:v>1999</c:v>
                </c:pt>
                <c:pt idx="23">
                  <c:v>2000</c:v>
                </c:pt>
                <c:pt idx="24">
                  <c:v>2001</c:v>
                </c:pt>
                <c:pt idx="25">
                  <c:v>2002</c:v>
                </c:pt>
                <c:pt idx="26">
                  <c:v>2003</c:v>
                </c:pt>
                <c:pt idx="27">
                  <c:v>2004</c:v>
                </c:pt>
                <c:pt idx="28">
                  <c:v>2005</c:v>
                </c:pt>
                <c:pt idx="29">
                  <c:v>2006</c:v>
                </c:pt>
                <c:pt idx="30">
                  <c:v>2007</c:v>
                </c:pt>
                <c:pt idx="31">
                  <c:v>2008</c:v>
                </c:pt>
                <c:pt idx="32">
                  <c:v>2009</c:v>
                </c:pt>
                <c:pt idx="33">
                  <c:v>2010</c:v>
                </c:pt>
                <c:pt idx="34">
                  <c:v>2011</c:v>
                </c:pt>
                <c:pt idx="35">
                  <c:v>2012</c:v>
                </c:pt>
                <c:pt idx="36">
                  <c:v>2013</c:v>
                </c:pt>
                <c:pt idx="37">
                  <c:v>2014</c:v>
                </c:pt>
              </c:strCache>
            </c:strRef>
          </c:cat>
          <c:val>
            <c:numRef>
              <c:f>Sheet1!$C$2:$C$39</c:f>
              <c:numCache>
                <c:formatCode>General</c:formatCode>
                <c:ptCount val="38"/>
                <c:pt idx="12" formatCode="####.0">
                  <c:v>2.8363968190668629</c:v>
                </c:pt>
                <c:pt idx="13" formatCode="####.0">
                  <c:v>3.039507991190245</c:v>
                </c:pt>
                <c:pt idx="14" formatCode="####.0">
                  <c:v>3.3195039881882429</c:v>
                </c:pt>
                <c:pt idx="15" formatCode="####.0">
                  <c:v>3.3685179329325683</c:v>
                </c:pt>
                <c:pt idx="16" formatCode="####.0">
                  <c:v>3.2517032048719012</c:v>
                </c:pt>
                <c:pt idx="17" formatCode="####.0">
                  <c:v>3.4809824223661203</c:v>
                </c:pt>
                <c:pt idx="18" formatCode="####.0">
                  <c:v>2.9898155410368266</c:v>
                </c:pt>
                <c:pt idx="19" formatCode="####.0">
                  <c:v>2.7815584333274876</c:v>
                </c:pt>
                <c:pt idx="20" formatCode="####.0">
                  <c:v>3.2368344717867688</c:v>
                </c:pt>
                <c:pt idx="21" formatCode="####.0">
                  <c:v>3.9768014507967293</c:v>
                </c:pt>
                <c:pt idx="22" formatCode="####.0">
                  <c:v>4.5217321910091641</c:v>
                </c:pt>
                <c:pt idx="23" formatCode="###0.0">
                  <c:v>5.5163073819141459</c:v>
                </c:pt>
                <c:pt idx="24" formatCode="###0.0">
                  <c:v>5.0798601801684402</c:v>
                </c:pt>
                <c:pt idx="25" formatCode="###0.0">
                  <c:v>4.5061118947568408</c:v>
                </c:pt>
                <c:pt idx="26" formatCode="###0.0">
                  <c:v>4.2238929851422577</c:v>
                </c:pt>
                <c:pt idx="27" formatCode="###0.0">
                  <c:v>4.2598046191068661</c:v>
                </c:pt>
                <c:pt idx="28" formatCode="###0.0">
                  <c:v>4.0588911864604134</c:v>
                </c:pt>
                <c:pt idx="29" formatCode="###0.0">
                  <c:v>4.3838919712642683</c:v>
                </c:pt>
                <c:pt idx="30" formatCode="###0.0">
                  <c:v>3.5255344442534722</c:v>
                </c:pt>
                <c:pt idx="31" formatCode="###0.0">
                  <c:v>3.7062726995380881</c:v>
                </c:pt>
                <c:pt idx="32" formatCode="###0.0">
                  <c:v>4.1255974388676906</c:v>
                </c:pt>
                <c:pt idx="33" formatCode="###0.0">
                  <c:v>3.2964606302143764</c:v>
                </c:pt>
                <c:pt idx="34" formatCode="###0.0">
                  <c:v>3.0235783485776064</c:v>
                </c:pt>
                <c:pt idx="35" formatCode="###0.0">
                  <c:v>2.2753805062136911</c:v>
                </c:pt>
                <c:pt idx="36" formatCode="###0.0">
                  <c:v>1.7874560958088361</c:v>
                </c:pt>
                <c:pt idx="37" formatCode="###0.0">
                  <c:v>1.6110356111604862</c:v>
                </c:pt>
              </c:numCache>
            </c:numRef>
          </c:val>
          <c:smooth val="0"/>
        </c:ser>
        <c:ser>
          <c:idx val="2"/>
          <c:order val="2"/>
          <c:tx>
            <c:strRef>
              <c:f>Sheet1!$D$1</c:f>
              <c:strCache>
                <c:ptCount val="1"/>
                <c:pt idx="0">
                  <c:v>Flickor, åk 9</c:v>
                </c:pt>
              </c:strCache>
            </c:strRef>
          </c:tx>
          <c:spPr>
            <a:ln w="38100">
              <a:solidFill>
                <a:srgbClr val="BEBC00"/>
              </a:solidFill>
              <a:prstDash val="solid"/>
            </a:ln>
          </c:spPr>
          <c:marker>
            <c:symbol val="none"/>
          </c:marker>
          <c:cat>
            <c:strRef>
              <c:f>Sheet1!$A$2:$A$39</c:f>
              <c:strCache>
                <c:ptCount val="38"/>
                <c:pt idx="0">
                  <c:v>1977</c:v>
                </c:pt>
                <c:pt idx="1">
                  <c:v>1978</c:v>
                </c:pt>
                <c:pt idx="2">
                  <c:v>1979</c:v>
                </c:pt>
                <c:pt idx="3">
                  <c:v>1980</c:v>
                </c:pt>
                <c:pt idx="4">
                  <c:v>1981</c:v>
                </c:pt>
                <c:pt idx="5">
                  <c:v>1982</c:v>
                </c:pt>
                <c:pt idx="6">
                  <c:v>1983</c:v>
                </c:pt>
                <c:pt idx="7">
                  <c:v>1984</c:v>
                </c:pt>
                <c:pt idx="8">
                  <c:v>1985</c:v>
                </c:pt>
                <c:pt idx="9">
                  <c:v>1986</c:v>
                </c:pt>
                <c:pt idx="10">
                  <c:v>1987</c:v>
                </c:pt>
                <c:pt idx="11">
                  <c:v>1988</c:v>
                </c:pt>
                <c:pt idx="12">
                  <c:v>1989</c:v>
                </c:pt>
                <c:pt idx="13">
                  <c:v>1990</c:v>
                </c:pt>
                <c:pt idx="14">
                  <c:v>1991</c:v>
                </c:pt>
                <c:pt idx="15">
                  <c:v>1992</c:v>
                </c:pt>
                <c:pt idx="16">
                  <c:v>1993</c:v>
                </c:pt>
                <c:pt idx="17">
                  <c:v>1994</c:v>
                </c:pt>
                <c:pt idx="18">
                  <c:v>1995</c:v>
                </c:pt>
                <c:pt idx="19">
                  <c:v>1996</c:v>
                </c:pt>
                <c:pt idx="20">
                  <c:v>1997</c:v>
                </c:pt>
                <c:pt idx="21">
                  <c:v>1998</c:v>
                </c:pt>
                <c:pt idx="22">
                  <c:v>1999</c:v>
                </c:pt>
                <c:pt idx="23">
                  <c:v>2000</c:v>
                </c:pt>
                <c:pt idx="24">
                  <c:v>2001</c:v>
                </c:pt>
                <c:pt idx="25">
                  <c:v>2002</c:v>
                </c:pt>
                <c:pt idx="26">
                  <c:v>2003</c:v>
                </c:pt>
                <c:pt idx="27">
                  <c:v>2004</c:v>
                </c:pt>
                <c:pt idx="28">
                  <c:v>2005</c:v>
                </c:pt>
                <c:pt idx="29">
                  <c:v>2006</c:v>
                </c:pt>
                <c:pt idx="30">
                  <c:v>2007</c:v>
                </c:pt>
                <c:pt idx="31">
                  <c:v>2008</c:v>
                </c:pt>
                <c:pt idx="32">
                  <c:v>2009</c:v>
                </c:pt>
                <c:pt idx="33">
                  <c:v>2010</c:v>
                </c:pt>
                <c:pt idx="34">
                  <c:v>2011</c:v>
                </c:pt>
                <c:pt idx="35">
                  <c:v>2012</c:v>
                </c:pt>
                <c:pt idx="36">
                  <c:v>2013</c:v>
                </c:pt>
                <c:pt idx="37">
                  <c:v>2014</c:v>
                </c:pt>
              </c:strCache>
            </c:strRef>
          </c:cat>
          <c:val>
            <c:numRef>
              <c:f>Sheet1!$D$2:$D$39</c:f>
              <c:numCache>
                <c:formatCode>0.0</c:formatCode>
                <c:ptCount val="38"/>
                <c:pt idx="0">
                  <c:v>3.5</c:v>
                </c:pt>
                <c:pt idx="1">
                  <c:v>2.9000000000000004</c:v>
                </c:pt>
                <c:pt idx="2">
                  <c:v>2.7</c:v>
                </c:pt>
                <c:pt idx="3">
                  <c:v>2.1</c:v>
                </c:pt>
                <c:pt idx="4">
                  <c:v>1.6</c:v>
                </c:pt>
                <c:pt idx="5">
                  <c:v>1.6</c:v>
                </c:pt>
                <c:pt idx="9">
                  <c:v>1.3</c:v>
                </c:pt>
                <c:pt idx="10">
                  <c:v>1.4000000000000001</c:v>
                </c:pt>
                <c:pt idx="11">
                  <c:v>1.4000000000000001</c:v>
                </c:pt>
                <c:pt idx="12">
                  <c:v>1.4000000000000001</c:v>
                </c:pt>
              </c:numCache>
            </c:numRef>
          </c:val>
          <c:smooth val="0"/>
        </c:ser>
        <c:ser>
          <c:idx val="3"/>
          <c:order val="3"/>
          <c:tx>
            <c:strRef>
              <c:f>Sheet1!$E$1</c:f>
              <c:strCache>
                <c:ptCount val="1"/>
              </c:strCache>
            </c:strRef>
          </c:tx>
          <c:spPr>
            <a:ln w="38100">
              <a:solidFill>
                <a:srgbClr val="BEBC00"/>
              </a:solidFill>
              <a:prstDash val="solid"/>
            </a:ln>
          </c:spPr>
          <c:marker>
            <c:symbol val="none"/>
          </c:marker>
          <c:cat>
            <c:strRef>
              <c:f>Sheet1!$A$2:$A$39</c:f>
              <c:strCache>
                <c:ptCount val="38"/>
                <c:pt idx="0">
                  <c:v>1977</c:v>
                </c:pt>
                <c:pt idx="1">
                  <c:v>1978</c:v>
                </c:pt>
                <c:pt idx="2">
                  <c:v>1979</c:v>
                </c:pt>
                <c:pt idx="3">
                  <c:v>1980</c:v>
                </c:pt>
                <c:pt idx="4">
                  <c:v>1981</c:v>
                </c:pt>
                <c:pt idx="5">
                  <c:v>1982</c:v>
                </c:pt>
                <c:pt idx="6">
                  <c:v>1983</c:v>
                </c:pt>
                <c:pt idx="7">
                  <c:v>1984</c:v>
                </c:pt>
                <c:pt idx="8">
                  <c:v>1985</c:v>
                </c:pt>
                <c:pt idx="9">
                  <c:v>1986</c:v>
                </c:pt>
                <c:pt idx="10">
                  <c:v>1987</c:v>
                </c:pt>
                <c:pt idx="11">
                  <c:v>1988</c:v>
                </c:pt>
                <c:pt idx="12">
                  <c:v>1989</c:v>
                </c:pt>
                <c:pt idx="13">
                  <c:v>1990</c:v>
                </c:pt>
                <c:pt idx="14">
                  <c:v>1991</c:v>
                </c:pt>
                <c:pt idx="15">
                  <c:v>1992</c:v>
                </c:pt>
                <c:pt idx="16">
                  <c:v>1993</c:v>
                </c:pt>
                <c:pt idx="17">
                  <c:v>1994</c:v>
                </c:pt>
                <c:pt idx="18">
                  <c:v>1995</c:v>
                </c:pt>
                <c:pt idx="19">
                  <c:v>1996</c:v>
                </c:pt>
                <c:pt idx="20">
                  <c:v>1997</c:v>
                </c:pt>
                <c:pt idx="21">
                  <c:v>1998</c:v>
                </c:pt>
                <c:pt idx="22">
                  <c:v>1999</c:v>
                </c:pt>
                <c:pt idx="23">
                  <c:v>2000</c:v>
                </c:pt>
                <c:pt idx="24">
                  <c:v>2001</c:v>
                </c:pt>
                <c:pt idx="25">
                  <c:v>2002</c:v>
                </c:pt>
                <c:pt idx="26">
                  <c:v>2003</c:v>
                </c:pt>
                <c:pt idx="27">
                  <c:v>2004</c:v>
                </c:pt>
                <c:pt idx="28">
                  <c:v>2005</c:v>
                </c:pt>
                <c:pt idx="29">
                  <c:v>2006</c:v>
                </c:pt>
                <c:pt idx="30">
                  <c:v>2007</c:v>
                </c:pt>
                <c:pt idx="31">
                  <c:v>2008</c:v>
                </c:pt>
                <c:pt idx="32">
                  <c:v>2009</c:v>
                </c:pt>
                <c:pt idx="33">
                  <c:v>2010</c:v>
                </c:pt>
                <c:pt idx="34">
                  <c:v>2011</c:v>
                </c:pt>
                <c:pt idx="35">
                  <c:v>2012</c:v>
                </c:pt>
                <c:pt idx="36">
                  <c:v>2013</c:v>
                </c:pt>
                <c:pt idx="37">
                  <c:v>2014</c:v>
                </c:pt>
              </c:strCache>
            </c:strRef>
          </c:cat>
          <c:val>
            <c:numRef>
              <c:f>Sheet1!$E$2:$E$39</c:f>
              <c:numCache>
                <c:formatCode>General</c:formatCode>
                <c:ptCount val="38"/>
                <c:pt idx="12" formatCode="###0.0">
                  <c:v>1.4824357694585644</c:v>
                </c:pt>
                <c:pt idx="13" formatCode="###0.0">
                  <c:v>1.8552331674821023</c:v>
                </c:pt>
                <c:pt idx="14" formatCode="###0.0">
                  <c:v>1.6953842234198586</c:v>
                </c:pt>
                <c:pt idx="15" formatCode="###0.0">
                  <c:v>1.6295383933385199</c:v>
                </c:pt>
                <c:pt idx="16" formatCode="###0.0">
                  <c:v>1.6974171617532561</c:v>
                </c:pt>
                <c:pt idx="17" formatCode="###0.0">
                  <c:v>1.8753086553783473</c:v>
                </c:pt>
                <c:pt idx="18" formatCode="###0.0">
                  <c:v>1.951624259390411</c:v>
                </c:pt>
                <c:pt idx="19" formatCode="###0.0">
                  <c:v>1.5918713584598847</c:v>
                </c:pt>
                <c:pt idx="20" formatCode="###0.0">
                  <c:v>1.9676786746499091</c:v>
                </c:pt>
                <c:pt idx="21" formatCode="###0.0">
                  <c:v>2.6182425482828204</c:v>
                </c:pt>
                <c:pt idx="22" formatCode="###0.0">
                  <c:v>2.6822620783993161</c:v>
                </c:pt>
                <c:pt idx="23" formatCode="###0.0">
                  <c:v>2.8538139726034224</c:v>
                </c:pt>
                <c:pt idx="24" formatCode="###0.0">
                  <c:v>2.8202971030144237</c:v>
                </c:pt>
                <c:pt idx="25" formatCode="###0.0">
                  <c:v>3.0257632495941009</c:v>
                </c:pt>
                <c:pt idx="26" formatCode="###0.0">
                  <c:v>2.9422126670467232</c:v>
                </c:pt>
                <c:pt idx="27" formatCode="###0.0">
                  <c:v>2.9970567602673808</c:v>
                </c:pt>
                <c:pt idx="28" formatCode="###0.0">
                  <c:v>3.2914079622933627</c:v>
                </c:pt>
                <c:pt idx="29" formatCode="###0.0">
                  <c:v>2.9973127273735032</c:v>
                </c:pt>
                <c:pt idx="30" formatCode="###0.0">
                  <c:v>2.482831634092153</c:v>
                </c:pt>
                <c:pt idx="31" formatCode="###0.0">
                  <c:v>2.7218153436726849</c:v>
                </c:pt>
                <c:pt idx="32" formatCode="###0.0">
                  <c:v>2.3411398269803274</c:v>
                </c:pt>
                <c:pt idx="33" formatCode="###0.0">
                  <c:v>2.1263826288742602</c:v>
                </c:pt>
                <c:pt idx="34" formatCode="###0.0">
                  <c:v>1.9186023475693246</c:v>
                </c:pt>
                <c:pt idx="35" formatCode="###0.0">
                  <c:v>1.6977427769423949</c:v>
                </c:pt>
                <c:pt idx="36" formatCode="###0.0">
                  <c:v>1.2617316834423642</c:v>
                </c:pt>
                <c:pt idx="37" formatCode="###0.0">
                  <c:v>1.4237836869964542</c:v>
                </c:pt>
              </c:numCache>
            </c:numRef>
          </c:val>
          <c:smooth val="0"/>
        </c:ser>
        <c:ser>
          <c:idx val="4"/>
          <c:order val="4"/>
          <c:tx>
            <c:strRef>
              <c:f>Sheet1!$F$1</c:f>
              <c:strCache>
                <c:ptCount val="1"/>
                <c:pt idx="0">
                  <c:v>Pojkar, gy 2</c:v>
                </c:pt>
              </c:strCache>
            </c:strRef>
          </c:tx>
          <c:spPr>
            <a:ln w="38100">
              <a:solidFill>
                <a:srgbClr val="F29200"/>
              </a:solidFill>
              <a:prstDash val="solid"/>
            </a:ln>
          </c:spPr>
          <c:marker>
            <c:symbol val="none"/>
          </c:marker>
          <c:cat>
            <c:strRef>
              <c:f>Sheet1!$A$2:$A$39</c:f>
              <c:strCache>
                <c:ptCount val="38"/>
                <c:pt idx="0">
                  <c:v>1977</c:v>
                </c:pt>
                <c:pt idx="1">
                  <c:v>1978</c:v>
                </c:pt>
                <c:pt idx="2">
                  <c:v>1979</c:v>
                </c:pt>
                <c:pt idx="3">
                  <c:v>1980</c:v>
                </c:pt>
                <c:pt idx="4">
                  <c:v>1981</c:v>
                </c:pt>
                <c:pt idx="5">
                  <c:v>1982</c:v>
                </c:pt>
                <c:pt idx="6">
                  <c:v>1983</c:v>
                </c:pt>
                <c:pt idx="7">
                  <c:v>1984</c:v>
                </c:pt>
                <c:pt idx="8">
                  <c:v>1985</c:v>
                </c:pt>
                <c:pt idx="9">
                  <c:v>1986</c:v>
                </c:pt>
                <c:pt idx="10">
                  <c:v>1987</c:v>
                </c:pt>
                <c:pt idx="11">
                  <c:v>1988</c:v>
                </c:pt>
                <c:pt idx="12">
                  <c:v>1989</c:v>
                </c:pt>
                <c:pt idx="13">
                  <c:v>1990</c:v>
                </c:pt>
                <c:pt idx="14">
                  <c:v>1991</c:v>
                </c:pt>
                <c:pt idx="15">
                  <c:v>1992</c:v>
                </c:pt>
                <c:pt idx="16">
                  <c:v>1993</c:v>
                </c:pt>
                <c:pt idx="17">
                  <c:v>1994</c:v>
                </c:pt>
                <c:pt idx="18">
                  <c:v>1995</c:v>
                </c:pt>
                <c:pt idx="19">
                  <c:v>1996</c:v>
                </c:pt>
                <c:pt idx="20">
                  <c:v>1997</c:v>
                </c:pt>
                <c:pt idx="21">
                  <c:v>1998</c:v>
                </c:pt>
                <c:pt idx="22">
                  <c:v>1999</c:v>
                </c:pt>
                <c:pt idx="23">
                  <c:v>2000</c:v>
                </c:pt>
                <c:pt idx="24">
                  <c:v>2001</c:v>
                </c:pt>
                <c:pt idx="25">
                  <c:v>2002</c:v>
                </c:pt>
                <c:pt idx="26">
                  <c:v>2003</c:v>
                </c:pt>
                <c:pt idx="27">
                  <c:v>2004</c:v>
                </c:pt>
                <c:pt idx="28">
                  <c:v>2005</c:v>
                </c:pt>
                <c:pt idx="29">
                  <c:v>2006</c:v>
                </c:pt>
                <c:pt idx="30">
                  <c:v>2007</c:v>
                </c:pt>
                <c:pt idx="31">
                  <c:v>2008</c:v>
                </c:pt>
                <c:pt idx="32">
                  <c:v>2009</c:v>
                </c:pt>
                <c:pt idx="33">
                  <c:v>2010</c:v>
                </c:pt>
                <c:pt idx="34">
                  <c:v>2011</c:v>
                </c:pt>
                <c:pt idx="35">
                  <c:v>2012</c:v>
                </c:pt>
                <c:pt idx="36">
                  <c:v>2013</c:v>
                </c:pt>
                <c:pt idx="37">
                  <c:v>2014</c:v>
                </c:pt>
              </c:strCache>
            </c:strRef>
          </c:cat>
          <c:val>
            <c:numRef>
              <c:f>Sheet1!$F$2:$F$39</c:f>
              <c:numCache>
                <c:formatCode>General</c:formatCode>
                <c:ptCount val="38"/>
                <c:pt idx="27" formatCode="###0.0">
                  <c:v>7.3679137587309773</c:v>
                </c:pt>
                <c:pt idx="28" formatCode="###0.0">
                  <c:v>7.4028649632841459</c:v>
                </c:pt>
                <c:pt idx="29" formatCode="###0.0">
                  <c:v>8.0314655739847947</c:v>
                </c:pt>
                <c:pt idx="30" formatCode="###0.0">
                  <c:v>7.4670938985277173</c:v>
                </c:pt>
                <c:pt idx="31" formatCode="###0.0">
                  <c:v>6.6809915020132333</c:v>
                </c:pt>
                <c:pt idx="32" formatCode="###0.0">
                  <c:v>6.677416473994267</c:v>
                </c:pt>
                <c:pt idx="33" formatCode="###0.0">
                  <c:v>6.5865395967232612</c:v>
                </c:pt>
                <c:pt idx="34" formatCode="###0.0">
                  <c:v>6.1788640954928367</c:v>
                </c:pt>
                <c:pt idx="35" formatCode="###0.0">
                  <c:v>5.0860149134900361</c:v>
                </c:pt>
                <c:pt idx="36" formatCode="###0.0">
                  <c:v>4.1074918352748231</c:v>
                </c:pt>
                <c:pt idx="37" formatCode="###0.0">
                  <c:v>4.3180267672640325</c:v>
                </c:pt>
              </c:numCache>
            </c:numRef>
          </c:val>
          <c:smooth val="0"/>
        </c:ser>
        <c:ser>
          <c:idx val="5"/>
          <c:order val="5"/>
          <c:tx>
            <c:strRef>
              <c:f>Sheet1!$G$1</c:f>
              <c:strCache>
                <c:ptCount val="1"/>
              </c:strCache>
            </c:strRef>
          </c:tx>
          <c:spPr>
            <a:ln w="38100">
              <a:solidFill>
                <a:srgbClr val="B32B31"/>
              </a:solidFill>
              <a:prstDash val="solid"/>
            </a:ln>
          </c:spPr>
          <c:marker>
            <c:symbol val="none"/>
          </c:marker>
          <c:cat>
            <c:strRef>
              <c:f>Sheet1!$A$2:$A$39</c:f>
              <c:strCache>
                <c:ptCount val="38"/>
                <c:pt idx="0">
                  <c:v>1977</c:v>
                </c:pt>
                <c:pt idx="1">
                  <c:v>1978</c:v>
                </c:pt>
                <c:pt idx="2">
                  <c:v>1979</c:v>
                </c:pt>
                <c:pt idx="3">
                  <c:v>1980</c:v>
                </c:pt>
                <c:pt idx="4">
                  <c:v>1981</c:v>
                </c:pt>
                <c:pt idx="5">
                  <c:v>1982</c:v>
                </c:pt>
                <c:pt idx="6">
                  <c:v>1983</c:v>
                </c:pt>
                <c:pt idx="7">
                  <c:v>1984</c:v>
                </c:pt>
                <c:pt idx="8">
                  <c:v>1985</c:v>
                </c:pt>
                <c:pt idx="9">
                  <c:v>1986</c:v>
                </c:pt>
                <c:pt idx="10">
                  <c:v>1987</c:v>
                </c:pt>
                <c:pt idx="11">
                  <c:v>1988</c:v>
                </c:pt>
                <c:pt idx="12">
                  <c:v>1989</c:v>
                </c:pt>
                <c:pt idx="13">
                  <c:v>1990</c:v>
                </c:pt>
                <c:pt idx="14">
                  <c:v>1991</c:v>
                </c:pt>
                <c:pt idx="15">
                  <c:v>1992</c:v>
                </c:pt>
                <c:pt idx="16">
                  <c:v>1993</c:v>
                </c:pt>
                <c:pt idx="17">
                  <c:v>1994</c:v>
                </c:pt>
                <c:pt idx="18">
                  <c:v>1995</c:v>
                </c:pt>
                <c:pt idx="19">
                  <c:v>1996</c:v>
                </c:pt>
                <c:pt idx="20">
                  <c:v>1997</c:v>
                </c:pt>
                <c:pt idx="21">
                  <c:v>1998</c:v>
                </c:pt>
                <c:pt idx="22">
                  <c:v>1999</c:v>
                </c:pt>
                <c:pt idx="23">
                  <c:v>2000</c:v>
                </c:pt>
                <c:pt idx="24">
                  <c:v>2001</c:v>
                </c:pt>
                <c:pt idx="25">
                  <c:v>2002</c:v>
                </c:pt>
                <c:pt idx="26">
                  <c:v>2003</c:v>
                </c:pt>
                <c:pt idx="27">
                  <c:v>2004</c:v>
                </c:pt>
                <c:pt idx="28">
                  <c:v>2005</c:v>
                </c:pt>
                <c:pt idx="29">
                  <c:v>2006</c:v>
                </c:pt>
                <c:pt idx="30">
                  <c:v>2007</c:v>
                </c:pt>
                <c:pt idx="31">
                  <c:v>2008</c:v>
                </c:pt>
                <c:pt idx="32">
                  <c:v>2009</c:v>
                </c:pt>
                <c:pt idx="33">
                  <c:v>2010</c:v>
                </c:pt>
                <c:pt idx="34">
                  <c:v>2011</c:v>
                </c:pt>
                <c:pt idx="35">
                  <c:v>2012</c:v>
                </c:pt>
                <c:pt idx="36">
                  <c:v>2013</c:v>
                </c:pt>
                <c:pt idx="37">
                  <c:v>2014</c:v>
                </c:pt>
              </c:strCache>
            </c:strRef>
          </c:cat>
          <c:val>
            <c:numRef>
              <c:f>Sheet1!$G$2:$G$39</c:f>
              <c:numCache>
                <c:formatCode>General</c:formatCode>
                <c:ptCount val="38"/>
                <c:pt idx="37" formatCode="0.00">
                  <c:v>0.55748370159835892</c:v>
                </c:pt>
              </c:numCache>
            </c:numRef>
          </c:val>
          <c:smooth val="0"/>
        </c:ser>
        <c:ser>
          <c:idx val="6"/>
          <c:order val="6"/>
          <c:tx>
            <c:strRef>
              <c:f>Sheet1!$H$1</c:f>
              <c:strCache>
                <c:ptCount val="1"/>
                <c:pt idx="0">
                  <c:v>Flickor, gy 2</c:v>
                </c:pt>
              </c:strCache>
            </c:strRef>
          </c:tx>
          <c:spPr>
            <a:ln w="38100">
              <a:solidFill>
                <a:srgbClr val="B32B31"/>
              </a:solidFill>
            </a:ln>
          </c:spPr>
          <c:marker>
            <c:symbol val="none"/>
          </c:marker>
          <c:cat>
            <c:strRef>
              <c:f>Sheet1!$A$2:$A$39</c:f>
              <c:strCache>
                <c:ptCount val="38"/>
                <c:pt idx="0">
                  <c:v>1977</c:v>
                </c:pt>
                <c:pt idx="1">
                  <c:v>1978</c:v>
                </c:pt>
                <c:pt idx="2">
                  <c:v>1979</c:v>
                </c:pt>
                <c:pt idx="3">
                  <c:v>1980</c:v>
                </c:pt>
                <c:pt idx="4">
                  <c:v>1981</c:v>
                </c:pt>
                <c:pt idx="5">
                  <c:v>1982</c:v>
                </c:pt>
                <c:pt idx="6">
                  <c:v>1983</c:v>
                </c:pt>
                <c:pt idx="7">
                  <c:v>1984</c:v>
                </c:pt>
                <c:pt idx="8">
                  <c:v>1985</c:v>
                </c:pt>
                <c:pt idx="9">
                  <c:v>1986</c:v>
                </c:pt>
                <c:pt idx="10">
                  <c:v>1987</c:v>
                </c:pt>
                <c:pt idx="11">
                  <c:v>1988</c:v>
                </c:pt>
                <c:pt idx="12">
                  <c:v>1989</c:v>
                </c:pt>
                <c:pt idx="13">
                  <c:v>1990</c:v>
                </c:pt>
                <c:pt idx="14">
                  <c:v>1991</c:v>
                </c:pt>
                <c:pt idx="15">
                  <c:v>1992</c:v>
                </c:pt>
                <c:pt idx="16">
                  <c:v>1993</c:v>
                </c:pt>
                <c:pt idx="17">
                  <c:v>1994</c:v>
                </c:pt>
                <c:pt idx="18">
                  <c:v>1995</c:v>
                </c:pt>
                <c:pt idx="19">
                  <c:v>1996</c:v>
                </c:pt>
                <c:pt idx="20">
                  <c:v>1997</c:v>
                </c:pt>
                <c:pt idx="21">
                  <c:v>1998</c:v>
                </c:pt>
                <c:pt idx="22">
                  <c:v>1999</c:v>
                </c:pt>
                <c:pt idx="23">
                  <c:v>2000</c:v>
                </c:pt>
                <c:pt idx="24">
                  <c:v>2001</c:v>
                </c:pt>
                <c:pt idx="25">
                  <c:v>2002</c:v>
                </c:pt>
                <c:pt idx="26">
                  <c:v>2003</c:v>
                </c:pt>
                <c:pt idx="27">
                  <c:v>2004</c:v>
                </c:pt>
                <c:pt idx="28">
                  <c:v>2005</c:v>
                </c:pt>
                <c:pt idx="29">
                  <c:v>2006</c:v>
                </c:pt>
                <c:pt idx="30">
                  <c:v>2007</c:v>
                </c:pt>
                <c:pt idx="31">
                  <c:v>2008</c:v>
                </c:pt>
                <c:pt idx="32">
                  <c:v>2009</c:v>
                </c:pt>
                <c:pt idx="33">
                  <c:v>2010</c:v>
                </c:pt>
                <c:pt idx="34">
                  <c:v>2011</c:v>
                </c:pt>
                <c:pt idx="35">
                  <c:v>2012</c:v>
                </c:pt>
                <c:pt idx="36">
                  <c:v>2013</c:v>
                </c:pt>
                <c:pt idx="37">
                  <c:v>2014</c:v>
                </c:pt>
              </c:strCache>
            </c:strRef>
          </c:cat>
          <c:val>
            <c:numRef>
              <c:f>Sheet1!$H$2:$H$39</c:f>
              <c:numCache>
                <c:formatCode>General</c:formatCode>
                <c:ptCount val="38"/>
                <c:pt idx="27" formatCode="###0.0">
                  <c:v>4.0900195128431438</c:v>
                </c:pt>
                <c:pt idx="28" formatCode="###0.0">
                  <c:v>4.5719426864677386</c:v>
                </c:pt>
                <c:pt idx="29" formatCode="###0.0">
                  <c:v>4.6828397518701372</c:v>
                </c:pt>
                <c:pt idx="30" formatCode="###0.0">
                  <c:v>4.3283680062006864</c:v>
                </c:pt>
                <c:pt idx="31" formatCode="###0.0">
                  <c:v>3.9576535724754933</c:v>
                </c:pt>
                <c:pt idx="32" formatCode="###0.0">
                  <c:v>4.2800931322059395</c:v>
                </c:pt>
                <c:pt idx="33" formatCode="###0.0">
                  <c:v>4.1493655491572783</c:v>
                </c:pt>
                <c:pt idx="34" formatCode="###0.0">
                  <c:v>3.4229859572163015</c:v>
                </c:pt>
                <c:pt idx="35" formatCode="###0.0">
                  <c:v>3.5847789014030256</c:v>
                </c:pt>
                <c:pt idx="36" formatCode="###0.0">
                  <c:v>2.7103294437027055</c:v>
                </c:pt>
                <c:pt idx="37" formatCode="###0.0">
                  <c:v>2.681189237406298</c:v>
                </c:pt>
              </c:numCache>
            </c:numRef>
          </c:val>
          <c:smooth val="0"/>
        </c:ser>
        <c:ser>
          <c:idx val="7"/>
          <c:order val="7"/>
          <c:tx>
            <c:strRef>
              <c:f>Sheet1!$I$1</c:f>
              <c:strCache>
                <c:ptCount val="1"/>
              </c:strCache>
            </c:strRef>
          </c:tx>
          <c:marker>
            <c:symbol val="none"/>
          </c:marker>
          <c:cat>
            <c:strRef>
              <c:f>Sheet1!$A$2:$A$39</c:f>
              <c:strCache>
                <c:ptCount val="38"/>
                <c:pt idx="0">
                  <c:v>1977</c:v>
                </c:pt>
                <c:pt idx="1">
                  <c:v>1978</c:v>
                </c:pt>
                <c:pt idx="2">
                  <c:v>1979</c:v>
                </c:pt>
                <c:pt idx="3">
                  <c:v>1980</c:v>
                </c:pt>
                <c:pt idx="4">
                  <c:v>1981</c:v>
                </c:pt>
                <c:pt idx="5">
                  <c:v>1982</c:v>
                </c:pt>
                <c:pt idx="6">
                  <c:v>1983</c:v>
                </c:pt>
                <c:pt idx="7">
                  <c:v>1984</c:v>
                </c:pt>
                <c:pt idx="8">
                  <c:v>1985</c:v>
                </c:pt>
                <c:pt idx="9">
                  <c:v>1986</c:v>
                </c:pt>
                <c:pt idx="10">
                  <c:v>1987</c:v>
                </c:pt>
                <c:pt idx="11">
                  <c:v>1988</c:v>
                </c:pt>
                <c:pt idx="12">
                  <c:v>1989</c:v>
                </c:pt>
                <c:pt idx="13">
                  <c:v>1990</c:v>
                </c:pt>
                <c:pt idx="14">
                  <c:v>1991</c:v>
                </c:pt>
                <c:pt idx="15">
                  <c:v>1992</c:v>
                </c:pt>
                <c:pt idx="16">
                  <c:v>1993</c:v>
                </c:pt>
                <c:pt idx="17">
                  <c:v>1994</c:v>
                </c:pt>
                <c:pt idx="18">
                  <c:v>1995</c:v>
                </c:pt>
                <c:pt idx="19">
                  <c:v>1996</c:v>
                </c:pt>
                <c:pt idx="20">
                  <c:v>1997</c:v>
                </c:pt>
                <c:pt idx="21">
                  <c:v>1998</c:v>
                </c:pt>
                <c:pt idx="22">
                  <c:v>1999</c:v>
                </c:pt>
                <c:pt idx="23">
                  <c:v>2000</c:v>
                </c:pt>
                <c:pt idx="24">
                  <c:v>2001</c:v>
                </c:pt>
                <c:pt idx="25">
                  <c:v>2002</c:v>
                </c:pt>
                <c:pt idx="26">
                  <c:v>2003</c:v>
                </c:pt>
                <c:pt idx="27">
                  <c:v>2004</c:v>
                </c:pt>
                <c:pt idx="28">
                  <c:v>2005</c:v>
                </c:pt>
                <c:pt idx="29">
                  <c:v>2006</c:v>
                </c:pt>
                <c:pt idx="30">
                  <c:v>2007</c:v>
                </c:pt>
                <c:pt idx="31">
                  <c:v>2008</c:v>
                </c:pt>
                <c:pt idx="32">
                  <c:v>2009</c:v>
                </c:pt>
                <c:pt idx="33">
                  <c:v>2010</c:v>
                </c:pt>
                <c:pt idx="34">
                  <c:v>2011</c:v>
                </c:pt>
                <c:pt idx="35">
                  <c:v>2012</c:v>
                </c:pt>
                <c:pt idx="36">
                  <c:v>2013</c:v>
                </c:pt>
                <c:pt idx="37">
                  <c:v>2014</c:v>
                </c:pt>
              </c:strCache>
            </c:strRef>
          </c:cat>
          <c:val>
            <c:numRef>
              <c:f>Sheet1!$I$2:$I$39</c:f>
              <c:numCache>
                <c:formatCode>General</c:formatCode>
                <c:ptCount val="38"/>
                <c:pt idx="37" formatCode="0.00">
                  <c:v>0.66266907411858333</c:v>
                </c:pt>
              </c:numCache>
            </c:numRef>
          </c:val>
          <c:smooth val="0"/>
        </c:ser>
        <c:dLbls>
          <c:showLegendKey val="0"/>
          <c:showVal val="0"/>
          <c:showCatName val="0"/>
          <c:showSerName val="0"/>
          <c:showPercent val="0"/>
          <c:showBubbleSize val="0"/>
        </c:dLbls>
        <c:smooth val="0"/>
        <c:axId val="305596424"/>
        <c:axId val="305596816"/>
      </c:lineChart>
      <c:catAx>
        <c:axId val="305596424"/>
        <c:scaling>
          <c:orientation val="minMax"/>
        </c:scaling>
        <c:delete val="0"/>
        <c:axPos val="b"/>
        <c:numFmt formatCode="General" sourceLinked="1"/>
        <c:majorTickMark val="out"/>
        <c:minorTickMark val="none"/>
        <c:tickLblPos val="nextTo"/>
        <c:spPr>
          <a:ln w="9525">
            <a:solidFill>
              <a:schemeClr val="tx1"/>
            </a:solidFill>
            <a:prstDash val="solid"/>
          </a:ln>
        </c:spPr>
        <c:txPr>
          <a:bodyPr rot="0" vert="horz"/>
          <a:lstStyle/>
          <a:p>
            <a:pPr>
              <a:defRPr sz="1800" b="0" i="0" u="none" strike="noStrike" baseline="0">
                <a:solidFill>
                  <a:schemeClr val="tx1"/>
                </a:solidFill>
                <a:latin typeface="Gill Sans MT" pitchFamily="34" charset="0"/>
                <a:ea typeface="helvetica"/>
                <a:cs typeface="Arial" pitchFamily="34" charset="0"/>
              </a:defRPr>
            </a:pPr>
            <a:endParaRPr lang="sv-SE"/>
          </a:p>
        </c:txPr>
        <c:crossAx val="305596816"/>
        <c:crosses val="autoZero"/>
        <c:auto val="1"/>
        <c:lblAlgn val="ctr"/>
        <c:lblOffset val="100"/>
        <c:tickLblSkip val="3"/>
        <c:tickMarkSkip val="1"/>
        <c:noMultiLvlLbl val="0"/>
      </c:catAx>
      <c:valAx>
        <c:axId val="305596816"/>
        <c:scaling>
          <c:orientation val="minMax"/>
          <c:max val="10"/>
          <c:min val="0"/>
        </c:scaling>
        <c:delete val="0"/>
        <c:axPos val="l"/>
        <c:majorGridlines>
          <c:spPr>
            <a:ln w="3117">
              <a:solidFill>
                <a:schemeClr val="tx1">
                  <a:lumMod val="65000"/>
                </a:schemeClr>
              </a:solidFill>
              <a:prstDash val="solid"/>
            </a:ln>
          </c:spPr>
        </c:majorGridlines>
        <c:numFmt formatCode="0" sourceLinked="0"/>
        <c:majorTickMark val="none"/>
        <c:minorTickMark val="none"/>
        <c:tickLblPos val="nextTo"/>
        <c:spPr>
          <a:ln w="3117">
            <a:solidFill>
              <a:schemeClr val="tx1"/>
            </a:solidFill>
            <a:prstDash val="solid"/>
          </a:ln>
        </c:spPr>
        <c:txPr>
          <a:bodyPr rot="0" vert="horz"/>
          <a:lstStyle/>
          <a:p>
            <a:pPr>
              <a:defRPr sz="1800" b="0" i="0" u="none" strike="noStrike" baseline="0">
                <a:solidFill>
                  <a:schemeClr val="tx1"/>
                </a:solidFill>
                <a:latin typeface="Gill Sans MT" pitchFamily="34" charset="0"/>
                <a:ea typeface="helvetica"/>
                <a:cs typeface="Arial" pitchFamily="34" charset="0"/>
              </a:defRPr>
            </a:pPr>
            <a:endParaRPr lang="sv-SE"/>
          </a:p>
        </c:txPr>
        <c:crossAx val="305596424"/>
        <c:crosses val="autoZero"/>
        <c:crossBetween val="midCat"/>
        <c:majorUnit val="2"/>
        <c:minorUnit val="0.4"/>
      </c:valAx>
      <c:spPr>
        <a:solidFill>
          <a:schemeClr val="tx1"/>
        </a:solidFill>
        <a:ln w="3117">
          <a:solidFill>
            <a:schemeClr val="tx1"/>
          </a:solidFill>
          <a:prstDash val="solid"/>
        </a:ln>
      </c:spPr>
    </c:plotArea>
    <c:legend>
      <c:legendPos val="r"/>
      <c:legendEntry>
        <c:idx val="1"/>
        <c:delete val="1"/>
      </c:legendEntry>
      <c:legendEntry>
        <c:idx val="3"/>
        <c:delete val="1"/>
      </c:legendEntry>
      <c:legendEntry>
        <c:idx val="5"/>
        <c:delete val="1"/>
      </c:legendEntry>
      <c:legendEntry>
        <c:idx val="7"/>
        <c:delete val="1"/>
      </c:legendEntry>
      <c:layout>
        <c:manualLayout>
          <c:xMode val="edge"/>
          <c:yMode val="edge"/>
          <c:x val="6.2414445503719815E-2"/>
          <c:y val="6.9903577842243408E-2"/>
          <c:w val="0.42907332723308594"/>
          <c:h val="0.1422172123221439"/>
        </c:manualLayout>
      </c:layout>
      <c:overlay val="0"/>
      <c:spPr>
        <a:noFill/>
        <a:ln w="3117">
          <a:noFill/>
          <a:prstDash val="solid"/>
        </a:ln>
        <a:effectLst/>
      </c:spPr>
      <c:txPr>
        <a:bodyPr/>
        <a:lstStyle/>
        <a:p>
          <a:pPr>
            <a:defRPr sz="1800" b="0" i="0" u="none" strike="noStrike" baseline="0">
              <a:solidFill>
                <a:schemeClr val="bg1"/>
              </a:solidFill>
              <a:latin typeface="Gill Sans MT" pitchFamily="34" charset="0"/>
              <a:ea typeface="helvetica"/>
              <a:cs typeface="Arial" pitchFamily="34" charset="0"/>
            </a:defRPr>
          </a:pPr>
          <a:endParaRPr lang="sv-SE"/>
        </a:p>
      </c:txPr>
    </c:legend>
    <c:plotVisOnly val="1"/>
    <c:dispBlanksAs val="gap"/>
    <c:showDLblsOverMax val="0"/>
  </c:chart>
  <c:spPr>
    <a:noFill/>
    <a:ln>
      <a:noFill/>
    </a:ln>
  </c:spPr>
  <c:txPr>
    <a:bodyPr/>
    <a:lstStyle/>
    <a:p>
      <a:pPr>
        <a:defRPr sz="1767" b="1" i="0" u="none" strike="noStrike" baseline="0">
          <a:solidFill>
            <a:schemeClr val="tx1"/>
          </a:solidFill>
          <a:latin typeface="Times New Roman"/>
          <a:ea typeface="Times New Roman"/>
          <a:cs typeface="Times New Roman"/>
        </a:defRPr>
      </a:pPr>
      <a:endParaRPr lang="sv-SE"/>
    </a:p>
  </c:txPr>
  <c:externalData r:id="rId1">
    <c:autoUpdate val="0"/>
  </c:externalData>
</c:chartSpace>
</file>

<file path=ppt/charts/chart20.xml><?xml version="1.0" encoding="utf-8"?>
<c:chartSpace xmlns:c="http://schemas.openxmlformats.org/drawingml/2006/chart" xmlns:a="http://schemas.openxmlformats.org/drawingml/2006/main" xmlns:r="http://schemas.openxmlformats.org/officeDocument/2006/relationships">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7.0383409222997087E-2"/>
          <c:y val="3.859215408658434E-2"/>
          <c:w val="0.93300248138957864"/>
          <c:h val="0.68547185078577011"/>
        </c:manualLayout>
      </c:layout>
      <c:barChart>
        <c:barDir val="col"/>
        <c:grouping val="clustered"/>
        <c:varyColors val="0"/>
        <c:ser>
          <c:idx val="0"/>
          <c:order val="0"/>
          <c:tx>
            <c:strRef>
              <c:f>Sheet1!$A$5</c:f>
              <c:strCache>
                <c:ptCount val="1"/>
                <c:pt idx="0">
                  <c:v>Årskurs 9</c:v>
                </c:pt>
              </c:strCache>
            </c:strRef>
          </c:tx>
          <c:spPr>
            <a:solidFill>
              <a:srgbClr val="004687"/>
            </a:solidFill>
            <a:ln w="38097">
              <a:noFill/>
              <a:prstDash val="solid"/>
            </a:ln>
          </c:spPr>
          <c:invertIfNegative val="0"/>
          <c:cat>
            <c:multiLvlStrRef>
              <c:f>Sheet1!$B$3:$G$4</c:f>
              <c:multiLvlStrCache>
                <c:ptCount val="6"/>
                <c:lvl>
                  <c:pt idx="0">
                    <c:v>Pojkar</c:v>
                  </c:pt>
                  <c:pt idx="1">
                    <c:v>Flickor</c:v>
                  </c:pt>
                  <c:pt idx="2">
                    <c:v>Pojkar</c:v>
                  </c:pt>
                  <c:pt idx="3">
                    <c:v>Flickor</c:v>
                  </c:pt>
                  <c:pt idx="4">
                    <c:v>Pojkar</c:v>
                  </c:pt>
                  <c:pt idx="5">
                    <c:v>Flickor</c:v>
                  </c:pt>
                </c:lvl>
                <c:lvl>
                  <c:pt idx="0">
                    <c:v>Någon gång</c:v>
                  </c:pt>
                  <c:pt idx="2">
                    <c:v>Senaste 12 månaderna</c:v>
                  </c:pt>
                  <c:pt idx="4">
                    <c:v>Senaste 30 dagarna</c:v>
                  </c:pt>
                </c:lvl>
              </c:multiLvlStrCache>
            </c:multiLvlStrRef>
          </c:cat>
          <c:val>
            <c:numRef>
              <c:f>Sheet1!$B$5:$G$5</c:f>
              <c:numCache>
                <c:formatCode>0.0</c:formatCode>
                <c:ptCount val="6"/>
                <c:pt idx="0">
                  <c:v>1.69158143194335</c:v>
                </c:pt>
                <c:pt idx="1">
                  <c:v>0.71428571428571397</c:v>
                </c:pt>
                <c:pt idx="2">
                  <c:v>1.3370035391270201</c:v>
                </c:pt>
                <c:pt idx="3">
                  <c:v>0.63051702395964704</c:v>
                </c:pt>
                <c:pt idx="4">
                  <c:v>0.86511993708218604</c:v>
                </c:pt>
                <c:pt idx="5">
                  <c:v>0.33613445378151302</c:v>
                </c:pt>
              </c:numCache>
            </c:numRef>
          </c:val>
        </c:ser>
        <c:ser>
          <c:idx val="4"/>
          <c:order val="1"/>
          <c:tx>
            <c:strRef>
              <c:f>Sheet1!$A$6</c:f>
              <c:strCache>
                <c:ptCount val="1"/>
                <c:pt idx="0">
                  <c:v>Gymnasiet, år 2</c:v>
                </c:pt>
              </c:strCache>
            </c:strRef>
          </c:tx>
          <c:spPr>
            <a:solidFill>
              <a:srgbClr val="BEBC00"/>
            </a:solidFill>
            <a:ln w="38097">
              <a:noFill/>
              <a:prstDash val="solid"/>
            </a:ln>
          </c:spPr>
          <c:invertIfNegative val="0"/>
          <c:cat>
            <c:multiLvlStrRef>
              <c:f>Sheet1!$B$3:$G$4</c:f>
              <c:multiLvlStrCache>
                <c:ptCount val="6"/>
                <c:lvl>
                  <c:pt idx="0">
                    <c:v>Pojkar</c:v>
                  </c:pt>
                  <c:pt idx="1">
                    <c:v>Flickor</c:v>
                  </c:pt>
                  <c:pt idx="2">
                    <c:v>Pojkar</c:v>
                  </c:pt>
                  <c:pt idx="3">
                    <c:v>Flickor</c:v>
                  </c:pt>
                  <c:pt idx="4">
                    <c:v>Pojkar</c:v>
                  </c:pt>
                  <c:pt idx="5">
                    <c:v>Flickor</c:v>
                  </c:pt>
                </c:lvl>
                <c:lvl>
                  <c:pt idx="0">
                    <c:v>Någon gång</c:v>
                  </c:pt>
                  <c:pt idx="2">
                    <c:v>Senaste 12 månaderna</c:v>
                  </c:pt>
                  <c:pt idx="4">
                    <c:v>Senaste 30 dagarna</c:v>
                  </c:pt>
                </c:lvl>
              </c:multiLvlStrCache>
            </c:multiLvlStrRef>
          </c:cat>
          <c:val>
            <c:numRef>
              <c:f>Sheet1!$B$6:$G$6</c:f>
              <c:numCache>
                <c:formatCode>0.0</c:formatCode>
                <c:ptCount val="6"/>
                <c:pt idx="0">
                  <c:v>1.21518987341772</c:v>
                </c:pt>
                <c:pt idx="1">
                  <c:v>0.162249864791779</c:v>
                </c:pt>
                <c:pt idx="2">
                  <c:v>0.810126582278481</c:v>
                </c:pt>
                <c:pt idx="3">
                  <c:v>0.162249864791779</c:v>
                </c:pt>
                <c:pt idx="4">
                  <c:v>0.50607287449392702</c:v>
                </c:pt>
                <c:pt idx="5">
                  <c:v>0.162249864791779</c:v>
                </c:pt>
              </c:numCache>
            </c:numRef>
          </c:val>
        </c:ser>
        <c:dLbls>
          <c:showLegendKey val="0"/>
          <c:showVal val="0"/>
          <c:showCatName val="0"/>
          <c:showSerName val="0"/>
          <c:showPercent val="0"/>
          <c:showBubbleSize val="0"/>
        </c:dLbls>
        <c:gapWidth val="115"/>
        <c:axId val="308728528"/>
        <c:axId val="308728920"/>
      </c:barChart>
      <c:catAx>
        <c:axId val="308728528"/>
        <c:scaling>
          <c:orientation val="minMax"/>
        </c:scaling>
        <c:delete val="0"/>
        <c:axPos val="b"/>
        <c:numFmt formatCode="General" sourceLinked="1"/>
        <c:majorTickMark val="out"/>
        <c:minorTickMark val="none"/>
        <c:tickLblPos val="nextTo"/>
        <c:spPr>
          <a:noFill/>
          <a:ln w="3175">
            <a:solidFill>
              <a:schemeClr val="tx1">
                <a:lumMod val="95000"/>
              </a:schemeClr>
            </a:solidFill>
            <a:prstDash val="solid"/>
          </a:ln>
        </c:spPr>
        <c:txPr>
          <a:bodyPr rot="0" vert="horz"/>
          <a:lstStyle/>
          <a:p>
            <a:pPr>
              <a:defRPr sz="1800" b="0" i="0" u="none" strike="noStrike" baseline="0">
                <a:solidFill>
                  <a:schemeClr val="tx1"/>
                </a:solidFill>
                <a:latin typeface="Gill Sans MT" pitchFamily="34" charset="0"/>
                <a:ea typeface="Arial"/>
                <a:cs typeface="Arial"/>
              </a:defRPr>
            </a:pPr>
            <a:endParaRPr lang="sv-SE"/>
          </a:p>
        </c:txPr>
        <c:crossAx val="308728920"/>
        <c:crosses val="autoZero"/>
        <c:auto val="1"/>
        <c:lblAlgn val="ctr"/>
        <c:lblOffset val="100"/>
        <c:tickMarkSkip val="1"/>
        <c:noMultiLvlLbl val="0"/>
      </c:catAx>
      <c:valAx>
        <c:axId val="308728920"/>
        <c:scaling>
          <c:orientation val="minMax"/>
          <c:max val="2"/>
          <c:min val="0"/>
        </c:scaling>
        <c:delete val="0"/>
        <c:axPos val="l"/>
        <c:majorGridlines>
          <c:spPr>
            <a:ln w="3175">
              <a:solidFill>
                <a:srgbClr val="BFBFBF"/>
              </a:solidFill>
              <a:prstDash val="solid"/>
            </a:ln>
            <a:effectLst/>
          </c:spPr>
        </c:majorGridlines>
        <c:numFmt formatCode="#,##0.0" sourceLinked="0"/>
        <c:majorTickMark val="none"/>
        <c:minorTickMark val="none"/>
        <c:tickLblPos val="nextTo"/>
        <c:spPr>
          <a:ln w="3175">
            <a:solidFill>
              <a:srgbClr val="BFBFBF"/>
            </a:solidFill>
            <a:prstDash val="solid"/>
          </a:ln>
        </c:spPr>
        <c:txPr>
          <a:bodyPr rot="0" vert="horz"/>
          <a:lstStyle/>
          <a:p>
            <a:pPr>
              <a:defRPr sz="1800" b="0" i="0" u="none" strike="noStrike" baseline="0">
                <a:solidFill>
                  <a:schemeClr val="tx1"/>
                </a:solidFill>
                <a:latin typeface="Gill Sans MT" pitchFamily="34" charset="0"/>
                <a:ea typeface="helvetica"/>
                <a:cs typeface="Arial" pitchFamily="34" charset="0"/>
              </a:defRPr>
            </a:pPr>
            <a:endParaRPr lang="sv-SE"/>
          </a:p>
        </c:txPr>
        <c:crossAx val="308728528"/>
        <c:crosses val="autoZero"/>
        <c:crossBetween val="between"/>
        <c:majorUnit val="0.5"/>
      </c:valAx>
      <c:spPr>
        <a:solidFill>
          <a:schemeClr val="tx1"/>
        </a:solidFill>
        <a:ln w="3175">
          <a:solidFill>
            <a:srgbClr val="004687"/>
          </a:solidFill>
          <a:prstDash val="solid"/>
        </a:ln>
      </c:spPr>
    </c:plotArea>
    <c:legend>
      <c:legendPos val="t"/>
      <c:layout>
        <c:manualLayout>
          <c:xMode val="edge"/>
          <c:yMode val="edge"/>
          <c:x val="0.54976881998088611"/>
          <c:y val="8.355214971826655E-2"/>
          <c:w val="0.42563630532296731"/>
          <c:h val="6.8388441809919626E-2"/>
        </c:manualLayout>
      </c:layout>
      <c:overlay val="0"/>
      <c:txPr>
        <a:bodyPr/>
        <a:lstStyle/>
        <a:p>
          <a:pPr>
            <a:defRPr sz="1800" b="0">
              <a:solidFill>
                <a:schemeClr val="bg1"/>
              </a:solidFill>
              <a:latin typeface="Gill Sans MT" pitchFamily="34" charset="0"/>
              <a:cs typeface="Arial" pitchFamily="34" charset="0"/>
            </a:defRPr>
          </a:pPr>
          <a:endParaRPr lang="sv-SE"/>
        </a:p>
      </c:txPr>
    </c:legend>
    <c:plotVisOnly val="1"/>
    <c:dispBlanksAs val="gap"/>
    <c:showDLblsOverMax val="0"/>
  </c:chart>
  <c:spPr>
    <a:noFill/>
    <a:ln>
      <a:noFill/>
    </a:ln>
  </c:spPr>
  <c:txPr>
    <a:bodyPr/>
    <a:lstStyle/>
    <a:p>
      <a:pPr>
        <a:defRPr sz="1800" b="1" i="0" u="none" strike="noStrike" baseline="0">
          <a:solidFill>
            <a:schemeClr val="tx1"/>
          </a:solidFill>
          <a:latin typeface="Times New Roman"/>
          <a:ea typeface="Times New Roman"/>
          <a:cs typeface="Times New Roman"/>
        </a:defRPr>
      </a:pPr>
      <a:endParaRPr lang="sv-SE"/>
    </a:p>
  </c:txPr>
  <c:externalData r:id="rId1">
    <c:autoUpdate val="0"/>
  </c:externalData>
</c:chartSpace>
</file>

<file path=ppt/charts/chart21.xml><?xml version="1.0" encoding="utf-8"?>
<c:chartSpace xmlns:c="http://schemas.openxmlformats.org/drawingml/2006/chart" xmlns:a="http://schemas.openxmlformats.org/drawingml/2006/main" xmlns:r="http://schemas.openxmlformats.org/officeDocument/2006/relationships">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lrMapOvr bg1="dk1" tx1="lt1" bg2="dk2" tx2="lt2" accent1="accent1" accent2="accent2" accent3="accent3" accent4="accent4" accent5="accent5" accent6="accent6" hlink="hlink" folHlink="folHlink"/>
  <c:chart>
    <c:autoTitleDeleted val="0"/>
    <c:plotArea>
      <c:layout>
        <c:manualLayout>
          <c:layoutTarget val="inner"/>
          <c:xMode val="edge"/>
          <c:yMode val="edge"/>
          <c:x val="6.2202090209048648E-2"/>
          <c:y val="8.8999306894035068E-2"/>
          <c:w val="0.91397849462365865"/>
          <c:h val="0.79429078034902867"/>
        </c:manualLayout>
      </c:layout>
      <c:lineChart>
        <c:grouping val="standard"/>
        <c:varyColors val="0"/>
        <c:ser>
          <c:idx val="1"/>
          <c:order val="0"/>
          <c:tx>
            <c:strRef>
              <c:f>Sheet1!$B$4</c:f>
              <c:strCache>
                <c:ptCount val="1"/>
                <c:pt idx="0">
                  <c:v>Pojkar, åk 9</c:v>
                </c:pt>
              </c:strCache>
            </c:strRef>
          </c:tx>
          <c:spPr>
            <a:ln w="38100">
              <a:solidFill>
                <a:srgbClr val="004687"/>
              </a:solidFill>
            </a:ln>
          </c:spPr>
          <c:marker>
            <c:symbol val="none"/>
          </c:marker>
          <c:dPt>
            <c:idx val="15"/>
            <c:bubble3D val="0"/>
            <c:spPr>
              <a:ln w="38100">
                <a:noFill/>
              </a:ln>
            </c:spPr>
          </c:dPt>
          <c:cat>
            <c:strRef>
              <c:f>Sheet1!$A$5:$A$30</c:f>
              <c:strCache>
                <c:ptCount val="26"/>
                <c:pt idx="0">
                  <c:v>1989</c:v>
                </c:pt>
                <c:pt idx="1">
                  <c:v>1990</c:v>
                </c:pt>
                <c:pt idx="2">
                  <c:v>1991</c:v>
                </c:pt>
                <c:pt idx="3">
                  <c:v>1992</c:v>
                </c:pt>
                <c:pt idx="4">
                  <c:v>1993</c:v>
                </c:pt>
                <c:pt idx="5">
                  <c:v>1994</c:v>
                </c:pt>
                <c:pt idx="6">
                  <c:v>1995</c:v>
                </c:pt>
                <c:pt idx="7">
                  <c:v>1996</c:v>
                </c:pt>
                <c:pt idx="8">
                  <c:v>1997</c:v>
                </c:pt>
                <c:pt idx="9">
                  <c:v>1998</c:v>
                </c:pt>
                <c:pt idx="10">
                  <c:v>1999</c:v>
                </c:pt>
                <c:pt idx="11">
                  <c:v>2000</c:v>
                </c:pt>
                <c:pt idx="12">
                  <c:v>2001</c:v>
                </c:pt>
                <c:pt idx="13">
                  <c:v>2002</c:v>
                </c:pt>
                <c:pt idx="14">
                  <c:v>2003</c:v>
                </c:pt>
                <c:pt idx="15">
                  <c:v>2004</c:v>
                </c:pt>
                <c:pt idx="16">
                  <c:v>2005</c:v>
                </c:pt>
                <c:pt idx="17">
                  <c:v>2006</c:v>
                </c:pt>
                <c:pt idx="18">
                  <c:v>2007</c:v>
                </c:pt>
                <c:pt idx="19">
                  <c:v>2008</c:v>
                </c:pt>
                <c:pt idx="20">
                  <c:v>2009</c:v>
                </c:pt>
                <c:pt idx="21">
                  <c:v>2010</c:v>
                </c:pt>
                <c:pt idx="22">
                  <c:v>2011</c:v>
                </c:pt>
                <c:pt idx="23">
                  <c:v>2012</c:v>
                </c:pt>
                <c:pt idx="24">
                  <c:v>2013</c:v>
                </c:pt>
                <c:pt idx="25">
                  <c:v>2014</c:v>
                </c:pt>
              </c:strCache>
            </c:strRef>
          </c:cat>
          <c:val>
            <c:numRef>
              <c:f>Sheet1!$B$5:$B$30</c:f>
              <c:numCache>
                <c:formatCode>0.0</c:formatCode>
                <c:ptCount val="26"/>
                <c:pt idx="0">
                  <c:v>2.1721950403107133</c:v>
                </c:pt>
                <c:pt idx="1">
                  <c:v>2.5259598666969345</c:v>
                </c:pt>
                <c:pt idx="2">
                  <c:v>2.6282251953379974</c:v>
                </c:pt>
                <c:pt idx="3">
                  <c:v>2.0479323828149805</c:v>
                </c:pt>
                <c:pt idx="4">
                  <c:v>2.0812243324568942</c:v>
                </c:pt>
                <c:pt idx="5">
                  <c:v>3.4749825696149399</c:v>
                </c:pt>
                <c:pt idx="6">
                  <c:v>3.3201364643691709</c:v>
                </c:pt>
                <c:pt idx="7">
                  <c:v>3.7751750436233982</c:v>
                </c:pt>
                <c:pt idx="8">
                  <c:v>4.256427953438954</c:v>
                </c:pt>
                <c:pt idx="9">
                  <c:v>4.2597416562982309</c:v>
                </c:pt>
                <c:pt idx="10">
                  <c:v>3.4702855990039487</c:v>
                </c:pt>
                <c:pt idx="11">
                  <c:v>3.3770495669583713</c:v>
                </c:pt>
                <c:pt idx="12">
                  <c:v>3.6987033639713287</c:v>
                </c:pt>
                <c:pt idx="13">
                  <c:v>3.9541263237635396</c:v>
                </c:pt>
                <c:pt idx="14">
                  <c:v>3.6889333378794111</c:v>
                </c:pt>
                <c:pt idx="15">
                  <c:v>2.3671895854023566</c:v>
                </c:pt>
                <c:pt idx="16">
                  <c:v>2.3728479369616204</c:v>
                </c:pt>
                <c:pt idx="17">
                  <c:v>1.8401686586122461</c:v>
                </c:pt>
                <c:pt idx="18">
                  <c:v>2.2020605677232274</c:v>
                </c:pt>
                <c:pt idx="19">
                  <c:v>2.5829810387142071</c:v>
                </c:pt>
                <c:pt idx="20">
                  <c:v>2.9845416587035412</c:v>
                </c:pt>
                <c:pt idx="21">
                  <c:v>2.3412903159065821</c:v>
                </c:pt>
                <c:pt idx="22">
                  <c:v>2.8150238653432837</c:v>
                </c:pt>
                <c:pt idx="23">
                  <c:v>2.1898474084480757</c:v>
                </c:pt>
                <c:pt idx="24">
                  <c:v>2.5486635204459205</c:v>
                </c:pt>
                <c:pt idx="25">
                  <c:v>3.0684500393390999</c:v>
                </c:pt>
              </c:numCache>
            </c:numRef>
          </c:val>
          <c:smooth val="0"/>
        </c:ser>
        <c:ser>
          <c:idx val="3"/>
          <c:order val="1"/>
          <c:tx>
            <c:strRef>
              <c:f>Sheet1!$C$4</c:f>
              <c:strCache>
                <c:ptCount val="1"/>
                <c:pt idx="0">
                  <c:v>Flickor, åk 9</c:v>
                </c:pt>
              </c:strCache>
            </c:strRef>
          </c:tx>
          <c:spPr>
            <a:ln w="38100">
              <a:solidFill>
                <a:srgbClr val="BEBC00"/>
              </a:solidFill>
            </a:ln>
          </c:spPr>
          <c:marker>
            <c:symbol val="none"/>
          </c:marker>
          <c:dPt>
            <c:idx val="15"/>
            <c:bubble3D val="0"/>
            <c:spPr>
              <a:ln w="38100">
                <a:noFill/>
              </a:ln>
            </c:spPr>
          </c:dPt>
          <c:cat>
            <c:strRef>
              <c:f>Sheet1!$A$5:$A$30</c:f>
              <c:strCache>
                <c:ptCount val="26"/>
                <c:pt idx="0">
                  <c:v>1989</c:v>
                </c:pt>
                <c:pt idx="1">
                  <c:v>1990</c:v>
                </c:pt>
                <c:pt idx="2">
                  <c:v>1991</c:v>
                </c:pt>
                <c:pt idx="3">
                  <c:v>1992</c:v>
                </c:pt>
                <c:pt idx="4">
                  <c:v>1993</c:v>
                </c:pt>
                <c:pt idx="5">
                  <c:v>1994</c:v>
                </c:pt>
                <c:pt idx="6">
                  <c:v>1995</c:v>
                </c:pt>
                <c:pt idx="7">
                  <c:v>1996</c:v>
                </c:pt>
                <c:pt idx="8">
                  <c:v>1997</c:v>
                </c:pt>
                <c:pt idx="9">
                  <c:v>1998</c:v>
                </c:pt>
                <c:pt idx="10">
                  <c:v>1999</c:v>
                </c:pt>
                <c:pt idx="11">
                  <c:v>2000</c:v>
                </c:pt>
                <c:pt idx="12">
                  <c:v>2001</c:v>
                </c:pt>
                <c:pt idx="13">
                  <c:v>2002</c:v>
                </c:pt>
                <c:pt idx="14">
                  <c:v>2003</c:v>
                </c:pt>
                <c:pt idx="15">
                  <c:v>2004</c:v>
                </c:pt>
                <c:pt idx="16">
                  <c:v>2005</c:v>
                </c:pt>
                <c:pt idx="17">
                  <c:v>2006</c:v>
                </c:pt>
                <c:pt idx="18">
                  <c:v>2007</c:v>
                </c:pt>
                <c:pt idx="19">
                  <c:v>2008</c:v>
                </c:pt>
                <c:pt idx="20">
                  <c:v>2009</c:v>
                </c:pt>
                <c:pt idx="21">
                  <c:v>2010</c:v>
                </c:pt>
                <c:pt idx="22">
                  <c:v>2011</c:v>
                </c:pt>
                <c:pt idx="23">
                  <c:v>2012</c:v>
                </c:pt>
                <c:pt idx="24">
                  <c:v>2013</c:v>
                </c:pt>
                <c:pt idx="25">
                  <c:v>2014</c:v>
                </c:pt>
              </c:strCache>
            </c:strRef>
          </c:cat>
          <c:val>
            <c:numRef>
              <c:f>Sheet1!$C$5:$C$30</c:f>
              <c:numCache>
                <c:formatCode>0.0</c:formatCode>
                <c:ptCount val="26"/>
                <c:pt idx="0">
                  <c:v>3.6210813597165208</c:v>
                </c:pt>
                <c:pt idx="1">
                  <c:v>4.2808161199890264</c:v>
                </c:pt>
                <c:pt idx="2">
                  <c:v>3.9456597899246395</c:v>
                </c:pt>
                <c:pt idx="3">
                  <c:v>3.8329534939562122</c:v>
                </c:pt>
                <c:pt idx="4">
                  <c:v>4.395070824575285</c:v>
                </c:pt>
                <c:pt idx="5">
                  <c:v>3.7011501095768513</c:v>
                </c:pt>
                <c:pt idx="6">
                  <c:v>5.6817179194829013</c:v>
                </c:pt>
                <c:pt idx="7">
                  <c:v>5.2035696103585911</c:v>
                </c:pt>
                <c:pt idx="8">
                  <c:v>4.7675166374828137</c:v>
                </c:pt>
                <c:pt idx="9">
                  <c:v>4.5479065425929992</c:v>
                </c:pt>
                <c:pt idx="10">
                  <c:v>4.2429903310579471</c:v>
                </c:pt>
                <c:pt idx="11">
                  <c:v>4.2846097270376866</c:v>
                </c:pt>
                <c:pt idx="12">
                  <c:v>5.0520687989270741</c:v>
                </c:pt>
                <c:pt idx="13">
                  <c:v>5.1634969201938201</c:v>
                </c:pt>
                <c:pt idx="14">
                  <c:v>5.4418416265491887</c:v>
                </c:pt>
                <c:pt idx="15">
                  <c:v>3.0517853254819842</c:v>
                </c:pt>
                <c:pt idx="16">
                  <c:v>3.4020994551009092</c:v>
                </c:pt>
                <c:pt idx="17">
                  <c:v>3.5466574613486839</c:v>
                </c:pt>
                <c:pt idx="18">
                  <c:v>3.9023441058926469</c:v>
                </c:pt>
                <c:pt idx="19">
                  <c:v>3.7811130548168128</c:v>
                </c:pt>
                <c:pt idx="20">
                  <c:v>3.5649095746829245</c:v>
                </c:pt>
                <c:pt idx="21">
                  <c:v>3.5824545693163028</c:v>
                </c:pt>
                <c:pt idx="22">
                  <c:v>3.2126068991575134</c:v>
                </c:pt>
                <c:pt idx="23">
                  <c:v>3.3053449868954985</c:v>
                </c:pt>
                <c:pt idx="24">
                  <c:v>4.0443328119844821</c:v>
                </c:pt>
                <c:pt idx="25">
                  <c:v>4.7939444911690501</c:v>
                </c:pt>
              </c:numCache>
            </c:numRef>
          </c:val>
          <c:smooth val="0"/>
        </c:ser>
        <c:ser>
          <c:idx val="5"/>
          <c:order val="2"/>
          <c:tx>
            <c:strRef>
              <c:f>Sheet1!$D$4</c:f>
              <c:strCache>
                <c:ptCount val="1"/>
                <c:pt idx="0">
                  <c:v>Pojkar, gy 2</c:v>
                </c:pt>
              </c:strCache>
            </c:strRef>
          </c:tx>
          <c:spPr>
            <a:ln w="38100">
              <a:solidFill>
                <a:srgbClr val="F29200"/>
              </a:solidFill>
            </a:ln>
          </c:spPr>
          <c:marker>
            <c:symbol val="none"/>
          </c:marker>
          <c:cat>
            <c:strRef>
              <c:f>Sheet1!$A$5:$A$30</c:f>
              <c:strCache>
                <c:ptCount val="26"/>
                <c:pt idx="0">
                  <c:v>1989</c:v>
                </c:pt>
                <c:pt idx="1">
                  <c:v>1990</c:v>
                </c:pt>
                <c:pt idx="2">
                  <c:v>1991</c:v>
                </c:pt>
                <c:pt idx="3">
                  <c:v>1992</c:v>
                </c:pt>
                <c:pt idx="4">
                  <c:v>1993</c:v>
                </c:pt>
                <c:pt idx="5">
                  <c:v>1994</c:v>
                </c:pt>
                <c:pt idx="6">
                  <c:v>1995</c:v>
                </c:pt>
                <c:pt idx="7">
                  <c:v>1996</c:v>
                </c:pt>
                <c:pt idx="8">
                  <c:v>1997</c:v>
                </c:pt>
                <c:pt idx="9">
                  <c:v>1998</c:v>
                </c:pt>
                <c:pt idx="10">
                  <c:v>1999</c:v>
                </c:pt>
                <c:pt idx="11">
                  <c:v>2000</c:v>
                </c:pt>
                <c:pt idx="12">
                  <c:v>2001</c:v>
                </c:pt>
                <c:pt idx="13">
                  <c:v>2002</c:v>
                </c:pt>
                <c:pt idx="14">
                  <c:v>2003</c:v>
                </c:pt>
                <c:pt idx="15">
                  <c:v>2004</c:v>
                </c:pt>
                <c:pt idx="16">
                  <c:v>2005</c:v>
                </c:pt>
                <c:pt idx="17">
                  <c:v>2006</c:v>
                </c:pt>
                <c:pt idx="18">
                  <c:v>2007</c:v>
                </c:pt>
                <c:pt idx="19">
                  <c:v>2008</c:v>
                </c:pt>
                <c:pt idx="20">
                  <c:v>2009</c:v>
                </c:pt>
                <c:pt idx="21">
                  <c:v>2010</c:v>
                </c:pt>
                <c:pt idx="22">
                  <c:v>2011</c:v>
                </c:pt>
                <c:pt idx="23">
                  <c:v>2012</c:v>
                </c:pt>
                <c:pt idx="24">
                  <c:v>2013</c:v>
                </c:pt>
                <c:pt idx="25">
                  <c:v>2014</c:v>
                </c:pt>
              </c:strCache>
            </c:strRef>
          </c:cat>
          <c:val>
            <c:numRef>
              <c:f>Sheet1!$D$5:$D$30</c:f>
              <c:numCache>
                <c:formatCode>General</c:formatCode>
                <c:ptCount val="26"/>
                <c:pt idx="15" formatCode="0.0">
                  <c:v>2.8521232057416301</c:v>
                </c:pt>
                <c:pt idx="16" formatCode="0.0">
                  <c:v>3.0665133091964472</c:v>
                </c:pt>
                <c:pt idx="17" formatCode="0.0">
                  <c:v>3.0257142257856664</c:v>
                </c:pt>
                <c:pt idx="18" formatCode="0.0">
                  <c:v>3.1737134380210579</c:v>
                </c:pt>
                <c:pt idx="19" formatCode="0.0">
                  <c:v>3.1144147188457634</c:v>
                </c:pt>
                <c:pt idx="20" formatCode="0.0">
                  <c:v>3.9412396189000067</c:v>
                </c:pt>
                <c:pt idx="21" formatCode="0.0">
                  <c:v>3.9255571439578576</c:v>
                </c:pt>
                <c:pt idx="22" formatCode="0.0">
                  <c:v>3.9512958409799568</c:v>
                </c:pt>
                <c:pt idx="23" formatCode="0.0">
                  <c:v>3.9537930952998255</c:v>
                </c:pt>
                <c:pt idx="24" formatCode="0.0">
                  <c:v>4.1014447535579794</c:v>
                </c:pt>
                <c:pt idx="25" formatCode="0.0">
                  <c:v>4.8076923076923102</c:v>
                </c:pt>
              </c:numCache>
            </c:numRef>
          </c:val>
          <c:smooth val="0"/>
        </c:ser>
        <c:ser>
          <c:idx val="7"/>
          <c:order val="3"/>
          <c:tx>
            <c:strRef>
              <c:f>Sheet1!$E$4</c:f>
              <c:strCache>
                <c:ptCount val="1"/>
                <c:pt idx="0">
                  <c:v>Flickor, gy 2</c:v>
                </c:pt>
              </c:strCache>
            </c:strRef>
          </c:tx>
          <c:spPr>
            <a:ln w="38100">
              <a:solidFill>
                <a:srgbClr val="B32B31"/>
              </a:solidFill>
            </a:ln>
          </c:spPr>
          <c:marker>
            <c:symbol val="none"/>
          </c:marker>
          <c:cat>
            <c:strRef>
              <c:f>Sheet1!$A$5:$A$30</c:f>
              <c:strCache>
                <c:ptCount val="26"/>
                <c:pt idx="0">
                  <c:v>1989</c:v>
                </c:pt>
                <c:pt idx="1">
                  <c:v>1990</c:v>
                </c:pt>
                <c:pt idx="2">
                  <c:v>1991</c:v>
                </c:pt>
                <c:pt idx="3">
                  <c:v>1992</c:v>
                </c:pt>
                <c:pt idx="4">
                  <c:v>1993</c:v>
                </c:pt>
                <c:pt idx="5">
                  <c:v>1994</c:v>
                </c:pt>
                <c:pt idx="6">
                  <c:v>1995</c:v>
                </c:pt>
                <c:pt idx="7">
                  <c:v>1996</c:v>
                </c:pt>
                <c:pt idx="8">
                  <c:v>1997</c:v>
                </c:pt>
                <c:pt idx="9">
                  <c:v>1998</c:v>
                </c:pt>
                <c:pt idx="10">
                  <c:v>1999</c:v>
                </c:pt>
                <c:pt idx="11">
                  <c:v>2000</c:v>
                </c:pt>
                <c:pt idx="12">
                  <c:v>2001</c:v>
                </c:pt>
                <c:pt idx="13">
                  <c:v>2002</c:v>
                </c:pt>
                <c:pt idx="14">
                  <c:v>2003</c:v>
                </c:pt>
                <c:pt idx="15">
                  <c:v>2004</c:v>
                </c:pt>
                <c:pt idx="16">
                  <c:v>2005</c:v>
                </c:pt>
                <c:pt idx="17">
                  <c:v>2006</c:v>
                </c:pt>
                <c:pt idx="18">
                  <c:v>2007</c:v>
                </c:pt>
                <c:pt idx="19">
                  <c:v>2008</c:v>
                </c:pt>
                <c:pt idx="20">
                  <c:v>2009</c:v>
                </c:pt>
                <c:pt idx="21">
                  <c:v>2010</c:v>
                </c:pt>
                <c:pt idx="22">
                  <c:v>2011</c:v>
                </c:pt>
                <c:pt idx="23">
                  <c:v>2012</c:v>
                </c:pt>
                <c:pt idx="24">
                  <c:v>2013</c:v>
                </c:pt>
                <c:pt idx="25">
                  <c:v>2014</c:v>
                </c:pt>
              </c:strCache>
            </c:strRef>
          </c:cat>
          <c:val>
            <c:numRef>
              <c:f>Sheet1!$E$5:$E$30</c:f>
              <c:numCache>
                <c:formatCode>General</c:formatCode>
                <c:ptCount val="26"/>
                <c:pt idx="15" formatCode="0.0">
                  <c:v>3.30177788039714</c:v>
                </c:pt>
                <c:pt idx="16" formatCode="0.0">
                  <c:v>4.010783225593717</c:v>
                </c:pt>
                <c:pt idx="17" formatCode="0.0">
                  <c:v>4.4749877966493621</c:v>
                </c:pt>
                <c:pt idx="18" formatCode="0.0">
                  <c:v>4.3622548913353558</c:v>
                </c:pt>
                <c:pt idx="19" formatCode="0.0">
                  <c:v>5.1504416419850454</c:v>
                </c:pt>
                <c:pt idx="20" formatCode="0.0">
                  <c:v>4.5428997439279906</c:v>
                </c:pt>
                <c:pt idx="21" formatCode="0.0">
                  <c:v>4.4499639670810316</c:v>
                </c:pt>
                <c:pt idx="22" formatCode="0.0">
                  <c:v>3.6337398398277987</c:v>
                </c:pt>
                <c:pt idx="23" formatCode="0.0">
                  <c:v>4.3697262577835554</c:v>
                </c:pt>
                <c:pt idx="24" formatCode="0.0">
                  <c:v>4.0978329594506224</c:v>
                </c:pt>
                <c:pt idx="25" formatCode="0.0">
                  <c:v>4.3807463493780396</c:v>
                </c:pt>
              </c:numCache>
            </c:numRef>
          </c:val>
          <c:smooth val="0"/>
        </c:ser>
        <c:dLbls>
          <c:showLegendKey val="0"/>
          <c:showVal val="0"/>
          <c:showCatName val="0"/>
          <c:showSerName val="0"/>
          <c:showPercent val="0"/>
          <c:showBubbleSize val="0"/>
        </c:dLbls>
        <c:smooth val="0"/>
        <c:axId val="308729704"/>
        <c:axId val="308730096"/>
      </c:lineChart>
      <c:catAx>
        <c:axId val="308729704"/>
        <c:scaling>
          <c:orientation val="minMax"/>
        </c:scaling>
        <c:delete val="0"/>
        <c:axPos val="b"/>
        <c:numFmt formatCode="General" sourceLinked="1"/>
        <c:majorTickMark val="out"/>
        <c:minorTickMark val="none"/>
        <c:tickLblPos val="nextTo"/>
        <c:spPr>
          <a:ln w="9525">
            <a:solidFill>
              <a:schemeClr val="tx1"/>
            </a:solidFill>
            <a:prstDash val="solid"/>
          </a:ln>
        </c:spPr>
        <c:txPr>
          <a:bodyPr rot="0" vert="horz"/>
          <a:lstStyle/>
          <a:p>
            <a:pPr>
              <a:defRPr sz="1800" b="0" i="0" u="none" strike="noStrike" baseline="0">
                <a:solidFill>
                  <a:schemeClr val="tx1"/>
                </a:solidFill>
                <a:latin typeface="Gill Sans MT" pitchFamily="34" charset="0"/>
                <a:ea typeface="Arial"/>
                <a:cs typeface="Arial"/>
              </a:defRPr>
            </a:pPr>
            <a:endParaRPr lang="sv-SE"/>
          </a:p>
        </c:txPr>
        <c:crossAx val="308730096"/>
        <c:crosses val="autoZero"/>
        <c:auto val="1"/>
        <c:lblAlgn val="ctr"/>
        <c:lblOffset val="100"/>
        <c:tickLblSkip val="3"/>
        <c:tickMarkSkip val="1"/>
        <c:noMultiLvlLbl val="0"/>
      </c:catAx>
      <c:valAx>
        <c:axId val="308730096"/>
        <c:scaling>
          <c:orientation val="minMax"/>
          <c:max val="8"/>
        </c:scaling>
        <c:delete val="0"/>
        <c:axPos val="l"/>
        <c:majorGridlines>
          <c:spPr>
            <a:ln w="2975">
              <a:solidFill>
                <a:schemeClr val="tx1">
                  <a:lumMod val="65000"/>
                </a:schemeClr>
              </a:solidFill>
              <a:prstDash val="solid"/>
            </a:ln>
          </c:spPr>
        </c:majorGridlines>
        <c:numFmt formatCode="0" sourceLinked="0"/>
        <c:majorTickMark val="none"/>
        <c:minorTickMark val="none"/>
        <c:tickLblPos val="nextTo"/>
        <c:spPr>
          <a:ln w="2975">
            <a:solidFill>
              <a:schemeClr val="tx1"/>
            </a:solidFill>
            <a:prstDash val="solid"/>
          </a:ln>
        </c:spPr>
        <c:txPr>
          <a:bodyPr rot="0" vert="horz"/>
          <a:lstStyle/>
          <a:p>
            <a:pPr>
              <a:defRPr sz="1800" b="0" i="0" u="none" strike="noStrike" baseline="0">
                <a:solidFill>
                  <a:schemeClr val="tx1"/>
                </a:solidFill>
                <a:latin typeface="Gill Sans MT" pitchFamily="34" charset="0"/>
                <a:ea typeface="Arial"/>
                <a:cs typeface="Arial"/>
              </a:defRPr>
            </a:pPr>
            <a:endParaRPr lang="sv-SE"/>
          </a:p>
        </c:txPr>
        <c:crossAx val="308729704"/>
        <c:crosses val="autoZero"/>
        <c:crossBetween val="midCat"/>
        <c:majorUnit val="2"/>
      </c:valAx>
      <c:spPr>
        <a:solidFill>
          <a:schemeClr val="tx1"/>
        </a:solidFill>
        <a:ln w="2975">
          <a:solidFill>
            <a:schemeClr val="tx1"/>
          </a:solidFill>
          <a:prstDash val="solid"/>
        </a:ln>
      </c:spPr>
    </c:plotArea>
    <c:legend>
      <c:legendPos val="t"/>
      <c:layout>
        <c:manualLayout>
          <c:xMode val="edge"/>
          <c:yMode val="edge"/>
          <c:x val="0.33416504088009513"/>
          <c:y val="0.10168295130276006"/>
          <c:w val="0.47019930183126823"/>
          <c:h val="0.13924029267551671"/>
        </c:manualLayout>
      </c:layout>
      <c:overlay val="0"/>
      <c:txPr>
        <a:bodyPr/>
        <a:lstStyle/>
        <a:p>
          <a:pPr>
            <a:defRPr sz="1800" b="0">
              <a:solidFill>
                <a:schemeClr val="bg1"/>
              </a:solidFill>
              <a:latin typeface="Gill Sans MT" pitchFamily="34" charset="0"/>
            </a:defRPr>
          </a:pPr>
          <a:endParaRPr lang="sv-SE"/>
        </a:p>
      </c:txPr>
    </c:legend>
    <c:plotVisOnly val="1"/>
    <c:dispBlanksAs val="gap"/>
    <c:showDLblsOverMax val="0"/>
  </c:chart>
  <c:spPr>
    <a:noFill/>
    <a:ln>
      <a:noFill/>
    </a:ln>
  </c:spPr>
  <c:txPr>
    <a:bodyPr/>
    <a:lstStyle/>
    <a:p>
      <a:pPr>
        <a:defRPr sz="1687" b="1" i="0" u="none" strike="noStrike" baseline="0">
          <a:solidFill>
            <a:schemeClr val="tx1"/>
          </a:solidFill>
          <a:latin typeface="Times New Roman"/>
          <a:ea typeface="Times New Roman"/>
          <a:cs typeface="Times New Roman"/>
        </a:defRPr>
      </a:pPr>
      <a:endParaRPr lang="sv-SE"/>
    </a:p>
  </c:txPr>
  <c:externalData r:id="rId2">
    <c:autoUpdate val="0"/>
  </c:externalData>
</c:chartSpace>
</file>

<file path=ppt/charts/chart22.xml><?xml version="1.0" encoding="utf-8"?>
<c:chartSpace xmlns:c="http://schemas.openxmlformats.org/drawingml/2006/chart" xmlns:a="http://schemas.openxmlformats.org/drawingml/2006/main" xmlns:r="http://schemas.openxmlformats.org/officeDocument/2006/relationships">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lrMapOvr bg1="dk1" tx1="lt1" bg2="dk2" tx2="lt2" accent1="accent1" accent2="accent2" accent3="accent3" accent4="accent4" accent5="accent5" accent6="accent6" hlink="hlink" folHlink="folHlink"/>
  <c:chart>
    <c:autoTitleDeleted val="0"/>
    <c:plotArea>
      <c:layout>
        <c:manualLayout>
          <c:layoutTarget val="inner"/>
          <c:xMode val="edge"/>
          <c:yMode val="edge"/>
          <c:x val="6.2202090209048648E-2"/>
          <c:y val="8.8999306894035068E-2"/>
          <c:w val="0.91397849462365865"/>
          <c:h val="0.79429078034902867"/>
        </c:manualLayout>
      </c:layout>
      <c:lineChart>
        <c:grouping val="standard"/>
        <c:varyColors val="0"/>
        <c:ser>
          <c:idx val="1"/>
          <c:order val="0"/>
          <c:tx>
            <c:strRef>
              <c:f>Sheet1!$B$4</c:f>
              <c:strCache>
                <c:ptCount val="1"/>
                <c:pt idx="0">
                  <c:v>Pojkar, åk 9</c:v>
                </c:pt>
              </c:strCache>
            </c:strRef>
          </c:tx>
          <c:spPr>
            <a:ln w="38100">
              <a:solidFill>
                <a:srgbClr val="004687"/>
              </a:solidFill>
            </a:ln>
          </c:spPr>
          <c:marker>
            <c:symbol val="none"/>
          </c:marker>
          <c:dPt>
            <c:idx val="6"/>
            <c:bubble3D val="0"/>
            <c:spPr>
              <a:ln w="38100">
                <a:noFill/>
              </a:ln>
            </c:spPr>
          </c:dPt>
          <c:cat>
            <c:strRef>
              <c:f>Sheet1!$A$5:$A$30</c:f>
              <c:strCache>
                <c:ptCount val="26"/>
                <c:pt idx="0">
                  <c:v>1989</c:v>
                </c:pt>
                <c:pt idx="1">
                  <c:v>1990</c:v>
                </c:pt>
                <c:pt idx="2">
                  <c:v>1991</c:v>
                </c:pt>
                <c:pt idx="3">
                  <c:v>1992</c:v>
                </c:pt>
                <c:pt idx="4">
                  <c:v>1993</c:v>
                </c:pt>
                <c:pt idx="5">
                  <c:v>1994</c:v>
                </c:pt>
                <c:pt idx="6">
                  <c:v>1995</c:v>
                </c:pt>
                <c:pt idx="7">
                  <c:v>1996</c:v>
                </c:pt>
                <c:pt idx="8">
                  <c:v>1997</c:v>
                </c:pt>
                <c:pt idx="9">
                  <c:v>1998</c:v>
                </c:pt>
                <c:pt idx="10">
                  <c:v>1999</c:v>
                </c:pt>
                <c:pt idx="11">
                  <c:v>2000</c:v>
                </c:pt>
                <c:pt idx="12">
                  <c:v>2001</c:v>
                </c:pt>
                <c:pt idx="13">
                  <c:v>2002</c:v>
                </c:pt>
                <c:pt idx="14">
                  <c:v>2003</c:v>
                </c:pt>
                <c:pt idx="15">
                  <c:v>2004</c:v>
                </c:pt>
                <c:pt idx="16">
                  <c:v>2005</c:v>
                </c:pt>
                <c:pt idx="17">
                  <c:v>2006</c:v>
                </c:pt>
                <c:pt idx="18">
                  <c:v>2007</c:v>
                </c:pt>
                <c:pt idx="19">
                  <c:v>2008</c:v>
                </c:pt>
                <c:pt idx="20">
                  <c:v>2009</c:v>
                </c:pt>
                <c:pt idx="21">
                  <c:v>2010</c:v>
                </c:pt>
                <c:pt idx="22">
                  <c:v>2011</c:v>
                </c:pt>
                <c:pt idx="23">
                  <c:v>2012</c:v>
                </c:pt>
                <c:pt idx="24">
                  <c:v>2013</c:v>
                </c:pt>
                <c:pt idx="25">
                  <c:v>2014</c:v>
                </c:pt>
              </c:strCache>
            </c:strRef>
          </c:cat>
          <c:val>
            <c:numRef>
              <c:f>Sheet1!$B$5:$B$30</c:f>
              <c:numCache>
                <c:formatCode>0.0</c:formatCode>
                <c:ptCount val="26"/>
                <c:pt idx="0">
                  <c:v>8.3348377656555428</c:v>
                </c:pt>
                <c:pt idx="1">
                  <c:v>8.2595039034491577</c:v>
                </c:pt>
                <c:pt idx="2">
                  <c:v>9.6605355962968158</c:v>
                </c:pt>
                <c:pt idx="3">
                  <c:v>11.239193387670806</c:v>
                </c:pt>
                <c:pt idx="4">
                  <c:v>11.35191733705364</c:v>
                </c:pt>
                <c:pt idx="5">
                  <c:v>10.778021974643311</c:v>
                </c:pt>
                <c:pt idx="6">
                  <c:v>10.615000036117413</c:v>
                </c:pt>
                <c:pt idx="7">
                  <c:v>9.3717662052630128</c:v>
                </c:pt>
                <c:pt idx="8">
                  <c:v>7.3633384517859959</c:v>
                </c:pt>
                <c:pt idx="9">
                  <c:v>6.9609207366769148</c:v>
                </c:pt>
                <c:pt idx="10">
                  <c:v>7.7749780843686018</c:v>
                </c:pt>
                <c:pt idx="11">
                  <c:v>6.8618332919309983</c:v>
                </c:pt>
                <c:pt idx="12">
                  <c:v>4.7302553662285485</c:v>
                </c:pt>
                <c:pt idx="13">
                  <c:v>4.666154536251601</c:v>
                </c:pt>
                <c:pt idx="14">
                  <c:v>4.1731838165191544</c:v>
                </c:pt>
                <c:pt idx="15">
                  <c:v>3.4269670247669177</c:v>
                </c:pt>
                <c:pt idx="16">
                  <c:v>2.8159583459347286</c:v>
                </c:pt>
                <c:pt idx="17">
                  <c:v>3.4673473048170469</c:v>
                </c:pt>
                <c:pt idx="18">
                  <c:v>2.5400679347682233</c:v>
                </c:pt>
                <c:pt idx="19">
                  <c:v>2.8677721093885085</c:v>
                </c:pt>
                <c:pt idx="20">
                  <c:v>3.7101937945040611</c:v>
                </c:pt>
                <c:pt idx="21">
                  <c:v>3.6995259245390191</c:v>
                </c:pt>
                <c:pt idx="22">
                  <c:v>2.670534712719856</c:v>
                </c:pt>
                <c:pt idx="23">
                  <c:v>2.6477401658832291</c:v>
                </c:pt>
                <c:pt idx="24">
                  <c:v>2.499130567997228</c:v>
                </c:pt>
                <c:pt idx="25">
                  <c:v>2.4380652772316198</c:v>
                </c:pt>
              </c:numCache>
            </c:numRef>
          </c:val>
          <c:smooth val="0"/>
        </c:ser>
        <c:ser>
          <c:idx val="3"/>
          <c:order val="1"/>
          <c:tx>
            <c:strRef>
              <c:f>Sheet1!$C$4</c:f>
              <c:strCache>
                <c:ptCount val="1"/>
                <c:pt idx="0">
                  <c:v>Flickor, åk 9</c:v>
                </c:pt>
              </c:strCache>
            </c:strRef>
          </c:tx>
          <c:spPr>
            <a:ln w="38100">
              <a:solidFill>
                <a:srgbClr val="BEBC00"/>
              </a:solidFill>
            </a:ln>
          </c:spPr>
          <c:marker>
            <c:symbol val="none"/>
          </c:marker>
          <c:dPt>
            <c:idx val="6"/>
            <c:bubble3D val="0"/>
            <c:spPr>
              <a:ln w="38100">
                <a:noFill/>
              </a:ln>
            </c:spPr>
          </c:dPt>
          <c:cat>
            <c:strRef>
              <c:f>Sheet1!$A$5:$A$30</c:f>
              <c:strCache>
                <c:ptCount val="26"/>
                <c:pt idx="0">
                  <c:v>1989</c:v>
                </c:pt>
                <c:pt idx="1">
                  <c:v>1990</c:v>
                </c:pt>
                <c:pt idx="2">
                  <c:v>1991</c:v>
                </c:pt>
                <c:pt idx="3">
                  <c:v>1992</c:v>
                </c:pt>
                <c:pt idx="4">
                  <c:v>1993</c:v>
                </c:pt>
                <c:pt idx="5">
                  <c:v>1994</c:v>
                </c:pt>
                <c:pt idx="6">
                  <c:v>1995</c:v>
                </c:pt>
                <c:pt idx="7">
                  <c:v>1996</c:v>
                </c:pt>
                <c:pt idx="8">
                  <c:v>1997</c:v>
                </c:pt>
                <c:pt idx="9">
                  <c:v>1998</c:v>
                </c:pt>
                <c:pt idx="10">
                  <c:v>1999</c:v>
                </c:pt>
                <c:pt idx="11">
                  <c:v>2000</c:v>
                </c:pt>
                <c:pt idx="12">
                  <c:v>2001</c:v>
                </c:pt>
                <c:pt idx="13">
                  <c:v>2002</c:v>
                </c:pt>
                <c:pt idx="14">
                  <c:v>2003</c:v>
                </c:pt>
                <c:pt idx="15">
                  <c:v>2004</c:v>
                </c:pt>
                <c:pt idx="16">
                  <c:v>2005</c:v>
                </c:pt>
                <c:pt idx="17">
                  <c:v>2006</c:v>
                </c:pt>
                <c:pt idx="18">
                  <c:v>2007</c:v>
                </c:pt>
                <c:pt idx="19">
                  <c:v>2008</c:v>
                </c:pt>
                <c:pt idx="20">
                  <c:v>2009</c:v>
                </c:pt>
                <c:pt idx="21">
                  <c:v>2010</c:v>
                </c:pt>
                <c:pt idx="22">
                  <c:v>2011</c:v>
                </c:pt>
                <c:pt idx="23">
                  <c:v>2012</c:v>
                </c:pt>
                <c:pt idx="24">
                  <c:v>2013</c:v>
                </c:pt>
                <c:pt idx="25">
                  <c:v>2014</c:v>
                </c:pt>
              </c:strCache>
            </c:strRef>
          </c:cat>
          <c:val>
            <c:numRef>
              <c:f>Sheet1!$C$5:$C$30</c:f>
              <c:numCache>
                <c:formatCode>0.0</c:formatCode>
                <c:ptCount val="26"/>
                <c:pt idx="0">
                  <c:v>15.622868838310591</c:v>
                </c:pt>
                <c:pt idx="1">
                  <c:v>18.32156901720403</c:v>
                </c:pt>
                <c:pt idx="2">
                  <c:v>17.304185947841798</c:v>
                </c:pt>
                <c:pt idx="3">
                  <c:v>17.80416817170903</c:v>
                </c:pt>
                <c:pt idx="4">
                  <c:v>18.928447436702037</c:v>
                </c:pt>
                <c:pt idx="5">
                  <c:v>20.656865628078439</c:v>
                </c:pt>
                <c:pt idx="6">
                  <c:v>17.895319134775242</c:v>
                </c:pt>
                <c:pt idx="7">
                  <c:v>18.186432432265999</c:v>
                </c:pt>
                <c:pt idx="8">
                  <c:v>13.790100822443641</c:v>
                </c:pt>
                <c:pt idx="9">
                  <c:v>12.066448623452443</c:v>
                </c:pt>
                <c:pt idx="10">
                  <c:v>13.787770858787171</c:v>
                </c:pt>
                <c:pt idx="11">
                  <c:v>11.973062567855788</c:v>
                </c:pt>
                <c:pt idx="12">
                  <c:v>12.183196357662583</c:v>
                </c:pt>
                <c:pt idx="13">
                  <c:v>10.474731358336054</c:v>
                </c:pt>
                <c:pt idx="14">
                  <c:v>8.7652324387255085</c:v>
                </c:pt>
                <c:pt idx="15">
                  <c:v>8.0403432504976244</c:v>
                </c:pt>
                <c:pt idx="16">
                  <c:v>8.4142391274256401</c:v>
                </c:pt>
                <c:pt idx="17">
                  <c:v>7.4264415095165237</c:v>
                </c:pt>
                <c:pt idx="18">
                  <c:v>8.021324759373373</c:v>
                </c:pt>
                <c:pt idx="19">
                  <c:v>8.0301040350884758</c:v>
                </c:pt>
                <c:pt idx="20">
                  <c:v>8.2192032381037805</c:v>
                </c:pt>
                <c:pt idx="21">
                  <c:v>6.0295322315449411</c:v>
                </c:pt>
                <c:pt idx="22">
                  <c:v>5.7397518550226998</c:v>
                </c:pt>
                <c:pt idx="23">
                  <c:v>5.4895456967976903</c:v>
                </c:pt>
                <c:pt idx="24">
                  <c:v>4.3494533769815114</c:v>
                </c:pt>
                <c:pt idx="25">
                  <c:v>5.0861706599411498</c:v>
                </c:pt>
              </c:numCache>
            </c:numRef>
          </c:val>
          <c:smooth val="0"/>
        </c:ser>
        <c:ser>
          <c:idx val="5"/>
          <c:order val="2"/>
          <c:tx>
            <c:strRef>
              <c:f>Sheet1!$D$4</c:f>
              <c:strCache>
                <c:ptCount val="1"/>
                <c:pt idx="0">
                  <c:v>Pojkar, gy 2</c:v>
                </c:pt>
              </c:strCache>
            </c:strRef>
          </c:tx>
          <c:spPr>
            <a:ln w="38100">
              <a:solidFill>
                <a:srgbClr val="F29200"/>
              </a:solidFill>
            </a:ln>
          </c:spPr>
          <c:marker>
            <c:symbol val="none"/>
          </c:marker>
          <c:cat>
            <c:strRef>
              <c:f>Sheet1!$A$5:$A$30</c:f>
              <c:strCache>
                <c:ptCount val="26"/>
                <c:pt idx="0">
                  <c:v>1989</c:v>
                </c:pt>
                <c:pt idx="1">
                  <c:v>1990</c:v>
                </c:pt>
                <c:pt idx="2">
                  <c:v>1991</c:v>
                </c:pt>
                <c:pt idx="3">
                  <c:v>1992</c:v>
                </c:pt>
                <c:pt idx="4">
                  <c:v>1993</c:v>
                </c:pt>
                <c:pt idx="5">
                  <c:v>1994</c:v>
                </c:pt>
                <c:pt idx="6">
                  <c:v>1995</c:v>
                </c:pt>
                <c:pt idx="7">
                  <c:v>1996</c:v>
                </c:pt>
                <c:pt idx="8">
                  <c:v>1997</c:v>
                </c:pt>
                <c:pt idx="9">
                  <c:v>1998</c:v>
                </c:pt>
                <c:pt idx="10">
                  <c:v>1999</c:v>
                </c:pt>
                <c:pt idx="11">
                  <c:v>2000</c:v>
                </c:pt>
                <c:pt idx="12">
                  <c:v>2001</c:v>
                </c:pt>
                <c:pt idx="13">
                  <c:v>2002</c:v>
                </c:pt>
                <c:pt idx="14">
                  <c:v>2003</c:v>
                </c:pt>
                <c:pt idx="15">
                  <c:v>2004</c:v>
                </c:pt>
                <c:pt idx="16">
                  <c:v>2005</c:v>
                </c:pt>
                <c:pt idx="17">
                  <c:v>2006</c:v>
                </c:pt>
                <c:pt idx="18">
                  <c:v>2007</c:v>
                </c:pt>
                <c:pt idx="19">
                  <c:v>2008</c:v>
                </c:pt>
                <c:pt idx="20">
                  <c:v>2009</c:v>
                </c:pt>
                <c:pt idx="21">
                  <c:v>2010</c:v>
                </c:pt>
                <c:pt idx="22">
                  <c:v>2011</c:v>
                </c:pt>
                <c:pt idx="23">
                  <c:v>2012</c:v>
                </c:pt>
                <c:pt idx="24">
                  <c:v>2013</c:v>
                </c:pt>
                <c:pt idx="25">
                  <c:v>2014</c:v>
                </c:pt>
              </c:strCache>
            </c:strRef>
          </c:cat>
          <c:val>
            <c:numRef>
              <c:f>Sheet1!$D$5:$D$30</c:f>
              <c:numCache>
                <c:formatCode>General</c:formatCode>
                <c:ptCount val="26"/>
                <c:pt idx="15" formatCode="0.0">
                  <c:v>5.669948609469909</c:v>
                </c:pt>
                <c:pt idx="16" formatCode="0.0">
                  <c:v>5.3071056058019952</c:v>
                </c:pt>
                <c:pt idx="17" formatCode="0.0">
                  <c:v>4.8174247044816187</c:v>
                </c:pt>
                <c:pt idx="18" formatCode="0.0">
                  <c:v>4.0509884429463625</c:v>
                </c:pt>
                <c:pt idx="19" formatCode="0.0">
                  <c:v>4.6539345460557477</c:v>
                </c:pt>
                <c:pt idx="20" formatCode="0.0">
                  <c:v>5.5500757778822871</c:v>
                </c:pt>
                <c:pt idx="21" formatCode="0.0">
                  <c:v>5.2359258723465869</c:v>
                </c:pt>
                <c:pt idx="22" formatCode="0.0">
                  <c:v>5.3818976082911831</c:v>
                </c:pt>
                <c:pt idx="23" formatCode="0.0">
                  <c:v>5.2046816208246263</c:v>
                </c:pt>
                <c:pt idx="24" formatCode="0.0">
                  <c:v>3.7416555366640951</c:v>
                </c:pt>
                <c:pt idx="25" formatCode="0.0">
                  <c:v>5.0607287449392704</c:v>
                </c:pt>
              </c:numCache>
            </c:numRef>
          </c:val>
          <c:smooth val="0"/>
        </c:ser>
        <c:ser>
          <c:idx val="7"/>
          <c:order val="3"/>
          <c:tx>
            <c:strRef>
              <c:f>Sheet1!$E$4</c:f>
              <c:strCache>
                <c:ptCount val="1"/>
                <c:pt idx="0">
                  <c:v>Flickor, gy 2</c:v>
                </c:pt>
              </c:strCache>
            </c:strRef>
          </c:tx>
          <c:spPr>
            <a:ln w="38100">
              <a:solidFill>
                <a:srgbClr val="B32B31"/>
              </a:solidFill>
            </a:ln>
          </c:spPr>
          <c:marker>
            <c:symbol val="none"/>
          </c:marker>
          <c:cat>
            <c:strRef>
              <c:f>Sheet1!$A$5:$A$30</c:f>
              <c:strCache>
                <c:ptCount val="26"/>
                <c:pt idx="0">
                  <c:v>1989</c:v>
                </c:pt>
                <c:pt idx="1">
                  <c:v>1990</c:v>
                </c:pt>
                <c:pt idx="2">
                  <c:v>1991</c:v>
                </c:pt>
                <c:pt idx="3">
                  <c:v>1992</c:v>
                </c:pt>
                <c:pt idx="4">
                  <c:v>1993</c:v>
                </c:pt>
                <c:pt idx="5">
                  <c:v>1994</c:v>
                </c:pt>
                <c:pt idx="6">
                  <c:v>1995</c:v>
                </c:pt>
                <c:pt idx="7">
                  <c:v>1996</c:v>
                </c:pt>
                <c:pt idx="8">
                  <c:v>1997</c:v>
                </c:pt>
                <c:pt idx="9">
                  <c:v>1998</c:v>
                </c:pt>
                <c:pt idx="10">
                  <c:v>1999</c:v>
                </c:pt>
                <c:pt idx="11">
                  <c:v>2000</c:v>
                </c:pt>
                <c:pt idx="12">
                  <c:v>2001</c:v>
                </c:pt>
                <c:pt idx="13">
                  <c:v>2002</c:v>
                </c:pt>
                <c:pt idx="14">
                  <c:v>2003</c:v>
                </c:pt>
                <c:pt idx="15">
                  <c:v>2004</c:v>
                </c:pt>
                <c:pt idx="16">
                  <c:v>2005</c:v>
                </c:pt>
                <c:pt idx="17">
                  <c:v>2006</c:v>
                </c:pt>
                <c:pt idx="18">
                  <c:v>2007</c:v>
                </c:pt>
                <c:pt idx="19">
                  <c:v>2008</c:v>
                </c:pt>
                <c:pt idx="20">
                  <c:v>2009</c:v>
                </c:pt>
                <c:pt idx="21">
                  <c:v>2010</c:v>
                </c:pt>
                <c:pt idx="22">
                  <c:v>2011</c:v>
                </c:pt>
                <c:pt idx="23">
                  <c:v>2012</c:v>
                </c:pt>
                <c:pt idx="24">
                  <c:v>2013</c:v>
                </c:pt>
                <c:pt idx="25">
                  <c:v>2014</c:v>
                </c:pt>
              </c:strCache>
            </c:strRef>
          </c:cat>
          <c:val>
            <c:numRef>
              <c:f>Sheet1!$E$5:$E$30</c:f>
              <c:numCache>
                <c:formatCode>General</c:formatCode>
                <c:ptCount val="26"/>
                <c:pt idx="15" formatCode="0.0">
                  <c:v>8.2547484392592096</c:v>
                </c:pt>
                <c:pt idx="16" formatCode="0.0">
                  <c:v>8.6101185056509273</c:v>
                </c:pt>
                <c:pt idx="17" formatCode="0.0">
                  <c:v>10.67811226566092</c:v>
                </c:pt>
                <c:pt idx="18" formatCode="0.0">
                  <c:v>8.4687142723489863</c:v>
                </c:pt>
                <c:pt idx="19" formatCode="0.0">
                  <c:v>9.3303174324277478</c:v>
                </c:pt>
                <c:pt idx="20" formatCode="0.0">
                  <c:v>9.097769035751698</c:v>
                </c:pt>
                <c:pt idx="21" formatCode="0.0">
                  <c:v>8.3760089145308019</c:v>
                </c:pt>
                <c:pt idx="22" formatCode="0.0">
                  <c:v>8.7458728936478636</c:v>
                </c:pt>
                <c:pt idx="23" formatCode="0.0">
                  <c:v>7.566959242741361</c:v>
                </c:pt>
                <c:pt idx="24" formatCode="0.0">
                  <c:v>6.7710687788968897</c:v>
                </c:pt>
                <c:pt idx="25" formatCode="0.0">
                  <c:v>6.8144943212547302</c:v>
                </c:pt>
              </c:numCache>
            </c:numRef>
          </c:val>
          <c:smooth val="0"/>
        </c:ser>
        <c:dLbls>
          <c:showLegendKey val="0"/>
          <c:showVal val="0"/>
          <c:showCatName val="0"/>
          <c:showSerName val="0"/>
          <c:showPercent val="0"/>
          <c:showBubbleSize val="0"/>
        </c:dLbls>
        <c:smooth val="0"/>
        <c:axId val="308730880"/>
        <c:axId val="308731272"/>
      </c:lineChart>
      <c:catAx>
        <c:axId val="308730880"/>
        <c:scaling>
          <c:orientation val="minMax"/>
        </c:scaling>
        <c:delete val="0"/>
        <c:axPos val="b"/>
        <c:numFmt formatCode="General" sourceLinked="1"/>
        <c:majorTickMark val="out"/>
        <c:minorTickMark val="none"/>
        <c:tickLblPos val="nextTo"/>
        <c:spPr>
          <a:ln w="9525">
            <a:solidFill>
              <a:schemeClr val="tx1"/>
            </a:solidFill>
            <a:prstDash val="solid"/>
          </a:ln>
        </c:spPr>
        <c:txPr>
          <a:bodyPr rot="0" vert="horz"/>
          <a:lstStyle/>
          <a:p>
            <a:pPr>
              <a:defRPr sz="1800" b="0" i="0" u="none" strike="noStrike" baseline="0">
                <a:solidFill>
                  <a:schemeClr val="tx1"/>
                </a:solidFill>
                <a:latin typeface="Gill Sans MT" pitchFamily="34" charset="0"/>
                <a:ea typeface="Arial"/>
                <a:cs typeface="Arial"/>
              </a:defRPr>
            </a:pPr>
            <a:endParaRPr lang="sv-SE"/>
          </a:p>
        </c:txPr>
        <c:crossAx val="308731272"/>
        <c:crosses val="autoZero"/>
        <c:auto val="1"/>
        <c:lblAlgn val="ctr"/>
        <c:lblOffset val="100"/>
        <c:tickLblSkip val="3"/>
        <c:tickMarkSkip val="1"/>
        <c:noMultiLvlLbl val="0"/>
      </c:catAx>
      <c:valAx>
        <c:axId val="308731272"/>
        <c:scaling>
          <c:orientation val="minMax"/>
          <c:max val="25"/>
        </c:scaling>
        <c:delete val="0"/>
        <c:axPos val="l"/>
        <c:majorGridlines>
          <c:spPr>
            <a:ln w="2975">
              <a:solidFill>
                <a:schemeClr val="tx1">
                  <a:lumMod val="65000"/>
                </a:schemeClr>
              </a:solidFill>
              <a:prstDash val="solid"/>
            </a:ln>
          </c:spPr>
        </c:majorGridlines>
        <c:numFmt formatCode="0" sourceLinked="0"/>
        <c:majorTickMark val="none"/>
        <c:minorTickMark val="none"/>
        <c:tickLblPos val="nextTo"/>
        <c:spPr>
          <a:ln w="2975">
            <a:solidFill>
              <a:schemeClr val="tx1"/>
            </a:solidFill>
            <a:prstDash val="solid"/>
          </a:ln>
        </c:spPr>
        <c:txPr>
          <a:bodyPr rot="0" vert="horz"/>
          <a:lstStyle/>
          <a:p>
            <a:pPr>
              <a:defRPr sz="1800" b="0" i="0" u="none" strike="noStrike" baseline="0">
                <a:solidFill>
                  <a:schemeClr val="tx1"/>
                </a:solidFill>
                <a:latin typeface="Gill Sans MT" pitchFamily="34" charset="0"/>
                <a:ea typeface="Arial"/>
                <a:cs typeface="Arial"/>
              </a:defRPr>
            </a:pPr>
            <a:endParaRPr lang="sv-SE"/>
          </a:p>
        </c:txPr>
        <c:crossAx val="308730880"/>
        <c:crosses val="autoZero"/>
        <c:crossBetween val="midCat"/>
        <c:majorUnit val="5"/>
      </c:valAx>
      <c:spPr>
        <a:solidFill>
          <a:schemeClr val="tx1"/>
        </a:solidFill>
        <a:ln w="2975">
          <a:solidFill>
            <a:schemeClr val="tx1"/>
          </a:solidFill>
          <a:prstDash val="solid"/>
        </a:ln>
      </c:spPr>
    </c:plotArea>
    <c:legend>
      <c:legendPos val="t"/>
      <c:layout>
        <c:manualLayout>
          <c:xMode val="edge"/>
          <c:yMode val="edge"/>
          <c:x val="0.33416504088009513"/>
          <c:y val="0.10168295130276006"/>
          <c:w val="0.47019930183126823"/>
          <c:h val="0.13924029267551671"/>
        </c:manualLayout>
      </c:layout>
      <c:overlay val="0"/>
      <c:txPr>
        <a:bodyPr/>
        <a:lstStyle/>
        <a:p>
          <a:pPr>
            <a:defRPr sz="1800" b="0">
              <a:solidFill>
                <a:schemeClr val="bg1"/>
              </a:solidFill>
              <a:latin typeface="Gill Sans MT" pitchFamily="34" charset="0"/>
            </a:defRPr>
          </a:pPr>
          <a:endParaRPr lang="sv-SE"/>
        </a:p>
      </c:txPr>
    </c:legend>
    <c:plotVisOnly val="1"/>
    <c:dispBlanksAs val="gap"/>
    <c:showDLblsOverMax val="0"/>
  </c:chart>
  <c:spPr>
    <a:noFill/>
    <a:ln>
      <a:noFill/>
    </a:ln>
  </c:spPr>
  <c:txPr>
    <a:bodyPr/>
    <a:lstStyle/>
    <a:p>
      <a:pPr>
        <a:defRPr sz="1687" b="1" i="0" u="none" strike="noStrike" baseline="0">
          <a:solidFill>
            <a:schemeClr val="tx1"/>
          </a:solidFill>
          <a:latin typeface="Times New Roman"/>
          <a:ea typeface="Times New Roman"/>
          <a:cs typeface="Times New Roman"/>
        </a:defRPr>
      </a:pPr>
      <a:endParaRPr lang="sv-SE"/>
    </a:p>
  </c:txPr>
  <c:externalData r:id="rId2">
    <c:autoUpdate val="0"/>
  </c:externalData>
</c:chartSpace>
</file>

<file path=ppt/charts/chart23.xml><?xml version="1.0" encoding="utf-8"?>
<c:chartSpace xmlns:c="http://schemas.openxmlformats.org/drawingml/2006/chart" xmlns:a="http://schemas.openxmlformats.org/drawingml/2006/main" xmlns:r="http://schemas.openxmlformats.org/officeDocument/2006/relationships">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lrMapOvr bg1="dk1" tx1="lt1" bg2="dk2" tx2="lt2" accent1="accent1" accent2="accent2" accent3="accent3" accent4="accent4" accent5="accent5" accent6="accent6" hlink="hlink" folHlink="folHlink"/>
  <c:chart>
    <c:autoTitleDeleted val="0"/>
    <c:plotArea>
      <c:layout>
        <c:manualLayout>
          <c:layoutTarget val="inner"/>
          <c:xMode val="edge"/>
          <c:yMode val="edge"/>
          <c:x val="6.2202090209048648E-2"/>
          <c:y val="8.8999306894035068E-2"/>
          <c:w val="0.91397849462365865"/>
          <c:h val="0.79429078034902867"/>
        </c:manualLayout>
      </c:layout>
      <c:lineChart>
        <c:grouping val="standard"/>
        <c:varyColors val="0"/>
        <c:ser>
          <c:idx val="1"/>
          <c:order val="0"/>
          <c:tx>
            <c:strRef>
              <c:f>Sheet1!$B$4</c:f>
              <c:strCache>
                <c:ptCount val="1"/>
                <c:pt idx="0">
                  <c:v>Pojkar, åk 9</c:v>
                </c:pt>
              </c:strCache>
            </c:strRef>
          </c:tx>
          <c:spPr>
            <a:ln w="38100">
              <a:solidFill>
                <a:srgbClr val="004687"/>
              </a:solidFill>
            </a:ln>
          </c:spPr>
          <c:marker>
            <c:symbol val="none"/>
          </c:marker>
          <c:cat>
            <c:strRef>
              <c:f>Sheet1!$A$5:$A$19</c:f>
              <c:strCache>
                <c:ptCount val="15"/>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strCache>
            </c:strRef>
          </c:cat>
          <c:val>
            <c:numRef>
              <c:f>Sheet1!$B$5:$B$19</c:f>
              <c:numCache>
                <c:formatCode>General</c:formatCode>
                <c:ptCount val="15"/>
                <c:pt idx="0">
                  <c:v>100</c:v>
                </c:pt>
                <c:pt idx="1">
                  <c:v>107.81645047194608</c:v>
                </c:pt>
                <c:pt idx="2">
                  <c:v>94.027864127916544</c:v>
                </c:pt>
                <c:pt idx="3">
                  <c:v>81.439017796578099</c:v>
                </c:pt>
                <c:pt idx="4">
                  <c:v>80.06177913557751</c:v>
                </c:pt>
                <c:pt idx="5">
                  <c:v>79.425168972878566</c:v>
                </c:pt>
                <c:pt idx="6">
                  <c:v>74.255859548463391</c:v>
                </c:pt>
                <c:pt idx="7">
                  <c:v>68.357265847476114</c:v>
                </c:pt>
                <c:pt idx="8">
                  <c:v>75.528841800826569</c:v>
                </c:pt>
                <c:pt idx="9">
                  <c:v>88.461707624089229</c:v>
                </c:pt>
                <c:pt idx="10">
                  <c:v>83.088779381002695</c:v>
                </c:pt>
                <c:pt idx="11">
                  <c:v>61.117425127235578</c:v>
                </c:pt>
                <c:pt idx="12">
                  <c:v>53.592282326248885</c:v>
                </c:pt>
                <c:pt idx="13">
                  <c:v>40.037055960955037</c:v>
                </c:pt>
                <c:pt idx="14">
                  <c:v>42.475875539920651</c:v>
                </c:pt>
              </c:numCache>
            </c:numRef>
          </c:val>
          <c:smooth val="0"/>
        </c:ser>
        <c:ser>
          <c:idx val="3"/>
          <c:order val="1"/>
          <c:tx>
            <c:strRef>
              <c:f>Sheet1!$C$4</c:f>
              <c:strCache>
                <c:ptCount val="1"/>
                <c:pt idx="0">
                  <c:v>Flickor, åk 9</c:v>
                </c:pt>
              </c:strCache>
            </c:strRef>
          </c:tx>
          <c:spPr>
            <a:ln w="38100">
              <a:solidFill>
                <a:srgbClr val="BEBC00"/>
              </a:solidFill>
            </a:ln>
          </c:spPr>
          <c:marker>
            <c:symbol val="none"/>
          </c:marker>
          <c:cat>
            <c:strRef>
              <c:f>Sheet1!$A$5:$A$19</c:f>
              <c:strCache>
                <c:ptCount val="15"/>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strCache>
            </c:strRef>
          </c:cat>
          <c:val>
            <c:numRef>
              <c:f>Sheet1!$C$5:$C$19</c:f>
              <c:numCache>
                <c:formatCode>General</c:formatCode>
                <c:ptCount val="15"/>
                <c:pt idx="0">
                  <c:v>100</c:v>
                </c:pt>
                <c:pt idx="1">
                  <c:v>95.461941628376252</c:v>
                </c:pt>
                <c:pt idx="2">
                  <c:v>92.75132809239922</c:v>
                </c:pt>
                <c:pt idx="3">
                  <c:v>84.997673757544106</c:v>
                </c:pt>
                <c:pt idx="4">
                  <c:v>84.683623405970991</c:v>
                </c:pt>
                <c:pt idx="5">
                  <c:v>85.714806793424316</c:v>
                </c:pt>
                <c:pt idx="6">
                  <c:v>86.568862082644131</c:v>
                </c:pt>
                <c:pt idx="7">
                  <c:v>86.980628881953436</c:v>
                </c:pt>
                <c:pt idx="8">
                  <c:v>93.588562882509478</c:v>
                </c:pt>
                <c:pt idx="9">
                  <c:v>88.317021538880041</c:v>
                </c:pt>
                <c:pt idx="10">
                  <c:v>83.389769734500774</c:v>
                </c:pt>
                <c:pt idx="11">
                  <c:v>70.143605502199506</c:v>
                </c:pt>
                <c:pt idx="12">
                  <c:v>67.959832508148878</c:v>
                </c:pt>
                <c:pt idx="13">
                  <c:v>57.404300135717556</c:v>
                </c:pt>
                <c:pt idx="14">
                  <c:v>61.804189719347036</c:v>
                </c:pt>
              </c:numCache>
            </c:numRef>
          </c:val>
          <c:smooth val="0"/>
        </c:ser>
        <c:ser>
          <c:idx val="5"/>
          <c:order val="2"/>
          <c:tx>
            <c:strRef>
              <c:f>Sheet1!$D$4</c:f>
              <c:strCache>
                <c:ptCount val="1"/>
                <c:pt idx="0">
                  <c:v>Pojkar, gy 2</c:v>
                </c:pt>
              </c:strCache>
            </c:strRef>
          </c:tx>
          <c:spPr>
            <a:ln w="38100">
              <a:solidFill>
                <a:srgbClr val="F29200"/>
              </a:solidFill>
            </a:ln>
          </c:spPr>
          <c:marker>
            <c:symbol val="none"/>
          </c:marker>
          <c:cat>
            <c:strRef>
              <c:f>Sheet1!$A$5:$A$19</c:f>
              <c:strCache>
                <c:ptCount val="15"/>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strCache>
            </c:strRef>
          </c:cat>
          <c:val>
            <c:numRef>
              <c:f>Sheet1!$D$5:$D$19</c:f>
              <c:numCache>
                <c:formatCode>General</c:formatCode>
                <c:ptCount val="15"/>
                <c:pt idx="4">
                  <c:v>100</c:v>
                </c:pt>
                <c:pt idx="5">
                  <c:v>99.091991902251792</c:v>
                </c:pt>
                <c:pt idx="6">
                  <c:v>108.44420062658691</c:v>
                </c:pt>
                <c:pt idx="7">
                  <c:v>104.47808773856752</c:v>
                </c:pt>
                <c:pt idx="8">
                  <c:v>103.15368101400158</c:v>
                </c:pt>
                <c:pt idx="9">
                  <c:v>103.86158113338841</c:v>
                </c:pt>
                <c:pt idx="10">
                  <c:v>92.009124195426168</c:v>
                </c:pt>
                <c:pt idx="11">
                  <c:v>89.857701171404017</c:v>
                </c:pt>
                <c:pt idx="12">
                  <c:v>74.571341144616255</c:v>
                </c:pt>
                <c:pt idx="13">
                  <c:v>69.999819957231466</c:v>
                </c:pt>
                <c:pt idx="14">
                  <c:v>66.009167927051351</c:v>
                </c:pt>
              </c:numCache>
            </c:numRef>
          </c:val>
          <c:smooth val="0"/>
        </c:ser>
        <c:ser>
          <c:idx val="7"/>
          <c:order val="3"/>
          <c:tx>
            <c:strRef>
              <c:f>Sheet1!$E$4</c:f>
              <c:strCache>
                <c:ptCount val="1"/>
                <c:pt idx="0">
                  <c:v>Flickor, gy 2</c:v>
                </c:pt>
              </c:strCache>
            </c:strRef>
          </c:tx>
          <c:spPr>
            <a:ln w="38100">
              <a:solidFill>
                <a:srgbClr val="B32B31"/>
              </a:solidFill>
            </a:ln>
          </c:spPr>
          <c:marker>
            <c:symbol val="none"/>
          </c:marker>
          <c:cat>
            <c:strRef>
              <c:f>Sheet1!$A$5:$A$19</c:f>
              <c:strCache>
                <c:ptCount val="15"/>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strCache>
            </c:strRef>
          </c:cat>
          <c:val>
            <c:numRef>
              <c:f>Sheet1!$E$5:$E$19</c:f>
              <c:numCache>
                <c:formatCode>General</c:formatCode>
                <c:ptCount val="15"/>
                <c:pt idx="4">
                  <c:v>100</c:v>
                </c:pt>
                <c:pt idx="5">
                  <c:v>102.09470034381485</c:v>
                </c:pt>
                <c:pt idx="6">
                  <c:v>105.63037798016649</c:v>
                </c:pt>
                <c:pt idx="7">
                  <c:v>104.47991429961792</c:v>
                </c:pt>
                <c:pt idx="8">
                  <c:v>96.380434910839853</c:v>
                </c:pt>
                <c:pt idx="9">
                  <c:v>108.37525545763651</c:v>
                </c:pt>
                <c:pt idx="10">
                  <c:v>116.31169729239016</c:v>
                </c:pt>
                <c:pt idx="11">
                  <c:v>96.192718784357908</c:v>
                </c:pt>
                <c:pt idx="12">
                  <c:v>77.816729956279701</c:v>
                </c:pt>
                <c:pt idx="13">
                  <c:v>68.007184743557815</c:v>
                </c:pt>
                <c:pt idx="14">
                  <c:v>73.329279650141615</c:v>
                </c:pt>
              </c:numCache>
            </c:numRef>
          </c:val>
          <c:smooth val="0"/>
        </c:ser>
        <c:dLbls>
          <c:showLegendKey val="0"/>
          <c:showVal val="0"/>
          <c:showCatName val="0"/>
          <c:showSerName val="0"/>
          <c:showPercent val="0"/>
          <c:showBubbleSize val="0"/>
        </c:dLbls>
        <c:smooth val="0"/>
        <c:axId val="309739888"/>
        <c:axId val="309740280"/>
      </c:lineChart>
      <c:catAx>
        <c:axId val="309739888"/>
        <c:scaling>
          <c:orientation val="minMax"/>
        </c:scaling>
        <c:delete val="0"/>
        <c:axPos val="b"/>
        <c:numFmt formatCode="General" sourceLinked="1"/>
        <c:majorTickMark val="out"/>
        <c:minorTickMark val="none"/>
        <c:tickLblPos val="nextTo"/>
        <c:spPr>
          <a:ln w="9525">
            <a:solidFill>
              <a:schemeClr val="tx1"/>
            </a:solidFill>
            <a:prstDash val="solid"/>
          </a:ln>
        </c:spPr>
        <c:txPr>
          <a:bodyPr rot="0" vert="horz"/>
          <a:lstStyle/>
          <a:p>
            <a:pPr>
              <a:defRPr sz="1800" b="0" i="0" u="none" strike="noStrike" baseline="0">
                <a:solidFill>
                  <a:schemeClr val="tx1"/>
                </a:solidFill>
                <a:latin typeface="Gill Sans MT" pitchFamily="34" charset="0"/>
                <a:ea typeface="Arial"/>
                <a:cs typeface="Arial"/>
              </a:defRPr>
            </a:pPr>
            <a:endParaRPr lang="sv-SE"/>
          </a:p>
        </c:txPr>
        <c:crossAx val="309740280"/>
        <c:crosses val="autoZero"/>
        <c:auto val="1"/>
        <c:lblAlgn val="ctr"/>
        <c:lblOffset val="100"/>
        <c:tickLblSkip val="2"/>
        <c:tickMarkSkip val="1"/>
        <c:noMultiLvlLbl val="0"/>
      </c:catAx>
      <c:valAx>
        <c:axId val="309740280"/>
        <c:scaling>
          <c:orientation val="minMax"/>
          <c:max val="120"/>
        </c:scaling>
        <c:delete val="0"/>
        <c:axPos val="l"/>
        <c:majorGridlines>
          <c:spPr>
            <a:ln w="2975">
              <a:solidFill>
                <a:schemeClr val="tx1">
                  <a:lumMod val="65000"/>
                </a:schemeClr>
              </a:solidFill>
              <a:prstDash val="solid"/>
            </a:ln>
          </c:spPr>
        </c:majorGridlines>
        <c:numFmt formatCode="0" sourceLinked="0"/>
        <c:majorTickMark val="none"/>
        <c:minorTickMark val="none"/>
        <c:tickLblPos val="nextTo"/>
        <c:spPr>
          <a:ln w="2975">
            <a:solidFill>
              <a:schemeClr val="tx1"/>
            </a:solidFill>
            <a:prstDash val="solid"/>
          </a:ln>
        </c:spPr>
        <c:txPr>
          <a:bodyPr rot="0" vert="horz"/>
          <a:lstStyle/>
          <a:p>
            <a:pPr>
              <a:defRPr sz="1800" b="0" i="0" u="none" strike="noStrike" baseline="0">
                <a:solidFill>
                  <a:schemeClr val="tx1"/>
                </a:solidFill>
                <a:latin typeface="Gill Sans MT" pitchFamily="34" charset="0"/>
                <a:ea typeface="Arial"/>
                <a:cs typeface="Arial"/>
              </a:defRPr>
            </a:pPr>
            <a:endParaRPr lang="sv-SE"/>
          </a:p>
        </c:txPr>
        <c:crossAx val="309739888"/>
        <c:crosses val="autoZero"/>
        <c:crossBetween val="midCat"/>
        <c:majorUnit val="20"/>
      </c:valAx>
      <c:spPr>
        <a:solidFill>
          <a:schemeClr val="tx1"/>
        </a:solidFill>
        <a:ln w="2975">
          <a:solidFill>
            <a:schemeClr val="tx1"/>
          </a:solidFill>
          <a:prstDash val="solid"/>
        </a:ln>
      </c:spPr>
    </c:plotArea>
    <c:legend>
      <c:legendPos val="t"/>
      <c:layout>
        <c:manualLayout>
          <c:xMode val="edge"/>
          <c:yMode val="edge"/>
          <c:x val="0.10933967400200552"/>
          <c:y val="0.61834227143570308"/>
          <c:w val="0.47019930183126823"/>
          <c:h val="0.13924029267551671"/>
        </c:manualLayout>
      </c:layout>
      <c:overlay val="0"/>
      <c:txPr>
        <a:bodyPr/>
        <a:lstStyle/>
        <a:p>
          <a:pPr>
            <a:defRPr sz="1800" b="0">
              <a:solidFill>
                <a:schemeClr val="bg1"/>
              </a:solidFill>
              <a:latin typeface="Gill Sans MT" pitchFamily="34" charset="0"/>
            </a:defRPr>
          </a:pPr>
          <a:endParaRPr lang="sv-SE"/>
        </a:p>
      </c:txPr>
    </c:legend>
    <c:plotVisOnly val="1"/>
    <c:dispBlanksAs val="gap"/>
    <c:showDLblsOverMax val="0"/>
  </c:chart>
  <c:spPr>
    <a:noFill/>
    <a:ln>
      <a:noFill/>
    </a:ln>
  </c:spPr>
  <c:txPr>
    <a:bodyPr/>
    <a:lstStyle/>
    <a:p>
      <a:pPr>
        <a:defRPr sz="1687" b="1" i="0" u="none" strike="noStrike" baseline="0">
          <a:solidFill>
            <a:schemeClr val="tx1"/>
          </a:solidFill>
          <a:latin typeface="Times New Roman"/>
          <a:ea typeface="Times New Roman"/>
          <a:cs typeface="Times New Roman"/>
        </a:defRPr>
      </a:pPr>
      <a:endParaRPr lang="sv-SE"/>
    </a:p>
  </c:txPr>
  <c:externalData r:id="rId2">
    <c:autoUpdate val="0"/>
  </c:externalData>
</c:chartSpace>
</file>

<file path=ppt/charts/chart24.xml><?xml version="1.0" encoding="utf-8"?>
<c:chartSpace xmlns:c="http://schemas.openxmlformats.org/drawingml/2006/chart" xmlns:a="http://schemas.openxmlformats.org/drawingml/2006/main" xmlns:r="http://schemas.openxmlformats.org/officeDocument/2006/relationships">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lrMapOvr bg1="dk1" tx1="lt1" bg2="dk2" tx2="lt2" accent1="accent1" accent2="accent2" accent3="accent3" accent4="accent4" accent5="accent5" accent6="accent6" hlink="hlink" folHlink="folHlink"/>
  <c:chart>
    <c:autoTitleDeleted val="0"/>
    <c:plotArea>
      <c:layout>
        <c:manualLayout>
          <c:layoutTarget val="inner"/>
          <c:xMode val="edge"/>
          <c:yMode val="edge"/>
          <c:x val="6.2202090209048648E-2"/>
          <c:y val="3.27184394167888E-2"/>
          <c:w val="0.91397849462365865"/>
          <c:h val="0.85057151631634431"/>
        </c:manualLayout>
      </c:layout>
      <c:lineChart>
        <c:grouping val="standard"/>
        <c:varyColors val="0"/>
        <c:ser>
          <c:idx val="1"/>
          <c:order val="0"/>
          <c:tx>
            <c:strRef>
              <c:f>Sheet1!$B$4</c:f>
              <c:strCache>
                <c:ptCount val="1"/>
                <c:pt idx="0">
                  <c:v>Pojkar,  åk 9</c:v>
                </c:pt>
              </c:strCache>
            </c:strRef>
          </c:tx>
          <c:spPr>
            <a:ln w="38100">
              <a:solidFill>
                <a:srgbClr val="004687"/>
              </a:solidFill>
            </a:ln>
          </c:spPr>
          <c:marker>
            <c:symbol val="none"/>
          </c:marker>
          <c:dPt>
            <c:idx val="6"/>
            <c:bubble3D val="0"/>
            <c:spPr>
              <a:ln w="38100">
                <a:solidFill>
                  <a:srgbClr val="004687"/>
                </a:solidFill>
              </a:ln>
            </c:spPr>
          </c:dPt>
          <c:cat>
            <c:numRef>
              <c:f>Sheet1!$A$5:$A$12</c:f>
              <c:numCache>
                <c:formatCode>General</c:formatCode>
                <c:ptCount val="8"/>
                <c:pt idx="0">
                  <c:v>2005</c:v>
                </c:pt>
                <c:pt idx="1">
                  <c:v>2006</c:v>
                </c:pt>
                <c:pt idx="2">
                  <c:v>2007</c:v>
                </c:pt>
                <c:pt idx="3">
                  <c:v>2008</c:v>
                </c:pt>
                <c:pt idx="4">
                  <c:v>2009</c:v>
                </c:pt>
                <c:pt idx="5">
                  <c:v>2010</c:v>
                </c:pt>
                <c:pt idx="6">
                  <c:v>2011</c:v>
                </c:pt>
                <c:pt idx="7">
                  <c:v>2012</c:v>
                </c:pt>
              </c:numCache>
            </c:numRef>
          </c:cat>
          <c:val>
            <c:numRef>
              <c:f>Sheet1!$B$5:$B$12</c:f>
              <c:numCache>
                <c:formatCode>General</c:formatCode>
                <c:ptCount val="8"/>
                <c:pt idx="0">
                  <c:v>4.5999999999999996</c:v>
                </c:pt>
                <c:pt idx="1">
                  <c:v>3.8</c:v>
                </c:pt>
                <c:pt idx="2">
                  <c:v>3.6</c:v>
                </c:pt>
                <c:pt idx="3">
                  <c:v>3.2</c:v>
                </c:pt>
                <c:pt idx="4">
                  <c:v>3.7</c:v>
                </c:pt>
                <c:pt idx="5">
                  <c:v>3.3</c:v>
                </c:pt>
                <c:pt idx="6">
                  <c:v>3.2</c:v>
                </c:pt>
                <c:pt idx="7">
                  <c:v>4.3</c:v>
                </c:pt>
              </c:numCache>
            </c:numRef>
          </c:val>
          <c:smooth val="0"/>
        </c:ser>
        <c:ser>
          <c:idx val="3"/>
          <c:order val="1"/>
          <c:tx>
            <c:strRef>
              <c:f>Sheet1!$C$4</c:f>
              <c:strCache>
                <c:ptCount val="1"/>
                <c:pt idx="0">
                  <c:v>Flickor, åk 9</c:v>
                </c:pt>
              </c:strCache>
            </c:strRef>
          </c:tx>
          <c:spPr>
            <a:ln w="38100">
              <a:solidFill>
                <a:srgbClr val="BEBC00"/>
              </a:solidFill>
            </a:ln>
          </c:spPr>
          <c:marker>
            <c:symbol val="none"/>
          </c:marker>
          <c:dPt>
            <c:idx val="6"/>
            <c:bubble3D val="0"/>
          </c:dPt>
          <c:cat>
            <c:numRef>
              <c:f>Sheet1!$A$5:$A$12</c:f>
              <c:numCache>
                <c:formatCode>General</c:formatCode>
                <c:ptCount val="8"/>
                <c:pt idx="0">
                  <c:v>2005</c:v>
                </c:pt>
                <c:pt idx="1">
                  <c:v>2006</c:v>
                </c:pt>
                <c:pt idx="2">
                  <c:v>2007</c:v>
                </c:pt>
                <c:pt idx="3">
                  <c:v>2008</c:v>
                </c:pt>
                <c:pt idx="4">
                  <c:v>2009</c:v>
                </c:pt>
                <c:pt idx="5">
                  <c:v>2010</c:v>
                </c:pt>
                <c:pt idx="6">
                  <c:v>2011</c:v>
                </c:pt>
                <c:pt idx="7">
                  <c:v>2012</c:v>
                </c:pt>
              </c:numCache>
            </c:numRef>
          </c:cat>
          <c:val>
            <c:numRef>
              <c:f>Sheet1!$C$5:$C$12</c:f>
              <c:numCache>
                <c:formatCode>General</c:formatCode>
                <c:ptCount val="8"/>
                <c:pt idx="0">
                  <c:v>1.1000000000000001</c:v>
                </c:pt>
                <c:pt idx="1">
                  <c:v>0.8</c:v>
                </c:pt>
                <c:pt idx="2">
                  <c:v>0.9</c:v>
                </c:pt>
                <c:pt idx="3">
                  <c:v>0.5</c:v>
                </c:pt>
                <c:pt idx="4">
                  <c:v>0.6</c:v>
                </c:pt>
                <c:pt idx="5">
                  <c:v>0.5</c:v>
                </c:pt>
                <c:pt idx="6">
                  <c:v>0.7</c:v>
                </c:pt>
                <c:pt idx="7">
                  <c:v>0.5</c:v>
                </c:pt>
              </c:numCache>
            </c:numRef>
          </c:val>
          <c:smooth val="0"/>
        </c:ser>
        <c:ser>
          <c:idx val="5"/>
          <c:order val="2"/>
          <c:tx>
            <c:strRef>
              <c:f>Sheet1!$D$4</c:f>
              <c:strCache>
                <c:ptCount val="1"/>
              </c:strCache>
            </c:strRef>
          </c:tx>
          <c:spPr>
            <a:ln w="38100">
              <a:solidFill>
                <a:srgbClr val="F29200"/>
              </a:solidFill>
            </a:ln>
          </c:spPr>
          <c:marker>
            <c:symbol val="none"/>
          </c:marker>
          <c:cat>
            <c:numRef>
              <c:f>Sheet1!$A$5:$A$12</c:f>
              <c:numCache>
                <c:formatCode>General</c:formatCode>
                <c:ptCount val="8"/>
                <c:pt idx="0">
                  <c:v>2005</c:v>
                </c:pt>
                <c:pt idx="1">
                  <c:v>2006</c:v>
                </c:pt>
                <c:pt idx="2">
                  <c:v>2007</c:v>
                </c:pt>
                <c:pt idx="3">
                  <c:v>2008</c:v>
                </c:pt>
                <c:pt idx="4">
                  <c:v>2009</c:v>
                </c:pt>
                <c:pt idx="5">
                  <c:v>2010</c:v>
                </c:pt>
                <c:pt idx="6">
                  <c:v>2011</c:v>
                </c:pt>
                <c:pt idx="7">
                  <c:v>2012</c:v>
                </c:pt>
              </c:numCache>
            </c:numRef>
          </c:cat>
          <c:val>
            <c:numRef>
              <c:f>Sheet1!$D$5:$D$12</c:f>
              <c:numCache>
                <c:formatCode>General</c:formatCode>
                <c:ptCount val="8"/>
              </c:numCache>
            </c:numRef>
          </c:val>
          <c:smooth val="0"/>
        </c:ser>
        <c:ser>
          <c:idx val="7"/>
          <c:order val="3"/>
          <c:tx>
            <c:strRef>
              <c:f>Sheet1!$E$4</c:f>
              <c:strCache>
                <c:ptCount val="1"/>
                <c:pt idx="0">
                  <c:v>Pojkar, gy 2</c:v>
                </c:pt>
              </c:strCache>
            </c:strRef>
          </c:tx>
          <c:spPr>
            <a:ln w="38100">
              <a:solidFill>
                <a:srgbClr val="F29200"/>
              </a:solidFill>
            </a:ln>
          </c:spPr>
          <c:marker>
            <c:symbol val="none"/>
          </c:marker>
          <c:cat>
            <c:numRef>
              <c:f>Sheet1!$A$5:$A$12</c:f>
              <c:numCache>
                <c:formatCode>General</c:formatCode>
                <c:ptCount val="8"/>
                <c:pt idx="0">
                  <c:v>2005</c:v>
                </c:pt>
                <c:pt idx="1">
                  <c:v>2006</c:v>
                </c:pt>
                <c:pt idx="2">
                  <c:v>2007</c:v>
                </c:pt>
                <c:pt idx="3">
                  <c:v>2008</c:v>
                </c:pt>
                <c:pt idx="4">
                  <c:v>2009</c:v>
                </c:pt>
                <c:pt idx="5">
                  <c:v>2010</c:v>
                </c:pt>
                <c:pt idx="6">
                  <c:v>2011</c:v>
                </c:pt>
                <c:pt idx="7">
                  <c:v>2012</c:v>
                </c:pt>
              </c:numCache>
            </c:numRef>
          </c:cat>
          <c:val>
            <c:numRef>
              <c:f>Sheet1!$E$5:$E$12</c:f>
              <c:numCache>
                <c:formatCode>General</c:formatCode>
                <c:ptCount val="8"/>
                <c:pt idx="0">
                  <c:v>3.6</c:v>
                </c:pt>
                <c:pt idx="1">
                  <c:v>4.0999999999999996</c:v>
                </c:pt>
                <c:pt idx="2">
                  <c:v>4</c:v>
                </c:pt>
                <c:pt idx="3">
                  <c:v>3.1</c:v>
                </c:pt>
                <c:pt idx="4">
                  <c:v>3.1</c:v>
                </c:pt>
                <c:pt idx="5">
                  <c:v>3.3</c:v>
                </c:pt>
                <c:pt idx="6">
                  <c:v>4.2</c:v>
                </c:pt>
                <c:pt idx="7">
                  <c:v>3.7</c:v>
                </c:pt>
              </c:numCache>
            </c:numRef>
          </c:val>
          <c:smooth val="0"/>
        </c:ser>
        <c:ser>
          <c:idx val="0"/>
          <c:order val="4"/>
          <c:tx>
            <c:strRef>
              <c:f>Sheet1!$F$4</c:f>
              <c:strCache>
                <c:ptCount val="1"/>
                <c:pt idx="0">
                  <c:v>Flickor, gy 2</c:v>
                </c:pt>
              </c:strCache>
            </c:strRef>
          </c:tx>
          <c:spPr>
            <a:ln w="38100">
              <a:solidFill>
                <a:srgbClr val="B32B31"/>
              </a:solidFill>
            </a:ln>
          </c:spPr>
          <c:marker>
            <c:symbol val="none"/>
          </c:marker>
          <c:cat>
            <c:numRef>
              <c:f>Sheet1!$A$5:$A$12</c:f>
              <c:numCache>
                <c:formatCode>General</c:formatCode>
                <c:ptCount val="8"/>
                <c:pt idx="0">
                  <c:v>2005</c:v>
                </c:pt>
                <c:pt idx="1">
                  <c:v>2006</c:v>
                </c:pt>
                <c:pt idx="2">
                  <c:v>2007</c:v>
                </c:pt>
                <c:pt idx="3">
                  <c:v>2008</c:v>
                </c:pt>
                <c:pt idx="4">
                  <c:v>2009</c:v>
                </c:pt>
                <c:pt idx="5">
                  <c:v>2010</c:v>
                </c:pt>
                <c:pt idx="6">
                  <c:v>2011</c:v>
                </c:pt>
                <c:pt idx="7">
                  <c:v>2012</c:v>
                </c:pt>
              </c:numCache>
            </c:numRef>
          </c:cat>
          <c:val>
            <c:numRef>
              <c:f>Sheet1!$F$5:$F$12</c:f>
              <c:numCache>
                <c:formatCode>General</c:formatCode>
                <c:ptCount val="8"/>
                <c:pt idx="0">
                  <c:v>0.9</c:v>
                </c:pt>
                <c:pt idx="1">
                  <c:v>0.5</c:v>
                </c:pt>
                <c:pt idx="2">
                  <c:v>0.3</c:v>
                </c:pt>
                <c:pt idx="3">
                  <c:v>0.5</c:v>
                </c:pt>
                <c:pt idx="4">
                  <c:v>0.7</c:v>
                </c:pt>
                <c:pt idx="5">
                  <c:v>0.8</c:v>
                </c:pt>
                <c:pt idx="6">
                  <c:v>0.7</c:v>
                </c:pt>
                <c:pt idx="7">
                  <c:v>0.6</c:v>
                </c:pt>
              </c:numCache>
            </c:numRef>
          </c:val>
          <c:smooth val="0"/>
        </c:ser>
        <c:dLbls>
          <c:showLegendKey val="0"/>
          <c:showVal val="0"/>
          <c:showCatName val="0"/>
          <c:showSerName val="0"/>
          <c:showPercent val="0"/>
          <c:showBubbleSize val="0"/>
        </c:dLbls>
        <c:smooth val="0"/>
        <c:axId val="309741064"/>
        <c:axId val="309741456"/>
      </c:lineChart>
      <c:catAx>
        <c:axId val="309741064"/>
        <c:scaling>
          <c:orientation val="minMax"/>
        </c:scaling>
        <c:delete val="0"/>
        <c:axPos val="b"/>
        <c:numFmt formatCode="General" sourceLinked="1"/>
        <c:majorTickMark val="out"/>
        <c:minorTickMark val="none"/>
        <c:tickLblPos val="nextTo"/>
        <c:spPr>
          <a:ln w="9525">
            <a:solidFill>
              <a:schemeClr val="tx1"/>
            </a:solidFill>
            <a:prstDash val="solid"/>
          </a:ln>
        </c:spPr>
        <c:txPr>
          <a:bodyPr rot="0" vert="horz"/>
          <a:lstStyle/>
          <a:p>
            <a:pPr>
              <a:defRPr sz="1800" b="0" i="0" u="none" strike="noStrike" baseline="0">
                <a:solidFill>
                  <a:schemeClr val="tx1"/>
                </a:solidFill>
                <a:latin typeface="Gill Sans MT" pitchFamily="34" charset="0"/>
                <a:ea typeface="Arial"/>
                <a:cs typeface="Arial"/>
              </a:defRPr>
            </a:pPr>
            <a:endParaRPr lang="sv-SE"/>
          </a:p>
        </c:txPr>
        <c:crossAx val="309741456"/>
        <c:crosses val="autoZero"/>
        <c:auto val="1"/>
        <c:lblAlgn val="ctr"/>
        <c:lblOffset val="100"/>
        <c:tickLblSkip val="1"/>
        <c:tickMarkSkip val="1"/>
        <c:noMultiLvlLbl val="0"/>
      </c:catAx>
      <c:valAx>
        <c:axId val="309741456"/>
        <c:scaling>
          <c:orientation val="minMax"/>
          <c:max val="10"/>
        </c:scaling>
        <c:delete val="0"/>
        <c:axPos val="l"/>
        <c:majorGridlines>
          <c:spPr>
            <a:ln w="2975">
              <a:solidFill>
                <a:schemeClr val="tx1">
                  <a:lumMod val="65000"/>
                </a:schemeClr>
              </a:solidFill>
              <a:prstDash val="solid"/>
            </a:ln>
          </c:spPr>
        </c:majorGridlines>
        <c:numFmt formatCode="0" sourceLinked="0"/>
        <c:majorTickMark val="none"/>
        <c:minorTickMark val="none"/>
        <c:tickLblPos val="nextTo"/>
        <c:spPr>
          <a:ln w="2975">
            <a:solidFill>
              <a:schemeClr val="tx1"/>
            </a:solidFill>
            <a:prstDash val="solid"/>
          </a:ln>
        </c:spPr>
        <c:txPr>
          <a:bodyPr rot="0" vert="horz"/>
          <a:lstStyle/>
          <a:p>
            <a:pPr>
              <a:defRPr sz="1800" b="0" i="0" u="none" strike="noStrike" baseline="0">
                <a:solidFill>
                  <a:schemeClr val="tx1"/>
                </a:solidFill>
                <a:latin typeface="Gill Sans MT" pitchFamily="34" charset="0"/>
                <a:ea typeface="Arial"/>
                <a:cs typeface="Arial"/>
              </a:defRPr>
            </a:pPr>
            <a:endParaRPr lang="sv-SE"/>
          </a:p>
        </c:txPr>
        <c:crossAx val="309741064"/>
        <c:crosses val="autoZero"/>
        <c:crossBetween val="midCat"/>
        <c:majorUnit val="2"/>
      </c:valAx>
      <c:spPr>
        <a:solidFill>
          <a:schemeClr val="tx1"/>
        </a:solidFill>
        <a:ln w="2975">
          <a:solidFill>
            <a:schemeClr val="tx1"/>
          </a:solidFill>
          <a:prstDash val="solid"/>
        </a:ln>
      </c:spPr>
    </c:plotArea>
    <c:legend>
      <c:legendPos val="t"/>
      <c:legendEntry>
        <c:idx val="2"/>
        <c:delete val="1"/>
      </c:legendEntry>
      <c:layout>
        <c:manualLayout>
          <c:xMode val="edge"/>
          <c:yMode val="edge"/>
          <c:x val="0.36804283588912234"/>
          <c:y val="5.3588951610040111E-2"/>
          <c:w val="0.46102828929260398"/>
          <c:h val="0.15229665921113358"/>
        </c:manualLayout>
      </c:layout>
      <c:overlay val="0"/>
      <c:txPr>
        <a:bodyPr/>
        <a:lstStyle/>
        <a:p>
          <a:pPr>
            <a:defRPr sz="1800" b="0">
              <a:solidFill>
                <a:schemeClr val="bg1"/>
              </a:solidFill>
              <a:latin typeface="Gill Sans MT" pitchFamily="34" charset="0"/>
            </a:defRPr>
          </a:pPr>
          <a:endParaRPr lang="sv-SE"/>
        </a:p>
      </c:txPr>
    </c:legend>
    <c:plotVisOnly val="1"/>
    <c:dispBlanksAs val="gap"/>
    <c:showDLblsOverMax val="0"/>
  </c:chart>
  <c:spPr>
    <a:noFill/>
    <a:ln>
      <a:noFill/>
    </a:ln>
  </c:spPr>
  <c:txPr>
    <a:bodyPr/>
    <a:lstStyle/>
    <a:p>
      <a:pPr>
        <a:defRPr sz="1687" b="1" i="0" u="none" strike="noStrike" baseline="0">
          <a:solidFill>
            <a:schemeClr val="tx1"/>
          </a:solidFill>
          <a:latin typeface="Times New Roman"/>
          <a:ea typeface="Times New Roman"/>
          <a:cs typeface="Times New Roman"/>
        </a:defRPr>
      </a:pPr>
      <a:endParaRPr lang="sv-SE"/>
    </a:p>
  </c:txPr>
  <c:externalData r:id="rId2">
    <c:autoUpdate val="0"/>
  </c:externalData>
</c:chartSpace>
</file>

<file path=ppt/charts/chart25.xml><?xml version="1.0" encoding="utf-8"?>
<c:chartSpace xmlns:c="http://schemas.openxmlformats.org/drawingml/2006/chart" xmlns:a="http://schemas.openxmlformats.org/drawingml/2006/main" xmlns:r="http://schemas.openxmlformats.org/officeDocument/2006/relationships">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lrMapOvr bg1="dk1" tx1="lt1" bg2="dk2" tx2="lt2" accent1="accent1" accent2="accent2" accent3="accent3" accent4="accent4" accent5="accent5" accent6="accent6" hlink="hlink" folHlink="folHlink"/>
  <c:chart>
    <c:autoTitleDeleted val="0"/>
    <c:plotArea>
      <c:layout>
        <c:manualLayout>
          <c:layoutTarget val="inner"/>
          <c:xMode val="edge"/>
          <c:yMode val="edge"/>
          <c:x val="6.2202090209048648E-2"/>
          <c:y val="3.27184394167888E-2"/>
          <c:w val="0.91397849462365865"/>
          <c:h val="0.85057151631634431"/>
        </c:manualLayout>
      </c:layout>
      <c:lineChart>
        <c:grouping val="standard"/>
        <c:varyColors val="0"/>
        <c:ser>
          <c:idx val="1"/>
          <c:order val="0"/>
          <c:tx>
            <c:strRef>
              <c:f>Sheet1!$B$4</c:f>
              <c:strCache>
                <c:ptCount val="1"/>
                <c:pt idx="0">
                  <c:v>Pojkar,  åk 9</c:v>
                </c:pt>
              </c:strCache>
            </c:strRef>
          </c:tx>
          <c:spPr>
            <a:ln w="38100">
              <a:solidFill>
                <a:srgbClr val="004687"/>
              </a:solidFill>
            </a:ln>
          </c:spPr>
          <c:marker>
            <c:symbol val="none"/>
          </c:marker>
          <c:dPt>
            <c:idx val="6"/>
            <c:bubble3D val="0"/>
            <c:spPr>
              <a:ln w="38100">
                <a:solidFill>
                  <a:srgbClr val="004687"/>
                </a:solidFill>
              </a:ln>
            </c:spPr>
          </c:dPt>
          <c:cat>
            <c:numRef>
              <c:f>Sheet1!$A$5:$A$12</c:f>
              <c:numCache>
                <c:formatCode>General</c:formatCode>
                <c:ptCount val="8"/>
                <c:pt idx="0">
                  <c:v>2005</c:v>
                </c:pt>
                <c:pt idx="1">
                  <c:v>2006</c:v>
                </c:pt>
                <c:pt idx="2">
                  <c:v>2007</c:v>
                </c:pt>
                <c:pt idx="3">
                  <c:v>2008</c:v>
                </c:pt>
                <c:pt idx="4">
                  <c:v>2009</c:v>
                </c:pt>
                <c:pt idx="5">
                  <c:v>2010</c:v>
                </c:pt>
                <c:pt idx="6">
                  <c:v>2011</c:v>
                </c:pt>
                <c:pt idx="7">
                  <c:v>2012</c:v>
                </c:pt>
              </c:numCache>
            </c:numRef>
          </c:cat>
          <c:val>
            <c:numRef>
              <c:f>Sheet1!$B$5:$B$12</c:f>
              <c:numCache>
                <c:formatCode>General</c:formatCode>
                <c:ptCount val="8"/>
                <c:pt idx="0">
                  <c:v>12.9</c:v>
                </c:pt>
                <c:pt idx="1">
                  <c:v>11.1</c:v>
                </c:pt>
                <c:pt idx="2">
                  <c:v>9.1999999999999993</c:v>
                </c:pt>
                <c:pt idx="3">
                  <c:v>8.1999999999999993</c:v>
                </c:pt>
                <c:pt idx="4">
                  <c:v>9.4</c:v>
                </c:pt>
                <c:pt idx="5">
                  <c:v>7.6</c:v>
                </c:pt>
                <c:pt idx="6">
                  <c:v>6.9</c:v>
                </c:pt>
                <c:pt idx="7">
                  <c:v>7.6</c:v>
                </c:pt>
              </c:numCache>
            </c:numRef>
          </c:val>
          <c:smooth val="0"/>
        </c:ser>
        <c:ser>
          <c:idx val="3"/>
          <c:order val="1"/>
          <c:tx>
            <c:strRef>
              <c:f>Sheet1!$C$4</c:f>
              <c:strCache>
                <c:ptCount val="1"/>
                <c:pt idx="0">
                  <c:v>Flickor, åk 9</c:v>
                </c:pt>
              </c:strCache>
            </c:strRef>
          </c:tx>
          <c:spPr>
            <a:ln w="38100">
              <a:solidFill>
                <a:srgbClr val="BEBC00"/>
              </a:solidFill>
            </a:ln>
          </c:spPr>
          <c:marker>
            <c:symbol val="none"/>
          </c:marker>
          <c:dPt>
            <c:idx val="6"/>
            <c:bubble3D val="0"/>
          </c:dPt>
          <c:cat>
            <c:numRef>
              <c:f>Sheet1!$A$5:$A$12</c:f>
              <c:numCache>
                <c:formatCode>General</c:formatCode>
                <c:ptCount val="8"/>
                <c:pt idx="0">
                  <c:v>2005</c:v>
                </c:pt>
                <c:pt idx="1">
                  <c:v>2006</c:v>
                </c:pt>
                <c:pt idx="2">
                  <c:v>2007</c:v>
                </c:pt>
                <c:pt idx="3">
                  <c:v>2008</c:v>
                </c:pt>
                <c:pt idx="4">
                  <c:v>2009</c:v>
                </c:pt>
                <c:pt idx="5">
                  <c:v>2010</c:v>
                </c:pt>
                <c:pt idx="6">
                  <c:v>2011</c:v>
                </c:pt>
                <c:pt idx="7">
                  <c:v>2012</c:v>
                </c:pt>
              </c:numCache>
            </c:numRef>
          </c:cat>
          <c:val>
            <c:numRef>
              <c:f>Sheet1!$C$5:$C$12</c:f>
              <c:numCache>
                <c:formatCode>General</c:formatCode>
                <c:ptCount val="8"/>
                <c:pt idx="0">
                  <c:v>6.3</c:v>
                </c:pt>
                <c:pt idx="1">
                  <c:v>5.7</c:v>
                </c:pt>
                <c:pt idx="2">
                  <c:v>4.2</c:v>
                </c:pt>
                <c:pt idx="3">
                  <c:v>4.0999999999999996</c:v>
                </c:pt>
                <c:pt idx="4">
                  <c:v>4.5999999999999996</c:v>
                </c:pt>
                <c:pt idx="5">
                  <c:v>3.1</c:v>
                </c:pt>
                <c:pt idx="6">
                  <c:v>2.2999999999999998</c:v>
                </c:pt>
                <c:pt idx="7">
                  <c:v>2.2000000000000002</c:v>
                </c:pt>
              </c:numCache>
            </c:numRef>
          </c:val>
          <c:smooth val="0"/>
        </c:ser>
        <c:ser>
          <c:idx val="5"/>
          <c:order val="2"/>
          <c:tx>
            <c:strRef>
              <c:f>Sheet1!$D$4</c:f>
              <c:strCache>
                <c:ptCount val="1"/>
                <c:pt idx="0">
                  <c:v>Pojkar, gy 2</c:v>
                </c:pt>
              </c:strCache>
            </c:strRef>
          </c:tx>
          <c:spPr>
            <a:ln w="38100">
              <a:solidFill>
                <a:srgbClr val="F29200"/>
              </a:solidFill>
            </a:ln>
          </c:spPr>
          <c:marker>
            <c:symbol val="none"/>
          </c:marker>
          <c:cat>
            <c:numRef>
              <c:f>Sheet1!$A$5:$A$12</c:f>
              <c:numCache>
                <c:formatCode>General</c:formatCode>
                <c:ptCount val="8"/>
                <c:pt idx="0">
                  <c:v>2005</c:v>
                </c:pt>
                <c:pt idx="1">
                  <c:v>2006</c:v>
                </c:pt>
                <c:pt idx="2">
                  <c:v>2007</c:v>
                </c:pt>
                <c:pt idx="3">
                  <c:v>2008</c:v>
                </c:pt>
                <c:pt idx="4">
                  <c:v>2009</c:v>
                </c:pt>
                <c:pt idx="5">
                  <c:v>2010</c:v>
                </c:pt>
                <c:pt idx="6">
                  <c:v>2011</c:v>
                </c:pt>
                <c:pt idx="7">
                  <c:v>2012</c:v>
                </c:pt>
              </c:numCache>
            </c:numRef>
          </c:cat>
          <c:val>
            <c:numRef>
              <c:f>Sheet1!$D$5:$D$12</c:f>
              <c:numCache>
                <c:formatCode>General</c:formatCode>
                <c:ptCount val="8"/>
                <c:pt idx="0">
                  <c:v>11.8</c:v>
                </c:pt>
                <c:pt idx="1">
                  <c:v>10.3</c:v>
                </c:pt>
                <c:pt idx="2">
                  <c:v>9.4</c:v>
                </c:pt>
                <c:pt idx="3">
                  <c:v>8.6999999999999993</c:v>
                </c:pt>
                <c:pt idx="4">
                  <c:v>8.6999999999999993</c:v>
                </c:pt>
                <c:pt idx="5">
                  <c:v>7.5</c:v>
                </c:pt>
                <c:pt idx="6">
                  <c:v>7.8</c:v>
                </c:pt>
                <c:pt idx="7">
                  <c:v>7.4</c:v>
                </c:pt>
              </c:numCache>
            </c:numRef>
          </c:val>
          <c:smooth val="0"/>
        </c:ser>
        <c:ser>
          <c:idx val="7"/>
          <c:order val="3"/>
          <c:tx>
            <c:strRef>
              <c:f>Sheet1!$E$4</c:f>
              <c:strCache>
                <c:ptCount val="1"/>
                <c:pt idx="0">
                  <c:v>Flickor, gy 2</c:v>
                </c:pt>
              </c:strCache>
            </c:strRef>
          </c:tx>
          <c:spPr>
            <a:ln w="38100">
              <a:solidFill>
                <a:srgbClr val="B32B31"/>
              </a:solidFill>
            </a:ln>
          </c:spPr>
          <c:marker>
            <c:symbol val="none"/>
          </c:marker>
          <c:cat>
            <c:numRef>
              <c:f>Sheet1!$A$5:$A$12</c:f>
              <c:numCache>
                <c:formatCode>General</c:formatCode>
                <c:ptCount val="8"/>
                <c:pt idx="0">
                  <c:v>2005</c:v>
                </c:pt>
                <c:pt idx="1">
                  <c:v>2006</c:v>
                </c:pt>
                <c:pt idx="2">
                  <c:v>2007</c:v>
                </c:pt>
                <c:pt idx="3">
                  <c:v>2008</c:v>
                </c:pt>
                <c:pt idx="4">
                  <c:v>2009</c:v>
                </c:pt>
                <c:pt idx="5">
                  <c:v>2010</c:v>
                </c:pt>
                <c:pt idx="6">
                  <c:v>2011</c:v>
                </c:pt>
                <c:pt idx="7">
                  <c:v>2012</c:v>
                </c:pt>
              </c:numCache>
            </c:numRef>
          </c:cat>
          <c:val>
            <c:numRef>
              <c:f>Sheet1!$E$5:$E$12</c:f>
              <c:numCache>
                <c:formatCode>General</c:formatCode>
                <c:ptCount val="8"/>
                <c:pt idx="0">
                  <c:v>4.5</c:v>
                </c:pt>
                <c:pt idx="1">
                  <c:v>5.2</c:v>
                </c:pt>
                <c:pt idx="2">
                  <c:v>3.5</c:v>
                </c:pt>
                <c:pt idx="3">
                  <c:v>2.6</c:v>
                </c:pt>
                <c:pt idx="4">
                  <c:v>2.8</c:v>
                </c:pt>
                <c:pt idx="5">
                  <c:v>2.7</c:v>
                </c:pt>
                <c:pt idx="6">
                  <c:v>1.9</c:v>
                </c:pt>
                <c:pt idx="7">
                  <c:v>2.2000000000000002</c:v>
                </c:pt>
              </c:numCache>
            </c:numRef>
          </c:val>
          <c:smooth val="0"/>
        </c:ser>
        <c:dLbls>
          <c:showLegendKey val="0"/>
          <c:showVal val="0"/>
          <c:showCatName val="0"/>
          <c:showSerName val="0"/>
          <c:showPercent val="0"/>
          <c:showBubbleSize val="0"/>
        </c:dLbls>
        <c:smooth val="0"/>
        <c:axId val="309742240"/>
        <c:axId val="309742632"/>
      </c:lineChart>
      <c:catAx>
        <c:axId val="309742240"/>
        <c:scaling>
          <c:orientation val="minMax"/>
        </c:scaling>
        <c:delete val="0"/>
        <c:axPos val="b"/>
        <c:numFmt formatCode="General" sourceLinked="1"/>
        <c:majorTickMark val="out"/>
        <c:minorTickMark val="none"/>
        <c:tickLblPos val="nextTo"/>
        <c:spPr>
          <a:ln w="9525">
            <a:solidFill>
              <a:schemeClr val="tx1"/>
            </a:solidFill>
            <a:prstDash val="solid"/>
          </a:ln>
        </c:spPr>
        <c:txPr>
          <a:bodyPr rot="0" vert="horz"/>
          <a:lstStyle/>
          <a:p>
            <a:pPr>
              <a:defRPr sz="1800" b="0" i="0" u="none" strike="noStrike" baseline="0">
                <a:solidFill>
                  <a:schemeClr val="tx1"/>
                </a:solidFill>
                <a:latin typeface="Gill Sans MT" pitchFamily="34" charset="0"/>
                <a:ea typeface="Arial"/>
                <a:cs typeface="Arial"/>
              </a:defRPr>
            </a:pPr>
            <a:endParaRPr lang="sv-SE"/>
          </a:p>
        </c:txPr>
        <c:crossAx val="309742632"/>
        <c:crosses val="autoZero"/>
        <c:auto val="1"/>
        <c:lblAlgn val="ctr"/>
        <c:lblOffset val="100"/>
        <c:tickLblSkip val="1"/>
        <c:tickMarkSkip val="1"/>
        <c:noMultiLvlLbl val="0"/>
      </c:catAx>
      <c:valAx>
        <c:axId val="309742632"/>
        <c:scaling>
          <c:orientation val="minMax"/>
          <c:max val="20"/>
        </c:scaling>
        <c:delete val="0"/>
        <c:axPos val="l"/>
        <c:majorGridlines>
          <c:spPr>
            <a:ln w="2975">
              <a:solidFill>
                <a:schemeClr val="tx1">
                  <a:lumMod val="65000"/>
                </a:schemeClr>
              </a:solidFill>
              <a:prstDash val="solid"/>
            </a:ln>
          </c:spPr>
        </c:majorGridlines>
        <c:numFmt formatCode="0" sourceLinked="0"/>
        <c:majorTickMark val="none"/>
        <c:minorTickMark val="none"/>
        <c:tickLblPos val="nextTo"/>
        <c:spPr>
          <a:ln w="2975">
            <a:solidFill>
              <a:schemeClr val="tx1"/>
            </a:solidFill>
            <a:prstDash val="solid"/>
          </a:ln>
        </c:spPr>
        <c:txPr>
          <a:bodyPr rot="0" vert="horz"/>
          <a:lstStyle/>
          <a:p>
            <a:pPr>
              <a:defRPr sz="1800" b="0" i="0" u="none" strike="noStrike" baseline="0">
                <a:solidFill>
                  <a:schemeClr val="tx1"/>
                </a:solidFill>
                <a:latin typeface="Gill Sans MT" pitchFamily="34" charset="0"/>
                <a:ea typeface="Arial"/>
                <a:cs typeface="Arial"/>
              </a:defRPr>
            </a:pPr>
            <a:endParaRPr lang="sv-SE"/>
          </a:p>
        </c:txPr>
        <c:crossAx val="309742240"/>
        <c:crosses val="autoZero"/>
        <c:crossBetween val="midCat"/>
        <c:majorUnit val="5"/>
      </c:valAx>
      <c:spPr>
        <a:solidFill>
          <a:schemeClr val="tx1"/>
        </a:solidFill>
        <a:ln w="2975">
          <a:solidFill>
            <a:schemeClr val="tx1"/>
          </a:solidFill>
          <a:prstDash val="solid"/>
        </a:ln>
      </c:spPr>
    </c:plotArea>
    <c:legend>
      <c:legendPos val="t"/>
      <c:layout>
        <c:manualLayout>
          <c:xMode val="edge"/>
          <c:yMode val="edge"/>
          <c:x val="0.49238586250756311"/>
          <c:y val="5.4105868569602728E-2"/>
          <c:w val="0.44486031169026435"/>
          <c:h val="0.16982686595424903"/>
        </c:manualLayout>
      </c:layout>
      <c:overlay val="0"/>
      <c:txPr>
        <a:bodyPr/>
        <a:lstStyle/>
        <a:p>
          <a:pPr>
            <a:defRPr sz="1800" b="0">
              <a:solidFill>
                <a:schemeClr val="bg1"/>
              </a:solidFill>
              <a:latin typeface="Gill Sans MT" panose="020B0502020104020203" pitchFamily="34" charset="0"/>
            </a:defRPr>
          </a:pPr>
          <a:endParaRPr lang="sv-SE"/>
        </a:p>
      </c:txPr>
    </c:legend>
    <c:plotVisOnly val="1"/>
    <c:dispBlanksAs val="gap"/>
    <c:showDLblsOverMax val="0"/>
  </c:chart>
  <c:spPr>
    <a:noFill/>
    <a:ln>
      <a:noFill/>
    </a:ln>
  </c:spPr>
  <c:txPr>
    <a:bodyPr/>
    <a:lstStyle/>
    <a:p>
      <a:pPr>
        <a:defRPr sz="1687" b="1" i="0" u="none" strike="noStrike" baseline="0">
          <a:solidFill>
            <a:schemeClr val="tx1"/>
          </a:solidFill>
          <a:latin typeface="Times New Roman"/>
          <a:ea typeface="Times New Roman"/>
          <a:cs typeface="Times New Roman"/>
        </a:defRPr>
      </a:pPr>
      <a:endParaRPr lang="sv-SE"/>
    </a:p>
  </c:txPr>
  <c:externalData r:id="rId2">
    <c:autoUpdate val="0"/>
  </c:externalData>
</c:chartSpace>
</file>

<file path=ppt/charts/chart26.xml><?xml version="1.0" encoding="utf-8"?>
<c:chartSpace xmlns:c="http://schemas.openxmlformats.org/drawingml/2006/chart" xmlns:a="http://schemas.openxmlformats.org/drawingml/2006/main" xmlns:r="http://schemas.openxmlformats.org/officeDocument/2006/relationships">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lrMapOvr bg1="dk1" tx1="lt1" bg2="dk2" tx2="lt2" accent1="accent1" accent2="accent2" accent3="accent3" accent4="accent4" accent5="accent5" accent6="accent6" hlink="hlink" folHlink="folHlink"/>
  <c:chart>
    <c:autoTitleDeleted val="0"/>
    <c:plotArea>
      <c:layout>
        <c:manualLayout>
          <c:layoutTarget val="inner"/>
          <c:xMode val="edge"/>
          <c:yMode val="edge"/>
          <c:x val="6.2202090209048648E-2"/>
          <c:y val="3.27184394167888E-2"/>
          <c:w val="0.91397849462365865"/>
          <c:h val="0.85057151631634431"/>
        </c:manualLayout>
      </c:layout>
      <c:lineChart>
        <c:grouping val="standard"/>
        <c:varyColors val="0"/>
        <c:ser>
          <c:idx val="1"/>
          <c:order val="0"/>
          <c:tx>
            <c:strRef>
              <c:f>Sheet1!$B$4</c:f>
              <c:strCache>
                <c:ptCount val="1"/>
                <c:pt idx="0">
                  <c:v>Pojkar, åk 9</c:v>
                </c:pt>
              </c:strCache>
            </c:strRef>
          </c:tx>
          <c:spPr>
            <a:ln w="38100">
              <a:solidFill>
                <a:srgbClr val="004687"/>
              </a:solidFill>
            </a:ln>
          </c:spPr>
          <c:marker>
            <c:symbol val="none"/>
          </c:marker>
          <c:dPt>
            <c:idx val="6"/>
            <c:bubble3D val="0"/>
            <c:spPr>
              <a:ln w="38100">
                <a:solidFill>
                  <a:srgbClr val="004687"/>
                </a:solidFill>
              </a:ln>
            </c:spPr>
          </c:dPt>
          <c:cat>
            <c:numRef>
              <c:f>Sheet1!$A$5:$A$17</c:f>
              <c:numCache>
                <c:formatCode>General</c:formatCode>
                <c:ptCount val="13"/>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numCache>
            </c:numRef>
          </c:cat>
          <c:val>
            <c:numRef>
              <c:f>Sheet1!$B$5:$B$17</c:f>
              <c:numCache>
                <c:formatCode>General</c:formatCode>
                <c:ptCount val="13"/>
                <c:pt idx="0">
                  <c:v>2.4</c:v>
                </c:pt>
                <c:pt idx="1">
                  <c:v>4</c:v>
                </c:pt>
                <c:pt idx="2">
                  <c:v>3.9</c:v>
                </c:pt>
                <c:pt idx="3">
                  <c:v>3.3</c:v>
                </c:pt>
                <c:pt idx="4">
                  <c:v>3</c:v>
                </c:pt>
                <c:pt idx="5">
                  <c:v>3</c:v>
                </c:pt>
                <c:pt idx="6">
                  <c:v>3.8</c:v>
                </c:pt>
                <c:pt idx="7">
                  <c:v>2.6</c:v>
                </c:pt>
                <c:pt idx="8">
                  <c:v>2.9</c:v>
                </c:pt>
                <c:pt idx="9">
                  <c:v>3</c:v>
                </c:pt>
                <c:pt idx="10">
                  <c:v>2.6</c:v>
                </c:pt>
                <c:pt idx="11">
                  <c:v>2.2999999999999998</c:v>
                </c:pt>
                <c:pt idx="12">
                  <c:v>3.5</c:v>
                </c:pt>
              </c:numCache>
            </c:numRef>
          </c:val>
          <c:smooth val="0"/>
        </c:ser>
        <c:ser>
          <c:idx val="3"/>
          <c:order val="1"/>
          <c:tx>
            <c:strRef>
              <c:f>Sheet1!$C$4</c:f>
              <c:strCache>
                <c:ptCount val="1"/>
                <c:pt idx="0">
                  <c:v>Flickor, åk 9</c:v>
                </c:pt>
              </c:strCache>
            </c:strRef>
          </c:tx>
          <c:spPr>
            <a:ln w="38100">
              <a:solidFill>
                <a:srgbClr val="BEBC00"/>
              </a:solidFill>
            </a:ln>
          </c:spPr>
          <c:marker>
            <c:symbol val="none"/>
          </c:marker>
          <c:dPt>
            <c:idx val="6"/>
            <c:bubble3D val="0"/>
          </c:dPt>
          <c:cat>
            <c:numRef>
              <c:f>Sheet1!$A$5:$A$17</c:f>
              <c:numCache>
                <c:formatCode>General</c:formatCode>
                <c:ptCount val="13"/>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numCache>
            </c:numRef>
          </c:cat>
          <c:val>
            <c:numRef>
              <c:f>Sheet1!$C$5:$C$17</c:f>
              <c:numCache>
                <c:formatCode>General</c:formatCode>
                <c:ptCount val="13"/>
                <c:pt idx="0">
                  <c:v>0.2</c:v>
                </c:pt>
                <c:pt idx="1">
                  <c:v>0.5</c:v>
                </c:pt>
                <c:pt idx="2">
                  <c:v>0.8</c:v>
                </c:pt>
                <c:pt idx="3">
                  <c:v>0.6</c:v>
                </c:pt>
                <c:pt idx="4">
                  <c:v>0.9</c:v>
                </c:pt>
                <c:pt idx="5">
                  <c:v>0.5</c:v>
                </c:pt>
                <c:pt idx="6">
                  <c:v>0.2</c:v>
                </c:pt>
                <c:pt idx="7">
                  <c:v>0.4</c:v>
                </c:pt>
                <c:pt idx="8">
                  <c:v>0.3</c:v>
                </c:pt>
                <c:pt idx="9">
                  <c:v>0.4</c:v>
                </c:pt>
                <c:pt idx="10">
                  <c:v>0.3</c:v>
                </c:pt>
                <c:pt idx="11">
                  <c:v>0.2</c:v>
                </c:pt>
                <c:pt idx="12">
                  <c:v>0.3</c:v>
                </c:pt>
              </c:numCache>
            </c:numRef>
          </c:val>
          <c:smooth val="0"/>
        </c:ser>
        <c:ser>
          <c:idx val="5"/>
          <c:order val="2"/>
          <c:tx>
            <c:strRef>
              <c:f>Sheet1!$D$4</c:f>
              <c:strCache>
                <c:ptCount val="1"/>
                <c:pt idx="0">
                  <c:v>Pojkar, gy 2</c:v>
                </c:pt>
              </c:strCache>
            </c:strRef>
          </c:tx>
          <c:spPr>
            <a:ln w="38100">
              <a:solidFill>
                <a:srgbClr val="F29200"/>
              </a:solidFill>
            </a:ln>
          </c:spPr>
          <c:marker>
            <c:symbol val="none"/>
          </c:marker>
          <c:cat>
            <c:numRef>
              <c:f>Sheet1!$A$5:$A$17</c:f>
              <c:numCache>
                <c:formatCode>General</c:formatCode>
                <c:ptCount val="13"/>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numCache>
            </c:numRef>
          </c:cat>
          <c:val>
            <c:numRef>
              <c:f>Sheet1!$D$5:$D$17</c:f>
              <c:numCache>
                <c:formatCode>General</c:formatCode>
                <c:ptCount val="13"/>
                <c:pt idx="5">
                  <c:v>6</c:v>
                </c:pt>
                <c:pt idx="6">
                  <c:v>7</c:v>
                </c:pt>
                <c:pt idx="7">
                  <c:v>6.2</c:v>
                </c:pt>
                <c:pt idx="8">
                  <c:v>3.5</c:v>
                </c:pt>
                <c:pt idx="9">
                  <c:v>3.8</c:v>
                </c:pt>
                <c:pt idx="10">
                  <c:v>3.9</c:v>
                </c:pt>
                <c:pt idx="11">
                  <c:v>4.3</c:v>
                </c:pt>
                <c:pt idx="12">
                  <c:v>4.8</c:v>
                </c:pt>
              </c:numCache>
            </c:numRef>
          </c:val>
          <c:smooth val="0"/>
        </c:ser>
        <c:ser>
          <c:idx val="7"/>
          <c:order val="3"/>
          <c:tx>
            <c:strRef>
              <c:f>Sheet1!$E$4</c:f>
              <c:strCache>
                <c:ptCount val="1"/>
                <c:pt idx="0">
                  <c:v>Flickor, gy 2</c:v>
                </c:pt>
              </c:strCache>
            </c:strRef>
          </c:tx>
          <c:spPr>
            <a:ln w="38100">
              <a:solidFill>
                <a:srgbClr val="B32B31"/>
              </a:solidFill>
            </a:ln>
          </c:spPr>
          <c:marker>
            <c:symbol val="none"/>
          </c:marker>
          <c:cat>
            <c:numRef>
              <c:f>Sheet1!$A$5:$A$17</c:f>
              <c:numCache>
                <c:formatCode>General</c:formatCode>
                <c:ptCount val="13"/>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numCache>
            </c:numRef>
          </c:cat>
          <c:val>
            <c:numRef>
              <c:f>Sheet1!$E$5:$E$17</c:f>
              <c:numCache>
                <c:formatCode>General</c:formatCode>
                <c:ptCount val="13"/>
                <c:pt idx="5">
                  <c:v>0.1</c:v>
                </c:pt>
                <c:pt idx="6">
                  <c:v>0.5</c:v>
                </c:pt>
                <c:pt idx="7">
                  <c:v>0.2</c:v>
                </c:pt>
                <c:pt idx="8">
                  <c:v>0.3</c:v>
                </c:pt>
                <c:pt idx="9">
                  <c:v>0.3</c:v>
                </c:pt>
                <c:pt idx="10">
                  <c:v>0.3</c:v>
                </c:pt>
                <c:pt idx="11">
                  <c:v>0.4</c:v>
                </c:pt>
                <c:pt idx="12">
                  <c:v>0.2</c:v>
                </c:pt>
              </c:numCache>
            </c:numRef>
          </c:val>
          <c:smooth val="0"/>
        </c:ser>
        <c:dLbls>
          <c:showLegendKey val="0"/>
          <c:showVal val="0"/>
          <c:showCatName val="0"/>
          <c:showSerName val="0"/>
          <c:showPercent val="0"/>
          <c:showBubbleSize val="0"/>
        </c:dLbls>
        <c:smooth val="0"/>
        <c:axId val="307821384"/>
        <c:axId val="307821776"/>
      </c:lineChart>
      <c:catAx>
        <c:axId val="307821384"/>
        <c:scaling>
          <c:orientation val="minMax"/>
        </c:scaling>
        <c:delete val="0"/>
        <c:axPos val="b"/>
        <c:numFmt formatCode="General" sourceLinked="1"/>
        <c:majorTickMark val="out"/>
        <c:minorTickMark val="none"/>
        <c:tickLblPos val="nextTo"/>
        <c:spPr>
          <a:ln w="9525">
            <a:solidFill>
              <a:schemeClr val="tx1"/>
            </a:solidFill>
            <a:prstDash val="solid"/>
          </a:ln>
        </c:spPr>
        <c:txPr>
          <a:bodyPr rot="0" vert="horz"/>
          <a:lstStyle/>
          <a:p>
            <a:pPr>
              <a:defRPr sz="1800" b="0" i="0" u="none" strike="noStrike" baseline="0">
                <a:solidFill>
                  <a:schemeClr val="tx1"/>
                </a:solidFill>
                <a:latin typeface="Gill Sans MT" pitchFamily="34" charset="0"/>
                <a:ea typeface="Arial"/>
                <a:cs typeface="Arial"/>
              </a:defRPr>
            </a:pPr>
            <a:endParaRPr lang="sv-SE"/>
          </a:p>
        </c:txPr>
        <c:crossAx val="307821776"/>
        <c:crosses val="autoZero"/>
        <c:auto val="1"/>
        <c:lblAlgn val="ctr"/>
        <c:lblOffset val="100"/>
        <c:tickLblSkip val="1"/>
        <c:tickMarkSkip val="1"/>
        <c:noMultiLvlLbl val="0"/>
      </c:catAx>
      <c:valAx>
        <c:axId val="307821776"/>
        <c:scaling>
          <c:orientation val="minMax"/>
          <c:max val="10"/>
        </c:scaling>
        <c:delete val="0"/>
        <c:axPos val="l"/>
        <c:majorGridlines>
          <c:spPr>
            <a:ln w="2975">
              <a:solidFill>
                <a:schemeClr val="tx1">
                  <a:lumMod val="65000"/>
                </a:schemeClr>
              </a:solidFill>
              <a:prstDash val="solid"/>
            </a:ln>
          </c:spPr>
        </c:majorGridlines>
        <c:numFmt formatCode="0" sourceLinked="0"/>
        <c:majorTickMark val="none"/>
        <c:minorTickMark val="none"/>
        <c:tickLblPos val="nextTo"/>
        <c:spPr>
          <a:ln w="2975">
            <a:solidFill>
              <a:schemeClr val="tx1"/>
            </a:solidFill>
            <a:prstDash val="solid"/>
          </a:ln>
        </c:spPr>
        <c:txPr>
          <a:bodyPr rot="0" vert="horz"/>
          <a:lstStyle/>
          <a:p>
            <a:pPr>
              <a:defRPr sz="1800" b="0" i="0" u="none" strike="noStrike" baseline="0">
                <a:solidFill>
                  <a:schemeClr val="tx1"/>
                </a:solidFill>
                <a:latin typeface="Gill Sans MT" pitchFamily="34" charset="0"/>
                <a:ea typeface="Arial"/>
                <a:cs typeface="Arial"/>
              </a:defRPr>
            </a:pPr>
            <a:endParaRPr lang="sv-SE"/>
          </a:p>
        </c:txPr>
        <c:crossAx val="307821384"/>
        <c:crosses val="autoZero"/>
        <c:crossBetween val="midCat"/>
        <c:majorUnit val="2"/>
      </c:valAx>
      <c:spPr>
        <a:solidFill>
          <a:schemeClr val="tx1"/>
        </a:solidFill>
        <a:ln w="2975">
          <a:solidFill>
            <a:schemeClr val="tx1"/>
          </a:solidFill>
          <a:prstDash val="solid"/>
        </a:ln>
      </c:spPr>
    </c:plotArea>
    <c:legend>
      <c:legendPos val="t"/>
      <c:layout>
        <c:manualLayout>
          <c:xMode val="edge"/>
          <c:yMode val="edge"/>
          <c:x val="0.49238586250756311"/>
          <c:y val="5.4105868569602728E-2"/>
          <c:w val="0.44486031169026435"/>
          <c:h val="0.15179157643104815"/>
        </c:manualLayout>
      </c:layout>
      <c:overlay val="0"/>
      <c:txPr>
        <a:bodyPr/>
        <a:lstStyle/>
        <a:p>
          <a:pPr>
            <a:defRPr sz="1800" b="0">
              <a:solidFill>
                <a:schemeClr val="bg1"/>
              </a:solidFill>
              <a:latin typeface="Gill Sans MT" panose="020B0502020104020203" pitchFamily="34" charset="0"/>
            </a:defRPr>
          </a:pPr>
          <a:endParaRPr lang="sv-SE"/>
        </a:p>
      </c:txPr>
    </c:legend>
    <c:plotVisOnly val="1"/>
    <c:dispBlanksAs val="gap"/>
    <c:showDLblsOverMax val="0"/>
  </c:chart>
  <c:spPr>
    <a:noFill/>
    <a:ln>
      <a:noFill/>
    </a:ln>
  </c:spPr>
  <c:txPr>
    <a:bodyPr/>
    <a:lstStyle/>
    <a:p>
      <a:pPr>
        <a:defRPr sz="1687" b="1" i="0" u="none" strike="noStrike" baseline="0">
          <a:solidFill>
            <a:schemeClr val="tx1"/>
          </a:solidFill>
          <a:latin typeface="Times New Roman"/>
          <a:ea typeface="Times New Roman"/>
          <a:cs typeface="Times New Roman"/>
        </a:defRPr>
      </a:pPr>
      <a:endParaRPr lang="sv-SE"/>
    </a:p>
  </c:txPr>
  <c:externalData r:id="rId2">
    <c:autoUpdate val="0"/>
  </c:externalData>
</c:chartSpace>
</file>

<file path=ppt/charts/chart27.xml><?xml version="1.0" encoding="utf-8"?>
<c:chartSpace xmlns:c="http://schemas.openxmlformats.org/drawingml/2006/chart" xmlns:a="http://schemas.openxmlformats.org/drawingml/2006/main" xmlns:r="http://schemas.openxmlformats.org/officeDocument/2006/relationships">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7.0383409222997087E-2"/>
          <c:y val="3.859215408658434E-2"/>
          <c:w val="0.93300248138957864"/>
          <c:h val="0.68547185078577011"/>
        </c:manualLayout>
      </c:layout>
      <c:barChart>
        <c:barDir val="col"/>
        <c:grouping val="clustered"/>
        <c:varyColors val="0"/>
        <c:ser>
          <c:idx val="0"/>
          <c:order val="0"/>
          <c:tx>
            <c:strRef>
              <c:f>Sheet1!$A$5</c:f>
              <c:strCache>
                <c:ptCount val="1"/>
                <c:pt idx="0">
                  <c:v>Pojkar, åk 9</c:v>
                </c:pt>
              </c:strCache>
            </c:strRef>
          </c:tx>
          <c:spPr>
            <a:solidFill>
              <a:srgbClr val="004687"/>
            </a:solidFill>
            <a:ln w="38097">
              <a:noFill/>
              <a:prstDash val="solid"/>
            </a:ln>
          </c:spPr>
          <c:invertIfNegative val="0"/>
          <c:cat>
            <c:multiLvlStrRef>
              <c:f>Sheet1!$B$3:$J$4</c:f>
              <c:multiLvlStrCache>
                <c:ptCount val="9"/>
                <c:lvl>
                  <c:pt idx="0">
                    <c:v>2012</c:v>
                  </c:pt>
                  <c:pt idx="1">
                    <c:v>2013</c:v>
                  </c:pt>
                  <c:pt idx="2">
                    <c:v>2014</c:v>
                  </c:pt>
                  <c:pt idx="3">
                    <c:v>2012</c:v>
                  </c:pt>
                  <c:pt idx="4">
                    <c:v>2013</c:v>
                  </c:pt>
                  <c:pt idx="5">
                    <c:v>2014</c:v>
                  </c:pt>
                  <c:pt idx="6">
                    <c:v>2012</c:v>
                  </c:pt>
                  <c:pt idx="7">
                    <c:v>2013</c:v>
                  </c:pt>
                  <c:pt idx="8">
                    <c:v>2014</c:v>
                  </c:pt>
                </c:lvl>
                <c:lvl>
                  <c:pt idx="0">
                    <c:v>Spelat om pengar de senaste 12 mån.</c:v>
                  </c:pt>
                  <c:pt idx="3">
                    <c:v>Känt att de måste spela för mer och mer pengar de senaste 12 månaderna</c:v>
                  </c:pt>
                  <c:pt idx="6">
                    <c:v>Ljugit om hur mycket pengar de spelat för de senaste 12 månaderna</c:v>
                  </c:pt>
                </c:lvl>
              </c:multiLvlStrCache>
            </c:multiLvlStrRef>
          </c:cat>
          <c:val>
            <c:numRef>
              <c:f>Sheet1!$B$5:$J$5</c:f>
              <c:numCache>
                <c:formatCode>General</c:formatCode>
                <c:ptCount val="9"/>
                <c:pt idx="0">
                  <c:v>24.7</c:v>
                </c:pt>
                <c:pt idx="1">
                  <c:v>22.6</c:v>
                </c:pt>
                <c:pt idx="2">
                  <c:v>20.6</c:v>
                </c:pt>
                <c:pt idx="3">
                  <c:v>4.3</c:v>
                </c:pt>
                <c:pt idx="4">
                  <c:v>4.3</c:v>
                </c:pt>
                <c:pt idx="5">
                  <c:v>3.8</c:v>
                </c:pt>
                <c:pt idx="6">
                  <c:v>3.2</c:v>
                </c:pt>
                <c:pt idx="7">
                  <c:v>2.5</c:v>
                </c:pt>
                <c:pt idx="8">
                  <c:v>1.5</c:v>
                </c:pt>
              </c:numCache>
            </c:numRef>
          </c:val>
        </c:ser>
        <c:ser>
          <c:idx val="4"/>
          <c:order val="1"/>
          <c:tx>
            <c:strRef>
              <c:f>Sheet1!$A$6</c:f>
              <c:strCache>
                <c:ptCount val="1"/>
                <c:pt idx="0">
                  <c:v>Flickor, åk 9</c:v>
                </c:pt>
              </c:strCache>
            </c:strRef>
          </c:tx>
          <c:spPr>
            <a:solidFill>
              <a:srgbClr val="BEBC00"/>
            </a:solidFill>
            <a:ln w="38097">
              <a:noFill/>
              <a:prstDash val="solid"/>
            </a:ln>
          </c:spPr>
          <c:invertIfNegative val="0"/>
          <c:cat>
            <c:multiLvlStrRef>
              <c:f>Sheet1!$B$3:$J$4</c:f>
              <c:multiLvlStrCache>
                <c:ptCount val="9"/>
                <c:lvl>
                  <c:pt idx="0">
                    <c:v>2012</c:v>
                  </c:pt>
                  <c:pt idx="1">
                    <c:v>2013</c:v>
                  </c:pt>
                  <c:pt idx="2">
                    <c:v>2014</c:v>
                  </c:pt>
                  <c:pt idx="3">
                    <c:v>2012</c:v>
                  </c:pt>
                  <c:pt idx="4">
                    <c:v>2013</c:v>
                  </c:pt>
                  <c:pt idx="5">
                    <c:v>2014</c:v>
                  </c:pt>
                  <c:pt idx="6">
                    <c:v>2012</c:v>
                  </c:pt>
                  <c:pt idx="7">
                    <c:v>2013</c:v>
                  </c:pt>
                  <c:pt idx="8">
                    <c:v>2014</c:v>
                  </c:pt>
                </c:lvl>
                <c:lvl>
                  <c:pt idx="0">
                    <c:v>Spelat om pengar de senaste 12 mån.</c:v>
                  </c:pt>
                  <c:pt idx="3">
                    <c:v>Känt att de måste spela för mer och mer pengar de senaste 12 månaderna</c:v>
                  </c:pt>
                  <c:pt idx="6">
                    <c:v>Ljugit om hur mycket pengar de spelat för de senaste 12 månaderna</c:v>
                  </c:pt>
                </c:lvl>
              </c:multiLvlStrCache>
            </c:multiLvlStrRef>
          </c:cat>
          <c:val>
            <c:numRef>
              <c:f>Sheet1!$B$6:$J$6</c:f>
              <c:numCache>
                <c:formatCode>General</c:formatCode>
                <c:ptCount val="9"/>
                <c:pt idx="0">
                  <c:v>11.6</c:v>
                </c:pt>
                <c:pt idx="1">
                  <c:v>10</c:v>
                </c:pt>
                <c:pt idx="2">
                  <c:v>8.6</c:v>
                </c:pt>
                <c:pt idx="3">
                  <c:v>1.5</c:v>
                </c:pt>
                <c:pt idx="4">
                  <c:v>1.2</c:v>
                </c:pt>
                <c:pt idx="5">
                  <c:v>1</c:v>
                </c:pt>
                <c:pt idx="6">
                  <c:v>0.6</c:v>
                </c:pt>
                <c:pt idx="7">
                  <c:v>0.8</c:v>
                </c:pt>
                <c:pt idx="8">
                  <c:v>0.8</c:v>
                </c:pt>
              </c:numCache>
            </c:numRef>
          </c:val>
        </c:ser>
        <c:ser>
          <c:idx val="1"/>
          <c:order val="2"/>
          <c:tx>
            <c:strRef>
              <c:f>Sheet1!$A$7</c:f>
              <c:strCache>
                <c:ptCount val="1"/>
                <c:pt idx="0">
                  <c:v>Pojkar, gy 2</c:v>
                </c:pt>
              </c:strCache>
            </c:strRef>
          </c:tx>
          <c:spPr>
            <a:solidFill>
              <a:srgbClr val="F29200"/>
            </a:solidFill>
          </c:spPr>
          <c:invertIfNegative val="0"/>
          <c:cat>
            <c:multiLvlStrRef>
              <c:f>Sheet1!$B$3:$J$4</c:f>
              <c:multiLvlStrCache>
                <c:ptCount val="9"/>
                <c:lvl>
                  <c:pt idx="0">
                    <c:v>2012</c:v>
                  </c:pt>
                  <c:pt idx="1">
                    <c:v>2013</c:v>
                  </c:pt>
                  <c:pt idx="2">
                    <c:v>2014</c:v>
                  </c:pt>
                  <c:pt idx="3">
                    <c:v>2012</c:v>
                  </c:pt>
                  <c:pt idx="4">
                    <c:v>2013</c:v>
                  </c:pt>
                  <c:pt idx="5">
                    <c:v>2014</c:v>
                  </c:pt>
                  <c:pt idx="6">
                    <c:v>2012</c:v>
                  </c:pt>
                  <c:pt idx="7">
                    <c:v>2013</c:v>
                  </c:pt>
                  <c:pt idx="8">
                    <c:v>2014</c:v>
                  </c:pt>
                </c:lvl>
                <c:lvl>
                  <c:pt idx="0">
                    <c:v>Spelat om pengar de senaste 12 mån.</c:v>
                  </c:pt>
                  <c:pt idx="3">
                    <c:v>Känt att de måste spela för mer och mer pengar de senaste 12 månaderna</c:v>
                  </c:pt>
                  <c:pt idx="6">
                    <c:v>Ljugit om hur mycket pengar de spelat för de senaste 12 månaderna</c:v>
                  </c:pt>
                </c:lvl>
              </c:multiLvlStrCache>
            </c:multiLvlStrRef>
          </c:cat>
          <c:val>
            <c:numRef>
              <c:f>Sheet1!$B$7:$J$7</c:f>
              <c:numCache>
                <c:formatCode>General</c:formatCode>
                <c:ptCount val="9"/>
                <c:pt idx="0">
                  <c:v>33.1</c:v>
                </c:pt>
                <c:pt idx="1">
                  <c:v>34.200000000000003</c:v>
                </c:pt>
                <c:pt idx="2">
                  <c:v>31.7</c:v>
                </c:pt>
                <c:pt idx="3">
                  <c:v>5.6</c:v>
                </c:pt>
                <c:pt idx="4">
                  <c:v>4.7</c:v>
                </c:pt>
                <c:pt idx="5">
                  <c:v>4.4000000000000004</c:v>
                </c:pt>
                <c:pt idx="6">
                  <c:v>3.7</c:v>
                </c:pt>
                <c:pt idx="7">
                  <c:v>2.8</c:v>
                </c:pt>
                <c:pt idx="8">
                  <c:v>3.1</c:v>
                </c:pt>
              </c:numCache>
            </c:numRef>
          </c:val>
        </c:ser>
        <c:ser>
          <c:idx val="2"/>
          <c:order val="3"/>
          <c:tx>
            <c:strRef>
              <c:f>Sheet1!$A$8</c:f>
              <c:strCache>
                <c:ptCount val="1"/>
                <c:pt idx="0">
                  <c:v>Flickor, gy 2</c:v>
                </c:pt>
              </c:strCache>
            </c:strRef>
          </c:tx>
          <c:spPr>
            <a:solidFill>
              <a:srgbClr val="B32B31"/>
            </a:solidFill>
          </c:spPr>
          <c:invertIfNegative val="0"/>
          <c:cat>
            <c:multiLvlStrRef>
              <c:f>Sheet1!$B$3:$J$4</c:f>
              <c:multiLvlStrCache>
                <c:ptCount val="9"/>
                <c:lvl>
                  <c:pt idx="0">
                    <c:v>2012</c:v>
                  </c:pt>
                  <c:pt idx="1">
                    <c:v>2013</c:v>
                  </c:pt>
                  <c:pt idx="2">
                    <c:v>2014</c:v>
                  </c:pt>
                  <c:pt idx="3">
                    <c:v>2012</c:v>
                  </c:pt>
                  <c:pt idx="4">
                    <c:v>2013</c:v>
                  </c:pt>
                  <c:pt idx="5">
                    <c:v>2014</c:v>
                  </c:pt>
                  <c:pt idx="6">
                    <c:v>2012</c:v>
                  </c:pt>
                  <c:pt idx="7">
                    <c:v>2013</c:v>
                  </c:pt>
                  <c:pt idx="8">
                    <c:v>2014</c:v>
                  </c:pt>
                </c:lvl>
                <c:lvl>
                  <c:pt idx="0">
                    <c:v>Spelat om pengar de senaste 12 mån.</c:v>
                  </c:pt>
                  <c:pt idx="3">
                    <c:v>Känt att de måste spela för mer och mer pengar de senaste 12 månaderna</c:v>
                  </c:pt>
                  <c:pt idx="6">
                    <c:v>Ljugit om hur mycket pengar de spelat för de senaste 12 månaderna</c:v>
                  </c:pt>
                </c:lvl>
              </c:multiLvlStrCache>
            </c:multiLvlStrRef>
          </c:cat>
          <c:val>
            <c:numRef>
              <c:f>Sheet1!$B$8:$J$8</c:f>
              <c:numCache>
                <c:formatCode>General</c:formatCode>
                <c:ptCount val="9"/>
                <c:pt idx="0">
                  <c:v>12.8</c:v>
                </c:pt>
                <c:pt idx="1">
                  <c:v>11.9</c:v>
                </c:pt>
                <c:pt idx="2">
                  <c:v>9.1999999999999993</c:v>
                </c:pt>
                <c:pt idx="3">
                  <c:v>1</c:v>
                </c:pt>
                <c:pt idx="4">
                  <c:v>1</c:v>
                </c:pt>
                <c:pt idx="5">
                  <c:v>0.8</c:v>
                </c:pt>
                <c:pt idx="6">
                  <c:v>0.5</c:v>
                </c:pt>
                <c:pt idx="7">
                  <c:v>0.3</c:v>
                </c:pt>
                <c:pt idx="8">
                  <c:v>0.3</c:v>
                </c:pt>
              </c:numCache>
            </c:numRef>
          </c:val>
        </c:ser>
        <c:dLbls>
          <c:showLegendKey val="0"/>
          <c:showVal val="0"/>
          <c:showCatName val="0"/>
          <c:showSerName val="0"/>
          <c:showPercent val="0"/>
          <c:showBubbleSize val="0"/>
        </c:dLbls>
        <c:gapWidth val="115"/>
        <c:axId val="187869880"/>
        <c:axId val="188753760"/>
      </c:barChart>
      <c:catAx>
        <c:axId val="187869880"/>
        <c:scaling>
          <c:orientation val="minMax"/>
        </c:scaling>
        <c:delete val="0"/>
        <c:axPos val="b"/>
        <c:numFmt formatCode="General" sourceLinked="1"/>
        <c:majorTickMark val="out"/>
        <c:minorTickMark val="none"/>
        <c:tickLblPos val="nextTo"/>
        <c:spPr>
          <a:noFill/>
          <a:ln w="3175">
            <a:solidFill>
              <a:schemeClr val="tx1">
                <a:lumMod val="95000"/>
              </a:schemeClr>
            </a:solidFill>
            <a:prstDash val="solid"/>
          </a:ln>
        </c:spPr>
        <c:txPr>
          <a:bodyPr rot="0" vert="horz"/>
          <a:lstStyle/>
          <a:p>
            <a:pPr>
              <a:defRPr sz="1700" b="0" i="0" u="none" strike="noStrike" baseline="0">
                <a:solidFill>
                  <a:schemeClr val="tx1"/>
                </a:solidFill>
                <a:latin typeface="Gill Sans MT" pitchFamily="34" charset="0"/>
                <a:ea typeface="Arial"/>
                <a:cs typeface="Arial"/>
              </a:defRPr>
            </a:pPr>
            <a:endParaRPr lang="sv-SE"/>
          </a:p>
        </c:txPr>
        <c:crossAx val="188753760"/>
        <c:crosses val="autoZero"/>
        <c:auto val="1"/>
        <c:lblAlgn val="ctr"/>
        <c:lblOffset val="100"/>
        <c:tickMarkSkip val="1"/>
        <c:noMultiLvlLbl val="0"/>
      </c:catAx>
      <c:valAx>
        <c:axId val="188753760"/>
        <c:scaling>
          <c:orientation val="minMax"/>
          <c:max val="35"/>
          <c:min val="0"/>
        </c:scaling>
        <c:delete val="0"/>
        <c:axPos val="l"/>
        <c:majorGridlines>
          <c:spPr>
            <a:ln w="3175">
              <a:solidFill>
                <a:srgbClr val="BFBFBF"/>
              </a:solidFill>
              <a:prstDash val="solid"/>
            </a:ln>
            <a:effectLst/>
          </c:spPr>
        </c:majorGridlines>
        <c:numFmt formatCode="#,##0" sourceLinked="0"/>
        <c:majorTickMark val="none"/>
        <c:minorTickMark val="none"/>
        <c:tickLblPos val="nextTo"/>
        <c:spPr>
          <a:ln w="3175">
            <a:solidFill>
              <a:srgbClr val="BFBFBF"/>
            </a:solidFill>
            <a:prstDash val="solid"/>
          </a:ln>
        </c:spPr>
        <c:txPr>
          <a:bodyPr rot="0" vert="horz"/>
          <a:lstStyle/>
          <a:p>
            <a:pPr>
              <a:defRPr sz="1800" b="0" i="0" u="none" strike="noStrike" baseline="0">
                <a:solidFill>
                  <a:schemeClr val="tx1"/>
                </a:solidFill>
                <a:latin typeface="Gill Sans MT" pitchFamily="34" charset="0"/>
                <a:ea typeface="helvetica"/>
                <a:cs typeface="Arial" pitchFamily="34" charset="0"/>
              </a:defRPr>
            </a:pPr>
            <a:endParaRPr lang="sv-SE"/>
          </a:p>
        </c:txPr>
        <c:crossAx val="187869880"/>
        <c:crosses val="autoZero"/>
        <c:crossBetween val="between"/>
        <c:majorUnit val="5"/>
      </c:valAx>
      <c:spPr>
        <a:solidFill>
          <a:schemeClr val="tx1"/>
        </a:solidFill>
        <a:ln w="3175">
          <a:solidFill>
            <a:srgbClr val="004687"/>
          </a:solidFill>
          <a:prstDash val="solid"/>
        </a:ln>
      </c:spPr>
    </c:plotArea>
    <c:legend>
      <c:legendPos val="t"/>
      <c:layout>
        <c:manualLayout>
          <c:xMode val="edge"/>
          <c:yMode val="edge"/>
          <c:x val="0.57823055650040667"/>
          <c:y val="5.5341445442174016E-2"/>
          <c:w val="0.36800838562938787"/>
          <c:h val="0.12993906932139423"/>
        </c:manualLayout>
      </c:layout>
      <c:overlay val="0"/>
      <c:txPr>
        <a:bodyPr/>
        <a:lstStyle/>
        <a:p>
          <a:pPr>
            <a:defRPr sz="1800" b="0">
              <a:solidFill>
                <a:schemeClr val="bg1"/>
              </a:solidFill>
              <a:latin typeface="Gill Sans MT" pitchFamily="34" charset="0"/>
              <a:cs typeface="Arial" pitchFamily="34" charset="0"/>
            </a:defRPr>
          </a:pPr>
          <a:endParaRPr lang="sv-SE"/>
        </a:p>
      </c:txPr>
    </c:legend>
    <c:plotVisOnly val="1"/>
    <c:dispBlanksAs val="gap"/>
    <c:showDLblsOverMax val="0"/>
  </c:chart>
  <c:spPr>
    <a:noFill/>
    <a:ln>
      <a:noFill/>
    </a:ln>
  </c:spPr>
  <c:txPr>
    <a:bodyPr/>
    <a:lstStyle/>
    <a:p>
      <a:pPr>
        <a:defRPr sz="1800" b="1" i="0" u="none" strike="noStrike" baseline="0">
          <a:solidFill>
            <a:schemeClr val="tx1"/>
          </a:solidFill>
          <a:latin typeface="Times New Roman"/>
          <a:ea typeface="Times New Roman"/>
          <a:cs typeface="Times New Roman"/>
        </a:defRPr>
      </a:pPr>
      <a:endParaRPr lang="sv-SE"/>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4.9627791563275438E-2"/>
          <c:y val="0.10341391873663162"/>
          <c:w val="0.93300248138957864"/>
          <c:h val="0.78937499737358685"/>
        </c:manualLayout>
      </c:layout>
      <c:lineChart>
        <c:grouping val="standard"/>
        <c:varyColors val="0"/>
        <c:ser>
          <c:idx val="0"/>
          <c:order val="0"/>
          <c:tx>
            <c:strRef>
              <c:f>Sheet1!$B$1</c:f>
              <c:strCache>
                <c:ptCount val="1"/>
                <c:pt idx="0">
                  <c:v>Hembränt (pojkar, åk 9)</c:v>
                </c:pt>
              </c:strCache>
            </c:strRef>
          </c:tx>
          <c:spPr>
            <a:ln w="38097">
              <a:solidFill>
                <a:srgbClr val="004687"/>
              </a:solidFill>
              <a:prstDash val="solid"/>
            </a:ln>
          </c:spPr>
          <c:marker>
            <c:symbol val="none"/>
          </c:marker>
          <c:cat>
            <c:strRef>
              <c:f>Sheet1!$A$2:$A$25</c:f>
              <c:strCache>
                <c:ptCount val="24"/>
                <c:pt idx="0">
                  <c:v>1991</c:v>
                </c:pt>
                <c:pt idx="1">
                  <c:v>1992</c:v>
                </c:pt>
                <c:pt idx="2">
                  <c:v>1993</c:v>
                </c:pt>
                <c:pt idx="3">
                  <c:v>1994</c:v>
                </c:pt>
                <c:pt idx="4">
                  <c:v>1995</c:v>
                </c:pt>
                <c:pt idx="5">
                  <c:v>1996</c:v>
                </c:pt>
                <c:pt idx="6">
                  <c:v>1997</c:v>
                </c:pt>
                <c:pt idx="7">
                  <c:v>1998</c:v>
                </c:pt>
                <c:pt idx="8">
                  <c:v>1999</c:v>
                </c:pt>
                <c:pt idx="9">
                  <c:v>2000</c:v>
                </c:pt>
                <c:pt idx="10">
                  <c:v>2001</c:v>
                </c:pt>
                <c:pt idx="11">
                  <c:v>2002</c:v>
                </c:pt>
                <c:pt idx="12">
                  <c:v>2003</c:v>
                </c:pt>
                <c:pt idx="13">
                  <c:v>2004</c:v>
                </c:pt>
                <c:pt idx="14">
                  <c:v>2005</c:v>
                </c:pt>
                <c:pt idx="15">
                  <c:v>2006</c:v>
                </c:pt>
                <c:pt idx="16">
                  <c:v>2007</c:v>
                </c:pt>
                <c:pt idx="17">
                  <c:v>2008</c:v>
                </c:pt>
                <c:pt idx="18">
                  <c:v>2009</c:v>
                </c:pt>
                <c:pt idx="19">
                  <c:v>2010</c:v>
                </c:pt>
                <c:pt idx="20">
                  <c:v>2011</c:v>
                </c:pt>
                <c:pt idx="21">
                  <c:v>2012</c:v>
                </c:pt>
                <c:pt idx="22">
                  <c:v>2013</c:v>
                </c:pt>
                <c:pt idx="23">
                  <c:v>2014</c:v>
                </c:pt>
              </c:strCache>
            </c:strRef>
          </c:cat>
          <c:val>
            <c:numRef>
              <c:f>Sheet1!$B$2:$B$25</c:f>
              <c:numCache>
                <c:formatCode>0.0</c:formatCode>
                <c:ptCount val="24"/>
                <c:pt idx="0">
                  <c:v>32.931652167175244</c:v>
                </c:pt>
                <c:pt idx="1">
                  <c:v>34.433135452481778</c:v>
                </c:pt>
                <c:pt idx="2">
                  <c:v>36.577367242256614</c:v>
                </c:pt>
                <c:pt idx="3">
                  <c:v>41.523329892875985</c:v>
                </c:pt>
                <c:pt idx="4">
                  <c:v>41.397106687406279</c:v>
                </c:pt>
                <c:pt idx="5">
                  <c:v>39.109615483013755</c:v>
                </c:pt>
                <c:pt idx="6">
                  <c:v>40.169072658230156</c:v>
                </c:pt>
                <c:pt idx="7">
                  <c:v>40.25163795711962</c:v>
                </c:pt>
                <c:pt idx="8">
                  <c:v>41.108282654546088</c:v>
                </c:pt>
                <c:pt idx="9">
                  <c:v>37.925995756774675</c:v>
                </c:pt>
                <c:pt idx="10">
                  <c:v>35.14370508724474</c:v>
                </c:pt>
                <c:pt idx="11">
                  <c:v>27.698244453143879</c:v>
                </c:pt>
                <c:pt idx="12">
                  <c:v>23.961754982373755</c:v>
                </c:pt>
                <c:pt idx="13">
                  <c:v>23.140641381284592</c:v>
                </c:pt>
                <c:pt idx="14">
                  <c:v>20.091997448909339</c:v>
                </c:pt>
                <c:pt idx="15">
                  <c:v>16.93443805774584</c:v>
                </c:pt>
                <c:pt idx="16">
                  <c:v>12.485491553815345</c:v>
                </c:pt>
                <c:pt idx="17">
                  <c:v>11.67673705518596</c:v>
                </c:pt>
                <c:pt idx="18">
                  <c:v>11.630850825576562</c:v>
                </c:pt>
                <c:pt idx="19">
                  <c:v>11.959170300835584</c:v>
                </c:pt>
                <c:pt idx="20">
                  <c:v>10.110515079523127</c:v>
                </c:pt>
                <c:pt idx="21">
                  <c:v>7.78959064885853</c:v>
                </c:pt>
              </c:numCache>
            </c:numRef>
          </c:val>
          <c:smooth val="0"/>
        </c:ser>
        <c:ser>
          <c:idx val="4"/>
          <c:order val="1"/>
          <c:tx>
            <c:strRef>
              <c:f>Sheet1!$C$1</c:f>
              <c:strCache>
                <c:ptCount val="1"/>
                <c:pt idx="0">
                  <c:v>Hembränt (pojkar, åk 9)</c:v>
                </c:pt>
              </c:strCache>
            </c:strRef>
          </c:tx>
          <c:spPr>
            <a:ln w="38097">
              <a:solidFill>
                <a:srgbClr val="004687"/>
              </a:solidFill>
              <a:prstDash val="solid"/>
            </a:ln>
          </c:spPr>
          <c:marker>
            <c:symbol val="none"/>
          </c:marker>
          <c:cat>
            <c:strRef>
              <c:f>Sheet1!$A$2:$A$25</c:f>
              <c:strCache>
                <c:ptCount val="24"/>
                <c:pt idx="0">
                  <c:v>1991</c:v>
                </c:pt>
                <c:pt idx="1">
                  <c:v>1992</c:v>
                </c:pt>
                <c:pt idx="2">
                  <c:v>1993</c:v>
                </c:pt>
                <c:pt idx="3">
                  <c:v>1994</c:v>
                </c:pt>
                <c:pt idx="4">
                  <c:v>1995</c:v>
                </c:pt>
                <c:pt idx="5">
                  <c:v>1996</c:v>
                </c:pt>
                <c:pt idx="6">
                  <c:v>1997</c:v>
                </c:pt>
                <c:pt idx="7">
                  <c:v>1998</c:v>
                </c:pt>
                <c:pt idx="8">
                  <c:v>1999</c:v>
                </c:pt>
                <c:pt idx="9">
                  <c:v>2000</c:v>
                </c:pt>
                <c:pt idx="10">
                  <c:v>2001</c:v>
                </c:pt>
                <c:pt idx="11">
                  <c:v>2002</c:v>
                </c:pt>
                <c:pt idx="12">
                  <c:v>2003</c:v>
                </c:pt>
                <c:pt idx="13">
                  <c:v>2004</c:v>
                </c:pt>
                <c:pt idx="14">
                  <c:v>2005</c:v>
                </c:pt>
                <c:pt idx="15">
                  <c:v>2006</c:v>
                </c:pt>
                <c:pt idx="16">
                  <c:v>2007</c:v>
                </c:pt>
                <c:pt idx="17">
                  <c:v>2008</c:v>
                </c:pt>
                <c:pt idx="18">
                  <c:v>2009</c:v>
                </c:pt>
                <c:pt idx="19">
                  <c:v>2010</c:v>
                </c:pt>
                <c:pt idx="20">
                  <c:v>2011</c:v>
                </c:pt>
                <c:pt idx="21">
                  <c:v>2012</c:v>
                </c:pt>
                <c:pt idx="22">
                  <c:v>2013</c:v>
                </c:pt>
                <c:pt idx="23">
                  <c:v>2014</c:v>
                </c:pt>
              </c:strCache>
            </c:strRef>
          </c:cat>
          <c:val>
            <c:numRef>
              <c:f>Sheet1!$C$2:$C$25</c:f>
              <c:numCache>
                <c:formatCode>General</c:formatCode>
                <c:ptCount val="24"/>
                <c:pt idx="21" formatCode="0.0">
                  <c:v>6.8746244466698565</c:v>
                </c:pt>
                <c:pt idx="22" formatCode="0.0">
                  <c:v>5.8099709518960099</c:v>
                </c:pt>
                <c:pt idx="23" formatCode="0.0">
                  <c:v>5.7224489091042248</c:v>
                </c:pt>
              </c:numCache>
            </c:numRef>
          </c:val>
          <c:smooth val="0"/>
        </c:ser>
        <c:ser>
          <c:idx val="1"/>
          <c:order val="2"/>
          <c:tx>
            <c:strRef>
              <c:f>Sheet1!$D$1</c:f>
              <c:strCache>
                <c:ptCount val="1"/>
                <c:pt idx="0">
                  <c:v>Hembränt (flickor, åk 9)</c:v>
                </c:pt>
              </c:strCache>
            </c:strRef>
          </c:tx>
          <c:spPr>
            <a:ln w="38097">
              <a:solidFill>
                <a:srgbClr val="BEBC00"/>
              </a:solidFill>
              <a:prstDash val="solid"/>
            </a:ln>
          </c:spPr>
          <c:marker>
            <c:symbol val="none"/>
          </c:marker>
          <c:cat>
            <c:strRef>
              <c:f>Sheet1!$A$2:$A$25</c:f>
              <c:strCache>
                <c:ptCount val="24"/>
                <c:pt idx="0">
                  <c:v>1991</c:v>
                </c:pt>
                <c:pt idx="1">
                  <c:v>1992</c:v>
                </c:pt>
                <c:pt idx="2">
                  <c:v>1993</c:v>
                </c:pt>
                <c:pt idx="3">
                  <c:v>1994</c:v>
                </c:pt>
                <c:pt idx="4">
                  <c:v>1995</c:v>
                </c:pt>
                <c:pt idx="5">
                  <c:v>1996</c:v>
                </c:pt>
                <c:pt idx="6">
                  <c:v>1997</c:v>
                </c:pt>
                <c:pt idx="7">
                  <c:v>1998</c:v>
                </c:pt>
                <c:pt idx="8">
                  <c:v>1999</c:v>
                </c:pt>
                <c:pt idx="9">
                  <c:v>2000</c:v>
                </c:pt>
                <c:pt idx="10">
                  <c:v>2001</c:v>
                </c:pt>
                <c:pt idx="11">
                  <c:v>2002</c:v>
                </c:pt>
                <c:pt idx="12">
                  <c:v>2003</c:v>
                </c:pt>
                <c:pt idx="13">
                  <c:v>2004</c:v>
                </c:pt>
                <c:pt idx="14">
                  <c:v>2005</c:v>
                </c:pt>
                <c:pt idx="15">
                  <c:v>2006</c:v>
                </c:pt>
                <c:pt idx="16">
                  <c:v>2007</c:v>
                </c:pt>
                <c:pt idx="17">
                  <c:v>2008</c:v>
                </c:pt>
                <c:pt idx="18">
                  <c:v>2009</c:v>
                </c:pt>
                <c:pt idx="19">
                  <c:v>2010</c:v>
                </c:pt>
                <c:pt idx="20">
                  <c:v>2011</c:v>
                </c:pt>
                <c:pt idx="21">
                  <c:v>2012</c:v>
                </c:pt>
                <c:pt idx="22">
                  <c:v>2013</c:v>
                </c:pt>
                <c:pt idx="23">
                  <c:v>2014</c:v>
                </c:pt>
              </c:strCache>
            </c:strRef>
          </c:cat>
          <c:val>
            <c:numRef>
              <c:f>Sheet1!$D$2:$D$25</c:f>
              <c:numCache>
                <c:formatCode>0.0</c:formatCode>
                <c:ptCount val="24"/>
                <c:pt idx="0">
                  <c:v>28.49457254213636</c:v>
                </c:pt>
                <c:pt idx="1">
                  <c:v>31.575437864231944</c:v>
                </c:pt>
                <c:pt idx="2">
                  <c:v>33.893982777385304</c:v>
                </c:pt>
                <c:pt idx="3">
                  <c:v>41.864657493502186</c:v>
                </c:pt>
                <c:pt idx="4">
                  <c:v>42.784871631900955</c:v>
                </c:pt>
                <c:pt idx="5">
                  <c:v>39.850754591781168</c:v>
                </c:pt>
                <c:pt idx="6">
                  <c:v>38.294946277058962</c:v>
                </c:pt>
                <c:pt idx="7">
                  <c:v>39.156074965127921</c:v>
                </c:pt>
                <c:pt idx="8">
                  <c:v>41.642271278590066</c:v>
                </c:pt>
                <c:pt idx="9">
                  <c:v>37.9</c:v>
                </c:pt>
                <c:pt idx="10">
                  <c:v>37</c:v>
                </c:pt>
                <c:pt idx="11">
                  <c:v>31.8</c:v>
                </c:pt>
                <c:pt idx="12">
                  <c:v>28.1</c:v>
                </c:pt>
                <c:pt idx="13">
                  <c:v>25.5</c:v>
                </c:pt>
                <c:pt idx="14">
                  <c:v>20.9</c:v>
                </c:pt>
                <c:pt idx="15">
                  <c:v>19.100000000000001</c:v>
                </c:pt>
                <c:pt idx="16">
                  <c:v>14.5</c:v>
                </c:pt>
                <c:pt idx="17">
                  <c:v>14.3</c:v>
                </c:pt>
                <c:pt idx="18">
                  <c:v>12.6</c:v>
                </c:pt>
                <c:pt idx="19">
                  <c:v>12.8</c:v>
                </c:pt>
                <c:pt idx="20">
                  <c:v>11.4</c:v>
                </c:pt>
                <c:pt idx="21">
                  <c:v>9</c:v>
                </c:pt>
              </c:numCache>
            </c:numRef>
          </c:val>
          <c:smooth val="0"/>
        </c:ser>
        <c:ser>
          <c:idx val="5"/>
          <c:order val="3"/>
          <c:tx>
            <c:strRef>
              <c:f>Sheet1!$E$1</c:f>
              <c:strCache>
                <c:ptCount val="1"/>
                <c:pt idx="0">
                  <c:v>Hembränt (flickor, åk 9)</c:v>
                </c:pt>
              </c:strCache>
            </c:strRef>
          </c:tx>
          <c:spPr>
            <a:ln w="38097">
              <a:solidFill>
                <a:srgbClr val="BEBC00"/>
              </a:solidFill>
              <a:prstDash val="solid"/>
            </a:ln>
          </c:spPr>
          <c:marker>
            <c:symbol val="none"/>
          </c:marker>
          <c:cat>
            <c:strRef>
              <c:f>Sheet1!$A$2:$A$25</c:f>
              <c:strCache>
                <c:ptCount val="24"/>
                <c:pt idx="0">
                  <c:v>1991</c:v>
                </c:pt>
                <c:pt idx="1">
                  <c:v>1992</c:v>
                </c:pt>
                <c:pt idx="2">
                  <c:v>1993</c:v>
                </c:pt>
                <c:pt idx="3">
                  <c:v>1994</c:v>
                </c:pt>
                <c:pt idx="4">
                  <c:v>1995</c:v>
                </c:pt>
                <c:pt idx="5">
                  <c:v>1996</c:v>
                </c:pt>
                <c:pt idx="6">
                  <c:v>1997</c:v>
                </c:pt>
                <c:pt idx="7">
                  <c:v>1998</c:v>
                </c:pt>
                <c:pt idx="8">
                  <c:v>1999</c:v>
                </c:pt>
                <c:pt idx="9">
                  <c:v>2000</c:v>
                </c:pt>
                <c:pt idx="10">
                  <c:v>2001</c:v>
                </c:pt>
                <c:pt idx="11">
                  <c:v>2002</c:v>
                </c:pt>
                <c:pt idx="12">
                  <c:v>2003</c:v>
                </c:pt>
                <c:pt idx="13">
                  <c:v>2004</c:v>
                </c:pt>
                <c:pt idx="14">
                  <c:v>2005</c:v>
                </c:pt>
                <c:pt idx="15">
                  <c:v>2006</c:v>
                </c:pt>
                <c:pt idx="16">
                  <c:v>2007</c:v>
                </c:pt>
                <c:pt idx="17">
                  <c:v>2008</c:v>
                </c:pt>
                <c:pt idx="18">
                  <c:v>2009</c:v>
                </c:pt>
                <c:pt idx="19">
                  <c:v>2010</c:v>
                </c:pt>
                <c:pt idx="20">
                  <c:v>2011</c:v>
                </c:pt>
                <c:pt idx="21">
                  <c:v>2012</c:v>
                </c:pt>
                <c:pt idx="22">
                  <c:v>2013</c:v>
                </c:pt>
                <c:pt idx="23">
                  <c:v>2014</c:v>
                </c:pt>
              </c:strCache>
            </c:strRef>
          </c:cat>
          <c:val>
            <c:numRef>
              <c:f>Sheet1!$E$2:$E$25</c:f>
              <c:numCache>
                <c:formatCode>General</c:formatCode>
                <c:ptCount val="24"/>
                <c:pt idx="21" formatCode="0.0">
                  <c:v>8.5159565268161277</c:v>
                </c:pt>
                <c:pt idx="22" formatCode="0.0">
                  <c:v>6.3320554275648977</c:v>
                </c:pt>
                <c:pt idx="23" formatCode="0.0">
                  <c:v>6.3124379343277273</c:v>
                </c:pt>
              </c:numCache>
            </c:numRef>
          </c:val>
          <c:smooth val="0"/>
        </c:ser>
        <c:ser>
          <c:idx val="2"/>
          <c:order val="4"/>
          <c:tx>
            <c:strRef>
              <c:f>Sheet1!$F$1</c:f>
              <c:strCache>
                <c:ptCount val="1"/>
                <c:pt idx="0">
                  <c:v>Smuggelsprit (pojkar, åk 9)</c:v>
                </c:pt>
              </c:strCache>
            </c:strRef>
          </c:tx>
          <c:spPr>
            <a:ln w="38100">
              <a:solidFill>
                <a:srgbClr val="004687"/>
              </a:solidFill>
              <a:prstDash val="sysDash"/>
            </a:ln>
          </c:spPr>
          <c:marker>
            <c:symbol val="none"/>
          </c:marker>
          <c:cat>
            <c:strRef>
              <c:f>Sheet1!$A$2:$A$25</c:f>
              <c:strCache>
                <c:ptCount val="24"/>
                <c:pt idx="0">
                  <c:v>1991</c:v>
                </c:pt>
                <c:pt idx="1">
                  <c:v>1992</c:v>
                </c:pt>
                <c:pt idx="2">
                  <c:v>1993</c:v>
                </c:pt>
                <c:pt idx="3">
                  <c:v>1994</c:v>
                </c:pt>
                <c:pt idx="4">
                  <c:v>1995</c:v>
                </c:pt>
                <c:pt idx="5">
                  <c:v>1996</c:v>
                </c:pt>
                <c:pt idx="6">
                  <c:v>1997</c:v>
                </c:pt>
                <c:pt idx="7">
                  <c:v>1998</c:v>
                </c:pt>
                <c:pt idx="8">
                  <c:v>1999</c:v>
                </c:pt>
                <c:pt idx="9">
                  <c:v>2000</c:v>
                </c:pt>
                <c:pt idx="10">
                  <c:v>2001</c:v>
                </c:pt>
                <c:pt idx="11">
                  <c:v>2002</c:v>
                </c:pt>
                <c:pt idx="12">
                  <c:v>2003</c:v>
                </c:pt>
                <c:pt idx="13">
                  <c:v>2004</c:v>
                </c:pt>
                <c:pt idx="14">
                  <c:v>2005</c:v>
                </c:pt>
                <c:pt idx="15">
                  <c:v>2006</c:v>
                </c:pt>
                <c:pt idx="16">
                  <c:v>2007</c:v>
                </c:pt>
                <c:pt idx="17">
                  <c:v>2008</c:v>
                </c:pt>
                <c:pt idx="18">
                  <c:v>2009</c:v>
                </c:pt>
                <c:pt idx="19">
                  <c:v>2010</c:v>
                </c:pt>
                <c:pt idx="20">
                  <c:v>2011</c:v>
                </c:pt>
                <c:pt idx="21">
                  <c:v>2012</c:v>
                </c:pt>
                <c:pt idx="22">
                  <c:v>2013</c:v>
                </c:pt>
                <c:pt idx="23">
                  <c:v>2014</c:v>
                </c:pt>
              </c:strCache>
            </c:strRef>
          </c:cat>
          <c:val>
            <c:numRef>
              <c:f>Sheet1!$F$2:$F$25</c:f>
              <c:numCache>
                <c:formatCode>General</c:formatCode>
                <c:ptCount val="24"/>
                <c:pt idx="6" formatCode="0.0">
                  <c:v>20.066992838445898</c:v>
                </c:pt>
                <c:pt idx="7" formatCode="0.0">
                  <c:v>21.601900007830842</c:v>
                </c:pt>
                <c:pt idx="8" formatCode="0.0">
                  <c:v>23.644793263387985</c:v>
                </c:pt>
                <c:pt idx="9" formatCode="0.0">
                  <c:v>23.648962441531669</c:v>
                </c:pt>
                <c:pt idx="10" formatCode="0.0">
                  <c:v>23.686497753923017</c:v>
                </c:pt>
                <c:pt idx="11" formatCode="0.0">
                  <c:v>20.630468457067213</c:v>
                </c:pt>
                <c:pt idx="12" formatCode="0.0">
                  <c:v>17.818052386650095</c:v>
                </c:pt>
                <c:pt idx="13" formatCode="0.0">
                  <c:v>19.062180469982895</c:v>
                </c:pt>
                <c:pt idx="14" formatCode="0.0">
                  <c:v>21.698308182726628</c:v>
                </c:pt>
                <c:pt idx="15" formatCode="0.0">
                  <c:v>23.110522515818126</c:v>
                </c:pt>
                <c:pt idx="16" formatCode="0.0">
                  <c:v>26.316089899662021</c:v>
                </c:pt>
                <c:pt idx="17" formatCode="0.0">
                  <c:v>25.864837231644294</c:v>
                </c:pt>
                <c:pt idx="18" formatCode="0.0">
                  <c:v>25.717047742217641</c:v>
                </c:pt>
                <c:pt idx="19" formatCode="0.0">
                  <c:v>24.664258545063884</c:v>
                </c:pt>
                <c:pt idx="20" formatCode="0.0">
                  <c:v>24.143451922795446</c:v>
                </c:pt>
                <c:pt idx="21" formatCode="0.0">
                  <c:v>20.477089018365486</c:v>
                </c:pt>
              </c:numCache>
            </c:numRef>
          </c:val>
          <c:smooth val="0"/>
        </c:ser>
        <c:ser>
          <c:idx val="3"/>
          <c:order val="5"/>
          <c:tx>
            <c:strRef>
              <c:f>Sheet1!$G$1</c:f>
              <c:strCache>
                <c:ptCount val="1"/>
                <c:pt idx="0">
                  <c:v>Smuggelsprit (pojkar, åk 9)</c:v>
                </c:pt>
              </c:strCache>
            </c:strRef>
          </c:tx>
          <c:spPr>
            <a:ln w="38100">
              <a:solidFill>
                <a:srgbClr val="004687"/>
              </a:solidFill>
              <a:prstDash val="sysDash"/>
            </a:ln>
          </c:spPr>
          <c:marker>
            <c:symbol val="none"/>
          </c:marker>
          <c:cat>
            <c:strRef>
              <c:f>Sheet1!$A$2:$A$25</c:f>
              <c:strCache>
                <c:ptCount val="24"/>
                <c:pt idx="0">
                  <c:v>1991</c:v>
                </c:pt>
                <c:pt idx="1">
                  <c:v>1992</c:v>
                </c:pt>
                <c:pt idx="2">
                  <c:v>1993</c:v>
                </c:pt>
                <c:pt idx="3">
                  <c:v>1994</c:v>
                </c:pt>
                <c:pt idx="4">
                  <c:v>1995</c:v>
                </c:pt>
                <c:pt idx="5">
                  <c:v>1996</c:v>
                </c:pt>
                <c:pt idx="6">
                  <c:v>1997</c:v>
                </c:pt>
                <c:pt idx="7">
                  <c:v>1998</c:v>
                </c:pt>
                <c:pt idx="8">
                  <c:v>1999</c:v>
                </c:pt>
                <c:pt idx="9">
                  <c:v>2000</c:v>
                </c:pt>
                <c:pt idx="10">
                  <c:v>2001</c:v>
                </c:pt>
                <c:pt idx="11">
                  <c:v>2002</c:v>
                </c:pt>
                <c:pt idx="12">
                  <c:v>2003</c:v>
                </c:pt>
                <c:pt idx="13">
                  <c:v>2004</c:v>
                </c:pt>
                <c:pt idx="14">
                  <c:v>2005</c:v>
                </c:pt>
                <c:pt idx="15">
                  <c:v>2006</c:v>
                </c:pt>
                <c:pt idx="16">
                  <c:v>2007</c:v>
                </c:pt>
                <c:pt idx="17">
                  <c:v>2008</c:v>
                </c:pt>
                <c:pt idx="18">
                  <c:v>2009</c:v>
                </c:pt>
                <c:pt idx="19">
                  <c:v>2010</c:v>
                </c:pt>
                <c:pt idx="20">
                  <c:v>2011</c:v>
                </c:pt>
                <c:pt idx="21">
                  <c:v>2012</c:v>
                </c:pt>
                <c:pt idx="22">
                  <c:v>2013</c:v>
                </c:pt>
                <c:pt idx="23">
                  <c:v>2014</c:v>
                </c:pt>
              </c:strCache>
            </c:strRef>
          </c:cat>
          <c:val>
            <c:numRef>
              <c:f>Sheet1!$G$2:$G$25</c:f>
              <c:numCache>
                <c:formatCode>General</c:formatCode>
                <c:ptCount val="24"/>
                <c:pt idx="21" formatCode="0.0">
                  <c:v>16.626686207857848</c:v>
                </c:pt>
                <c:pt idx="22" formatCode="0.0">
                  <c:v>18.375292397839527</c:v>
                </c:pt>
                <c:pt idx="23" formatCode="0.0">
                  <c:v>17.757543290465392</c:v>
                </c:pt>
              </c:numCache>
            </c:numRef>
          </c:val>
          <c:smooth val="0"/>
        </c:ser>
        <c:ser>
          <c:idx val="6"/>
          <c:order val="6"/>
          <c:tx>
            <c:strRef>
              <c:f>Sheet1!$H$1</c:f>
              <c:strCache>
                <c:ptCount val="1"/>
                <c:pt idx="0">
                  <c:v>Smuggelsprit (flickor, åk 9)</c:v>
                </c:pt>
              </c:strCache>
            </c:strRef>
          </c:tx>
          <c:spPr>
            <a:ln w="38100">
              <a:solidFill>
                <a:srgbClr val="BEBC00"/>
              </a:solidFill>
              <a:prstDash val="sysDash"/>
            </a:ln>
          </c:spPr>
          <c:marker>
            <c:symbol val="none"/>
          </c:marker>
          <c:cat>
            <c:strRef>
              <c:f>Sheet1!$A$2:$A$25</c:f>
              <c:strCache>
                <c:ptCount val="24"/>
                <c:pt idx="0">
                  <c:v>1991</c:v>
                </c:pt>
                <c:pt idx="1">
                  <c:v>1992</c:v>
                </c:pt>
                <c:pt idx="2">
                  <c:v>1993</c:v>
                </c:pt>
                <c:pt idx="3">
                  <c:v>1994</c:v>
                </c:pt>
                <c:pt idx="4">
                  <c:v>1995</c:v>
                </c:pt>
                <c:pt idx="5">
                  <c:v>1996</c:v>
                </c:pt>
                <c:pt idx="6">
                  <c:v>1997</c:v>
                </c:pt>
                <c:pt idx="7">
                  <c:v>1998</c:v>
                </c:pt>
                <c:pt idx="8">
                  <c:v>1999</c:v>
                </c:pt>
                <c:pt idx="9">
                  <c:v>2000</c:v>
                </c:pt>
                <c:pt idx="10">
                  <c:v>2001</c:v>
                </c:pt>
                <c:pt idx="11">
                  <c:v>2002</c:v>
                </c:pt>
                <c:pt idx="12">
                  <c:v>2003</c:v>
                </c:pt>
                <c:pt idx="13">
                  <c:v>2004</c:v>
                </c:pt>
                <c:pt idx="14">
                  <c:v>2005</c:v>
                </c:pt>
                <c:pt idx="15">
                  <c:v>2006</c:v>
                </c:pt>
                <c:pt idx="16">
                  <c:v>2007</c:v>
                </c:pt>
                <c:pt idx="17">
                  <c:v>2008</c:v>
                </c:pt>
                <c:pt idx="18">
                  <c:v>2009</c:v>
                </c:pt>
                <c:pt idx="19">
                  <c:v>2010</c:v>
                </c:pt>
                <c:pt idx="20">
                  <c:v>2011</c:v>
                </c:pt>
                <c:pt idx="21">
                  <c:v>2012</c:v>
                </c:pt>
                <c:pt idx="22">
                  <c:v>2013</c:v>
                </c:pt>
                <c:pt idx="23">
                  <c:v>2014</c:v>
                </c:pt>
              </c:strCache>
            </c:strRef>
          </c:cat>
          <c:val>
            <c:numRef>
              <c:f>Sheet1!$H$2:$H$25</c:f>
              <c:numCache>
                <c:formatCode>General</c:formatCode>
                <c:ptCount val="24"/>
                <c:pt idx="6" formatCode="0.0">
                  <c:v>14.745285379680622</c:v>
                </c:pt>
                <c:pt idx="7" formatCode="0.0">
                  <c:v>17.899505714389548</c:v>
                </c:pt>
                <c:pt idx="8" formatCode="0.0">
                  <c:v>17.867500866494613</c:v>
                </c:pt>
                <c:pt idx="9" formatCode="0.0">
                  <c:v>18.752405550641566</c:v>
                </c:pt>
                <c:pt idx="10" formatCode="0.0">
                  <c:v>16.482227083603721</c:v>
                </c:pt>
                <c:pt idx="11" formatCode="0.0">
                  <c:v>16.607638160810104</c:v>
                </c:pt>
                <c:pt idx="12" formatCode="0.0">
                  <c:v>16.691108590642902</c:v>
                </c:pt>
                <c:pt idx="13" formatCode="0.0">
                  <c:v>17.828422326617325</c:v>
                </c:pt>
                <c:pt idx="14" formatCode="0.0">
                  <c:v>21.490813708331491</c:v>
                </c:pt>
                <c:pt idx="15" formatCode="0.0">
                  <c:v>22.596872920708797</c:v>
                </c:pt>
                <c:pt idx="16" formatCode="0.0">
                  <c:v>30.540313083654574</c:v>
                </c:pt>
                <c:pt idx="17" formatCode="0.0">
                  <c:v>30.844937503628493</c:v>
                </c:pt>
                <c:pt idx="18" formatCode="0.0">
                  <c:v>30.579925828030397</c:v>
                </c:pt>
                <c:pt idx="19" formatCode="0.0">
                  <c:v>29.31676772489006</c:v>
                </c:pt>
                <c:pt idx="20" formatCode="0.0">
                  <c:v>29.20532002110015</c:v>
                </c:pt>
                <c:pt idx="21" formatCode="0.0">
                  <c:v>25.168295751030662</c:v>
                </c:pt>
              </c:numCache>
            </c:numRef>
          </c:val>
          <c:smooth val="0"/>
        </c:ser>
        <c:ser>
          <c:idx val="7"/>
          <c:order val="7"/>
          <c:tx>
            <c:strRef>
              <c:f>Sheet1!$I$1</c:f>
              <c:strCache>
                <c:ptCount val="1"/>
                <c:pt idx="0">
                  <c:v>Smuggelsprit (flickor, åk 9)</c:v>
                </c:pt>
              </c:strCache>
            </c:strRef>
          </c:tx>
          <c:spPr>
            <a:ln w="38100">
              <a:solidFill>
                <a:srgbClr val="BEBC00"/>
              </a:solidFill>
              <a:prstDash val="sysDash"/>
            </a:ln>
          </c:spPr>
          <c:marker>
            <c:symbol val="none"/>
          </c:marker>
          <c:cat>
            <c:strRef>
              <c:f>Sheet1!$A$2:$A$25</c:f>
              <c:strCache>
                <c:ptCount val="24"/>
                <c:pt idx="0">
                  <c:v>1991</c:v>
                </c:pt>
                <c:pt idx="1">
                  <c:v>1992</c:v>
                </c:pt>
                <c:pt idx="2">
                  <c:v>1993</c:v>
                </c:pt>
                <c:pt idx="3">
                  <c:v>1994</c:v>
                </c:pt>
                <c:pt idx="4">
                  <c:v>1995</c:v>
                </c:pt>
                <c:pt idx="5">
                  <c:v>1996</c:v>
                </c:pt>
                <c:pt idx="6">
                  <c:v>1997</c:v>
                </c:pt>
                <c:pt idx="7">
                  <c:v>1998</c:v>
                </c:pt>
                <c:pt idx="8">
                  <c:v>1999</c:v>
                </c:pt>
                <c:pt idx="9">
                  <c:v>2000</c:v>
                </c:pt>
                <c:pt idx="10">
                  <c:v>2001</c:v>
                </c:pt>
                <c:pt idx="11">
                  <c:v>2002</c:v>
                </c:pt>
                <c:pt idx="12">
                  <c:v>2003</c:v>
                </c:pt>
                <c:pt idx="13">
                  <c:v>2004</c:v>
                </c:pt>
                <c:pt idx="14">
                  <c:v>2005</c:v>
                </c:pt>
                <c:pt idx="15">
                  <c:v>2006</c:v>
                </c:pt>
                <c:pt idx="16">
                  <c:v>2007</c:v>
                </c:pt>
                <c:pt idx="17">
                  <c:v>2008</c:v>
                </c:pt>
                <c:pt idx="18">
                  <c:v>2009</c:v>
                </c:pt>
                <c:pt idx="19">
                  <c:v>2010</c:v>
                </c:pt>
                <c:pt idx="20">
                  <c:v>2011</c:v>
                </c:pt>
                <c:pt idx="21">
                  <c:v>2012</c:v>
                </c:pt>
                <c:pt idx="22">
                  <c:v>2013</c:v>
                </c:pt>
                <c:pt idx="23">
                  <c:v>2014</c:v>
                </c:pt>
              </c:strCache>
            </c:strRef>
          </c:cat>
          <c:val>
            <c:numRef>
              <c:f>Sheet1!$I$2:$I$25</c:f>
              <c:numCache>
                <c:formatCode>General</c:formatCode>
                <c:ptCount val="24"/>
                <c:pt idx="21" formatCode="0.0">
                  <c:v>18.868274025457175</c:v>
                </c:pt>
                <c:pt idx="22" formatCode="0.0">
                  <c:v>23.722215483041921</c:v>
                </c:pt>
                <c:pt idx="23" formatCode="0.0">
                  <c:v>23.585179800412881</c:v>
                </c:pt>
              </c:numCache>
            </c:numRef>
          </c:val>
          <c:smooth val="0"/>
        </c:ser>
        <c:dLbls>
          <c:showLegendKey val="0"/>
          <c:showVal val="0"/>
          <c:showCatName val="0"/>
          <c:showSerName val="0"/>
          <c:showPercent val="0"/>
          <c:showBubbleSize val="0"/>
        </c:dLbls>
        <c:smooth val="0"/>
        <c:axId val="306274400"/>
        <c:axId val="306274792"/>
      </c:lineChart>
      <c:catAx>
        <c:axId val="306274400"/>
        <c:scaling>
          <c:orientation val="minMax"/>
        </c:scaling>
        <c:delete val="0"/>
        <c:axPos val="b"/>
        <c:numFmt formatCode="General" sourceLinked="1"/>
        <c:majorTickMark val="out"/>
        <c:minorTickMark val="none"/>
        <c:tickLblPos val="nextTo"/>
        <c:spPr>
          <a:ln w="9525">
            <a:solidFill>
              <a:schemeClr val="tx1"/>
            </a:solidFill>
            <a:prstDash val="solid"/>
          </a:ln>
        </c:spPr>
        <c:txPr>
          <a:bodyPr rot="0" vert="horz"/>
          <a:lstStyle/>
          <a:p>
            <a:pPr>
              <a:defRPr sz="1800" b="0" i="0" u="none" strike="noStrike" baseline="0">
                <a:solidFill>
                  <a:schemeClr val="tx1"/>
                </a:solidFill>
                <a:latin typeface="Gill Sans MT" pitchFamily="34" charset="0"/>
                <a:ea typeface="Arial"/>
                <a:cs typeface="Arial"/>
              </a:defRPr>
            </a:pPr>
            <a:endParaRPr lang="sv-SE"/>
          </a:p>
        </c:txPr>
        <c:crossAx val="306274792"/>
        <c:crosses val="autoZero"/>
        <c:auto val="1"/>
        <c:lblAlgn val="ctr"/>
        <c:lblOffset val="100"/>
        <c:tickLblSkip val="2"/>
        <c:tickMarkSkip val="1"/>
        <c:noMultiLvlLbl val="0"/>
      </c:catAx>
      <c:valAx>
        <c:axId val="306274792"/>
        <c:scaling>
          <c:orientation val="minMax"/>
          <c:max val="60"/>
        </c:scaling>
        <c:delete val="0"/>
        <c:axPos val="l"/>
        <c:majorGridlines>
          <c:spPr>
            <a:ln w="3175">
              <a:solidFill>
                <a:srgbClr val="BFBFBF"/>
              </a:solidFill>
              <a:prstDash val="solid"/>
            </a:ln>
          </c:spPr>
        </c:majorGridlines>
        <c:numFmt formatCode="0" sourceLinked="0"/>
        <c:majorTickMark val="none"/>
        <c:minorTickMark val="none"/>
        <c:tickLblPos val="nextTo"/>
        <c:spPr>
          <a:ln w="3175">
            <a:solidFill>
              <a:schemeClr val="tx1"/>
            </a:solidFill>
            <a:prstDash val="solid"/>
          </a:ln>
        </c:spPr>
        <c:txPr>
          <a:bodyPr rot="0" vert="horz"/>
          <a:lstStyle/>
          <a:p>
            <a:pPr>
              <a:defRPr sz="1800" b="0" i="0" u="none" strike="noStrike" baseline="0">
                <a:solidFill>
                  <a:schemeClr val="tx1"/>
                </a:solidFill>
                <a:latin typeface="Gill Sans MT" pitchFamily="34" charset="0"/>
                <a:ea typeface="helvetica"/>
                <a:cs typeface="Arial" pitchFamily="34" charset="0"/>
              </a:defRPr>
            </a:pPr>
            <a:endParaRPr lang="sv-SE"/>
          </a:p>
        </c:txPr>
        <c:crossAx val="306274400"/>
        <c:crosses val="autoZero"/>
        <c:crossBetween val="midCat"/>
        <c:majorUnit val="10"/>
        <c:minorUnit val="2"/>
      </c:valAx>
      <c:spPr>
        <a:solidFill>
          <a:schemeClr val="tx1"/>
        </a:solidFill>
        <a:ln w="3175">
          <a:solidFill>
            <a:schemeClr val="tx1"/>
          </a:solidFill>
          <a:prstDash val="solid"/>
        </a:ln>
      </c:spPr>
    </c:plotArea>
    <c:legend>
      <c:legendPos val="t"/>
      <c:legendEntry>
        <c:idx val="1"/>
        <c:delete val="1"/>
      </c:legendEntry>
      <c:legendEntry>
        <c:idx val="3"/>
        <c:delete val="1"/>
      </c:legendEntry>
      <c:legendEntry>
        <c:idx val="5"/>
        <c:delete val="1"/>
      </c:legendEntry>
      <c:legendEntry>
        <c:idx val="7"/>
        <c:delete val="1"/>
      </c:legendEntry>
      <c:layout>
        <c:manualLayout>
          <c:xMode val="edge"/>
          <c:yMode val="edge"/>
          <c:x val="0.11052487251481558"/>
          <c:y val="0.10406905159118712"/>
          <c:w val="0.75100136352761759"/>
          <c:h val="0.13831161463564276"/>
        </c:manualLayout>
      </c:layout>
      <c:overlay val="0"/>
      <c:txPr>
        <a:bodyPr/>
        <a:lstStyle/>
        <a:p>
          <a:pPr>
            <a:defRPr sz="1800" b="0">
              <a:solidFill>
                <a:schemeClr val="bg1"/>
              </a:solidFill>
              <a:latin typeface="Gill Sans MT" pitchFamily="34" charset="0"/>
              <a:cs typeface="Arial" pitchFamily="34" charset="0"/>
            </a:defRPr>
          </a:pPr>
          <a:endParaRPr lang="sv-SE"/>
        </a:p>
      </c:txPr>
    </c:legend>
    <c:plotVisOnly val="1"/>
    <c:dispBlanksAs val="gap"/>
    <c:showDLblsOverMax val="0"/>
  </c:chart>
  <c:spPr>
    <a:noFill/>
    <a:ln>
      <a:noFill/>
    </a:ln>
  </c:spPr>
  <c:txPr>
    <a:bodyPr/>
    <a:lstStyle/>
    <a:p>
      <a:pPr>
        <a:defRPr sz="1800" b="1" i="0" u="none" strike="noStrike" baseline="0">
          <a:solidFill>
            <a:schemeClr val="tx1"/>
          </a:solidFill>
          <a:latin typeface="Times New Roman"/>
          <a:ea typeface="Times New Roman"/>
          <a:cs typeface="Times New Roman"/>
        </a:defRPr>
      </a:pPr>
      <a:endParaRPr lang="sv-SE"/>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4.9627791563275438E-2"/>
          <c:y val="0.10341391873663162"/>
          <c:w val="0.93300248138957864"/>
          <c:h val="0.78937499737358696"/>
        </c:manualLayout>
      </c:layout>
      <c:lineChart>
        <c:grouping val="standard"/>
        <c:varyColors val="0"/>
        <c:ser>
          <c:idx val="4"/>
          <c:order val="0"/>
          <c:tx>
            <c:strRef>
              <c:f>Sheet1!$B$1</c:f>
              <c:strCache>
                <c:ptCount val="1"/>
                <c:pt idx="0">
                  <c:v>Hembränt (pojkar, gy 2)</c:v>
                </c:pt>
              </c:strCache>
            </c:strRef>
          </c:tx>
          <c:spPr>
            <a:ln w="38097">
              <a:solidFill>
                <a:srgbClr val="004687"/>
              </a:solidFill>
              <a:prstDash val="solid"/>
            </a:ln>
          </c:spPr>
          <c:marker>
            <c:symbol val="none"/>
          </c:marker>
          <c:cat>
            <c:strRef>
              <c:f>Sheet1!$A$2:$A$12</c:f>
              <c:strCache>
                <c:ptCount val="11"/>
                <c:pt idx="0">
                  <c:v>2004</c:v>
                </c:pt>
                <c:pt idx="1">
                  <c:v>2005</c:v>
                </c:pt>
                <c:pt idx="2">
                  <c:v>2006</c:v>
                </c:pt>
                <c:pt idx="3">
                  <c:v>2007</c:v>
                </c:pt>
                <c:pt idx="4">
                  <c:v>2008</c:v>
                </c:pt>
                <c:pt idx="5">
                  <c:v>2009</c:v>
                </c:pt>
                <c:pt idx="6">
                  <c:v>2010</c:v>
                </c:pt>
                <c:pt idx="7">
                  <c:v>2011</c:v>
                </c:pt>
                <c:pt idx="8">
                  <c:v>2012</c:v>
                </c:pt>
                <c:pt idx="9">
                  <c:v>2013</c:v>
                </c:pt>
                <c:pt idx="10">
                  <c:v>2014</c:v>
                </c:pt>
              </c:strCache>
            </c:strRef>
          </c:cat>
          <c:val>
            <c:numRef>
              <c:f>Sheet1!$B$2:$B$12</c:f>
              <c:numCache>
                <c:formatCode>0.0</c:formatCode>
                <c:ptCount val="11"/>
                <c:pt idx="0">
                  <c:v>31.031244360323189</c:v>
                </c:pt>
                <c:pt idx="1">
                  <c:v>25.966369957741016</c:v>
                </c:pt>
                <c:pt idx="2">
                  <c:v>23.74735833919857</c:v>
                </c:pt>
                <c:pt idx="3">
                  <c:v>18.040275466925536</c:v>
                </c:pt>
                <c:pt idx="4">
                  <c:v>19.06152178100454</c:v>
                </c:pt>
                <c:pt idx="5">
                  <c:v>16.528265592608424</c:v>
                </c:pt>
                <c:pt idx="6">
                  <c:v>19.916751365662275</c:v>
                </c:pt>
                <c:pt idx="7">
                  <c:v>16.106421410726622</c:v>
                </c:pt>
                <c:pt idx="8">
                  <c:v>14.963278229503155</c:v>
                </c:pt>
              </c:numCache>
            </c:numRef>
          </c:val>
          <c:smooth val="0"/>
        </c:ser>
        <c:ser>
          <c:idx val="1"/>
          <c:order val="1"/>
          <c:tx>
            <c:strRef>
              <c:f>Sheet1!$C$1</c:f>
              <c:strCache>
                <c:ptCount val="1"/>
                <c:pt idx="0">
                  <c:v>Hembränt (pojkar, gy 2)</c:v>
                </c:pt>
              </c:strCache>
            </c:strRef>
          </c:tx>
          <c:spPr>
            <a:ln w="38097">
              <a:solidFill>
                <a:srgbClr val="004687"/>
              </a:solidFill>
              <a:prstDash val="solid"/>
            </a:ln>
          </c:spPr>
          <c:marker>
            <c:symbol val="none"/>
          </c:marker>
          <c:cat>
            <c:strRef>
              <c:f>Sheet1!$A$2:$A$12</c:f>
              <c:strCache>
                <c:ptCount val="11"/>
                <c:pt idx="0">
                  <c:v>2004</c:v>
                </c:pt>
                <c:pt idx="1">
                  <c:v>2005</c:v>
                </c:pt>
                <c:pt idx="2">
                  <c:v>2006</c:v>
                </c:pt>
                <c:pt idx="3">
                  <c:v>2007</c:v>
                </c:pt>
                <c:pt idx="4">
                  <c:v>2008</c:v>
                </c:pt>
                <c:pt idx="5">
                  <c:v>2009</c:v>
                </c:pt>
                <c:pt idx="6">
                  <c:v>2010</c:v>
                </c:pt>
                <c:pt idx="7">
                  <c:v>2011</c:v>
                </c:pt>
                <c:pt idx="8">
                  <c:v>2012</c:v>
                </c:pt>
                <c:pt idx="9">
                  <c:v>2013</c:v>
                </c:pt>
                <c:pt idx="10">
                  <c:v>2014</c:v>
                </c:pt>
              </c:strCache>
            </c:strRef>
          </c:cat>
          <c:val>
            <c:numRef>
              <c:f>Sheet1!$C$2:$C$12</c:f>
              <c:numCache>
                <c:formatCode>General</c:formatCode>
                <c:ptCount val="11"/>
                <c:pt idx="8" formatCode="0.0">
                  <c:v>12.771335826251301</c:v>
                </c:pt>
                <c:pt idx="9" formatCode="0.0">
                  <c:v>10.979967660110171</c:v>
                </c:pt>
                <c:pt idx="10" formatCode="0.0">
                  <c:v>11.998963742996297</c:v>
                </c:pt>
              </c:numCache>
            </c:numRef>
          </c:val>
          <c:smooth val="0"/>
        </c:ser>
        <c:ser>
          <c:idx val="5"/>
          <c:order val="2"/>
          <c:tx>
            <c:strRef>
              <c:f>Sheet1!$D$1</c:f>
              <c:strCache>
                <c:ptCount val="1"/>
                <c:pt idx="0">
                  <c:v>Hembränt (flickor, gy 2)</c:v>
                </c:pt>
              </c:strCache>
            </c:strRef>
          </c:tx>
          <c:spPr>
            <a:ln w="38097">
              <a:solidFill>
                <a:srgbClr val="BEBC00"/>
              </a:solidFill>
              <a:prstDash val="solid"/>
            </a:ln>
          </c:spPr>
          <c:marker>
            <c:symbol val="none"/>
          </c:marker>
          <c:cat>
            <c:strRef>
              <c:f>Sheet1!$A$2:$A$12</c:f>
              <c:strCache>
                <c:ptCount val="11"/>
                <c:pt idx="0">
                  <c:v>2004</c:v>
                </c:pt>
                <c:pt idx="1">
                  <c:v>2005</c:v>
                </c:pt>
                <c:pt idx="2">
                  <c:v>2006</c:v>
                </c:pt>
                <c:pt idx="3">
                  <c:v>2007</c:v>
                </c:pt>
                <c:pt idx="4">
                  <c:v>2008</c:v>
                </c:pt>
                <c:pt idx="5">
                  <c:v>2009</c:v>
                </c:pt>
                <c:pt idx="6">
                  <c:v>2010</c:v>
                </c:pt>
                <c:pt idx="7">
                  <c:v>2011</c:v>
                </c:pt>
                <c:pt idx="8">
                  <c:v>2012</c:v>
                </c:pt>
                <c:pt idx="9">
                  <c:v>2013</c:v>
                </c:pt>
                <c:pt idx="10">
                  <c:v>2014</c:v>
                </c:pt>
              </c:strCache>
            </c:strRef>
          </c:cat>
          <c:val>
            <c:numRef>
              <c:f>Sheet1!$D$2:$D$12</c:f>
              <c:numCache>
                <c:formatCode>0.0</c:formatCode>
                <c:ptCount val="11"/>
                <c:pt idx="0">
                  <c:v>29.2514824114837</c:v>
                </c:pt>
                <c:pt idx="1">
                  <c:v>23.693566740243924</c:v>
                </c:pt>
                <c:pt idx="2">
                  <c:v>20.983537547177946</c:v>
                </c:pt>
                <c:pt idx="3">
                  <c:v>17.058439287968596</c:v>
                </c:pt>
                <c:pt idx="4">
                  <c:v>15.274732801163715</c:v>
                </c:pt>
                <c:pt idx="5">
                  <c:v>14.258097798027999</c:v>
                </c:pt>
                <c:pt idx="6">
                  <c:v>15.438920297674111</c:v>
                </c:pt>
                <c:pt idx="7">
                  <c:v>14.871595731929796</c:v>
                </c:pt>
                <c:pt idx="8">
                  <c:v>12.079607358510392</c:v>
                </c:pt>
              </c:numCache>
            </c:numRef>
          </c:val>
          <c:smooth val="0"/>
        </c:ser>
        <c:ser>
          <c:idx val="2"/>
          <c:order val="3"/>
          <c:tx>
            <c:strRef>
              <c:f>Sheet1!$E$1</c:f>
              <c:strCache>
                <c:ptCount val="1"/>
                <c:pt idx="0">
                  <c:v>Hembränt (flickor, gy 2)</c:v>
                </c:pt>
              </c:strCache>
            </c:strRef>
          </c:tx>
          <c:spPr>
            <a:ln w="38100">
              <a:solidFill>
                <a:srgbClr val="BEBC00"/>
              </a:solidFill>
              <a:prstDash val="solid"/>
            </a:ln>
          </c:spPr>
          <c:marker>
            <c:symbol val="none"/>
          </c:marker>
          <c:cat>
            <c:strRef>
              <c:f>Sheet1!$A$2:$A$12</c:f>
              <c:strCache>
                <c:ptCount val="11"/>
                <c:pt idx="0">
                  <c:v>2004</c:v>
                </c:pt>
                <c:pt idx="1">
                  <c:v>2005</c:v>
                </c:pt>
                <c:pt idx="2">
                  <c:v>2006</c:v>
                </c:pt>
                <c:pt idx="3">
                  <c:v>2007</c:v>
                </c:pt>
                <c:pt idx="4">
                  <c:v>2008</c:v>
                </c:pt>
                <c:pt idx="5">
                  <c:v>2009</c:v>
                </c:pt>
                <c:pt idx="6">
                  <c:v>2010</c:v>
                </c:pt>
                <c:pt idx="7">
                  <c:v>2011</c:v>
                </c:pt>
                <c:pt idx="8">
                  <c:v>2012</c:v>
                </c:pt>
                <c:pt idx="9">
                  <c:v>2013</c:v>
                </c:pt>
                <c:pt idx="10">
                  <c:v>2014</c:v>
                </c:pt>
              </c:strCache>
            </c:strRef>
          </c:cat>
          <c:val>
            <c:numRef>
              <c:f>Sheet1!$E$2:$E$12</c:f>
              <c:numCache>
                <c:formatCode>General</c:formatCode>
                <c:ptCount val="11"/>
                <c:pt idx="8" formatCode="0.0">
                  <c:v>11.6404016475595</c:v>
                </c:pt>
                <c:pt idx="9" formatCode="0.0">
                  <c:v>9.3154072624668647</c:v>
                </c:pt>
                <c:pt idx="10" formatCode="0.0">
                  <c:v>8.8257098750876182</c:v>
                </c:pt>
              </c:numCache>
            </c:numRef>
          </c:val>
          <c:smooth val="0"/>
        </c:ser>
        <c:ser>
          <c:idx val="0"/>
          <c:order val="4"/>
          <c:tx>
            <c:strRef>
              <c:f>Sheet1!$F$1</c:f>
              <c:strCache>
                <c:ptCount val="1"/>
                <c:pt idx="0">
                  <c:v>Smuggelsprit (pojkar, gy 2)</c:v>
                </c:pt>
              </c:strCache>
            </c:strRef>
          </c:tx>
          <c:spPr>
            <a:ln w="38100">
              <a:solidFill>
                <a:srgbClr val="004687"/>
              </a:solidFill>
              <a:prstDash val="sysDash"/>
            </a:ln>
          </c:spPr>
          <c:marker>
            <c:symbol val="none"/>
          </c:marker>
          <c:cat>
            <c:strRef>
              <c:f>Sheet1!$A$2:$A$12</c:f>
              <c:strCache>
                <c:ptCount val="11"/>
                <c:pt idx="0">
                  <c:v>2004</c:v>
                </c:pt>
                <c:pt idx="1">
                  <c:v>2005</c:v>
                </c:pt>
                <c:pt idx="2">
                  <c:v>2006</c:v>
                </c:pt>
                <c:pt idx="3">
                  <c:v>2007</c:v>
                </c:pt>
                <c:pt idx="4">
                  <c:v>2008</c:v>
                </c:pt>
                <c:pt idx="5">
                  <c:v>2009</c:v>
                </c:pt>
                <c:pt idx="6">
                  <c:v>2010</c:v>
                </c:pt>
                <c:pt idx="7">
                  <c:v>2011</c:v>
                </c:pt>
                <c:pt idx="8">
                  <c:v>2012</c:v>
                </c:pt>
                <c:pt idx="9">
                  <c:v>2013</c:v>
                </c:pt>
                <c:pt idx="10">
                  <c:v>2014</c:v>
                </c:pt>
              </c:strCache>
            </c:strRef>
          </c:cat>
          <c:val>
            <c:numRef>
              <c:f>Sheet1!$F$2:$F$12</c:f>
              <c:numCache>
                <c:formatCode>0.0</c:formatCode>
                <c:ptCount val="11"/>
                <c:pt idx="0">
                  <c:v>42.0715652867556</c:v>
                </c:pt>
                <c:pt idx="1">
                  <c:v>46.744763677443935</c:v>
                </c:pt>
                <c:pt idx="2">
                  <c:v>52.319519247471135</c:v>
                </c:pt>
                <c:pt idx="3">
                  <c:v>50.532583661358267</c:v>
                </c:pt>
                <c:pt idx="4">
                  <c:v>48.747436123364274</c:v>
                </c:pt>
                <c:pt idx="5">
                  <c:v>46.531076983330607</c:v>
                </c:pt>
                <c:pt idx="6">
                  <c:v>44.394676220427392</c:v>
                </c:pt>
                <c:pt idx="7">
                  <c:v>45.006142157164511</c:v>
                </c:pt>
                <c:pt idx="8">
                  <c:v>39.774159404832645</c:v>
                </c:pt>
              </c:numCache>
            </c:numRef>
          </c:val>
          <c:smooth val="0"/>
        </c:ser>
        <c:ser>
          <c:idx val="3"/>
          <c:order val="5"/>
          <c:tx>
            <c:strRef>
              <c:f>Sheet1!$G$1</c:f>
              <c:strCache>
                <c:ptCount val="1"/>
                <c:pt idx="0">
                  <c:v>Smuggelsprit (pojkar, gy 2)</c:v>
                </c:pt>
              </c:strCache>
            </c:strRef>
          </c:tx>
          <c:spPr>
            <a:ln w="38100">
              <a:solidFill>
                <a:srgbClr val="004687"/>
              </a:solidFill>
              <a:prstDash val="sysDash"/>
            </a:ln>
          </c:spPr>
          <c:marker>
            <c:symbol val="none"/>
          </c:marker>
          <c:cat>
            <c:strRef>
              <c:f>Sheet1!$A$2:$A$12</c:f>
              <c:strCache>
                <c:ptCount val="11"/>
                <c:pt idx="0">
                  <c:v>2004</c:v>
                </c:pt>
                <c:pt idx="1">
                  <c:v>2005</c:v>
                </c:pt>
                <c:pt idx="2">
                  <c:v>2006</c:v>
                </c:pt>
                <c:pt idx="3">
                  <c:v>2007</c:v>
                </c:pt>
                <c:pt idx="4">
                  <c:v>2008</c:v>
                </c:pt>
                <c:pt idx="5">
                  <c:v>2009</c:v>
                </c:pt>
                <c:pt idx="6">
                  <c:v>2010</c:v>
                </c:pt>
                <c:pt idx="7">
                  <c:v>2011</c:v>
                </c:pt>
                <c:pt idx="8">
                  <c:v>2012</c:v>
                </c:pt>
                <c:pt idx="9">
                  <c:v>2013</c:v>
                </c:pt>
                <c:pt idx="10">
                  <c:v>2014</c:v>
                </c:pt>
              </c:strCache>
            </c:strRef>
          </c:cat>
          <c:val>
            <c:numRef>
              <c:f>Sheet1!$G$2:$G$12</c:f>
              <c:numCache>
                <c:formatCode>General</c:formatCode>
                <c:ptCount val="11"/>
                <c:pt idx="8" formatCode="0.0">
                  <c:v>33.539107735080925</c:v>
                </c:pt>
                <c:pt idx="9" formatCode="0.0">
                  <c:v>34.016415259895588</c:v>
                </c:pt>
                <c:pt idx="10" formatCode="0.0">
                  <c:v>33.616</c:v>
                </c:pt>
              </c:numCache>
            </c:numRef>
          </c:val>
          <c:smooth val="0"/>
        </c:ser>
        <c:ser>
          <c:idx val="6"/>
          <c:order val="6"/>
          <c:tx>
            <c:strRef>
              <c:f>Sheet1!$H$1</c:f>
              <c:strCache>
                <c:ptCount val="1"/>
                <c:pt idx="0">
                  <c:v>Smuggelsprit (flickor, gy 2)</c:v>
                </c:pt>
              </c:strCache>
            </c:strRef>
          </c:tx>
          <c:spPr>
            <a:ln w="38100">
              <a:solidFill>
                <a:srgbClr val="BEBC00"/>
              </a:solidFill>
              <a:prstDash val="sysDash"/>
            </a:ln>
          </c:spPr>
          <c:marker>
            <c:symbol val="none"/>
          </c:marker>
          <c:cat>
            <c:strRef>
              <c:f>Sheet1!$A$2:$A$12</c:f>
              <c:strCache>
                <c:ptCount val="11"/>
                <c:pt idx="0">
                  <c:v>2004</c:v>
                </c:pt>
                <c:pt idx="1">
                  <c:v>2005</c:v>
                </c:pt>
                <c:pt idx="2">
                  <c:v>2006</c:v>
                </c:pt>
                <c:pt idx="3">
                  <c:v>2007</c:v>
                </c:pt>
                <c:pt idx="4">
                  <c:v>2008</c:v>
                </c:pt>
                <c:pt idx="5">
                  <c:v>2009</c:v>
                </c:pt>
                <c:pt idx="6">
                  <c:v>2010</c:v>
                </c:pt>
                <c:pt idx="7">
                  <c:v>2011</c:v>
                </c:pt>
                <c:pt idx="8">
                  <c:v>2012</c:v>
                </c:pt>
                <c:pt idx="9">
                  <c:v>2013</c:v>
                </c:pt>
                <c:pt idx="10">
                  <c:v>2014</c:v>
                </c:pt>
              </c:strCache>
            </c:strRef>
          </c:cat>
          <c:val>
            <c:numRef>
              <c:f>Sheet1!$H$2:$H$12</c:f>
              <c:numCache>
                <c:formatCode>0.0</c:formatCode>
                <c:ptCount val="11"/>
                <c:pt idx="0">
                  <c:v>26.684508987633709</c:v>
                </c:pt>
                <c:pt idx="1">
                  <c:v>38.34538202027187</c:v>
                </c:pt>
                <c:pt idx="2">
                  <c:v>37.916421832046858</c:v>
                </c:pt>
                <c:pt idx="3">
                  <c:v>41.970926710615522</c:v>
                </c:pt>
                <c:pt idx="4">
                  <c:v>41.126345027592656</c:v>
                </c:pt>
                <c:pt idx="5">
                  <c:v>42.471621425768106</c:v>
                </c:pt>
                <c:pt idx="6">
                  <c:v>44.455544659261001</c:v>
                </c:pt>
                <c:pt idx="7">
                  <c:v>38.853219347037665</c:v>
                </c:pt>
                <c:pt idx="8">
                  <c:v>37.062209124217631</c:v>
                </c:pt>
              </c:numCache>
            </c:numRef>
          </c:val>
          <c:smooth val="0"/>
        </c:ser>
        <c:ser>
          <c:idx val="7"/>
          <c:order val="7"/>
          <c:tx>
            <c:strRef>
              <c:f>Sheet1!$I$1</c:f>
              <c:strCache>
                <c:ptCount val="1"/>
                <c:pt idx="0">
                  <c:v>Smuggelsprit (flickor, gy 2)</c:v>
                </c:pt>
              </c:strCache>
            </c:strRef>
          </c:tx>
          <c:spPr>
            <a:ln w="38100">
              <a:solidFill>
                <a:srgbClr val="BEBC00"/>
              </a:solidFill>
              <a:prstDash val="sysDash"/>
            </a:ln>
          </c:spPr>
          <c:marker>
            <c:symbol val="none"/>
          </c:marker>
          <c:cat>
            <c:strRef>
              <c:f>Sheet1!$A$2:$A$12</c:f>
              <c:strCache>
                <c:ptCount val="11"/>
                <c:pt idx="0">
                  <c:v>2004</c:v>
                </c:pt>
                <c:pt idx="1">
                  <c:v>2005</c:v>
                </c:pt>
                <c:pt idx="2">
                  <c:v>2006</c:v>
                </c:pt>
                <c:pt idx="3">
                  <c:v>2007</c:v>
                </c:pt>
                <c:pt idx="4">
                  <c:v>2008</c:v>
                </c:pt>
                <c:pt idx="5">
                  <c:v>2009</c:v>
                </c:pt>
                <c:pt idx="6">
                  <c:v>2010</c:v>
                </c:pt>
                <c:pt idx="7">
                  <c:v>2011</c:v>
                </c:pt>
                <c:pt idx="8">
                  <c:v>2012</c:v>
                </c:pt>
                <c:pt idx="9">
                  <c:v>2013</c:v>
                </c:pt>
                <c:pt idx="10">
                  <c:v>2014</c:v>
                </c:pt>
              </c:strCache>
            </c:strRef>
          </c:cat>
          <c:val>
            <c:numRef>
              <c:f>Sheet1!$I$2:$I$12</c:f>
              <c:numCache>
                <c:formatCode>General</c:formatCode>
                <c:ptCount val="11"/>
                <c:pt idx="8" formatCode="0.0">
                  <c:v>28.591259197929698</c:v>
                </c:pt>
                <c:pt idx="9" formatCode="0.0">
                  <c:v>33.298954955905629</c:v>
                </c:pt>
                <c:pt idx="10" formatCode="0.0">
                  <c:v>32.466000000000001</c:v>
                </c:pt>
              </c:numCache>
            </c:numRef>
          </c:val>
          <c:smooth val="0"/>
        </c:ser>
        <c:dLbls>
          <c:showLegendKey val="0"/>
          <c:showVal val="0"/>
          <c:showCatName val="0"/>
          <c:showSerName val="0"/>
          <c:showPercent val="0"/>
          <c:showBubbleSize val="0"/>
        </c:dLbls>
        <c:smooth val="0"/>
        <c:axId val="190615376"/>
        <c:axId val="306275184"/>
      </c:lineChart>
      <c:catAx>
        <c:axId val="190615376"/>
        <c:scaling>
          <c:orientation val="minMax"/>
        </c:scaling>
        <c:delete val="0"/>
        <c:axPos val="b"/>
        <c:numFmt formatCode="General" sourceLinked="1"/>
        <c:majorTickMark val="out"/>
        <c:minorTickMark val="none"/>
        <c:tickLblPos val="nextTo"/>
        <c:spPr>
          <a:ln w="9525">
            <a:solidFill>
              <a:schemeClr val="tx1"/>
            </a:solidFill>
            <a:prstDash val="solid"/>
          </a:ln>
        </c:spPr>
        <c:txPr>
          <a:bodyPr rot="0" vert="horz"/>
          <a:lstStyle/>
          <a:p>
            <a:pPr>
              <a:defRPr sz="1800" b="0" i="0" u="none" strike="noStrike" baseline="0">
                <a:solidFill>
                  <a:schemeClr val="tx1"/>
                </a:solidFill>
                <a:latin typeface="Gill Sans MT" pitchFamily="34" charset="0"/>
                <a:ea typeface="Arial"/>
                <a:cs typeface="Arial"/>
              </a:defRPr>
            </a:pPr>
            <a:endParaRPr lang="sv-SE"/>
          </a:p>
        </c:txPr>
        <c:crossAx val="306275184"/>
        <c:crosses val="autoZero"/>
        <c:auto val="1"/>
        <c:lblAlgn val="ctr"/>
        <c:lblOffset val="100"/>
        <c:tickLblSkip val="1"/>
        <c:tickMarkSkip val="1"/>
        <c:noMultiLvlLbl val="0"/>
      </c:catAx>
      <c:valAx>
        <c:axId val="306275184"/>
        <c:scaling>
          <c:orientation val="minMax"/>
          <c:max val="60"/>
        </c:scaling>
        <c:delete val="0"/>
        <c:axPos val="l"/>
        <c:majorGridlines>
          <c:spPr>
            <a:ln w="3175">
              <a:solidFill>
                <a:srgbClr val="BFBFBF"/>
              </a:solidFill>
              <a:prstDash val="solid"/>
            </a:ln>
          </c:spPr>
        </c:majorGridlines>
        <c:numFmt formatCode="0" sourceLinked="0"/>
        <c:majorTickMark val="none"/>
        <c:minorTickMark val="none"/>
        <c:tickLblPos val="nextTo"/>
        <c:spPr>
          <a:ln w="3175">
            <a:solidFill>
              <a:schemeClr val="tx1"/>
            </a:solidFill>
            <a:prstDash val="solid"/>
          </a:ln>
        </c:spPr>
        <c:txPr>
          <a:bodyPr rot="0" vert="horz"/>
          <a:lstStyle/>
          <a:p>
            <a:pPr>
              <a:defRPr sz="1800" b="0" i="0" u="none" strike="noStrike" baseline="0">
                <a:solidFill>
                  <a:schemeClr val="tx1"/>
                </a:solidFill>
                <a:latin typeface="Gill Sans MT" pitchFamily="34" charset="0"/>
                <a:ea typeface="helvetica"/>
                <a:cs typeface="Arial" pitchFamily="34" charset="0"/>
              </a:defRPr>
            </a:pPr>
            <a:endParaRPr lang="sv-SE"/>
          </a:p>
        </c:txPr>
        <c:crossAx val="190615376"/>
        <c:crosses val="autoZero"/>
        <c:crossBetween val="midCat"/>
        <c:majorUnit val="10"/>
        <c:minorUnit val="2"/>
      </c:valAx>
      <c:spPr>
        <a:solidFill>
          <a:schemeClr val="tx1"/>
        </a:solidFill>
        <a:ln w="3175">
          <a:solidFill>
            <a:schemeClr val="tx1"/>
          </a:solidFill>
          <a:prstDash val="solid"/>
        </a:ln>
      </c:spPr>
    </c:plotArea>
    <c:legend>
      <c:legendPos val="t"/>
      <c:legendEntry>
        <c:idx val="1"/>
        <c:delete val="1"/>
      </c:legendEntry>
      <c:legendEntry>
        <c:idx val="3"/>
        <c:delete val="1"/>
      </c:legendEntry>
      <c:legendEntry>
        <c:idx val="5"/>
        <c:delete val="1"/>
      </c:legendEntry>
      <c:legendEntry>
        <c:idx val="7"/>
        <c:delete val="1"/>
      </c:legendEntry>
      <c:layout>
        <c:manualLayout>
          <c:xMode val="edge"/>
          <c:yMode val="edge"/>
          <c:x val="4.8355651536755771E-2"/>
          <c:y val="0.75249929612089073"/>
          <c:w val="0.78007213392659758"/>
          <c:h val="0.13831161463564276"/>
        </c:manualLayout>
      </c:layout>
      <c:overlay val="0"/>
      <c:txPr>
        <a:bodyPr/>
        <a:lstStyle/>
        <a:p>
          <a:pPr>
            <a:defRPr sz="1800" b="0">
              <a:solidFill>
                <a:schemeClr val="bg1"/>
              </a:solidFill>
              <a:latin typeface="Gill Sans MT" pitchFamily="34" charset="0"/>
              <a:cs typeface="Arial" pitchFamily="34" charset="0"/>
            </a:defRPr>
          </a:pPr>
          <a:endParaRPr lang="sv-SE"/>
        </a:p>
      </c:txPr>
    </c:legend>
    <c:plotVisOnly val="1"/>
    <c:dispBlanksAs val="gap"/>
    <c:showDLblsOverMax val="0"/>
  </c:chart>
  <c:spPr>
    <a:noFill/>
    <a:ln>
      <a:noFill/>
    </a:ln>
  </c:spPr>
  <c:txPr>
    <a:bodyPr/>
    <a:lstStyle/>
    <a:p>
      <a:pPr>
        <a:defRPr sz="1800" b="1" i="0" u="none" strike="noStrike" baseline="0">
          <a:solidFill>
            <a:schemeClr val="tx1"/>
          </a:solidFill>
          <a:latin typeface="Times New Roman"/>
          <a:ea typeface="Times New Roman"/>
          <a:cs typeface="Times New Roman"/>
        </a:defRPr>
      </a:pPr>
      <a:endParaRPr lang="sv-SE"/>
    </a:p>
  </c:tx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lrMapOvr bg1="dk1" tx1="lt1" bg2="dk2" tx2="lt2" accent1="accent1" accent2="accent2" accent3="accent3" accent4="accent4" accent5="accent5" accent6="accent6" hlink="hlink" folHlink="folHlink"/>
  <c:chart>
    <c:autoTitleDeleted val="0"/>
    <c:plotArea>
      <c:layout>
        <c:manualLayout>
          <c:layoutTarget val="inner"/>
          <c:xMode val="edge"/>
          <c:yMode val="edge"/>
          <c:x val="5.9055602890506959E-2"/>
          <c:y val="8.899930689403486E-2"/>
          <c:w val="0.91397849462365865"/>
          <c:h val="0.79429078034902867"/>
        </c:manualLayout>
      </c:layout>
      <c:lineChart>
        <c:grouping val="standard"/>
        <c:varyColors val="0"/>
        <c:ser>
          <c:idx val="1"/>
          <c:order val="0"/>
          <c:tx>
            <c:strRef>
              <c:f>Sheet1!$B$6</c:f>
              <c:strCache>
                <c:ptCount val="1"/>
                <c:pt idx="0">
                  <c:v>Pojkar, åk 9</c:v>
                </c:pt>
              </c:strCache>
            </c:strRef>
          </c:tx>
          <c:spPr>
            <a:ln w="38100">
              <a:solidFill>
                <a:srgbClr val="004687"/>
              </a:solidFill>
            </a:ln>
          </c:spPr>
          <c:marker>
            <c:symbol val="none"/>
          </c:marker>
          <c:cat>
            <c:strRef>
              <c:f>Sheet1!$A$7:$A$50</c:f>
              <c:strCache>
                <c:ptCount val="41"/>
                <c:pt idx="0">
                  <c:v>1974</c:v>
                </c:pt>
                <c:pt idx="1">
                  <c:v>1975</c:v>
                </c:pt>
                <c:pt idx="2">
                  <c:v>1976</c:v>
                </c:pt>
                <c:pt idx="3">
                  <c:v>1977</c:v>
                </c:pt>
                <c:pt idx="4">
                  <c:v>1978</c:v>
                </c:pt>
                <c:pt idx="5">
                  <c:v>1979</c:v>
                </c:pt>
                <c:pt idx="6">
                  <c:v>1980</c:v>
                </c:pt>
                <c:pt idx="7">
                  <c:v>1981</c:v>
                </c:pt>
                <c:pt idx="8">
                  <c:v>1982</c:v>
                </c:pt>
                <c:pt idx="9">
                  <c:v>1983</c:v>
                </c:pt>
                <c:pt idx="10">
                  <c:v>1984</c:v>
                </c:pt>
                <c:pt idx="11">
                  <c:v>1985</c:v>
                </c:pt>
                <c:pt idx="12">
                  <c:v>1986</c:v>
                </c:pt>
                <c:pt idx="13">
                  <c:v>1987</c:v>
                </c:pt>
                <c:pt idx="14">
                  <c:v>1988</c:v>
                </c:pt>
                <c:pt idx="15">
                  <c:v>1989</c:v>
                </c:pt>
                <c:pt idx="16">
                  <c:v>1990</c:v>
                </c:pt>
                <c:pt idx="17">
                  <c:v>1991</c:v>
                </c:pt>
                <c:pt idx="18">
                  <c:v>1992</c:v>
                </c:pt>
                <c:pt idx="19">
                  <c:v>1993</c:v>
                </c:pt>
                <c:pt idx="20">
                  <c:v>1994</c:v>
                </c:pt>
                <c:pt idx="21">
                  <c:v>1995</c:v>
                </c:pt>
                <c:pt idx="22">
                  <c:v>1996</c:v>
                </c:pt>
                <c:pt idx="23">
                  <c:v>1997</c:v>
                </c:pt>
                <c:pt idx="24">
                  <c:v>1998</c:v>
                </c:pt>
                <c:pt idx="25">
                  <c:v>1999</c:v>
                </c:pt>
                <c:pt idx="26">
                  <c:v>2000</c:v>
                </c:pt>
                <c:pt idx="27">
                  <c:v>2001</c:v>
                </c:pt>
                <c:pt idx="28">
                  <c:v>2002</c:v>
                </c:pt>
                <c:pt idx="29">
                  <c:v>2003</c:v>
                </c:pt>
                <c:pt idx="30">
                  <c:v>2004</c:v>
                </c:pt>
                <c:pt idx="31">
                  <c:v>2005</c:v>
                </c:pt>
                <c:pt idx="32">
                  <c:v>2006</c:v>
                </c:pt>
                <c:pt idx="33">
                  <c:v>2007</c:v>
                </c:pt>
                <c:pt idx="34">
                  <c:v>2008</c:v>
                </c:pt>
                <c:pt idx="35">
                  <c:v>2009</c:v>
                </c:pt>
                <c:pt idx="36">
                  <c:v>2010</c:v>
                </c:pt>
                <c:pt idx="37">
                  <c:v>2011</c:v>
                </c:pt>
                <c:pt idx="38">
                  <c:v>2012</c:v>
                </c:pt>
                <c:pt idx="39">
                  <c:v>2013</c:v>
                </c:pt>
                <c:pt idx="40">
                  <c:v>2014</c:v>
                </c:pt>
              </c:strCache>
            </c:strRef>
          </c:cat>
          <c:val>
            <c:numRef>
              <c:f>Sheet1!$B$7:$B$50</c:f>
              <c:numCache>
                <c:formatCode>General</c:formatCode>
                <c:ptCount val="41"/>
                <c:pt idx="0">
                  <c:v>31</c:v>
                </c:pt>
                <c:pt idx="1">
                  <c:v>32</c:v>
                </c:pt>
                <c:pt idx="2">
                  <c:v>27</c:v>
                </c:pt>
                <c:pt idx="3">
                  <c:v>25</c:v>
                </c:pt>
                <c:pt idx="4">
                  <c:v>25</c:v>
                </c:pt>
                <c:pt idx="5">
                  <c:v>21</c:v>
                </c:pt>
                <c:pt idx="6">
                  <c:v>21</c:v>
                </c:pt>
                <c:pt idx="7">
                  <c:v>23</c:v>
                </c:pt>
                <c:pt idx="8">
                  <c:v>25</c:v>
                </c:pt>
                <c:pt idx="9">
                  <c:v>19</c:v>
                </c:pt>
              </c:numCache>
            </c:numRef>
          </c:val>
          <c:smooth val="0"/>
        </c:ser>
        <c:ser>
          <c:idx val="2"/>
          <c:order val="1"/>
          <c:tx>
            <c:strRef>
              <c:f>Sheet1!$C$6</c:f>
              <c:strCache>
                <c:ptCount val="1"/>
                <c:pt idx="0">
                  <c:v>Pojkar, åk 9</c:v>
                </c:pt>
              </c:strCache>
            </c:strRef>
          </c:tx>
          <c:spPr>
            <a:ln w="38100">
              <a:solidFill>
                <a:srgbClr val="004687"/>
              </a:solidFill>
            </a:ln>
          </c:spPr>
          <c:marker>
            <c:symbol val="none"/>
          </c:marker>
          <c:cat>
            <c:strRef>
              <c:f>Sheet1!$A$7:$A$50</c:f>
              <c:strCache>
                <c:ptCount val="41"/>
                <c:pt idx="0">
                  <c:v>1974</c:v>
                </c:pt>
                <c:pt idx="1">
                  <c:v>1975</c:v>
                </c:pt>
                <c:pt idx="2">
                  <c:v>1976</c:v>
                </c:pt>
                <c:pt idx="3">
                  <c:v>1977</c:v>
                </c:pt>
                <c:pt idx="4">
                  <c:v>1978</c:v>
                </c:pt>
                <c:pt idx="5">
                  <c:v>1979</c:v>
                </c:pt>
                <c:pt idx="6">
                  <c:v>1980</c:v>
                </c:pt>
                <c:pt idx="7">
                  <c:v>1981</c:v>
                </c:pt>
                <c:pt idx="8">
                  <c:v>1982</c:v>
                </c:pt>
                <c:pt idx="9">
                  <c:v>1983</c:v>
                </c:pt>
                <c:pt idx="10">
                  <c:v>1984</c:v>
                </c:pt>
                <c:pt idx="11">
                  <c:v>1985</c:v>
                </c:pt>
                <c:pt idx="12">
                  <c:v>1986</c:v>
                </c:pt>
                <c:pt idx="13">
                  <c:v>1987</c:v>
                </c:pt>
                <c:pt idx="14">
                  <c:v>1988</c:v>
                </c:pt>
                <c:pt idx="15">
                  <c:v>1989</c:v>
                </c:pt>
                <c:pt idx="16">
                  <c:v>1990</c:v>
                </c:pt>
                <c:pt idx="17">
                  <c:v>1991</c:v>
                </c:pt>
                <c:pt idx="18">
                  <c:v>1992</c:v>
                </c:pt>
                <c:pt idx="19">
                  <c:v>1993</c:v>
                </c:pt>
                <c:pt idx="20">
                  <c:v>1994</c:v>
                </c:pt>
                <c:pt idx="21">
                  <c:v>1995</c:v>
                </c:pt>
                <c:pt idx="22">
                  <c:v>1996</c:v>
                </c:pt>
                <c:pt idx="23">
                  <c:v>1997</c:v>
                </c:pt>
                <c:pt idx="24">
                  <c:v>1998</c:v>
                </c:pt>
                <c:pt idx="25">
                  <c:v>1999</c:v>
                </c:pt>
                <c:pt idx="26">
                  <c:v>2000</c:v>
                </c:pt>
                <c:pt idx="27">
                  <c:v>2001</c:v>
                </c:pt>
                <c:pt idx="28">
                  <c:v>2002</c:v>
                </c:pt>
                <c:pt idx="29">
                  <c:v>2003</c:v>
                </c:pt>
                <c:pt idx="30">
                  <c:v>2004</c:v>
                </c:pt>
                <c:pt idx="31">
                  <c:v>2005</c:v>
                </c:pt>
                <c:pt idx="32">
                  <c:v>2006</c:v>
                </c:pt>
                <c:pt idx="33">
                  <c:v>2007</c:v>
                </c:pt>
                <c:pt idx="34">
                  <c:v>2008</c:v>
                </c:pt>
                <c:pt idx="35">
                  <c:v>2009</c:v>
                </c:pt>
                <c:pt idx="36">
                  <c:v>2010</c:v>
                </c:pt>
                <c:pt idx="37">
                  <c:v>2011</c:v>
                </c:pt>
                <c:pt idx="38">
                  <c:v>2012</c:v>
                </c:pt>
                <c:pt idx="39">
                  <c:v>2013</c:v>
                </c:pt>
                <c:pt idx="40">
                  <c:v>2014</c:v>
                </c:pt>
              </c:strCache>
            </c:strRef>
          </c:cat>
          <c:val>
            <c:numRef>
              <c:f>Sheet1!$C$7:$C$50</c:f>
              <c:numCache>
                <c:formatCode>General</c:formatCode>
                <c:ptCount val="41"/>
                <c:pt idx="9">
                  <c:v>15</c:v>
                </c:pt>
                <c:pt idx="10">
                  <c:v>16</c:v>
                </c:pt>
                <c:pt idx="11">
                  <c:v>16</c:v>
                </c:pt>
                <c:pt idx="12">
                  <c:v>17</c:v>
                </c:pt>
                <c:pt idx="13">
                  <c:v>17</c:v>
                </c:pt>
                <c:pt idx="14">
                  <c:v>17</c:v>
                </c:pt>
                <c:pt idx="15" formatCode="0.0">
                  <c:v>22.720977146466577</c:v>
                </c:pt>
                <c:pt idx="16" formatCode="0.0">
                  <c:v>19.643550522577264</c:v>
                </c:pt>
                <c:pt idx="17" formatCode="0.0">
                  <c:v>18.761479638814883</c:v>
                </c:pt>
                <c:pt idx="18" formatCode="0.0">
                  <c:v>21.795025042372973</c:v>
                </c:pt>
                <c:pt idx="19" formatCode="0.0">
                  <c:v>19.161694241517448</c:v>
                </c:pt>
                <c:pt idx="20" formatCode="0.0">
                  <c:v>16.575958886009897</c:v>
                </c:pt>
                <c:pt idx="21" formatCode="0.0">
                  <c:v>18.175951280821298</c:v>
                </c:pt>
                <c:pt idx="22" formatCode="0.0">
                  <c:v>18.281113064619085</c:v>
                </c:pt>
                <c:pt idx="23" formatCode="0.0">
                  <c:v>22.38734793203075</c:v>
                </c:pt>
                <c:pt idx="38" formatCode="0.0">
                  <c:v>13.674171828070639</c:v>
                </c:pt>
                <c:pt idx="39" formatCode="0.0">
                  <c:v>11.545683607652835</c:v>
                </c:pt>
                <c:pt idx="40" formatCode="###0.0">
                  <c:v>11.364356227996918</c:v>
                </c:pt>
              </c:numCache>
            </c:numRef>
          </c:val>
          <c:smooth val="0"/>
        </c:ser>
        <c:ser>
          <c:idx val="3"/>
          <c:order val="2"/>
          <c:tx>
            <c:strRef>
              <c:f>Sheet1!$D$6</c:f>
              <c:strCache>
                <c:ptCount val="1"/>
                <c:pt idx="0">
                  <c:v>Pojkar, åk 9</c:v>
                </c:pt>
              </c:strCache>
            </c:strRef>
          </c:tx>
          <c:spPr>
            <a:ln w="38100">
              <a:solidFill>
                <a:srgbClr val="004687"/>
              </a:solidFill>
            </a:ln>
          </c:spPr>
          <c:marker>
            <c:symbol val="none"/>
          </c:marker>
          <c:cat>
            <c:strRef>
              <c:f>Sheet1!$A$7:$A$50</c:f>
              <c:strCache>
                <c:ptCount val="41"/>
                <c:pt idx="0">
                  <c:v>1974</c:v>
                </c:pt>
                <c:pt idx="1">
                  <c:v>1975</c:v>
                </c:pt>
                <c:pt idx="2">
                  <c:v>1976</c:v>
                </c:pt>
                <c:pt idx="3">
                  <c:v>1977</c:v>
                </c:pt>
                <c:pt idx="4">
                  <c:v>1978</c:v>
                </c:pt>
                <c:pt idx="5">
                  <c:v>1979</c:v>
                </c:pt>
                <c:pt idx="6">
                  <c:v>1980</c:v>
                </c:pt>
                <c:pt idx="7">
                  <c:v>1981</c:v>
                </c:pt>
                <c:pt idx="8">
                  <c:v>1982</c:v>
                </c:pt>
                <c:pt idx="9">
                  <c:v>1983</c:v>
                </c:pt>
                <c:pt idx="10">
                  <c:v>1984</c:v>
                </c:pt>
                <c:pt idx="11">
                  <c:v>1985</c:v>
                </c:pt>
                <c:pt idx="12">
                  <c:v>1986</c:v>
                </c:pt>
                <c:pt idx="13">
                  <c:v>1987</c:v>
                </c:pt>
                <c:pt idx="14">
                  <c:v>1988</c:v>
                </c:pt>
                <c:pt idx="15">
                  <c:v>1989</c:v>
                </c:pt>
                <c:pt idx="16">
                  <c:v>1990</c:v>
                </c:pt>
                <c:pt idx="17">
                  <c:v>1991</c:v>
                </c:pt>
                <c:pt idx="18">
                  <c:v>1992</c:v>
                </c:pt>
                <c:pt idx="19">
                  <c:v>1993</c:v>
                </c:pt>
                <c:pt idx="20">
                  <c:v>1994</c:v>
                </c:pt>
                <c:pt idx="21">
                  <c:v>1995</c:v>
                </c:pt>
                <c:pt idx="22">
                  <c:v>1996</c:v>
                </c:pt>
                <c:pt idx="23">
                  <c:v>1997</c:v>
                </c:pt>
                <c:pt idx="24">
                  <c:v>1998</c:v>
                </c:pt>
                <c:pt idx="25">
                  <c:v>1999</c:v>
                </c:pt>
                <c:pt idx="26">
                  <c:v>2000</c:v>
                </c:pt>
                <c:pt idx="27">
                  <c:v>2001</c:v>
                </c:pt>
                <c:pt idx="28">
                  <c:v>2002</c:v>
                </c:pt>
                <c:pt idx="29">
                  <c:v>2003</c:v>
                </c:pt>
                <c:pt idx="30">
                  <c:v>2004</c:v>
                </c:pt>
                <c:pt idx="31">
                  <c:v>2005</c:v>
                </c:pt>
                <c:pt idx="32">
                  <c:v>2006</c:v>
                </c:pt>
                <c:pt idx="33">
                  <c:v>2007</c:v>
                </c:pt>
                <c:pt idx="34">
                  <c:v>2008</c:v>
                </c:pt>
                <c:pt idx="35">
                  <c:v>2009</c:v>
                </c:pt>
                <c:pt idx="36">
                  <c:v>2010</c:v>
                </c:pt>
                <c:pt idx="37">
                  <c:v>2011</c:v>
                </c:pt>
                <c:pt idx="38">
                  <c:v>2012</c:v>
                </c:pt>
                <c:pt idx="39">
                  <c:v>2013</c:v>
                </c:pt>
                <c:pt idx="40">
                  <c:v>2014</c:v>
                </c:pt>
              </c:strCache>
            </c:strRef>
          </c:cat>
          <c:val>
            <c:numRef>
              <c:f>Sheet1!$D$7:$D$50</c:f>
              <c:numCache>
                <c:formatCode>General</c:formatCode>
                <c:ptCount val="41"/>
                <c:pt idx="23" formatCode="0.0">
                  <c:v>27.473088211419078</c:v>
                </c:pt>
                <c:pt idx="24" formatCode="0.0">
                  <c:v>28.660358274593648</c:v>
                </c:pt>
                <c:pt idx="25" formatCode="0.0">
                  <c:v>28.778733449042186</c:v>
                </c:pt>
                <c:pt idx="26" formatCode="0.0">
                  <c:v>29.72200439039144</c:v>
                </c:pt>
                <c:pt idx="27" formatCode="0.0">
                  <c:v>29.608044818525826</c:v>
                </c:pt>
                <c:pt idx="28" formatCode="0.0">
                  <c:v>24.794537125041447</c:v>
                </c:pt>
                <c:pt idx="29" formatCode="0.0">
                  <c:v>19.276009035468991</c:v>
                </c:pt>
                <c:pt idx="30" formatCode="0.0">
                  <c:v>18.275022956318708</c:v>
                </c:pt>
                <c:pt idx="31" formatCode="0.0">
                  <c:v>19.080429667197837</c:v>
                </c:pt>
                <c:pt idx="32" formatCode="0.0">
                  <c:v>19.498281793500052</c:v>
                </c:pt>
                <c:pt idx="33" formatCode="0.0">
                  <c:v>20.014126237838248</c:v>
                </c:pt>
                <c:pt idx="34" formatCode="0.0">
                  <c:v>21.614993327809685</c:v>
                </c:pt>
                <c:pt idx="35" formatCode="0.0">
                  <c:v>23.375288817590274</c:v>
                </c:pt>
                <c:pt idx="36" formatCode="0.0">
                  <c:v>21.274795262604819</c:v>
                </c:pt>
                <c:pt idx="37" formatCode="0.0">
                  <c:v>19.108838686447847</c:v>
                </c:pt>
                <c:pt idx="38" formatCode="0.0">
                  <c:v>17.433585138439465</c:v>
                </c:pt>
              </c:numCache>
            </c:numRef>
          </c:val>
          <c:smooth val="0"/>
        </c:ser>
        <c:ser>
          <c:idx val="4"/>
          <c:order val="3"/>
          <c:tx>
            <c:strRef>
              <c:f>Sheet1!$E$6</c:f>
              <c:strCache>
                <c:ptCount val="1"/>
              </c:strCache>
            </c:strRef>
          </c:tx>
          <c:spPr>
            <a:ln w="38100">
              <a:solidFill>
                <a:srgbClr val="F79646"/>
              </a:solidFill>
            </a:ln>
          </c:spPr>
          <c:marker>
            <c:symbol val="none"/>
          </c:marker>
          <c:cat>
            <c:strRef>
              <c:f>Sheet1!$A$7:$A$50</c:f>
              <c:strCache>
                <c:ptCount val="41"/>
                <c:pt idx="0">
                  <c:v>1974</c:v>
                </c:pt>
                <c:pt idx="1">
                  <c:v>1975</c:v>
                </c:pt>
                <c:pt idx="2">
                  <c:v>1976</c:v>
                </c:pt>
                <c:pt idx="3">
                  <c:v>1977</c:v>
                </c:pt>
                <c:pt idx="4">
                  <c:v>1978</c:v>
                </c:pt>
                <c:pt idx="5">
                  <c:v>1979</c:v>
                </c:pt>
                <c:pt idx="6">
                  <c:v>1980</c:v>
                </c:pt>
                <c:pt idx="7">
                  <c:v>1981</c:v>
                </c:pt>
                <c:pt idx="8">
                  <c:v>1982</c:v>
                </c:pt>
                <c:pt idx="9">
                  <c:v>1983</c:v>
                </c:pt>
                <c:pt idx="10">
                  <c:v>1984</c:v>
                </c:pt>
                <c:pt idx="11">
                  <c:v>1985</c:v>
                </c:pt>
                <c:pt idx="12">
                  <c:v>1986</c:v>
                </c:pt>
                <c:pt idx="13">
                  <c:v>1987</c:v>
                </c:pt>
                <c:pt idx="14">
                  <c:v>1988</c:v>
                </c:pt>
                <c:pt idx="15">
                  <c:v>1989</c:v>
                </c:pt>
                <c:pt idx="16">
                  <c:v>1990</c:v>
                </c:pt>
                <c:pt idx="17">
                  <c:v>1991</c:v>
                </c:pt>
                <c:pt idx="18">
                  <c:v>1992</c:v>
                </c:pt>
                <c:pt idx="19">
                  <c:v>1993</c:v>
                </c:pt>
                <c:pt idx="20">
                  <c:v>1994</c:v>
                </c:pt>
                <c:pt idx="21">
                  <c:v>1995</c:v>
                </c:pt>
                <c:pt idx="22">
                  <c:v>1996</c:v>
                </c:pt>
                <c:pt idx="23">
                  <c:v>1997</c:v>
                </c:pt>
                <c:pt idx="24">
                  <c:v>1998</c:v>
                </c:pt>
                <c:pt idx="25">
                  <c:v>1999</c:v>
                </c:pt>
                <c:pt idx="26">
                  <c:v>2000</c:v>
                </c:pt>
                <c:pt idx="27">
                  <c:v>2001</c:v>
                </c:pt>
                <c:pt idx="28">
                  <c:v>2002</c:v>
                </c:pt>
                <c:pt idx="29">
                  <c:v>2003</c:v>
                </c:pt>
                <c:pt idx="30">
                  <c:v>2004</c:v>
                </c:pt>
                <c:pt idx="31">
                  <c:v>2005</c:v>
                </c:pt>
                <c:pt idx="32">
                  <c:v>2006</c:v>
                </c:pt>
                <c:pt idx="33">
                  <c:v>2007</c:v>
                </c:pt>
                <c:pt idx="34">
                  <c:v>2008</c:v>
                </c:pt>
                <c:pt idx="35">
                  <c:v>2009</c:v>
                </c:pt>
                <c:pt idx="36">
                  <c:v>2010</c:v>
                </c:pt>
                <c:pt idx="37">
                  <c:v>2011</c:v>
                </c:pt>
                <c:pt idx="38">
                  <c:v>2012</c:v>
                </c:pt>
                <c:pt idx="39">
                  <c:v>2013</c:v>
                </c:pt>
                <c:pt idx="40">
                  <c:v>2014</c:v>
                </c:pt>
              </c:strCache>
            </c:strRef>
          </c:cat>
          <c:val>
            <c:numRef>
              <c:f>Sheet1!$E$7:$E$50</c:f>
              <c:numCache>
                <c:formatCode>General</c:formatCode>
                <c:ptCount val="41"/>
              </c:numCache>
            </c:numRef>
          </c:val>
          <c:smooth val="0"/>
        </c:ser>
        <c:ser>
          <c:idx val="0"/>
          <c:order val="4"/>
          <c:tx>
            <c:strRef>
              <c:f>Sheet1!$F$6</c:f>
              <c:strCache>
                <c:ptCount val="1"/>
                <c:pt idx="0">
                  <c:v>Flickor, åk 9</c:v>
                </c:pt>
              </c:strCache>
            </c:strRef>
          </c:tx>
          <c:spPr>
            <a:ln w="38100">
              <a:solidFill>
                <a:srgbClr val="BEBC00"/>
              </a:solidFill>
            </a:ln>
          </c:spPr>
          <c:marker>
            <c:symbol val="none"/>
          </c:marker>
          <c:cat>
            <c:strRef>
              <c:f>Sheet1!$A$7:$A$50</c:f>
              <c:strCache>
                <c:ptCount val="41"/>
                <c:pt idx="0">
                  <c:v>1974</c:v>
                </c:pt>
                <c:pt idx="1">
                  <c:v>1975</c:v>
                </c:pt>
                <c:pt idx="2">
                  <c:v>1976</c:v>
                </c:pt>
                <c:pt idx="3">
                  <c:v>1977</c:v>
                </c:pt>
                <c:pt idx="4">
                  <c:v>1978</c:v>
                </c:pt>
                <c:pt idx="5">
                  <c:v>1979</c:v>
                </c:pt>
                <c:pt idx="6">
                  <c:v>1980</c:v>
                </c:pt>
                <c:pt idx="7">
                  <c:v>1981</c:v>
                </c:pt>
                <c:pt idx="8">
                  <c:v>1982</c:v>
                </c:pt>
                <c:pt idx="9">
                  <c:v>1983</c:v>
                </c:pt>
                <c:pt idx="10">
                  <c:v>1984</c:v>
                </c:pt>
                <c:pt idx="11">
                  <c:v>1985</c:v>
                </c:pt>
                <c:pt idx="12">
                  <c:v>1986</c:v>
                </c:pt>
                <c:pt idx="13">
                  <c:v>1987</c:v>
                </c:pt>
                <c:pt idx="14">
                  <c:v>1988</c:v>
                </c:pt>
                <c:pt idx="15">
                  <c:v>1989</c:v>
                </c:pt>
                <c:pt idx="16">
                  <c:v>1990</c:v>
                </c:pt>
                <c:pt idx="17">
                  <c:v>1991</c:v>
                </c:pt>
                <c:pt idx="18">
                  <c:v>1992</c:v>
                </c:pt>
                <c:pt idx="19">
                  <c:v>1993</c:v>
                </c:pt>
                <c:pt idx="20">
                  <c:v>1994</c:v>
                </c:pt>
                <c:pt idx="21">
                  <c:v>1995</c:v>
                </c:pt>
                <c:pt idx="22">
                  <c:v>1996</c:v>
                </c:pt>
                <c:pt idx="23">
                  <c:v>1997</c:v>
                </c:pt>
                <c:pt idx="24">
                  <c:v>1998</c:v>
                </c:pt>
                <c:pt idx="25">
                  <c:v>1999</c:v>
                </c:pt>
                <c:pt idx="26">
                  <c:v>2000</c:v>
                </c:pt>
                <c:pt idx="27">
                  <c:v>2001</c:v>
                </c:pt>
                <c:pt idx="28">
                  <c:v>2002</c:v>
                </c:pt>
                <c:pt idx="29">
                  <c:v>2003</c:v>
                </c:pt>
                <c:pt idx="30">
                  <c:v>2004</c:v>
                </c:pt>
                <c:pt idx="31">
                  <c:v>2005</c:v>
                </c:pt>
                <c:pt idx="32">
                  <c:v>2006</c:v>
                </c:pt>
                <c:pt idx="33">
                  <c:v>2007</c:v>
                </c:pt>
                <c:pt idx="34">
                  <c:v>2008</c:v>
                </c:pt>
                <c:pt idx="35">
                  <c:v>2009</c:v>
                </c:pt>
                <c:pt idx="36">
                  <c:v>2010</c:v>
                </c:pt>
                <c:pt idx="37">
                  <c:v>2011</c:v>
                </c:pt>
                <c:pt idx="38">
                  <c:v>2012</c:v>
                </c:pt>
                <c:pt idx="39">
                  <c:v>2013</c:v>
                </c:pt>
                <c:pt idx="40">
                  <c:v>2014</c:v>
                </c:pt>
              </c:strCache>
            </c:strRef>
          </c:cat>
          <c:val>
            <c:numRef>
              <c:f>Sheet1!$F$7:$F$50</c:f>
              <c:numCache>
                <c:formatCode>General</c:formatCode>
                <c:ptCount val="41"/>
                <c:pt idx="0">
                  <c:v>45</c:v>
                </c:pt>
                <c:pt idx="1">
                  <c:v>45</c:v>
                </c:pt>
                <c:pt idx="2">
                  <c:v>40</c:v>
                </c:pt>
                <c:pt idx="3">
                  <c:v>40</c:v>
                </c:pt>
                <c:pt idx="4">
                  <c:v>38</c:v>
                </c:pt>
                <c:pt idx="5">
                  <c:v>34</c:v>
                </c:pt>
                <c:pt idx="6">
                  <c:v>33</c:v>
                </c:pt>
                <c:pt idx="7">
                  <c:v>35</c:v>
                </c:pt>
                <c:pt idx="8">
                  <c:v>32</c:v>
                </c:pt>
                <c:pt idx="9">
                  <c:v>30</c:v>
                </c:pt>
              </c:numCache>
            </c:numRef>
          </c:val>
          <c:smooth val="0"/>
        </c:ser>
        <c:ser>
          <c:idx val="5"/>
          <c:order val="5"/>
          <c:tx>
            <c:strRef>
              <c:f>Sheet1!$G$6</c:f>
              <c:strCache>
                <c:ptCount val="1"/>
                <c:pt idx="0">
                  <c:v>Flickor, åk 9</c:v>
                </c:pt>
              </c:strCache>
            </c:strRef>
          </c:tx>
          <c:spPr>
            <a:ln w="38100">
              <a:solidFill>
                <a:srgbClr val="BEBC00"/>
              </a:solidFill>
            </a:ln>
          </c:spPr>
          <c:marker>
            <c:symbol val="none"/>
          </c:marker>
          <c:cat>
            <c:strRef>
              <c:f>Sheet1!$A$7:$A$50</c:f>
              <c:strCache>
                <c:ptCount val="41"/>
                <c:pt idx="0">
                  <c:v>1974</c:v>
                </c:pt>
                <c:pt idx="1">
                  <c:v>1975</c:v>
                </c:pt>
                <c:pt idx="2">
                  <c:v>1976</c:v>
                </c:pt>
                <c:pt idx="3">
                  <c:v>1977</c:v>
                </c:pt>
                <c:pt idx="4">
                  <c:v>1978</c:v>
                </c:pt>
                <c:pt idx="5">
                  <c:v>1979</c:v>
                </c:pt>
                <c:pt idx="6">
                  <c:v>1980</c:v>
                </c:pt>
                <c:pt idx="7">
                  <c:v>1981</c:v>
                </c:pt>
                <c:pt idx="8">
                  <c:v>1982</c:v>
                </c:pt>
                <c:pt idx="9">
                  <c:v>1983</c:v>
                </c:pt>
                <c:pt idx="10">
                  <c:v>1984</c:v>
                </c:pt>
                <c:pt idx="11">
                  <c:v>1985</c:v>
                </c:pt>
                <c:pt idx="12">
                  <c:v>1986</c:v>
                </c:pt>
                <c:pt idx="13">
                  <c:v>1987</c:v>
                </c:pt>
                <c:pt idx="14">
                  <c:v>1988</c:v>
                </c:pt>
                <c:pt idx="15">
                  <c:v>1989</c:v>
                </c:pt>
                <c:pt idx="16">
                  <c:v>1990</c:v>
                </c:pt>
                <c:pt idx="17">
                  <c:v>1991</c:v>
                </c:pt>
                <c:pt idx="18">
                  <c:v>1992</c:v>
                </c:pt>
                <c:pt idx="19">
                  <c:v>1993</c:v>
                </c:pt>
                <c:pt idx="20">
                  <c:v>1994</c:v>
                </c:pt>
                <c:pt idx="21">
                  <c:v>1995</c:v>
                </c:pt>
                <c:pt idx="22">
                  <c:v>1996</c:v>
                </c:pt>
                <c:pt idx="23">
                  <c:v>1997</c:v>
                </c:pt>
                <c:pt idx="24">
                  <c:v>1998</c:v>
                </c:pt>
                <c:pt idx="25">
                  <c:v>1999</c:v>
                </c:pt>
                <c:pt idx="26">
                  <c:v>2000</c:v>
                </c:pt>
                <c:pt idx="27">
                  <c:v>2001</c:v>
                </c:pt>
                <c:pt idx="28">
                  <c:v>2002</c:v>
                </c:pt>
                <c:pt idx="29">
                  <c:v>2003</c:v>
                </c:pt>
                <c:pt idx="30">
                  <c:v>2004</c:v>
                </c:pt>
                <c:pt idx="31">
                  <c:v>2005</c:v>
                </c:pt>
                <c:pt idx="32">
                  <c:v>2006</c:v>
                </c:pt>
                <c:pt idx="33">
                  <c:v>2007</c:v>
                </c:pt>
                <c:pt idx="34">
                  <c:v>2008</c:v>
                </c:pt>
                <c:pt idx="35">
                  <c:v>2009</c:v>
                </c:pt>
                <c:pt idx="36">
                  <c:v>2010</c:v>
                </c:pt>
                <c:pt idx="37">
                  <c:v>2011</c:v>
                </c:pt>
                <c:pt idx="38">
                  <c:v>2012</c:v>
                </c:pt>
                <c:pt idx="39">
                  <c:v>2013</c:v>
                </c:pt>
                <c:pt idx="40">
                  <c:v>2014</c:v>
                </c:pt>
              </c:strCache>
            </c:strRef>
          </c:cat>
          <c:val>
            <c:numRef>
              <c:f>Sheet1!$G$7:$G$50</c:f>
              <c:numCache>
                <c:formatCode>General</c:formatCode>
                <c:ptCount val="41"/>
                <c:pt idx="9">
                  <c:v>22</c:v>
                </c:pt>
                <c:pt idx="10">
                  <c:v>22</c:v>
                </c:pt>
                <c:pt idx="11">
                  <c:v>21</c:v>
                </c:pt>
                <c:pt idx="12">
                  <c:v>22</c:v>
                </c:pt>
                <c:pt idx="13">
                  <c:v>24</c:v>
                </c:pt>
                <c:pt idx="14">
                  <c:v>24</c:v>
                </c:pt>
                <c:pt idx="15" formatCode="0.0">
                  <c:v>29.424469128429873</c:v>
                </c:pt>
                <c:pt idx="16" formatCode="0.0">
                  <c:v>30.98818761459216</c:v>
                </c:pt>
                <c:pt idx="17" formatCode="0.0">
                  <c:v>27.063933814362816</c:v>
                </c:pt>
                <c:pt idx="18" formatCode="0.0">
                  <c:v>27.534471478863072</c:v>
                </c:pt>
                <c:pt idx="19" formatCode="0.0">
                  <c:v>26.036490908859616</c:v>
                </c:pt>
                <c:pt idx="20" formatCode="0.0">
                  <c:v>29.052221547458583</c:v>
                </c:pt>
                <c:pt idx="21" formatCode="0.0">
                  <c:v>27.498644248985098</c:v>
                </c:pt>
                <c:pt idx="22" formatCode="0.0">
                  <c:v>26.002547396422131</c:v>
                </c:pt>
                <c:pt idx="23" formatCode="0.0">
                  <c:v>30.157880766890496</c:v>
                </c:pt>
                <c:pt idx="38" formatCode="0.0">
                  <c:v>18.202081401587844</c:v>
                </c:pt>
                <c:pt idx="39" formatCode="0.0">
                  <c:v>16.397813539512292</c:v>
                </c:pt>
                <c:pt idx="40" formatCode="###0.0">
                  <c:v>16.928379081263117</c:v>
                </c:pt>
              </c:numCache>
            </c:numRef>
          </c:val>
          <c:smooth val="0"/>
        </c:ser>
        <c:ser>
          <c:idx val="6"/>
          <c:order val="6"/>
          <c:tx>
            <c:strRef>
              <c:f>Sheet1!$H$6</c:f>
              <c:strCache>
                <c:ptCount val="1"/>
                <c:pt idx="0">
                  <c:v>Flickor, åk 9</c:v>
                </c:pt>
              </c:strCache>
            </c:strRef>
          </c:tx>
          <c:spPr>
            <a:ln w="38100">
              <a:solidFill>
                <a:srgbClr val="BEBC00"/>
              </a:solidFill>
            </a:ln>
          </c:spPr>
          <c:marker>
            <c:symbol val="none"/>
          </c:marker>
          <c:cat>
            <c:strRef>
              <c:f>Sheet1!$A$7:$A$50</c:f>
              <c:strCache>
                <c:ptCount val="41"/>
                <c:pt idx="0">
                  <c:v>1974</c:v>
                </c:pt>
                <c:pt idx="1">
                  <c:v>1975</c:v>
                </c:pt>
                <c:pt idx="2">
                  <c:v>1976</c:v>
                </c:pt>
                <c:pt idx="3">
                  <c:v>1977</c:v>
                </c:pt>
                <c:pt idx="4">
                  <c:v>1978</c:v>
                </c:pt>
                <c:pt idx="5">
                  <c:v>1979</c:v>
                </c:pt>
                <c:pt idx="6">
                  <c:v>1980</c:v>
                </c:pt>
                <c:pt idx="7">
                  <c:v>1981</c:v>
                </c:pt>
                <c:pt idx="8">
                  <c:v>1982</c:v>
                </c:pt>
                <c:pt idx="9">
                  <c:v>1983</c:v>
                </c:pt>
                <c:pt idx="10">
                  <c:v>1984</c:v>
                </c:pt>
                <c:pt idx="11">
                  <c:v>1985</c:v>
                </c:pt>
                <c:pt idx="12">
                  <c:v>1986</c:v>
                </c:pt>
                <c:pt idx="13">
                  <c:v>1987</c:v>
                </c:pt>
                <c:pt idx="14">
                  <c:v>1988</c:v>
                </c:pt>
                <c:pt idx="15">
                  <c:v>1989</c:v>
                </c:pt>
                <c:pt idx="16">
                  <c:v>1990</c:v>
                </c:pt>
                <c:pt idx="17">
                  <c:v>1991</c:v>
                </c:pt>
                <c:pt idx="18">
                  <c:v>1992</c:v>
                </c:pt>
                <c:pt idx="19">
                  <c:v>1993</c:v>
                </c:pt>
                <c:pt idx="20">
                  <c:v>1994</c:v>
                </c:pt>
                <c:pt idx="21">
                  <c:v>1995</c:v>
                </c:pt>
                <c:pt idx="22">
                  <c:v>1996</c:v>
                </c:pt>
                <c:pt idx="23">
                  <c:v>1997</c:v>
                </c:pt>
                <c:pt idx="24">
                  <c:v>1998</c:v>
                </c:pt>
                <c:pt idx="25">
                  <c:v>1999</c:v>
                </c:pt>
                <c:pt idx="26">
                  <c:v>2000</c:v>
                </c:pt>
                <c:pt idx="27">
                  <c:v>2001</c:v>
                </c:pt>
                <c:pt idx="28">
                  <c:v>2002</c:v>
                </c:pt>
                <c:pt idx="29">
                  <c:v>2003</c:v>
                </c:pt>
                <c:pt idx="30">
                  <c:v>2004</c:v>
                </c:pt>
                <c:pt idx="31">
                  <c:v>2005</c:v>
                </c:pt>
                <c:pt idx="32">
                  <c:v>2006</c:v>
                </c:pt>
                <c:pt idx="33">
                  <c:v>2007</c:v>
                </c:pt>
                <c:pt idx="34">
                  <c:v>2008</c:v>
                </c:pt>
                <c:pt idx="35">
                  <c:v>2009</c:v>
                </c:pt>
                <c:pt idx="36">
                  <c:v>2010</c:v>
                </c:pt>
                <c:pt idx="37">
                  <c:v>2011</c:v>
                </c:pt>
                <c:pt idx="38">
                  <c:v>2012</c:v>
                </c:pt>
                <c:pt idx="39">
                  <c:v>2013</c:v>
                </c:pt>
                <c:pt idx="40">
                  <c:v>2014</c:v>
                </c:pt>
              </c:strCache>
            </c:strRef>
          </c:cat>
          <c:val>
            <c:numRef>
              <c:f>Sheet1!$H$7:$H$50</c:f>
              <c:numCache>
                <c:formatCode>General</c:formatCode>
                <c:ptCount val="41"/>
                <c:pt idx="23" formatCode="0.0">
                  <c:v>35.774342086416667</c:v>
                </c:pt>
                <c:pt idx="24" formatCode="0.0">
                  <c:v>34.407057177796162</c:v>
                </c:pt>
                <c:pt idx="25" formatCode="0.0">
                  <c:v>37.486974375140477</c:v>
                </c:pt>
                <c:pt idx="26" formatCode="0.0">
                  <c:v>35.875947523266312</c:v>
                </c:pt>
                <c:pt idx="27" formatCode="0.0">
                  <c:v>35.697860957890057</c:v>
                </c:pt>
                <c:pt idx="28" formatCode="0.0">
                  <c:v>34.309458096485201</c:v>
                </c:pt>
                <c:pt idx="29" formatCode="0.0">
                  <c:v>30.40974181725127</c:v>
                </c:pt>
                <c:pt idx="30" formatCode="0.0">
                  <c:v>29.476922466781744</c:v>
                </c:pt>
                <c:pt idx="31" formatCode="0.0">
                  <c:v>29.780007969975188</c:v>
                </c:pt>
                <c:pt idx="32" formatCode="0.0">
                  <c:v>26.890832261192699</c:v>
                </c:pt>
                <c:pt idx="33" formatCode="0.0">
                  <c:v>29.773193283831713</c:v>
                </c:pt>
                <c:pt idx="34" formatCode="0.0">
                  <c:v>28.485434965908954</c:v>
                </c:pt>
                <c:pt idx="35" formatCode="0.0">
                  <c:v>30.691889548663852</c:v>
                </c:pt>
                <c:pt idx="36" formatCode="0.0">
                  <c:v>28.634464241770647</c:v>
                </c:pt>
                <c:pt idx="37" formatCode="0.0">
                  <c:v>26.671243543773734</c:v>
                </c:pt>
                <c:pt idx="38" formatCode="0.0">
                  <c:v>23.691771803333957</c:v>
                </c:pt>
              </c:numCache>
            </c:numRef>
          </c:val>
          <c:smooth val="0"/>
        </c:ser>
        <c:ser>
          <c:idx val="7"/>
          <c:order val="7"/>
          <c:tx>
            <c:strRef>
              <c:f>Sheet1!$I$6</c:f>
              <c:strCache>
                <c:ptCount val="1"/>
              </c:strCache>
            </c:strRef>
          </c:tx>
          <c:marker>
            <c:symbol val="none"/>
          </c:marker>
          <c:cat>
            <c:strRef>
              <c:f>Sheet1!$A$7:$A$50</c:f>
              <c:strCache>
                <c:ptCount val="41"/>
                <c:pt idx="0">
                  <c:v>1974</c:v>
                </c:pt>
                <c:pt idx="1">
                  <c:v>1975</c:v>
                </c:pt>
                <c:pt idx="2">
                  <c:v>1976</c:v>
                </c:pt>
                <c:pt idx="3">
                  <c:v>1977</c:v>
                </c:pt>
                <c:pt idx="4">
                  <c:v>1978</c:v>
                </c:pt>
                <c:pt idx="5">
                  <c:v>1979</c:v>
                </c:pt>
                <c:pt idx="6">
                  <c:v>1980</c:v>
                </c:pt>
                <c:pt idx="7">
                  <c:v>1981</c:v>
                </c:pt>
                <c:pt idx="8">
                  <c:v>1982</c:v>
                </c:pt>
                <c:pt idx="9">
                  <c:v>1983</c:v>
                </c:pt>
                <c:pt idx="10">
                  <c:v>1984</c:v>
                </c:pt>
                <c:pt idx="11">
                  <c:v>1985</c:v>
                </c:pt>
                <c:pt idx="12">
                  <c:v>1986</c:v>
                </c:pt>
                <c:pt idx="13">
                  <c:v>1987</c:v>
                </c:pt>
                <c:pt idx="14">
                  <c:v>1988</c:v>
                </c:pt>
                <c:pt idx="15">
                  <c:v>1989</c:v>
                </c:pt>
                <c:pt idx="16">
                  <c:v>1990</c:v>
                </c:pt>
                <c:pt idx="17">
                  <c:v>1991</c:v>
                </c:pt>
                <c:pt idx="18">
                  <c:v>1992</c:v>
                </c:pt>
                <c:pt idx="19">
                  <c:v>1993</c:v>
                </c:pt>
                <c:pt idx="20">
                  <c:v>1994</c:v>
                </c:pt>
                <c:pt idx="21">
                  <c:v>1995</c:v>
                </c:pt>
                <c:pt idx="22">
                  <c:v>1996</c:v>
                </c:pt>
                <c:pt idx="23">
                  <c:v>1997</c:v>
                </c:pt>
                <c:pt idx="24">
                  <c:v>1998</c:v>
                </c:pt>
                <c:pt idx="25">
                  <c:v>1999</c:v>
                </c:pt>
                <c:pt idx="26">
                  <c:v>2000</c:v>
                </c:pt>
                <c:pt idx="27">
                  <c:v>2001</c:v>
                </c:pt>
                <c:pt idx="28">
                  <c:v>2002</c:v>
                </c:pt>
                <c:pt idx="29">
                  <c:v>2003</c:v>
                </c:pt>
                <c:pt idx="30">
                  <c:v>2004</c:v>
                </c:pt>
                <c:pt idx="31">
                  <c:v>2005</c:v>
                </c:pt>
                <c:pt idx="32">
                  <c:v>2006</c:v>
                </c:pt>
                <c:pt idx="33">
                  <c:v>2007</c:v>
                </c:pt>
                <c:pt idx="34">
                  <c:v>2008</c:v>
                </c:pt>
                <c:pt idx="35">
                  <c:v>2009</c:v>
                </c:pt>
                <c:pt idx="36">
                  <c:v>2010</c:v>
                </c:pt>
                <c:pt idx="37">
                  <c:v>2011</c:v>
                </c:pt>
                <c:pt idx="38">
                  <c:v>2012</c:v>
                </c:pt>
                <c:pt idx="39">
                  <c:v>2013</c:v>
                </c:pt>
                <c:pt idx="40">
                  <c:v>2014</c:v>
                </c:pt>
              </c:strCache>
            </c:strRef>
          </c:cat>
          <c:val>
            <c:numRef>
              <c:f>Sheet1!$I$7:$I$50</c:f>
              <c:numCache>
                <c:formatCode>General</c:formatCode>
                <c:ptCount val="41"/>
              </c:numCache>
            </c:numRef>
          </c:val>
          <c:smooth val="0"/>
        </c:ser>
        <c:ser>
          <c:idx val="8"/>
          <c:order val="8"/>
          <c:tx>
            <c:strRef>
              <c:f>Sheet1!$J$6</c:f>
              <c:strCache>
                <c:ptCount val="1"/>
              </c:strCache>
            </c:strRef>
          </c:tx>
          <c:marker>
            <c:symbol val="none"/>
          </c:marker>
          <c:cat>
            <c:strRef>
              <c:f>Sheet1!$A$7:$A$50</c:f>
              <c:strCache>
                <c:ptCount val="41"/>
                <c:pt idx="0">
                  <c:v>1974</c:v>
                </c:pt>
                <c:pt idx="1">
                  <c:v>1975</c:v>
                </c:pt>
                <c:pt idx="2">
                  <c:v>1976</c:v>
                </c:pt>
                <c:pt idx="3">
                  <c:v>1977</c:v>
                </c:pt>
                <c:pt idx="4">
                  <c:v>1978</c:v>
                </c:pt>
                <c:pt idx="5">
                  <c:v>1979</c:v>
                </c:pt>
                <c:pt idx="6">
                  <c:v>1980</c:v>
                </c:pt>
                <c:pt idx="7">
                  <c:v>1981</c:v>
                </c:pt>
                <c:pt idx="8">
                  <c:v>1982</c:v>
                </c:pt>
                <c:pt idx="9">
                  <c:v>1983</c:v>
                </c:pt>
                <c:pt idx="10">
                  <c:v>1984</c:v>
                </c:pt>
                <c:pt idx="11">
                  <c:v>1985</c:v>
                </c:pt>
                <c:pt idx="12">
                  <c:v>1986</c:v>
                </c:pt>
                <c:pt idx="13">
                  <c:v>1987</c:v>
                </c:pt>
                <c:pt idx="14">
                  <c:v>1988</c:v>
                </c:pt>
                <c:pt idx="15">
                  <c:v>1989</c:v>
                </c:pt>
                <c:pt idx="16">
                  <c:v>1990</c:v>
                </c:pt>
                <c:pt idx="17">
                  <c:v>1991</c:v>
                </c:pt>
                <c:pt idx="18">
                  <c:v>1992</c:v>
                </c:pt>
                <c:pt idx="19">
                  <c:v>1993</c:v>
                </c:pt>
                <c:pt idx="20">
                  <c:v>1994</c:v>
                </c:pt>
                <c:pt idx="21">
                  <c:v>1995</c:v>
                </c:pt>
                <c:pt idx="22">
                  <c:v>1996</c:v>
                </c:pt>
                <c:pt idx="23">
                  <c:v>1997</c:v>
                </c:pt>
                <c:pt idx="24">
                  <c:v>1998</c:v>
                </c:pt>
                <c:pt idx="25">
                  <c:v>1999</c:v>
                </c:pt>
                <c:pt idx="26">
                  <c:v>2000</c:v>
                </c:pt>
                <c:pt idx="27">
                  <c:v>2001</c:v>
                </c:pt>
                <c:pt idx="28">
                  <c:v>2002</c:v>
                </c:pt>
                <c:pt idx="29">
                  <c:v>2003</c:v>
                </c:pt>
                <c:pt idx="30">
                  <c:v>2004</c:v>
                </c:pt>
                <c:pt idx="31">
                  <c:v>2005</c:v>
                </c:pt>
                <c:pt idx="32">
                  <c:v>2006</c:v>
                </c:pt>
                <c:pt idx="33">
                  <c:v>2007</c:v>
                </c:pt>
                <c:pt idx="34">
                  <c:v>2008</c:v>
                </c:pt>
                <c:pt idx="35">
                  <c:v>2009</c:v>
                </c:pt>
                <c:pt idx="36">
                  <c:v>2010</c:v>
                </c:pt>
                <c:pt idx="37">
                  <c:v>2011</c:v>
                </c:pt>
                <c:pt idx="38">
                  <c:v>2012</c:v>
                </c:pt>
                <c:pt idx="39">
                  <c:v>2013</c:v>
                </c:pt>
                <c:pt idx="40">
                  <c:v>2014</c:v>
                </c:pt>
              </c:strCache>
            </c:strRef>
          </c:cat>
          <c:val>
            <c:numRef>
              <c:f>Sheet1!$J$7:$J$50</c:f>
              <c:numCache>
                <c:formatCode>General</c:formatCode>
                <c:ptCount val="41"/>
              </c:numCache>
            </c:numRef>
          </c:val>
          <c:smooth val="0"/>
        </c:ser>
        <c:ser>
          <c:idx val="9"/>
          <c:order val="9"/>
          <c:tx>
            <c:strRef>
              <c:f>Sheet1!$K$6</c:f>
              <c:strCache>
                <c:ptCount val="1"/>
                <c:pt idx="0">
                  <c:v>Pojkar, gy 2 </c:v>
                </c:pt>
              </c:strCache>
            </c:strRef>
          </c:tx>
          <c:spPr>
            <a:ln w="38100">
              <a:solidFill>
                <a:srgbClr val="F29200"/>
              </a:solidFill>
            </a:ln>
          </c:spPr>
          <c:marker>
            <c:symbol val="none"/>
          </c:marker>
          <c:cat>
            <c:strRef>
              <c:f>Sheet1!$A$7:$A$50</c:f>
              <c:strCache>
                <c:ptCount val="41"/>
                <c:pt idx="0">
                  <c:v>1974</c:v>
                </c:pt>
                <c:pt idx="1">
                  <c:v>1975</c:v>
                </c:pt>
                <c:pt idx="2">
                  <c:v>1976</c:v>
                </c:pt>
                <c:pt idx="3">
                  <c:v>1977</c:v>
                </c:pt>
                <c:pt idx="4">
                  <c:v>1978</c:v>
                </c:pt>
                <c:pt idx="5">
                  <c:v>1979</c:v>
                </c:pt>
                <c:pt idx="6">
                  <c:v>1980</c:v>
                </c:pt>
                <c:pt idx="7">
                  <c:v>1981</c:v>
                </c:pt>
                <c:pt idx="8">
                  <c:v>1982</c:v>
                </c:pt>
                <c:pt idx="9">
                  <c:v>1983</c:v>
                </c:pt>
                <c:pt idx="10">
                  <c:v>1984</c:v>
                </c:pt>
                <c:pt idx="11">
                  <c:v>1985</c:v>
                </c:pt>
                <c:pt idx="12">
                  <c:v>1986</c:v>
                </c:pt>
                <c:pt idx="13">
                  <c:v>1987</c:v>
                </c:pt>
                <c:pt idx="14">
                  <c:v>1988</c:v>
                </c:pt>
                <c:pt idx="15">
                  <c:v>1989</c:v>
                </c:pt>
                <c:pt idx="16">
                  <c:v>1990</c:v>
                </c:pt>
                <c:pt idx="17">
                  <c:v>1991</c:v>
                </c:pt>
                <c:pt idx="18">
                  <c:v>1992</c:v>
                </c:pt>
                <c:pt idx="19">
                  <c:v>1993</c:v>
                </c:pt>
                <c:pt idx="20">
                  <c:v>1994</c:v>
                </c:pt>
                <c:pt idx="21">
                  <c:v>1995</c:v>
                </c:pt>
                <c:pt idx="22">
                  <c:v>1996</c:v>
                </c:pt>
                <c:pt idx="23">
                  <c:v>1997</c:v>
                </c:pt>
                <c:pt idx="24">
                  <c:v>1998</c:v>
                </c:pt>
                <c:pt idx="25">
                  <c:v>1999</c:v>
                </c:pt>
                <c:pt idx="26">
                  <c:v>2000</c:v>
                </c:pt>
                <c:pt idx="27">
                  <c:v>2001</c:v>
                </c:pt>
                <c:pt idx="28">
                  <c:v>2002</c:v>
                </c:pt>
                <c:pt idx="29">
                  <c:v>2003</c:v>
                </c:pt>
                <c:pt idx="30">
                  <c:v>2004</c:v>
                </c:pt>
                <c:pt idx="31">
                  <c:v>2005</c:v>
                </c:pt>
                <c:pt idx="32">
                  <c:v>2006</c:v>
                </c:pt>
                <c:pt idx="33">
                  <c:v>2007</c:v>
                </c:pt>
                <c:pt idx="34">
                  <c:v>2008</c:v>
                </c:pt>
                <c:pt idx="35">
                  <c:v>2009</c:v>
                </c:pt>
                <c:pt idx="36">
                  <c:v>2010</c:v>
                </c:pt>
                <c:pt idx="37">
                  <c:v>2011</c:v>
                </c:pt>
                <c:pt idx="38">
                  <c:v>2012</c:v>
                </c:pt>
                <c:pt idx="39">
                  <c:v>2013</c:v>
                </c:pt>
                <c:pt idx="40">
                  <c:v>2014</c:v>
                </c:pt>
              </c:strCache>
            </c:strRef>
          </c:cat>
          <c:val>
            <c:numRef>
              <c:f>Sheet1!$K$7:$K$50</c:f>
              <c:numCache>
                <c:formatCode>General</c:formatCode>
                <c:ptCount val="41"/>
                <c:pt idx="30" formatCode="0.0">
                  <c:v>30.555158320109047</c:v>
                </c:pt>
                <c:pt idx="31" formatCode="0.0">
                  <c:v>30.378570924795518</c:v>
                </c:pt>
                <c:pt idx="32" formatCode="0.0">
                  <c:v>32.30549718886396</c:v>
                </c:pt>
                <c:pt idx="33" formatCode="0.0">
                  <c:v>35.551107587587907</c:v>
                </c:pt>
                <c:pt idx="34" formatCode="0.0">
                  <c:v>33.106230869540013</c:v>
                </c:pt>
                <c:pt idx="35" formatCode="0.0">
                  <c:v>33.600191880468017</c:v>
                </c:pt>
                <c:pt idx="36" formatCode="0.0">
                  <c:v>34.982135667116481</c:v>
                </c:pt>
                <c:pt idx="37" formatCode="0.0">
                  <c:v>32.583014665134023</c:v>
                </c:pt>
                <c:pt idx="38" formatCode="0.0">
                  <c:v>34.105114214368683</c:v>
                </c:pt>
              </c:numCache>
            </c:numRef>
          </c:val>
          <c:smooth val="0"/>
        </c:ser>
        <c:ser>
          <c:idx val="10"/>
          <c:order val="10"/>
          <c:tx>
            <c:strRef>
              <c:f>Sheet1!$L$6</c:f>
              <c:strCache>
                <c:ptCount val="1"/>
              </c:strCache>
            </c:strRef>
          </c:tx>
          <c:spPr>
            <a:ln w="38100">
              <a:solidFill>
                <a:srgbClr val="F29200"/>
              </a:solidFill>
            </a:ln>
          </c:spPr>
          <c:marker>
            <c:symbol val="none"/>
          </c:marker>
          <c:dPt>
            <c:idx val="36"/>
            <c:bubble3D val="0"/>
          </c:dPt>
          <c:dPt>
            <c:idx val="37"/>
            <c:bubble3D val="0"/>
          </c:dPt>
          <c:cat>
            <c:strRef>
              <c:f>Sheet1!$A$7:$A$50</c:f>
              <c:strCache>
                <c:ptCount val="41"/>
                <c:pt idx="0">
                  <c:v>1974</c:v>
                </c:pt>
                <c:pt idx="1">
                  <c:v>1975</c:v>
                </c:pt>
                <c:pt idx="2">
                  <c:v>1976</c:v>
                </c:pt>
                <c:pt idx="3">
                  <c:v>1977</c:v>
                </c:pt>
                <c:pt idx="4">
                  <c:v>1978</c:v>
                </c:pt>
                <c:pt idx="5">
                  <c:v>1979</c:v>
                </c:pt>
                <c:pt idx="6">
                  <c:v>1980</c:v>
                </c:pt>
                <c:pt idx="7">
                  <c:v>1981</c:v>
                </c:pt>
                <c:pt idx="8">
                  <c:v>1982</c:v>
                </c:pt>
                <c:pt idx="9">
                  <c:v>1983</c:v>
                </c:pt>
                <c:pt idx="10">
                  <c:v>1984</c:v>
                </c:pt>
                <c:pt idx="11">
                  <c:v>1985</c:v>
                </c:pt>
                <c:pt idx="12">
                  <c:v>1986</c:v>
                </c:pt>
                <c:pt idx="13">
                  <c:v>1987</c:v>
                </c:pt>
                <c:pt idx="14">
                  <c:v>1988</c:v>
                </c:pt>
                <c:pt idx="15">
                  <c:v>1989</c:v>
                </c:pt>
                <c:pt idx="16">
                  <c:v>1990</c:v>
                </c:pt>
                <c:pt idx="17">
                  <c:v>1991</c:v>
                </c:pt>
                <c:pt idx="18">
                  <c:v>1992</c:v>
                </c:pt>
                <c:pt idx="19">
                  <c:v>1993</c:v>
                </c:pt>
                <c:pt idx="20">
                  <c:v>1994</c:v>
                </c:pt>
                <c:pt idx="21">
                  <c:v>1995</c:v>
                </c:pt>
                <c:pt idx="22">
                  <c:v>1996</c:v>
                </c:pt>
                <c:pt idx="23">
                  <c:v>1997</c:v>
                </c:pt>
                <c:pt idx="24">
                  <c:v>1998</c:v>
                </c:pt>
                <c:pt idx="25">
                  <c:v>1999</c:v>
                </c:pt>
                <c:pt idx="26">
                  <c:v>2000</c:v>
                </c:pt>
                <c:pt idx="27">
                  <c:v>2001</c:v>
                </c:pt>
                <c:pt idx="28">
                  <c:v>2002</c:v>
                </c:pt>
                <c:pt idx="29">
                  <c:v>2003</c:v>
                </c:pt>
                <c:pt idx="30">
                  <c:v>2004</c:v>
                </c:pt>
                <c:pt idx="31">
                  <c:v>2005</c:v>
                </c:pt>
                <c:pt idx="32">
                  <c:v>2006</c:v>
                </c:pt>
                <c:pt idx="33">
                  <c:v>2007</c:v>
                </c:pt>
                <c:pt idx="34">
                  <c:v>2008</c:v>
                </c:pt>
                <c:pt idx="35">
                  <c:v>2009</c:v>
                </c:pt>
                <c:pt idx="36">
                  <c:v>2010</c:v>
                </c:pt>
                <c:pt idx="37">
                  <c:v>2011</c:v>
                </c:pt>
                <c:pt idx="38">
                  <c:v>2012</c:v>
                </c:pt>
                <c:pt idx="39">
                  <c:v>2013</c:v>
                </c:pt>
                <c:pt idx="40">
                  <c:v>2014</c:v>
                </c:pt>
              </c:strCache>
            </c:strRef>
          </c:cat>
          <c:val>
            <c:numRef>
              <c:f>Sheet1!$L$7:$L$50</c:f>
              <c:numCache>
                <c:formatCode>General</c:formatCode>
                <c:ptCount val="41"/>
                <c:pt idx="38" formatCode="0.0">
                  <c:v>25.728557700042437</c:v>
                </c:pt>
                <c:pt idx="39" formatCode="###0.00">
                  <c:v>25.380601684319249</c:v>
                </c:pt>
                <c:pt idx="40" formatCode="###0.00">
                  <c:v>28.113346885714051</c:v>
                </c:pt>
              </c:numCache>
            </c:numRef>
          </c:val>
          <c:smooth val="0"/>
        </c:ser>
        <c:ser>
          <c:idx val="11"/>
          <c:order val="11"/>
          <c:tx>
            <c:strRef>
              <c:f>Sheet1!$M$6</c:f>
              <c:strCache>
                <c:ptCount val="1"/>
                <c:pt idx="0">
                  <c:v>Flickor, gy 2</c:v>
                </c:pt>
              </c:strCache>
            </c:strRef>
          </c:tx>
          <c:spPr>
            <a:ln w="38100">
              <a:solidFill>
                <a:srgbClr val="B32B31"/>
              </a:solidFill>
            </a:ln>
          </c:spPr>
          <c:marker>
            <c:symbol val="none"/>
          </c:marker>
          <c:cat>
            <c:strRef>
              <c:f>Sheet1!$A$7:$A$50</c:f>
              <c:strCache>
                <c:ptCount val="41"/>
                <c:pt idx="0">
                  <c:v>1974</c:v>
                </c:pt>
                <c:pt idx="1">
                  <c:v>1975</c:v>
                </c:pt>
                <c:pt idx="2">
                  <c:v>1976</c:v>
                </c:pt>
                <c:pt idx="3">
                  <c:v>1977</c:v>
                </c:pt>
                <c:pt idx="4">
                  <c:v>1978</c:v>
                </c:pt>
                <c:pt idx="5">
                  <c:v>1979</c:v>
                </c:pt>
                <c:pt idx="6">
                  <c:v>1980</c:v>
                </c:pt>
                <c:pt idx="7">
                  <c:v>1981</c:v>
                </c:pt>
                <c:pt idx="8">
                  <c:v>1982</c:v>
                </c:pt>
                <c:pt idx="9">
                  <c:v>1983</c:v>
                </c:pt>
                <c:pt idx="10">
                  <c:v>1984</c:v>
                </c:pt>
                <c:pt idx="11">
                  <c:v>1985</c:v>
                </c:pt>
                <c:pt idx="12">
                  <c:v>1986</c:v>
                </c:pt>
                <c:pt idx="13">
                  <c:v>1987</c:v>
                </c:pt>
                <c:pt idx="14">
                  <c:v>1988</c:v>
                </c:pt>
                <c:pt idx="15">
                  <c:v>1989</c:v>
                </c:pt>
                <c:pt idx="16">
                  <c:v>1990</c:v>
                </c:pt>
                <c:pt idx="17">
                  <c:v>1991</c:v>
                </c:pt>
                <c:pt idx="18">
                  <c:v>1992</c:v>
                </c:pt>
                <c:pt idx="19">
                  <c:v>1993</c:v>
                </c:pt>
                <c:pt idx="20">
                  <c:v>1994</c:v>
                </c:pt>
                <c:pt idx="21">
                  <c:v>1995</c:v>
                </c:pt>
                <c:pt idx="22">
                  <c:v>1996</c:v>
                </c:pt>
                <c:pt idx="23">
                  <c:v>1997</c:v>
                </c:pt>
                <c:pt idx="24">
                  <c:v>1998</c:v>
                </c:pt>
                <c:pt idx="25">
                  <c:v>1999</c:v>
                </c:pt>
                <c:pt idx="26">
                  <c:v>2000</c:v>
                </c:pt>
                <c:pt idx="27">
                  <c:v>2001</c:v>
                </c:pt>
                <c:pt idx="28">
                  <c:v>2002</c:v>
                </c:pt>
                <c:pt idx="29">
                  <c:v>2003</c:v>
                </c:pt>
                <c:pt idx="30">
                  <c:v>2004</c:v>
                </c:pt>
                <c:pt idx="31">
                  <c:v>2005</c:v>
                </c:pt>
                <c:pt idx="32">
                  <c:v>2006</c:v>
                </c:pt>
                <c:pt idx="33">
                  <c:v>2007</c:v>
                </c:pt>
                <c:pt idx="34">
                  <c:v>2008</c:v>
                </c:pt>
                <c:pt idx="35">
                  <c:v>2009</c:v>
                </c:pt>
                <c:pt idx="36">
                  <c:v>2010</c:v>
                </c:pt>
                <c:pt idx="37">
                  <c:v>2011</c:v>
                </c:pt>
                <c:pt idx="38">
                  <c:v>2012</c:v>
                </c:pt>
                <c:pt idx="39">
                  <c:v>2013</c:v>
                </c:pt>
                <c:pt idx="40">
                  <c:v>2014</c:v>
                </c:pt>
              </c:strCache>
            </c:strRef>
          </c:cat>
          <c:val>
            <c:numRef>
              <c:f>Sheet1!$M$7:$M$50</c:f>
              <c:numCache>
                <c:formatCode>General</c:formatCode>
                <c:ptCount val="41"/>
                <c:pt idx="30" formatCode="###0.0">
                  <c:v>37.298783803285431</c:v>
                </c:pt>
                <c:pt idx="31" formatCode="###0.0">
                  <c:v>39.622777631226214</c:v>
                </c:pt>
                <c:pt idx="32" formatCode="###0.0">
                  <c:v>39.861407643753793</c:v>
                </c:pt>
                <c:pt idx="33" formatCode="###0.0">
                  <c:v>40.11607129028296</c:v>
                </c:pt>
                <c:pt idx="34" formatCode="###0.0">
                  <c:v>39.492342043826717</c:v>
                </c:pt>
                <c:pt idx="35" formatCode="###0.0">
                  <c:v>42.093800697124095</c:v>
                </c:pt>
                <c:pt idx="36" formatCode="###0.0">
                  <c:v>42.550386392826113</c:v>
                </c:pt>
                <c:pt idx="37" formatCode="###0.0">
                  <c:v>39.508600986523263</c:v>
                </c:pt>
                <c:pt idx="38" formatCode="###0.0">
                  <c:v>39.284028100404882</c:v>
                </c:pt>
              </c:numCache>
            </c:numRef>
          </c:val>
          <c:smooth val="0"/>
        </c:ser>
        <c:ser>
          <c:idx val="12"/>
          <c:order val="12"/>
          <c:tx>
            <c:strRef>
              <c:f>Sheet1!$N$6</c:f>
              <c:strCache>
                <c:ptCount val="1"/>
              </c:strCache>
            </c:strRef>
          </c:tx>
          <c:spPr>
            <a:ln w="38100">
              <a:solidFill>
                <a:srgbClr val="B32B31"/>
              </a:solidFill>
            </a:ln>
          </c:spPr>
          <c:marker>
            <c:symbol val="none"/>
          </c:marker>
          <c:dPt>
            <c:idx val="36"/>
            <c:bubble3D val="0"/>
          </c:dPt>
          <c:dPt>
            <c:idx val="37"/>
            <c:bubble3D val="0"/>
          </c:dPt>
          <c:cat>
            <c:strRef>
              <c:f>Sheet1!$A$7:$A$50</c:f>
              <c:strCache>
                <c:ptCount val="41"/>
                <c:pt idx="0">
                  <c:v>1974</c:v>
                </c:pt>
                <c:pt idx="1">
                  <c:v>1975</c:v>
                </c:pt>
                <c:pt idx="2">
                  <c:v>1976</c:v>
                </c:pt>
                <c:pt idx="3">
                  <c:v>1977</c:v>
                </c:pt>
                <c:pt idx="4">
                  <c:v>1978</c:v>
                </c:pt>
                <c:pt idx="5">
                  <c:v>1979</c:v>
                </c:pt>
                <c:pt idx="6">
                  <c:v>1980</c:v>
                </c:pt>
                <c:pt idx="7">
                  <c:v>1981</c:v>
                </c:pt>
                <c:pt idx="8">
                  <c:v>1982</c:v>
                </c:pt>
                <c:pt idx="9">
                  <c:v>1983</c:v>
                </c:pt>
                <c:pt idx="10">
                  <c:v>1984</c:v>
                </c:pt>
                <c:pt idx="11">
                  <c:v>1985</c:v>
                </c:pt>
                <c:pt idx="12">
                  <c:v>1986</c:v>
                </c:pt>
                <c:pt idx="13">
                  <c:v>1987</c:v>
                </c:pt>
                <c:pt idx="14">
                  <c:v>1988</c:v>
                </c:pt>
                <c:pt idx="15">
                  <c:v>1989</c:v>
                </c:pt>
                <c:pt idx="16">
                  <c:v>1990</c:v>
                </c:pt>
                <c:pt idx="17">
                  <c:v>1991</c:v>
                </c:pt>
                <c:pt idx="18">
                  <c:v>1992</c:v>
                </c:pt>
                <c:pt idx="19">
                  <c:v>1993</c:v>
                </c:pt>
                <c:pt idx="20">
                  <c:v>1994</c:v>
                </c:pt>
                <c:pt idx="21">
                  <c:v>1995</c:v>
                </c:pt>
                <c:pt idx="22">
                  <c:v>1996</c:v>
                </c:pt>
                <c:pt idx="23">
                  <c:v>1997</c:v>
                </c:pt>
                <c:pt idx="24">
                  <c:v>1998</c:v>
                </c:pt>
                <c:pt idx="25">
                  <c:v>1999</c:v>
                </c:pt>
                <c:pt idx="26">
                  <c:v>2000</c:v>
                </c:pt>
                <c:pt idx="27">
                  <c:v>2001</c:v>
                </c:pt>
                <c:pt idx="28">
                  <c:v>2002</c:v>
                </c:pt>
                <c:pt idx="29">
                  <c:v>2003</c:v>
                </c:pt>
                <c:pt idx="30">
                  <c:v>2004</c:v>
                </c:pt>
                <c:pt idx="31">
                  <c:v>2005</c:v>
                </c:pt>
                <c:pt idx="32">
                  <c:v>2006</c:v>
                </c:pt>
                <c:pt idx="33">
                  <c:v>2007</c:v>
                </c:pt>
                <c:pt idx="34">
                  <c:v>2008</c:v>
                </c:pt>
                <c:pt idx="35">
                  <c:v>2009</c:v>
                </c:pt>
                <c:pt idx="36">
                  <c:v>2010</c:v>
                </c:pt>
                <c:pt idx="37">
                  <c:v>2011</c:v>
                </c:pt>
                <c:pt idx="38">
                  <c:v>2012</c:v>
                </c:pt>
                <c:pt idx="39">
                  <c:v>2013</c:v>
                </c:pt>
                <c:pt idx="40">
                  <c:v>2014</c:v>
                </c:pt>
              </c:strCache>
            </c:strRef>
          </c:cat>
          <c:val>
            <c:numRef>
              <c:f>Sheet1!$N$7:$N$50</c:f>
              <c:numCache>
                <c:formatCode>General</c:formatCode>
                <c:ptCount val="41"/>
                <c:pt idx="38" formatCode="0.0">
                  <c:v>33.919374091299659</c:v>
                </c:pt>
                <c:pt idx="39" formatCode="###0.00">
                  <c:v>31.3586024338451</c:v>
                </c:pt>
                <c:pt idx="40" formatCode="###0.00">
                  <c:v>28.813975527706678</c:v>
                </c:pt>
              </c:numCache>
            </c:numRef>
          </c:val>
          <c:smooth val="0"/>
        </c:ser>
        <c:dLbls>
          <c:showLegendKey val="0"/>
          <c:showVal val="0"/>
          <c:showCatName val="0"/>
          <c:showSerName val="0"/>
          <c:showPercent val="0"/>
          <c:showBubbleSize val="0"/>
        </c:dLbls>
        <c:smooth val="0"/>
        <c:axId val="306275968"/>
        <c:axId val="306276360"/>
      </c:lineChart>
      <c:catAx>
        <c:axId val="306275968"/>
        <c:scaling>
          <c:orientation val="minMax"/>
        </c:scaling>
        <c:delete val="0"/>
        <c:axPos val="b"/>
        <c:numFmt formatCode="General" sourceLinked="1"/>
        <c:majorTickMark val="out"/>
        <c:minorTickMark val="none"/>
        <c:tickLblPos val="nextTo"/>
        <c:spPr>
          <a:ln w="9525">
            <a:solidFill>
              <a:schemeClr val="tx1"/>
            </a:solidFill>
            <a:prstDash val="solid"/>
          </a:ln>
        </c:spPr>
        <c:txPr>
          <a:bodyPr rot="0" vert="horz"/>
          <a:lstStyle/>
          <a:p>
            <a:pPr>
              <a:defRPr sz="1800" b="0" i="0" u="none" strike="noStrike" baseline="0">
                <a:solidFill>
                  <a:schemeClr val="tx1"/>
                </a:solidFill>
                <a:latin typeface="Gill Sans MT" pitchFamily="34" charset="0"/>
                <a:ea typeface="Arial"/>
                <a:cs typeface="Arial"/>
              </a:defRPr>
            </a:pPr>
            <a:endParaRPr lang="sv-SE"/>
          </a:p>
        </c:txPr>
        <c:crossAx val="306276360"/>
        <c:crosses val="autoZero"/>
        <c:auto val="1"/>
        <c:lblAlgn val="ctr"/>
        <c:lblOffset val="100"/>
        <c:tickLblSkip val="3"/>
        <c:tickMarkSkip val="1"/>
        <c:noMultiLvlLbl val="0"/>
      </c:catAx>
      <c:valAx>
        <c:axId val="306276360"/>
        <c:scaling>
          <c:orientation val="minMax"/>
          <c:max val="50"/>
        </c:scaling>
        <c:delete val="0"/>
        <c:axPos val="l"/>
        <c:majorGridlines>
          <c:spPr>
            <a:ln w="2975">
              <a:solidFill>
                <a:schemeClr val="tx1">
                  <a:lumMod val="65000"/>
                </a:schemeClr>
              </a:solidFill>
              <a:prstDash val="solid"/>
            </a:ln>
          </c:spPr>
        </c:majorGridlines>
        <c:numFmt formatCode="General" sourceLinked="1"/>
        <c:majorTickMark val="none"/>
        <c:minorTickMark val="none"/>
        <c:tickLblPos val="nextTo"/>
        <c:spPr>
          <a:ln w="2975">
            <a:solidFill>
              <a:schemeClr val="tx1"/>
            </a:solidFill>
            <a:prstDash val="solid"/>
          </a:ln>
        </c:spPr>
        <c:txPr>
          <a:bodyPr rot="0" vert="horz"/>
          <a:lstStyle/>
          <a:p>
            <a:pPr>
              <a:defRPr sz="1800" b="0" i="0" u="none" strike="noStrike" baseline="0">
                <a:solidFill>
                  <a:schemeClr val="tx1"/>
                </a:solidFill>
                <a:latin typeface="Gill Sans MT" pitchFamily="34" charset="0"/>
                <a:ea typeface="Arial"/>
                <a:cs typeface="Arial"/>
              </a:defRPr>
            </a:pPr>
            <a:endParaRPr lang="sv-SE"/>
          </a:p>
        </c:txPr>
        <c:crossAx val="306275968"/>
        <c:crosses val="autoZero"/>
        <c:crossBetween val="midCat"/>
        <c:majorUnit val="10"/>
      </c:valAx>
      <c:spPr>
        <a:solidFill>
          <a:schemeClr val="tx1"/>
        </a:solidFill>
        <a:ln w="2975">
          <a:solidFill>
            <a:schemeClr val="tx1"/>
          </a:solidFill>
          <a:prstDash val="solid"/>
        </a:ln>
      </c:spPr>
    </c:plotArea>
    <c:legend>
      <c:legendPos val="t"/>
      <c:legendEntry>
        <c:idx val="1"/>
        <c:delete val="1"/>
      </c:legendEntry>
      <c:legendEntry>
        <c:idx val="2"/>
        <c:delete val="1"/>
      </c:legendEntry>
      <c:legendEntry>
        <c:idx val="3"/>
        <c:delete val="1"/>
      </c:legendEntry>
      <c:legendEntry>
        <c:idx val="5"/>
        <c:delete val="1"/>
      </c:legendEntry>
      <c:legendEntry>
        <c:idx val="6"/>
        <c:delete val="1"/>
      </c:legendEntry>
      <c:legendEntry>
        <c:idx val="7"/>
        <c:delete val="1"/>
      </c:legendEntry>
      <c:legendEntry>
        <c:idx val="8"/>
        <c:delete val="1"/>
      </c:legendEntry>
      <c:legendEntry>
        <c:idx val="10"/>
        <c:delete val="1"/>
      </c:legendEntry>
      <c:legendEntry>
        <c:idx val="12"/>
        <c:delete val="1"/>
      </c:legendEntry>
      <c:layout>
        <c:manualLayout>
          <c:xMode val="edge"/>
          <c:yMode val="edge"/>
          <c:x val="0.263661019754242"/>
          <c:y val="9.1075595291034178E-2"/>
          <c:w val="0.45315512157704924"/>
          <c:h val="0.15572941991380213"/>
        </c:manualLayout>
      </c:layout>
      <c:overlay val="0"/>
      <c:txPr>
        <a:bodyPr/>
        <a:lstStyle/>
        <a:p>
          <a:pPr>
            <a:defRPr sz="1800" b="0" baseline="0">
              <a:solidFill>
                <a:schemeClr val="bg1"/>
              </a:solidFill>
              <a:latin typeface="Gill Sans MT" pitchFamily="34" charset="0"/>
              <a:cs typeface="Arial" pitchFamily="34" charset="0"/>
            </a:defRPr>
          </a:pPr>
          <a:endParaRPr lang="sv-SE"/>
        </a:p>
      </c:txPr>
    </c:legend>
    <c:plotVisOnly val="1"/>
    <c:dispBlanksAs val="gap"/>
    <c:showDLblsOverMax val="0"/>
  </c:chart>
  <c:spPr>
    <a:noFill/>
    <a:ln>
      <a:noFill/>
    </a:ln>
  </c:spPr>
  <c:txPr>
    <a:bodyPr/>
    <a:lstStyle/>
    <a:p>
      <a:pPr>
        <a:defRPr sz="1687" b="1" i="0" u="none" strike="noStrike" baseline="0">
          <a:solidFill>
            <a:schemeClr val="tx1"/>
          </a:solidFill>
          <a:latin typeface="Times New Roman"/>
          <a:ea typeface="Times New Roman"/>
          <a:cs typeface="Times New Roman"/>
        </a:defRPr>
      </a:pPr>
      <a:endParaRPr lang="sv-SE"/>
    </a:p>
  </c:txPr>
  <c:externalData r:id="rId2">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lrMapOvr bg1="dk1" tx1="lt1" bg2="dk2" tx2="lt2" accent1="accent1" accent2="accent2" accent3="accent3" accent4="accent4" accent5="accent5" accent6="accent6" hlink="hlink" folHlink="folHlink"/>
  <c:chart>
    <c:autoTitleDeleted val="0"/>
    <c:plotArea>
      <c:layout>
        <c:manualLayout>
          <c:layoutTarget val="inner"/>
          <c:xMode val="edge"/>
          <c:yMode val="edge"/>
          <c:x val="6.2202090209048592E-2"/>
          <c:y val="5.5220089724380757E-2"/>
          <c:w val="0.91397849462365865"/>
          <c:h val="0.82807005272003031"/>
        </c:manualLayout>
      </c:layout>
      <c:lineChart>
        <c:grouping val="standard"/>
        <c:varyColors val="0"/>
        <c:ser>
          <c:idx val="1"/>
          <c:order val="0"/>
          <c:tx>
            <c:strRef>
              <c:f>Sheet1!$B$6</c:f>
              <c:strCache>
                <c:ptCount val="1"/>
                <c:pt idx="0">
                  <c:v>Pojkar, frekvent rökning</c:v>
                </c:pt>
              </c:strCache>
            </c:strRef>
          </c:tx>
          <c:spPr>
            <a:ln w="38100">
              <a:solidFill>
                <a:srgbClr val="004687"/>
              </a:solidFill>
            </a:ln>
          </c:spPr>
          <c:marker>
            <c:symbol val="none"/>
          </c:marker>
          <c:cat>
            <c:numRef>
              <c:f>Sheet1!$A$7:$A$19</c:f>
              <c:numCache>
                <c:formatCode>General</c:formatCode>
                <c:ptCount val="13"/>
                <c:pt idx="0">
                  <c:v>2002</c:v>
                </c:pt>
                <c:pt idx="1">
                  <c:v>2003</c:v>
                </c:pt>
                <c:pt idx="2">
                  <c:v>2004</c:v>
                </c:pt>
                <c:pt idx="3">
                  <c:v>2005</c:v>
                </c:pt>
                <c:pt idx="4">
                  <c:v>2006</c:v>
                </c:pt>
                <c:pt idx="5">
                  <c:v>2007</c:v>
                </c:pt>
                <c:pt idx="6">
                  <c:v>2008</c:v>
                </c:pt>
                <c:pt idx="7">
                  <c:v>2009</c:v>
                </c:pt>
                <c:pt idx="8">
                  <c:v>2010</c:v>
                </c:pt>
                <c:pt idx="9">
                  <c:v>2011</c:v>
                </c:pt>
                <c:pt idx="10">
                  <c:v>2012</c:v>
                </c:pt>
                <c:pt idx="11">
                  <c:v>2013</c:v>
                </c:pt>
                <c:pt idx="12">
                  <c:v>2014</c:v>
                </c:pt>
              </c:numCache>
            </c:numRef>
          </c:cat>
          <c:val>
            <c:numRef>
              <c:f>Sheet1!$B$7:$B$19</c:f>
              <c:numCache>
                <c:formatCode>0.0</c:formatCode>
                <c:ptCount val="13"/>
                <c:pt idx="0">
                  <c:v>8.5165972542464985</c:v>
                </c:pt>
                <c:pt idx="1">
                  <c:v>6.2629846202592976</c:v>
                </c:pt>
                <c:pt idx="2">
                  <c:v>5.2696125768981288</c:v>
                </c:pt>
                <c:pt idx="3">
                  <c:v>5.4229817894744849</c:v>
                </c:pt>
                <c:pt idx="4">
                  <c:v>6.7131337423892248</c:v>
                </c:pt>
                <c:pt idx="5">
                  <c:v>6.0626721511749757</c:v>
                </c:pt>
                <c:pt idx="6">
                  <c:v>7.3875854666410579</c:v>
                </c:pt>
                <c:pt idx="7">
                  <c:v>9.8530217401633617</c:v>
                </c:pt>
                <c:pt idx="8">
                  <c:v>9.5485215737243667</c:v>
                </c:pt>
                <c:pt idx="9">
                  <c:v>7.7761674209462228</c:v>
                </c:pt>
                <c:pt idx="10">
                  <c:v>7.1918842090096922</c:v>
                </c:pt>
              </c:numCache>
            </c:numRef>
          </c:val>
          <c:smooth val="0"/>
        </c:ser>
        <c:ser>
          <c:idx val="3"/>
          <c:order val="1"/>
          <c:tx>
            <c:strRef>
              <c:f>Sheet1!$C$6</c:f>
              <c:strCache>
                <c:ptCount val="1"/>
              </c:strCache>
            </c:strRef>
          </c:tx>
          <c:spPr>
            <a:ln w="38100">
              <a:solidFill>
                <a:srgbClr val="004687"/>
              </a:solidFill>
            </a:ln>
          </c:spPr>
          <c:marker>
            <c:symbol val="none"/>
          </c:marker>
          <c:cat>
            <c:numRef>
              <c:f>Sheet1!$A$7:$A$19</c:f>
              <c:numCache>
                <c:formatCode>General</c:formatCode>
                <c:ptCount val="13"/>
                <c:pt idx="0">
                  <c:v>2002</c:v>
                </c:pt>
                <c:pt idx="1">
                  <c:v>2003</c:v>
                </c:pt>
                <c:pt idx="2">
                  <c:v>2004</c:v>
                </c:pt>
                <c:pt idx="3">
                  <c:v>2005</c:v>
                </c:pt>
                <c:pt idx="4">
                  <c:v>2006</c:v>
                </c:pt>
                <c:pt idx="5">
                  <c:v>2007</c:v>
                </c:pt>
                <c:pt idx="6">
                  <c:v>2008</c:v>
                </c:pt>
                <c:pt idx="7">
                  <c:v>2009</c:v>
                </c:pt>
                <c:pt idx="8">
                  <c:v>2010</c:v>
                </c:pt>
                <c:pt idx="9">
                  <c:v>2011</c:v>
                </c:pt>
                <c:pt idx="10">
                  <c:v>2012</c:v>
                </c:pt>
                <c:pt idx="11">
                  <c:v>2013</c:v>
                </c:pt>
                <c:pt idx="12">
                  <c:v>2014</c:v>
                </c:pt>
              </c:numCache>
            </c:numRef>
          </c:cat>
          <c:val>
            <c:numRef>
              <c:f>Sheet1!$C$7:$C$19</c:f>
              <c:numCache>
                <c:formatCode>General</c:formatCode>
                <c:ptCount val="13"/>
                <c:pt idx="10" formatCode="0.0">
                  <c:v>5.4259774233333706</c:v>
                </c:pt>
                <c:pt idx="11" formatCode="0.0">
                  <c:v>4.8926913661709897</c:v>
                </c:pt>
                <c:pt idx="12" formatCode="0.0">
                  <c:v>4.2933754637642814</c:v>
                </c:pt>
              </c:numCache>
            </c:numRef>
          </c:val>
          <c:smooth val="0"/>
        </c:ser>
        <c:ser>
          <c:idx val="5"/>
          <c:order val="2"/>
          <c:tx>
            <c:strRef>
              <c:f>Sheet1!$D$6</c:f>
              <c:strCache>
                <c:ptCount val="1"/>
                <c:pt idx="0">
                  <c:v>Pojkar, rökning totalt</c:v>
                </c:pt>
              </c:strCache>
            </c:strRef>
          </c:tx>
          <c:spPr>
            <a:ln w="38100">
              <a:solidFill>
                <a:srgbClr val="004687"/>
              </a:solidFill>
              <a:prstDash val="sysDash"/>
            </a:ln>
          </c:spPr>
          <c:marker>
            <c:symbol val="none"/>
          </c:marker>
          <c:cat>
            <c:numRef>
              <c:f>Sheet1!$A$7:$A$19</c:f>
              <c:numCache>
                <c:formatCode>General</c:formatCode>
                <c:ptCount val="13"/>
                <c:pt idx="0">
                  <c:v>2002</c:v>
                </c:pt>
                <c:pt idx="1">
                  <c:v>2003</c:v>
                </c:pt>
                <c:pt idx="2">
                  <c:v>2004</c:v>
                </c:pt>
                <c:pt idx="3">
                  <c:v>2005</c:v>
                </c:pt>
                <c:pt idx="4">
                  <c:v>2006</c:v>
                </c:pt>
                <c:pt idx="5">
                  <c:v>2007</c:v>
                </c:pt>
                <c:pt idx="6">
                  <c:v>2008</c:v>
                </c:pt>
                <c:pt idx="7">
                  <c:v>2009</c:v>
                </c:pt>
                <c:pt idx="8">
                  <c:v>2010</c:v>
                </c:pt>
                <c:pt idx="9">
                  <c:v>2011</c:v>
                </c:pt>
                <c:pt idx="10">
                  <c:v>2012</c:v>
                </c:pt>
                <c:pt idx="11">
                  <c:v>2013</c:v>
                </c:pt>
                <c:pt idx="12">
                  <c:v>2014</c:v>
                </c:pt>
              </c:numCache>
            </c:numRef>
          </c:cat>
          <c:val>
            <c:numRef>
              <c:f>Sheet1!$D$7:$D$19</c:f>
              <c:numCache>
                <c:formatCode>0.0</c:formatCode>
                <c:ptCount val="13"/>
                <c:pt idx="0">
                  <c:v>24.794537125041447</c:v>
                </c:pt>
                <c:pt idx="1">
                  <c:v>19.276009035468991</c:v>
                </c:pt>
                <c:pt idx="2">
                  <c:v>18.275022956318708</c:v>
                </c:pt>
                <c:pt idx="3">
                  <c:v>19.080429667197837</c:v>
                </c:pt>
                <c:pt idx="4">
                  <c:v>19.498281793500052</c:v>
                </c:pt>
                <c:pt idx="5">
                  <c:v>20.014126237838248</c:v>
                </c:pt>
                <c:pt idx="6">
                  <c:v>21.614993327809685</c:v>
                </c:pt>
                <c:pt idx="7">
                  <c:v>23.375288817590274</c:v>
                </c:pt>
                <c:pt idx="8">
                  <c:v>21.274795262604819</c:v>
                </c:pt>
                <c:pt idx="9">
                  <c:v>19.108838686447847</c:v>
                </c:pt>
                <c:pt idx="10">
                  <c:v>17.433585138439465</c:v>
                </c:pt>
              </c:numCache>
            </c:numRef>
          </c:val>
          <c:smooth val="0"/>
        </c:ser>
        <c:ser>
          <c:idx val="7"/>
          <c:order val="3"/>
          <c:tx>
            <c:strRef>
              <c:f>Sheet1!$E$6</c:f>
              <c:strCache>
                <c:ptCount val="1"/>
              </c:strCache>
            </c:strRef>
          </c:tx>
          <c:spPr>
            <a:ln w="38100">
              <a:solidFill>
                <a:srgbClr val="004687"/>
              </a:solidFill>
              <a:prstDash val="sysDash"/>
            </a:ln>
          </c:spPr>
          <c:marker>
            <c:symbol val="none"/>
          </c:marker>
          <c:cat>
            <c:numRef>
              <c:f>Sheet1!$A$7:$A$19</c:f>
              <c:numCache>
                <c:formatCode>General</c:formatCode>
                <c:ptCount val="13"/>
                <c:pt idx="0">
                  <c:v>2002</c:v>
                </c:pt>
                <c:pt idx="1">
                  <c:v>2003</c:v>
                </c:pt>
                <c:pt idx="2">
                  <c:v>2004</c:v>
                </c:pt>
                <c:pt idx="3">
                  <c:v>2005</c:v>
                </c:pt>
                <c:pt idx="4">
                  <c:v>2006</c:v>
                </c:pt>
                <c:pt idx="5">
                  <c:v>2007</c:v>
                </c:pt>
                <c:pt idx="6">
                  <c:v>2008</c:v>
                </c:pt>
                <c:pt idx="7">
                  <c:v>2009</c:v>
                </c:pt>
                <c:pt idx="8">
                  <c:v>2010</c:v>
                </c:pt>
                <c:pt idx="9">
                  <c:v>2011</c:v>
                </c:pt>
                <c:pt idx="10">
                  <c:v>2012</c:v>
                </c:pt>
                <c:pt idx="11">
                  <c:v>2013</c:v>
                </c:pt>
                <c:pt idx="12">
                  <c:v>2014</c:v>
                </c:pt>
              </c:numCache>
            </c:numRef>
          </c:cat>
          <c:val>
            <c:numRef>
              <c:f>Sheet1!$E$7:$E$19</c:f>
              <c:numCache>
                <c:formatCode>General</c:formatCode>
                <c:ptCount val="13"/>
                <c:pt idx="10" formatCode="0.0">
                  <c:v>13.674171828070641</c:v>
                </c:pt>
                <c:pt idx="11" formatCode="0.0">
                  <c:v>11.545683607652853</c:v>
                </c:pt>
                <c:pt idx="12" formatCode="###0.0">
                  <c:v>11.364356227996918</c:v>
                </c:pt>
              </c:numCache>
            </c:numRef>
          </c:val>
          <c:smooth val="0"/>
        </c:ser>
        <c:ser>
          <c:idx val="0"/>
          <c:order val="4"/>
          <c:tx>
            <c:strRef>
              <c:f>Sheet1!$F$6</c:f>
              <c:strCache>
                <c:ptCount val="1"/>
                <c:pt idx="0">
                  <c:v>Flickor, frekvent rökning</c:v>
                </c:pt>
              </c:strCache>
            </c:strRef>
          </c:tx>
          <c:spPr>
            <a:ln w="38100">
              <a:solidFill>
                <a:srgbClr val="BEBC00"/>
              </a:solidFill>
            </a:ln>
          </c:spPr>
          <c:marker>
            <c:symbol val="none"/>
          </c:marker>
          <c:cat>
            <c:numRef>
              <c:f>Sheet1!$A$7:$A$19</c:f>
              <c:numCache>
                <c:formatCode>General</c:formatCode>
                <c:ptCount val="13"/>
                <c:pt idx="0">
                  <c:v>2002</c:v>
                </c:pt>
                <c:pt idx="1">
                  <c:v>2003</c:v>
                </c:pt>
                <c:pt idx="2">
                  <c:v>2004</c:v>
                </c:pt>
                <c:pt idx="3">
                  <c:v>2005</c:v>
                </c:pt>
                <c:pt idx="4">
                  <c:v>2006</c:v>
                </c:pt>
                <c:pt idx="5">
                  <c:v>2007</c:v>
                </c:pt>
                <c:pt idx="6">
                  <c:v>2008</c:v>
                </c:pt>
                <c:pt idx="7">
                  <c:v>2009</c:v>
                </c:pt>
                <c:pt idx="8">
                  <c:v>2010</c:v>
                </c:pt>
                <c:pt idx="9">
                  <c:v>2011</c:v>
                </c:pt>
                <c:pt idx="10">
                  <c:v>2012</c:v>
                </c:pt>
                <c:pt idx="11">
                  <c:v>2013</c:v>
                </c:pt>
                <c:pt idx="12">
                  <c:v>2014</c:v>
                </c:pt>
              </c:numCache>
            </c:numRef>
          </c:cat>
          <c:val>
            <c:numRef>
              <c:f>Sheet1!$F$7:$F$19</c:f>
              <c:numCache>
                <c:formatCode>0.0</c:formatCode>
                <c:ptCount val="13"/>
                <c:pt idx="0">
                  <c:v>15.091112522407368</c:v>
                </c:pt>
                <c:pt idx="1">
                  <c:v>13.297897219995001</c:v>
                </c:pt>
                <c:pt idx="2">
                  <c:v>12.739051506103577</c:v>
                </c:pt>
                <c:pt idx="3">
                  <c:v>12.351275677072008</c:v>
                </c:pt>
                <c:pt idx="4">
                  <c:v>10.394374371532306</c:v>
                </c:pt>
                <c:pt idx="5">
                  <c:v>10.467766341822964</c:v>
                </c:pt>
                <c:pt idx="6">
                  <c:v>11.48312887625328</c:v>
                </c:pt>
                <c:pt idx="7">
                  <c:v>11.907689356874595</c:v>
                </c:pt>
                <c:pt idx="8">
                  <c:v>12.479479778947537</c:v>
                </c:pt>
                <c:pt idx="9">
                  <c:v>11.416816015330316</c:v>
                </c:pt>
                <c:pt idx="10">
                  <c:v>9.0191829148858602</c:v>
                </c:pt>
              </c:numCache>
            </c:numRef>
          </c:val>
          <c:smooth val="0"/>
        </c:ser>
        <c:ser>
          <c:idx val="2"/>
          <c:order val="5"/>
          <c:tx>
            <c:strRef>
              <c:f>Sheet1!$G$6</c:f>
              <c:strCache>
                <c:ptCount val="1"/>
              </c:strCache>
            </c:strRef>
          </c:tx>
          <c:spPr>
            <a:ln w="38100">
              <a:solidFill>
                <a:srgbClr val="BEBC00"/>
              </a:solidFill>
            </a:ln>
          </c:spPr>
          <c:marker>
            <c:symbol val="none"/>
          </c:marker>
          <c:cat>
            <c:numRef>
              <c:f>Sheet1!$A$7:$A$19</c:f>
              <c:numCache>
                <c:formatCode>General</c:formatCode>
                <c:ptCount val="13"/>
                <c:pt idx="0">
                  <c:v>2002</c:v>
                </c:pt>
                <c:pt idx="1">
                  <c:v>2003</c:v>
                </c:pt>
                <c:pt idx="2">
                  <c:v>2004</c:v>
                </c:pt>
                <c:pt idx="3">
                  <c:v>2005</c:v>
                </c:pt>
                <c:pt idx="4">
                  <c:v>2006</c:v>
                </c:pt>
                <c:pt idx="5">
                  <c:v>2007</c:v>
                </c:pt>
                <c:pt idx="6">
                  <c:v>2008</c:v>
                </c:pt>
                <c:pt idx="7">
                  <c:v>2009</c:v>
                </c:pt>
                <c:pt idx="8">
                  <c:v>2010</c:v>
                </c:pt>
                <c:pt idx="9">
                  <c:v>2011</c:v>
                </c:pt>
                <c:pt idx="10">
                  <c:v>2012</c:v>
                </c:pt>
                <c:pt idx="11">
                  <c:v>2013</c:v>
                </c:pt>
                <c:pt idx="12">
                  <c:v>2014</c:v>
                </c:pt>
              </c:numCache>
            </c:numRef>
          </c:cat>
          <c:val>
            <c:numRef>
              <c:f>Sheet1!$G$7:$G$19</c:f>
              <c:numCache>
                <c:formatCode>General</c:formatCode>
                <c:ptCount val="13"/>
                <c:pt idx="10" formatCode="0.0">
                  <c:v>6.3370716248664873</c:v>
                </c:pt>
                <c:pt idx="11" formatCode="0.0">
                  <c:v>5.4827506688138952</c:v>
                </c:pt>
                <c:pt idx="12" formatCode="0.0">
                  <c:v>6.2594743332073381</c:v>
                </c:pt>
              </c:numCache>
            </c:numRef>
          </c:val>
          <c:smooth val="0"/>
        </c:ser>
        <c:ser>
          <c:idx val="4"/>
          <c:order val="6"/>
          <c:tx>
            <c:strRef>
              <c:f>Sheet1!$H$6</c:f>
              <c:strCache>
                <c:ptCount val="1"/>
                <c:pt idx="0">
                  <c:v>Flickor, rökning totalt</c:v>
                </c:pt>
              </c:strCache>
            </c:strRef>
          </c:tx>
          <c:spPr>
            <a:ln w="38100">
              <a:solidFill>
                <a:srgbClr val="BEBC00"/>
              </a:solidFill>
              <a:prstDash val="sysDash"/>
            </a:ln>
          </c:spPr>
          <c:marker>
            <c:symbol val="none"/>
          </c:marker>
          <c:cat>
            <c:numRef>
              <c:f>Sheet1!$A$7:$A$19</c:f>
              <c:numCache>
                <c:formatCode>General</c:formatCode>
                <c:ptCount val="13"/>
                <c:pt idx="0">
                  <c:v>2002</c:v>
                </c:pt>
                <c:pt idx="1">
                  <c:v>2003</c:v>
                </c:pt>
                <c:pt idx="2">
                  <c:v>2004</c:v>
                </c:pt>
                <c:pt idx="3">
                  <c:v>2005</c:v>
                </c:pt>
                <c:pt idx="4">
                  <c:v>2006</c:v>
                </c:pt>
                <c:pt idx="5">
                  <c:v>2007</c:v>
                </c:pt>
                <c:pt idx="6">
                  <c:v>2008</c:v>
                </c:pt>
                <c:pt idx="7">
                  <c:v>2009</c:v>
                </c:pt>
                <c:pt idx="8">
                  <c:v>2010</c:v>
                </c:pt>
                <c:pt idx="9">
                  <c:v>2011</c:v>
                </c:pt>
                <c:pt idx="10">
                  <c:v>2012</c:v>
                </c:pt>
                <c:pt idx="11">
                  <c:v>2013</c:v>
                </c:pt>
                <c:pt idx="12">
                  <c:v>2014</c:v>
                </c:pt>
              </c:numCache>
            </c:numRef>
          </c:cat>
          <c:val>
            <c:numRef>
              <c:f>Sheet1!$H$7:$H$19</c:f>
              <c:numCache>
                <c:formatCode>0.0</c:formatCode>
                <c:ptCount val="13"/>
                <c:pt idx="0">
                  <c:v>34.309458096485201</c:v>
                </c:pt>
                <c:pt idx="1">
                  <c:v>30.40974181725127</c:v>
                </c:pt>
                <c:pt idx="2">
                  <c:v>29.476922466781744</c:v>
                </c:pt>
                <c:pt idx="3">
                  <c:v>29.780007969975188</c:v>
                </c:pt>
                <c:pt idx="4">
                  <c:v>26.890832261192699</c:v>
                </c:pt>
                <c:pt idx="5">
                  <c:v>29.773193283831713</c:v>
                </c:pt>
                <c:pt idx="6">
                  <c:v>28.485434965908954</c:v>
                </c:pt>
                <c:pt idx="7">
                  <c:v>30.691889548663852</c:v>
                </c:pt>
                <c:pt idx="8">
                  <c:v>28.634464241770647</c:v>
                </c:pt>
                <c:pt idx="9">
                  <c:v>26.671243543773734</c:v>
                </c:pt>
                <c:pt idx="10">
                  <c:v>23.691771803333957</c:v>
                </c:pt>
              </c:numCache>
            </c:numRef>
          </c:val>
          <c:smooth val="0"/>
        </c:ser>
        <c:ser>
          <c:idx val="6"/>
          <c:order val="7"/>
          <c:tx>
            <c:strRef>
              <c:f>Sheet1!$I$6</c:f>
              <c:strCache>
                <c:ptCount val="1"/>
              </c:strCache>
            </c:strRef>
          </c:tx>
          <c:spPr>
            <a:ln w="38100">
              <a:solidFill>
                <a:srgbClr val="BEBC00"/>
              </a:solidFill>
              <a:prstDash val="sysDash"/>
            </a:ln>
          </c:spPr>
          <c:marker>
            <c:symbol val="none"/>
          </c:marker>
          <c:cat>
            <c:numRef>
              <c:f>Sheet1!$A$7:$A$19</c:f>
              <c:numCache>
                <c:formatCode>General</c:formatCode>
                <c:ptCount val="13"/>
                <c:pt idx="0">
                  <c:v>2002</c:v>
                </c:pt>
                <c:pt idx="1">
                  <c:v>2003</c:v>
                </c:pt>
                <c:pt idx="2">
                  <c:v>2004</c:v>
                </c:pt>
                <c:pt idx="3">
                  <c:v>2005</c:v>
                </c:pt>
                <c:pt idx="4">
                  <c:v>2006</c:v>
                </c:pt>
                <c:pt idx="5">
                  <c:v>2007</c:v>
                </c:pt>
                <c:pt idx="6">
                  <c:v>2008</c:v>
                </c:pt>
                <c:pt idx="7">
                  <c:v>2009</c:v>
                </c:pt>
                <c:pt idx="8">
                  <c:v>2010</c:v>
                </c:pt>
                <c:pt idx="9">
                  <c:v>2011</c:v>
                </c:pt>
                <c:pt idx="10">
                  <c:v>2012</c:v>
                </c:pt>
                <c:pt idx="11">
                  <c:v>2013</c:v>
                </c:pt>
                <c:pt idx="12">
                  <c:v>2014</c:v>
                </c:pt>
              </c:numCache>
            </c:numRef>
          </c:cat>
          <c:val>
            <c:numRef>
              <c:f>Sheet1!$I$7:$I$19</c:f>
              <c:numCache>
                <c:formatCode>General</c:formatCode>
                <c:ptCount val="13"/>
                <c:pt idx="10" formatCode="0.0">
                  <c:v>18.2020814015879</c:v>
                </c:pt>
                <c:pt idx="11" formatCode="0.0">
                  <c:v>16.39781353951221</c:v>
                </c:pt>
                <c:pt idx="12" formatCode="###0.0">
                  <c:v>16.928379081263117</c:v>
                </c:pt>
              </c:numCache>
            </c:numRef>
          </c:val>
          <c:smooth val="0"/>
        </c:ser>
        <c:dLbls>
          <c:showLegendKey val="0"/>
          <c:showVal val="0"/>
          <c:showCatName val="0"/>
          <c:showSerName val="0"/>
          <c:showPercent val="0"/>
          <c:showBubbleSize val="0"/>
        </c:dLbls>
        <c:smooth val="0"/>
        <c:axId val="306277144"/>
        <c:axId val="306277536"/>
      </c:lineChart>
      <c:catAx>
        <c:axId val="306277144"/>
        <c:scaling>
          <c:orientation val="minMax"/>
        </c:scaling>
        <c:delete val="0"/>
        <c:axPos val="b"/>
        <c:numFmt formatCode="General" sourceLinked="1"/>
        <c:majorTickMark val="out"/>
        <c:minorTickMark val="none"/>
        <c:tickLblPos val="nextTo"/>
        <c:spPr>
          <a:ln w="9525">
            <a:solidFill>
              <a:schemeClr val="tx1"/>
            </a:solidFill>
            <a:prstDash val="solid"/>
          </a:ln>
        </c:spPr>
        <c:txPr>
          <a:bodyPr rot="0" vert="horz"/>
          <a:lstStyle/>
          <a:p>
            <a:pPr>
              <a:defRPr sz="1600" b="0" i="0" u="none" strike="noStrike" baseline="0">
                <a:solidFill>
                  <a:schemeClr val="tx1"/>
                </a:solidFill>
                <a:latin typeface="Gill Sans MT" pitchFamily="34" charset="0"/>
                <a:ea typeface="Arial"/>
                <a:cs typeface="Arial"/>
              </a:defRPr>
            </a:pPr>
            <a:endParaRPr lang="sv-SE"/>
          </a:p>
        </c:txPr>
        <c:crossAx val="306277536"/>
        <c:crosses val="autoZero"/>
        <c:auto val="1"/>
        <c:lblAlgn val="ctr"/>
        <c:lblOffset val="100"/>
        <c:tickLblSkip val="3"/>
        <c:tickMarkSkip val="1"/>
        <c:noMultiLvlLbl val="0"/>
      </c:catAx>
      <c:valAx>
        <c:axId val="306277536"/>
        <c:scaling>
          <c:orientation val="minMax"/>
          <c:max val="50"/>
        </c:scaling>
        <c:delete val="0"/>
        <c:axPos val="l"/>
        <c:majorGridlines>
          <c:spPr>
            <a:ln w="2975">
              <a:solidFill>
                <a:schemeClr val="tx1">
                  <a:lumMod val="65000"/>
                </a:schemeClr>
              </a:solidFill>
              <a:prstDash val="solid"/>
            </a:ln>
          </c:spPr>
        </c:majorGridlines>
        <c:numFmt formatCode="0" sourceLinked="0"/>
        <c:majorTickMark val="none"/>
        <c:minorTickMark val="none"/>
        <c:tickLblPos val="nextTo"/>
        <c:spPr>
          <a:ln w="2975">
            <a:solidFill>
              <a:schemeClr val="tx1"/>
            </a:solidFill>
            <a:prstDash val="solid"/>
          </a:ln>
        </c:spPr>
        <c:txPr>
          <a:bodyPr rot="0" vert="horz"/>
          <a:lstStyle/>
          <a:p>
            <a:pPr>
              <a:defRPr sz="1800" b="0" i="0" u="none" strike="noStrike" baseline="0">
                <a:solidFill>
                  <a:schemeClr val="tx1"/>
                </a:solidFill>
                <a:latin typeface="Gill Sans MT" pitchFamily="34" charset="0"/>
                <a:ea typeface="Arial"/>
                <a:cs typeface="Arial"/>
              </a:defRPr>
            </a:pPr>
            <a:endParaRPr lang="sv-SE"/>
          </a:p>
        </c:txPr>
        <c:crossAx val="306277144"/>
        <c:crosses val="autoZero"/>
        <c:crossBetween val="midCat"/>
        <c:majorUnit val="10"/>
      </c:valAx>
      <c:spPr>
        <a:solidFill>
          <a:schemeClr val="tx1"/>
        </a:solidFill>
        <a:ln w="2975">
          <a:solidFill>
            <a:schemeClr val="tx1"/>
          </a:solidFill>
          <a:prstDash val="solid"/>
        </a:ln>
      </c:spPr>
    </c:plotArea>
    <c:plotVisOnly val="1"/>
    <c:dispBlanksAs val="gap"/>
    <c:showDLblsOverMax val="0"/>
  </c:chart>
  <c:spPr>
    <a:noFill/>
    <a:ln>
      <a:noFill/>
    </a:ln>
  </c:spPr>
  <c:txPr>
    <a:bodyPr/>
    <a:lstStyle/>
    <a:p>
      <a:pPr>
        <a:defRPr sz="1687" b="1" i="0" u="none" strike="noStrike" baseline="0">
          <a:solidFill>
            <a:schemeClr val="tx1"/>
          </a:solidFill>
          <a:latin typeface="Times New Roman"/>
          <a:ea typeface="Times New Roman"/>
          <a:cs typeface="Times New Roman"/>
        </a:defRPr>
      </a:pPr>
      <a:endParaRPr lang="sv-SE"/>
    </a:p>
  </c:txPr>
  <c:externalData r:id="rId2">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lrMapOvr bg1="dk1" tx1="lt1" bg2="dk2" tx2="lt2" accent1="accent1" accent2="accent2" accent3="accent3" accent4="accent4" accent5="accent5" accent6="accent6" hlink="hlink" folHlink="folHlink"/>
  <c:chart>
    <c:autoTitleDeleted val="0"/>
    <c:plotArea>
      <c:layout>
        <c:manualLayout>
          <c:layoutTarget val="inner"/>
          <c:xMode val="edge"/>
          <c:yMode val="edge"/>
          <c:x val="6.2202090209048592E-2"/>
          <c:y val="3.8683892123007296E-2"/>
          <c:w val="0.91397849462365865"/>
          <c:h val="0.84460632011530534"/>
        </c:manualLayout>
      </c:layout>
      <c:lineChart>
        <c:grouping val="standard"/>
        <c:varyColors val="0"/>
        <c:ser>
          <c:idx val="1"/>
          <c:order val="0"/>
          <c:tx>
            <c:strRef>
              <c:f>Sheet1!$B$22</c:f>
              <c:strCache>
                <c:ptCount val="1"/>
                <c:pt idx="0">
                  <c:v>Pojkar, frekvent rökning</c:v>
                </c:pt>
              </c:strCache>
            </c:strRef>
          </c:tx>
          <c:spPr>
            <a:ln w="38100">
              <a:solidFill>
                <a:srgbClr val="004687"/>
              </a:solidFill>
            </a:ln>
          </c:spPr>
          <c:marker>
            <c:symbol val="none"/>
          </c:marker>
          <c:cat>
            <c:numRef>
              <c:f>Sheet1!$A$23:$A$35</c:f>
              <c:numCache>
                <c:formatCode>General</c:formatCode>
                <c:ptCount val="13"/>
                <c:pt idx="0">
                  <c:v>2002</c:v>
                </c:pt>
                <c:pt idx="1">
                  <c:v>2003</c:v>
                </c:pt>
                <c:pt idx="2">
                  <c:v>2004</c:v>
                </c:pt>
                <c:pt idx="3">
                  <c:v>2005</c:v>
                </c:pt>
                <c:pt idx="4">
                  <c:v>2006</c:v>
                </c:pt>
                <c:pt idx="5">
                  <c:v>2007</c:v>
                </c:pt>
                <c:pt idx="6">
                  <c:v>2008</c:v>
                </c:pt>
                <c:pt idx="7">
                  <c:v>2009</c:v>
                </c:pt>
                <c:pt idx="8">
                  <c:v>2010</c:v>
                </c:pt>
                <c:pt idx="9">
                  <c:v>2011</c:v>
                </c:pt>
                <c:pt idx="10">
                  <c:v>2012</c:v>
                </c:pt>
                <c:pt idx="11">
                  <c:v>2013</c:v>
                </c:pt>
                <c:pt idx="12">
                  <c:v>2014</c:v>
                </c:pt>
              </c:numCache>
            </c:numRef>
          </c:cat>
          <c:val>
            <c:numRef>
              <c:f>Sheet1!$B$23:$B$35</c:f>
              <c:numCache>
                <c:formatCode>General</c:formatCode>
                <c:ptCount val="13"/>
                <c:pt idx="2" formatCode="0.0">
                  <c:v>8.9109381224380186</c:v>
                </c:pt>
                <c:pt idx="3" formatCode="0.0">
                  <c:v>7.3769487603335513</c:v>
                </c:pt>
                <c:pt idx="4" formatCode="0.0">
                  <c:v>7.5549314403627257</c:v>
                </c:pt>
                <c:pt idx="5" formatCode="0.0">
                  <c:v>10.532445249366134</c:v>
                </c:pt>
                <c:pt idx="6" formatCode="0.0">
                  <c:v>10.947187252901749</c:v>
                </c:pt>
                <c:pt idx="7" formatCode="0.0">
                  <c:v>11.528403255872833</c:v>
                </c:pt>
                <c:pt idx="8" formatCode="0.0">
                  <c:v>14.127903216433118</c:v>
                </c:pt>
                <c:pt idx="9" formatCode="0.0">
                  <c:v>12.070435632179173</c:v>
                </c:pt>
                <c:pt idx="10" formatCode="0.0">
                  <c:v>12.682098294049958</c:v>
                </c:pt>
              </c:numCache>
            </c:numRef>
          </c:val>
          <c:smooth val="0"/>
        </c:ser>
        <c:ser>
          <c:idx val="3"/>
          <c:order val="1"/>
          <c:tx>
            <c:strRef>
              <c:f>Sheet1!$C$22</c:f>
              <c:strCache>
                <c:ptCount val="1"/>
              </c:strCache>
            </c:strRef>
          </c:tx>
          <c:spPr>
            <a:ln w="38100">
              <a:solidFill>
                <a:srgbClr val="004687"/>
              </a:solidFill>
            </a:ln>
          </c:spPr>
          <c:marker>
            <c:symbol val="none"/>
          </c:marker>
          <c:cat>
            <c:numRef>
              <c:f>Sheet1!$A$23:$A$35</c:f>
              <c:numCache>
                <c:formatCode>General</c:formatCode>
                <c:ptCount val="13"/>
                <c:pt idx="0">
                  <c:v>2002</c:v>
                </c:pt>
                <c:pt idx="1">
                  <c:v>2003</c:v>
                </c:pt>
                <c:pt idx="2">
                  <c:v>2004</c:v>
                </c:pt>
                <c:pt idx="3">
                  <c:v>2005</c:v>
                </c:pt>
                <c:pt idx="4">
                  <c:v>2006</c:v>
                </c:pt>
                <c:pt idx="5">
                  <c:v>2007</c:v>
                </c:pt>
                <c:pt idx="6">
                  <c:v>2008</c:v>
                </c:pt>
                <c:pt idx="7">
                  <c:v>2009</c:v>
                </c:pt>
                <c:pt idx="8">
                  <c:v>2010</c:v>
                </c:pt>
                <c:pt idx="9">
                  <c:v>2011</c:v>
                </c:pt>
                <c:pt idx="10">
                  <c:v>2012</c:v>
                </c:pt>
                <c:pt idx="11">
                  <c:v>2013</c:v>
                </c:pt>
                <c:pt idx="12">
                  <c:v>2014</c:v>
                </c:pt>
              </c:numCache>
            </c:numRef>
          </c:cat>
          <c:val>
            <c:numRef>
              <c:f>Sheet1!$C$23:$C$35</c:f>
              <c:numCache>
                <c:formatCode>General</c:formatCode>
                <c:ptCount val="13"/>
                <c:pt idx="10" formatCode="0.0">
                  <c:v>10.070095268976225</c:v>
                </c:pt>
                <c:pt idx="11" formatCode="0.0">
                  <c:v>9.0185693183175175</c:v>
                </c:pt>
                <c:pt idx="12" formatCode="0.0">
                  <c:v>9.8850439888931305</c:v>
                </c:pt>
              </c:numCache>
            </c:numRef>
          </c:val>
          <c:smooth val="0"/>
        </c:ser>
        <c:ser>
          <c:idx val="5"/>
          <c:order val="2"/>
          <c:tx>
            <c:strRef>
              <c:f>Sheet1!$D$22</c:f>
              <c:strCache>
                <c:ptCount val="1"/>
                <c:pt idx="0">
                  <c:v>Pojkar, rökning totalt</c:v>
                </c:pt>
              </c:strCache>
            </c:strRef>
          </c:tx>
          <c:spPr>
            <a:ln w="38100">
              <a:solidFill>
                <a:srgbClr val="004687"/>
              </a:solidFill>
              <a:prstDash val="sysDash"/>
            </a:ln>
          </c:spPr>
          <c:marker>
            <c:symbol val="none"/>
          </c:marker>
          <c:cat>
            <c:numRef>
              <c:f>Sheet1!$A$23:$A$35</c:f>
              <c:numCache>
                <c:formatCode>General</c:formatCode>
                <c:ptCount val="13"/>
                <c:pt idx="0">
                  <c:v>2002</c:v>
                </c:pt>
                <c:pt idx="1">
                  <c:v>2003</c:v>
                </c:pt>
                <c:pt idx="2">
                  <c:v>2004</c:v>
                </c:pt>
                <c:pt idx="3">
                  <c:v>2005</c:v>
                </c:pt>
                <c:pt idx="4">
                  <c:v>2006</c:v>
                </c:pt>
                <c:pt idx="5">
                  <c:v>2007</c:v>
                </c:pt>
                <c:pt idx="6">
                  <c:v>2008</c:v>
                </c:pt>
                <c:pt idx="7">
                  <c:v>2009</c:v>
                </c:pt>
                <c:pt idx="8">
                  <c:v>2010</c:v>
                </c:pt>
                <c:pt idx="9">
                  <c:v>2011</c:v>
                </c:pt>
                <c:pt idx="10">
                  <c:v>2012</c:v>
                </c:pt>
                <c:pt idx="11">
                  <c:v>2013</c:v>
                </c:pt>
                <c:pt idx="12">
                  <c:v>2014</c:v>
                </c:pt>
              </c:numCache>
            </c:numRef>
          </c:cat>
          <c:val>
            <c:numRef>
              <c:f>Sheet1!$D$23:$D$35</c:f>
              <c:numCache>
                <c:formatCode>General</c:formatCode>
                <c:ptCount val="13"/>
                <c:pt idx="2" formatCode="0.0">
                  <c:v>30.555158320109047</c:v>
                </c:pt>
                <c:pt idx="3" formatCode="0.0">
                  <c:v>30.378570924795518</c:v>
                </c:pt>
                <c:pt idx="4" formatCode="0.0">
                  <c:v>32.30549718886396</c:v>
                </c:pt>
                <c:pt idx="5" formatCode="0.0">
                  <c:v>35.551107587587907</c:v>
                </c:pt>
                <c:pt idx="6" formatCode="0.0">
                  <c:v>33.106230869540013</c:v>
                </c:pt>
                <c:pt idx="7" formatCode="0.0">
                  <c:v>33.600191880468017</c:v>
                </c:pt>
                <c:pt idx="8" formatCode="0.0">
                  <c:v>34.982135667116481</c:v>
                </c:pt>
                <c:pt idx="9" formatCode="0.0">
                  <c:v>32.583014665134023</c:v>
                </c:pt>
                <c:pt idx="10" formatCode="0.0">
                  <c:v>34.105114214368683</c:v>
                </c:pt>
              </c:numCache>
            </c:numRef>
          </c:val>
          <c:smooth val="0"/>
        </c:ser>
        <c:ser>
          <c:idx val="7"/>
          <c:order val="3"/>
          <c:tx>
            <c:strRef>
              <c:f>Sheet1!$E$22</c:f>
              <c:strCache>
                <c:ptCount val="1"/>
              </c:strCache>
            </c:strRef>
          </c:tx>
          <c:spPr>
            <a:ln w="38100">
              <a:solidFill>
                <a:srgbClr val="004687"/>
              </a:solidFill>
              <a:prstDash val="sysDash"/>
            </a:ln>
          </c:spPr>
          <c:marker>
            <c:symbol val="none"/>
          </c:marker>
          <c:cat>
            <c:numRef>
              <c:f>Sheet1!$A$23:$A$35</c:f>
              <c:numCache>
                <c:formatCode>General</c:formatCode>
                <c:ptCount val="13"/>
                <c:pt idx="0">
                  <c:v>2002</c:v>
                </c:pt>
                <c:pt idx="1">
                  <c:v>2003</c:v>
                </c:pt>
                <c:pt idx="2">
                  <c:v>2004</c:v>
                </c:pt>
                <c:pt idx="3">
                  <c:v>2005</c:v>
                </c:pt>
                <c:pt idx="4">
                  <c:v>2006</c:v>
                </c:pt>
                <c:pt idx="5">
                  <c:v>2007</c:v>
                </c:pt>
                <c:pt idx="6">
                  <c:v>2008</c:v>
                </c:pt>
                <c:pt idx="7">
                  <c:v>2009</c:v>
                </c:pt>
                <c:pt idx="8">
                  <c:v>2010</c:v>
                </c:pt>
                <c:pt idx="9">
                  <c:v>2011</c:v>
                </c:pt>
                <c:pt idx="10">
                  <c:v>2012</c:v>
                </c:pt>
                <c:pt idx="11">
                  <c:v>2013</c:v>
                </c:pt>
                <c:pt idx="12">
                  <c:v>2014</c:v>
                </c:pt>
              </c:numCache>
            </c:numRef>
          </c:cat>
          <c:val>
            <c:numRef>
              <c:f>Sheet1!$E$23:$E$35</c:f>
              <c:numCache>
                <c:formatCode>General</c:formatCode>
                <c:ptCount val="13"/>
                <c:pt idx="10" formatCode="0.0">
                  <c:v>25.728557700042415</c:v>
                </c:pt>
                <c:pt idx="11" formatCode="0.0">
                  <c:v>25.380601684319288</c:v>
                </c:pt>
                <c:pt idx="12" formatCode="0.0">
                  <c:v>28.113346885714051</c:v>
                </c:pt>
              </c:numCache>
            </c:numRef>
          </c:val>
          <c:smooth val="0"/>
        </c:ser>
        <c:ser>
          <c:idx val="0"/>
          <c:order val="4"/>
          <c:tx>
            <c:strRef>
              <c:f>Sheet1!$F$22</c:f>
              <c:strCache>
                <c:ptCount val="1"/>
                <c:pt idx="0">
                  <c:v>Flickor, frekvent rökning</c:v>
                </c:pt>
              </c:strCache>
            </c:strRef>
          </c:tx>
          <c:spPr>
            <a:ln w="38100">
              <a:solidFill>
                <a:srgbClr val="BEBC00"/>
              </a:solidFill>
              <a:prstDash val="solid"/>
            </a:ln>
          </c:spPr>
          <c:marker>
            <c:symbol val="none"/>
          </c:marker>
          <c:cat>
            <c:numRef>
              <c:f>Sheet1!$A$23:$A$35</c:f>
              <c:numCache>
                <c:formatCode>General</c:formatCode>
                <c:ptCount val="13"/>
                <c:pt idx="0">
                  <c:v>2002</c:v>
                </c:pt>
                <c:pt idx="1">
                  <c:v>2003</c:v>
                </c:pt>
                <c:pt idx="2">
                  <c:v>2004</c:v>
                </c:pt>
                <c:pt idx="3">
                  <c:v>2005</c:v>
                </c:pt>
                <c:pt idx="4">
                  <c:v>2006</c:v>
                </c:pt>
                <c:pt idx="5">
                  <c:v>2007</c:v>
                </c:pt>
                <c:pt idx="6">
                  <c:v>2008</c:v>
                </c:pt>
                <c:pt idx="7">
                  <c:v>2009</c:v>
                </c:pt>
                <c:pt idx="8">
                  <c:v>2010</c:v>
                </c:pt>
                <c:pt idx="9">
                  <c:v>2011</c:v>
                </c:pt>
                <c:pt idx="10">
                  <c:v>2012</c:v>
                </c:pt>
                <c:pt idx="11">
                  <c:v>2013</c:v>
                </c:pt>
                <c:pt idx="12">
                  <c:v>2014</c:v>
                </c:pt>
              </c:numCache>
            </c:numRef>
          </c:cat>
          <c:val>
            <c:numRef>
              <c:f>Sheet1!$F$23:$F$35</c:f>
              <c:numCache>
                <c:formatCode>General</c:formatCode>
                <c:ptCount val="13"/>
                <c:pt idx="2" formatCode="0.0">
                  <c:v>16.839298120817279</c:v>
                </c:pt>
                <c:pt idx="3" formatCode="0.0">
                  <c:v>17.398726068258036</c:v>
                </c:pt>
                <c:pt idx="4" formatCode="0.0">
                  <c:v>15.880140660508852</c:v>
                </c:pt>
                <c:pt idx="5" formatCode="0.0">
                  <c:v>14.678743035894582</c:v>
                </c:pt>
                <c:pt idx="6" formatCode="0.0">
                  <c:v>16.418073986737564</c:v>
                </c:pt>
                <c:pt idx="7" formatCode="0.0">
                  <c:v>19.072465383664024</c:v>
                </c:pt>
                <c:pt idx="8" formatCode="0.0">
                  <c:v>17.785232057941894</c:v>
                </c:pt>
                <c:pt idx="9" formatCode="0.0">
                  <c:v>18.512595457428677</c:v>
                </c:pt>
                <c:pt idx="10" formatCode="0.0">
                  <c:v>17.194644699943275</c:v>
                </c:pt>
              </c:numCache>
            </c:numRef>
          </c:val>
          <c:smooth val="0"/>
        </c:ser>
        <c:ser>
          <c:idx val="2"/>
          <c:order val="5"/>
          <c:tx>
            <c:strRef>
              <c:f>Sheet1!$G$22</c:f>
              <c:strCache>
                <c:ptCount val="1"/>
              </c:strCache>
            </c:strRef>
          </c:tx>
          <c:spPr>
            <a:ln w="38100">
              <a:solidFill>
                <a:srgbClr val="BEBC00"/>
              </a:solidFill>
            </a:ln>
          </c:spPr>
          <c:marker>
            <c:symbol val="none"/>
          </c:marker>
          <c:cat>
            <c:numRef>
              <c:f>Sheet1!$A$23:$A$35</c:f>
              <c:numCache>
                <c:formatCode>General</c:formatCode>
                <c:ptCount val="13"/>
                <c:pt idx="0">
                  <c:v>2002</c:v>
                </c:pt>
                <c:pt idx="1">
                  <c:v>2003</c:v>
                </c:pt>
                <c:pt idx="2">
                  <c:v>2004</c:v>
                </c:pt>
                <c:pt idx="3">
                  <c:v>2005</c:v>
                </c:pt>
                <c:pt idx="4">
                  <c:v>2006</c:v>
                </c:pt>
                <c:pt idx="5">
                  <c:v>2007</c:v>
                </c:pt>
                <c:pt idx="6">
                  <c:v>2008</c:v>
                </c:pt>
                <c:pt idx="7">
                  <c:v>2009</c:v>
                </c:pt>
                <c:pt idx="8">
                  <c:v>2010</c:v>
                </c:pt>
                <c:pt idx="9">
                  <c:v>2011</c:v>
                </c:pt>
                <c:pt idx="10">
                  <c:v>2012</c:v>
                </c:pt>
                <c:pt idx="11">
                  <c:v>2013</c:v>
                </c:pt>
                <c:pt idx="12">
                  <c:v>2014</c:v>
                </c:pt>
              </c:numCache>
            </c:numRef>
          </c:cat>
          <c:val>
            <c:numRef>
              <c:f>Sheet1!$G$23:$G$35</c:f>
              <c:numCache>
                <c:formatCode>General</c:formatCode>
                <c:ptCount val="13"/>
                <c:pt idx="10" formatCode="0.0">
                  <c:v>15.413427498121623</c:v>
                </c:pt>
                <c:pt idx="11" formatCode="0.0">
                  <c:v>13.594523786593536</c:v>
                </c:pt>
                <c:pt idx="12" formatCode="0.0">
                  <c:v>11.313945351214556</c:v>
                </c:pt>
              </c:numCache>
            </c:numRef>
          </c:val>
          <c:smooth val="0"/>
        </c:ser>
        <c:ser>
          <c:idx val="4"/>
          <c:order val="6"/>
          <c:tx>
            <c:strRef>
              <c:f>Sheet1!$H$22</c:f>
              <c:strCache>
                <c:ptCount val="1"/>
                <c:pt idx="0">
                  <c:v>Flickor, rökning totalt</c:v>
                </c:pt>
              </c:strCache>
            </c:strRef>
          </c:tx>
          <c:spPr>
            <a:ln w="38100">
              <a:solidFill>
                <a:srgbClr val="BEBC00"/>
              </a:solidFill>
              <a:prstDash val="sysDash"/>
            </a:ln>
          </c:spPr>
          <c:marker>
            <c:symbol val="none"/>
          </c:marker>
          <c:cat>
            <c:numRef>
              <c:f>Sheet1!$A$23:$A$35</c:f>
              <c:numCache>
                <c:formatCode>General</c:formatCode>
                <c:ptCount val="13"/>
                <c:pt idx="0">
                  <c:v>2002</c:v>
                </c:pt>
                <c:pt idx="1">
                  <c:v>2003</c:v>
                </c:pt>
                <c:pt idx="2">
                  <c:v>2004</c:v>
                </c:pt>
                <c:pt idx="3">
                  <c:v>2005</c:v>
                </c:pt>
                <c:pt idx="4">
                  <c:v>2006</c:v>
                </c:pt>
                <c:pt idx="5">
                  <c:v>2007</c:v>
                </c:pt>
                <c:pt idx="6">
                  <c:v>2008</c:v>
                </c:pt>
                <c:pt idx="7">
                  <c:v>2009</c:v>
                </c:pt>
                <c:pt idx="8">
                  <c:v>2010</c:v>
                </c:pt>
                <c:pt idx="9">
                  <c:v>2011</c:v>
                </c:pt>
                <c:pt idx="10">
                  <c:v>2012</c:v>
                </c:pt>
                <c:pt idx="11">
                  <c:v>2013</c:v>
                </c:pt>
                <c:pt idx="12">
                  <c:v>2014</c:v>
                </c:pt>
              </c:numCache>
            </c:numRef>
          </c:cat>
          <c:val>
            <c:numRef>
              <c:f>Sheet1!$H$23:$H$35</c:f>
              <c:numCache>
                <c:formatCode>General</c:formatCode>
                <c:ptCount val="13"/>
                <c:pt idx="2" formatCode="0.0">
                  <c:v>37.298783803285431</c:v>
                </c:pt>
                <c:pt idx="3" formatCode="0.0">
                  <c:v>39.622777631226214</c:v>
                </c:pt>
                <c:pt idx="4" formatCode="0.0">
                  <c:v>39.861407643753793</c:v>
                </c:pt>
                <c:pt idx="5" formatCode="0.0">
                  <c:v>40.11607129028296</c:v>
                </c:pt>
                <c:pt idx="6" formatCode="0.0">
                  <c:v>39.492342043826717</c:v>
                </c:pt>
                <c:pt idx="7" formatCode="0.0">
                  <c:v>42.093800697124095</c:v>
                </c:pt>
                <c:pt idx="8" formatCode="0.0">
                  <c:v>42.550386392826113</c:v>
                </c:pt>
                <c:pt idx="9" formatCode="0.0">
                  <c:v>39.508600986523263</c:v>
                </c:pt>
                <c:pt idx="10" formatCode="0.0">
                  <c:v>39.284028100404882</c:v>
                </c:pt>
              </c:numCache>
            </c:numRef>
          </c:val>
          <c:smooth val="0"/>
        </c:ser>
        <c:ser>
          <c:idx val="6"/>
          <c:order val="7"/>
          <c:tx>
            <c:strRef>
              <c:f>Sheet1!$I$22</c:f>
              <c:strCache>
                <c:ptCount val="1"/>
              </c:strCache>
            </c:strRef>
          </c:tx>
          <c:spPr>
            <a:ln w="38100">
              <a:solidFill>
                <a:srgbClr val="BEBC00"/>
              </a:solidFill>
              <a:prstDash val="sysDash"/>
            </a:ln>
          </c:spPr>
          <c:marker>
            <c:symbol val="none"/>
          </c:marker>
          <c:cat>
            <c:numRef>
              <c:f>Sheet1!$A$23:$A$35</c:f>
              <c:numCache>
                <c:formatCode>General</c:formatCode>
                <c:ptCount val="13"/>
                <c:pt idx="0">
                  <c:v>2002</c:v>
                </c:pt>
                <c:pt idx="1">
                  <c:v>2003</c:v>
                </c:pt>
                <c:pt idx="2">
                  <c:v>2004</c:v>
                </c:pt>
                <c:pt idx="3">
                  <c:v>2005</c:v>
                </c:pt>
                <c:pt idx="4">
                  <c:v>2006</c:v>
                </c:pt>
                <c:pt idx="5">
                  <c:v>2007</c:v>
                </c:pt>
                <c:pt idx="6">
                  <c:v>2008</c:v>
                </c:pt>
                <c:pt idx="7">
                  <c:v>2009</c:v>
                </c:pt>
                <c:pt idx="8">
                  <c:v>2010</c:v>
                </c:pt>
                <c:pt idx="9">
                  <c:v>2011</c:v>
                </c:pt>
                <c:pt idx="10">
                  <c:v>2012</c:v>
                </c:pt>
                <c:pt idx="11">
                  <c:v>2013</c:v>
                </c:pt>
                <c:pt idx="12">
                  <c:v>2014</c:v>
                </c:pt>
              </c:numCache>
            </c:numRef>
          </c:cat>
          <c:val>
            <c:numRef>
              <c:f>Sheet1!$I$23:$I$35</c:f>
              <c:numCache>
                <c:formatCode>General</c:formatCode>
                <c:ptCount val="13"/>
                <c:pt idx="10" formatCode="0.0">
                  <c:v>33.919374091299645</c:v>
                </c:pt>
                <c:pt idx="11" formatCode="0.0">
                  <c:v>31.358602433845153</c:v>
                </c:pt>
                <c:pt idx="12" formatCode="0.0">
                  <c:v>28.813975527706678</c:v>
                </c:pt>
              </c:numCache>
            </c:numRef>
          </c:val>
          <c:smooth val="0"/>
        </c:ser>
        <c:dLbls>
          <c:showLegendKey val="0"/>
          <c:showVal val="0"/>
          <c:showCatName val="0"/>
          <c:showSerName val="0"/>
          <c:showPercent val="0"/>
          <c:showBubbleSize val="0"/>
        </c:dLbls>
        <c:smooth val="0"/>
        <c:axId val="187387456"/>
        <c:axId val="187387848"/>
      </c:lineChart>
      <c:catAx>
        <c:axId val="187387456"/>
        <c:scaling>
          <c:orientation val="minMax"/>
        </c:scaling>
        <c:delete val="0"/>
        <c:axPos val="b"/>
        <c:numFmt formatCode="General" sourceLinked="1"/>
        <c:majorTickMark val="out"/>
        <c:minorTickMark val="none"/>
        <c:tickLblPos val="nextTo"/>
        <c:spPr>
          <a:ln w="9525">
            <a:solidFill>
              <a:schemeClr val="tx1"/>
            </a:solidFill>
            <a:prstDash val="solid"/>
          </a:ln>
        </c:spPr>
        <c:txPr>
          <a:bodyPr rot="0" vert="horz"/>
          <a:lstStyle/>
          <a:p>
            <a:pPr>
              <a:defRPr sz="1600" b="0" i="0" u="none" strike="noStrike" baseline="0">
                <a:solidFill>
                  <a:schemeClr val="tx1"/>
                </a:solidFill>
                <a:latin typeface="Gill Sans MT" pitchFamily="34" charset="0"/>
                <a:ea typeface="Arial"/>
                <a:cs typeface="Arial"/>
              </a:defRPr>
            </a:pPr>
            <a:endParaRPr lang="sv-SE"/>
          </a:p>
        </c:txPr>
        <c:crossAx val="187387848"/>
        <c:crosses val="autoZero"/>
        <c:auto val="1"/>
        <c:lblAlgn val="ctr"/>
        <c:lblOffset val="100"/>
        <c:tickLblSkip val="3"/>
        <c:tickMarkSkip val="1"/>
        <c:noMultiLvlLbl val="0"/>
      </c:catAx>
      <c:valAx>
        <c:axId val="187387848"/>
        <c:scaling>
          <c:orientation val="minMax"/>
          <c:max val="50"/>
        </c:scaling>
        <c:delete val="1"/>
        <c:axPos val="l"/>
        <c:majorGridlines>
          <c:spPr>
            <a:ln w="2975">
              <a:solidFill>
                <a:schemeClr val="tx1">
                  <a:lumMod val="65000"/>
                </a:schemeClr>
              </a:solidFill>
              <a:prstDash val="solid"/>
            </a:ln>
          </c:spPr>
        </c:majorGridlines>
        <c:numFmt formatCode="0" sourceLinked="0"/>
        <c:majorTickMark val="none"/>
        <c:minorTickMark val="none"/>
        <c:tickLblPos val="nextTo"/>
        <c:crossAx val="187387456"/>
        <c:crosses val="autoZero"/>
        <c:crossBetween val="midCat"/>
        <c:majorUnit val="10"/>
      </c:valAx>
      <c:spPr>
        <a:solidFill>
          <a:schemeClr val="tx1"/>
        </a:solidFill>
        <a:ln w="2975">
          <a:solidFill>
            <a:schemeClr val="tx1"/>
          </a:solidFill>
          <a:prstDash val="solid"/>
        </a:ln>
      </c:spPr>
    </c:plotArea>
    <c:plotVisOnly val="1"/>
    <c:dispBlanksAs val="gap"/>
    <c:showDLblsOverMax val="0"/>
  </c:chart>
  <c:spPr>
    <a:noFill/>
    <a:ln>
      <a:noFill/>
    </a:ln>
  </c:spPr>
  <c:txPr>
    <a:bodyPr/>
    <a:lstStyle/>
    <a:p>
      <a:pPr>
        <a:defRPr sz="1687" b="1" i="0" u="none" strike="noStrike" baseline="0">
          <a:solidFill>
            <a:schemeClr val="tx1"/>
          </a:solidFill>
          <a:latin typeface="Times New Roman"/>
          <a:ea typeface="Times New Roman"/>
          <a:cs typeface="Times New Roman"/>
        </a:defRPr>
      </a:pPr>
      <a:endParaRPr lang="sv-SE"/>
    </a:p>
  </c:txPr>
  <c:externalData r:id="rId2">
    <c:autoUpdate val="0"/>
  </c:externalData>
  <c:userShapes r:id="rId3"/>
</c:chartSpace>
</file>

<file path=ppt/charts/chart8.xml><?xml version="1.0" encoding="utf-8"?>
<c:chartSpace xmlns:c="http://schemas.openxmlformats.org/drawingml/2006/chart" xmlns:a="http://schemas.openxmlformats.org/drawingml/2006/main" xmlns:r="http://schemas.openxmlformats.org/officeDocument/2006/relationships">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lrMapOvr bg1="dk1" tx1="lt1" bg2="dk2" tx2="lt2" accent1="accent1" accent2="accent2" accent3="accent3" accent4="accent4" accent5="accent5" accent6="accent6" hlink="hlink" folHlink="folHlink"/>
  <c:chart>
    <c:autoTitleDeleted val="0"/>
    <c:plotArea>
      <c:layout>
        <c:manualLayout>
          <c:layoutTarget val="inner"/>
          <c:xMode val="edge"/>
          <c:yMode val="edge"/>
          <c:x val="5.9055602890506959E-2"/>
          <c:y val="8.899930689403486E-2"/>
          <c:w val="0.91397849462365865"/>
          <c:h val="0.79429078034902867"/>
        </c:manualLayout>
      </c:layout>
      <c:lineChart>
        <c:grouping val="standard"/>
        <c:varyColors val="0"/>
        <c:ser>
          <c:idx val="1"/>
          <c:order val="0"/>
          <c:tx>
            <c:strRef>
              <c:f>Sheet1!$B$6</c:f>
              <c:strCache>
                <c:ptCount val="1"/>
                <c:pt idx="0">
                  <c:v>Pojkar, åk 9</c:v>
                </c:pt>
              </c:strCache>
            </c:strRef>
          </c:tx>
          <c:spPr>
            <a:ln w="38100">
              <a:solidFill>
                <a:srgbClr val="004687"/>
              </a:solidFill>
            </a:ln>
          </c:spPr>
          <c:marker>
            <c:symbol val="none"/>
          </c:marker>
          <c:cat>
            <c:strRef>
              <c:f>Sheet1!$A$7:$A$47</c:f>
              <c:strCache>
                <c:ptCount val="41"/>
                <c:pt idx="0">
                  <c:v>1974</c:v>
                </c:pt>
                <c:pt idx="1">
                  <c:v>1975</c:v>
                </c:pt>
                <c:pt idx="2">
                  <c:v>1976</c:v>
                </c:pt>
                <c:pt idx="3">
                  <c:v>1977</c:v>
                </c:pt>
                <c:pt idx="4">
                  <c:v>1978</c:v>
                </c:pt>
                <c:pt idx="5">
                  <c:v>1979</c:v>
                </c:pt>
                <c:pt idx="6">
                  <c:v>1980</c:v>
                </c:pt>
                <c:pt idx="7">
                  <c:v>1981</c:v>
                </c:pt>
                <c:pt idx="8">
                  <c:v>1982</c:v>
                </c:pt>
                <c:pt idx="9">
                  <c:v>1983</c:v>
                </c:pt>
                <c:pt idx="10">
                  <c:v>1984</c:v>
                </c:pt>
                <c:pt idx="11">
                  <c:v>1985</c:v>
                </c:pt>
                <c:pt idx="12">
                  <c:v>1986</c:v>
                </c:pt>
                <c:pt idx="13">
                  <c:v>1987</c:v>
                </c:pt>
                <c:pt idx="14">
                  <c:v>1988</c:v>
                </c:pt>
                <c:pt idx="15">
                  <c:v>1989</c:v>
                </c:pt>
                <c:pt idx="16">
                  <c:v>1990</c:v>
                </c:pt>
                <c:pt idx="17">
                  <c:v>1991</c:v>
                </c:pt>
                <c:pt idx="18">
                  <c:v>1992</c:v>
                </c:pt>
                <c:pt idx="19">
                  <c:v>1993</c:v>
                </c:pt>
                <c:pt idx="20">
                  <c:v>1994</c:v>
                </c:pt>
                <c:pt idx="21">
                  <c:v>1995</c:v>
                </c:pt>
                <c:pt idx="22">
                  <c:v>1996</c:v>
                </c:pt>
                <c:pt idx="23">
                  <c:v>1997</c:v>
                </c:pt>
                <c:pt idx="24">
                  <c:v>1998</c:v>
                </c:pt>
                <c:pt idx="25">
                  <c:v>1999</c:v>
                </c:pt>
                <c:pt idx="26">
                  <c:v>2000</c:v>
                </c:pt>
                <c:pt idx="27">
                  <c:v>2001</c:v>
                </c:pt>
                <c:pt idx="28">
                  <c:v>2002</c:v>
                </c:pt>
                <c:pt idx="29">
                  <c:v>2003</c:v>
                </c:pt>
                <c:pt idx="30">
                  <c:v>2004</c:v>
                </c:pt>
                <c:pt idx="31">
                  <c:v>2005</c:v>
                </c:pt>
                <c:pt idx="32">
                  <c:v>2006</c:v>
                </c:pt>
                <c:pt idx="33">
                  <c:v>2007</c:v>
                </c:pt>
                <c:pt idx="34">
                  <c:v>2008</c:v>
                </c:pt>
                <c:pt idx="35">
                  <c:v>2009</c:v>
                </c:pt>
                <c:pt idx="36">
                  <c:v>2010</c:v>
                </c:pt>
                <c:pt idx="37">
                  <c:v>2011</c:v>
                </c:pt>
                <c:pt idx="38">
                  <c:v>2012</c:v>
                </c:pt>
                <c:pt idx="39">
                  <c:v>2013</c:v>
                </c:pt>
                <c:pt idx="40">
                  <c:v>2014</c:v>
                </c:pt>
              </c:strCache>
            </c:strRef>
          </c:cat>
          <c:val>
            <c:numRef>
              <c:f>Sheet1!$B$7:$B$47</c:f>
              <c:numCache>
                <c:formatCode>General</c:formatCode>
                <c:ptCount val="41"/>
                <c:pt idx="0">
                  <c:v>25</c:v>
                </c:pt>
                <c:pt idx="1">
                  <c:v>26</c:v>
                </c:pt>
                <c:pt idx="2">
                  <c:v>29</c:v>
                </c:pt>
                <c:pt idx="3">
                  <c:v>30</c:v>
                </c:pt>
                <c:pt idx="5">
                  <c:v>29</c:v>
                </c:pt>
                <c:pt idx="6">
                  <c:v>30</c:v>
                </c:pt>
                <c:pt idx="7">
                  <c:v>30</c:v>
                </c:pt>
                <c:pt idx="8">
                  <c:v>30</c:v>
                </c:pt>
                <c:pt idx="9">
                  <c:v>29</c:v>
                </c:pt>
              </c:numCache>
            </c:numRef>
          </c:val>
          <c:smooth val="0"/>
        </c:ser>
        <c:ser>
          <c:idx val="2"/>
          <c:order val="1"/>
          <c:tx>
            <c:strRef>
              <c:f>Sheet1!$C$6</c:f>
              <c:strCache>
                <c:ptCount val="1"/>
                <c:pt idx="0">
                  <c:v>Pojkar, åk 9</c:v>
                </c:pt>
              </c:strCache>
            </c:strRef>
          </c:tx>
          <c:spPr>
            <a:ln w="38100">
              <a:solidFill>
                <a:srgbClr val="004687"/>
              </a:solidFill>
            </a:ln>
          </c:spPr>
          <c:marker>
            <c:symbol val="none"/>
          </c:marker>
          <c:cat>
            <c:strRef>
              <c:f>Sheet1!$A$7:$A$47</c:f>
              <c:strCache>
                <c:ptCount val="41"/>
                <c:pt idx="0">
                  <c:v>1974</c:v>
                </c:pt>
                <c:pt idx="1">
                  <c:v>1975</c:v>
                </c:pt>
                <c:pt idx="2">
                  <c:v>1976</c:v>
                </c:pt>
                <c:pt idx="3">
                  <c:v>1977</c:v>
                </c:pt>
                <c:pt idx="4">
                  <c:v>1978</c:v>
                </c:pt>
                <c:pt idx="5">
                  <c:v>1979</c:v>
                </c:pt>
                <c:pt idx="6">
                  <c:v>1980</c:v>
                </c:pt>
                <c:pt idx="7">
                  <c:v>1981</c:v>
                </c:pt>
                <c:pt idx="8">
                  <c:v>1982</c:v>
                </c:pt>
                <c:pt idx="9">
                  <c:v>1983</c:v>
                </c:pt>
                <c:pt idx="10">
                  <c:v>1984</c:v>
                </c:pt>
                <c:pt idx="11">
                  <c:v>1985</c:v>
                </c:pt>
                <c:pt idx="12">
                  <c:v>1986</c:v>
                </c:pt>
                <c:pt idx="13">
                  <c:v>1987</c:v>
                </c:pt>
                <c:pt idx="14">
                  <c:v>1988</c:v>
                </c:pt>
                <c:pt idx="15">
                  <c:v>1989</c:v>
                </c:pt>
                <c:pt idx="16">
                  <c:v>1990</c:v>
                </c:pt>
                <c:pt idx="17">
                  <c:v>1991</c:v>
                </c:pt>
                <c:pt idx="18">
                  <c:v>1992</c:v>
                </c:pt>
                <c:pt idx="19">
                  <c:v>1993</c:v>
                </c:pt>
                <c:pt idx="20">
                  <c:v>1994</c:v>
                </c:pt>
                <c:pt idx="21">
                  <c:v>1995</c:v>
                </c:pt>
                <c:pt idx="22">
                  <c:v>1996</c:v>
                </c:pt>
                <c:pt idx="23">
                  <c:v>1997</c:v>
                </c:pt>
                <c:pt idx="24">
                  <c:v>1998</c:v>
                </c:pt>
                <c:pt idx="25">
                  <c:v>1999</c:v>
                </c:pt>
                <c:pt idx="26">
                  <c:v>2000</c:v>
                </c:pt>
                <c:pt idx="27">
                  <c:v>2001</c:v>
                </c:pt>
                <c:pt idx="28">
                  <c:v>2002</c:v>
                </c:pt>
                <c:pt idx="29">
                  <c:v>2003</c:v>
                </c:pt>
                <c:pt idx="30">
                  <c:v>2004</c:v>
                </c:pt>
                <c:pt idx="31">
                  <c:v>2005</c:v>
                </c:pt>
                <c:pt idx="32">
                  <c:v>2006</c:v>
                </c:pt>
                <c:pt idx="33">
                  <c:v>2007</c:v>
                </c:pt>
                <c:pt idx="34">
                  <c:v>2008</c:v>
                </c:pt>
                <c:pt idx="35">
                  <c:v>2009</c:v>
                </c:pt>
                <c:pt idx="36">
                  <c:v>2010</c:v>
                </c:pt>
                <c:pt idx="37">
                  <c:v>2011</c:v>
                </c:pt>
                <c:pt idx="38">
                  <c:v>2012</c:v>
                </c:pt>
                <c:pt idx="39">
                  <c:v>2013</c:v>
                </c:pt>
                <c:pt idx="40">
                  <c:v>2014</c:v>
                </c:pt>
              </c:strCache>
            </c:strRef>
          </c:cat>
          <c:val>
            <c:numRef>
              <c:f>Sheet1!$C$7:$C$47</c:f>
              <c:numCache>
                <c:formatCode>General</c:formatCode>
                <c:ptCount val="41"/>
                <c:pt idx="9">
                  <c:v>21</c:v>
                </c:pt>
                <c:pt idx="10">
                  <c:v>24</c:v>
                </c:pt>
                <c:pt idx="11">
                  <c:v>21</c:v>
                </c:pt>
                <c:pt idx="12">
                  <c:v>24</c:v>
                </c:pt>
                <c:pt idx="13">
                  <c:v>25</c:v>
                </c:pt>
                <c:pt idx="14">
                  <c:v>22</c:v>
                </c:pt>
                <c:pt idx="15">
                  <c:v>20</c:v>
                </c:pt>
                <c:pt idx="16">
                  <c:v>20</c:v>
                </c:pt>
                <c:pt idx="17">
                  <c:v>16</c:v>
                </c:pt>
                <c:pt idx="18">
                  <c:v>19</c:v>
                </c:pt>
                <c:pt idx="19">
                  <c:v>17</c:v>
                </c:pt>
                <c:pt idx="20">
                  <c:v>19</c:v>
                </c:pt>
                <c:pt idx="21">
                  <c:v>19</c:v>
                </c:pt>
                <c:pt idx="22">
                  <c:v>17</c:v>
                </c:pt>
                <c:pt idx="23">
                  <c:v>17</c:v>
                </c:pt>
                <c:pt idx="38" formatCode="0.0">
                  <c:v>11.132969419823082</c:v>
                </c:pt>
                <c:pt idx="39" formatCode="0.0">
                  <c:v>9.6389668373575521</c:v>
                </c:pt>
                <c:pt idx="40" formatCode="0.0">
                  <c:v>8.9484231733923263</c:v>
                </c:pt>
              </c:numCache>
            </c:numRef>
          </c:val>
          <c:smooth val="0"/>
        </c:ser>
        <c:ser>
          <c:idx val="3"/>
          <c:order val="2"/>
          <c:tx>
            <c:strRef>
              <c:f>Sheet1!$D$6</c:f>
              <c:strCache>
                <c:ptCount val="1"/>
                <c:pt idx="0">
                  <c:v>Pojkar, åk 9</c:v>
                </c:pt>
              </c:strCache>
            </c:strRef>
          </c:tx>
          <c:spPr>
            <a:ln w="38100">
              <a:solidFill>
                <a:srgbClr val="004687"/>
              </a:solidFill>
            </a:ln>
          </c:spPr>
          <c:marker>
            <c:symbol val="none"/>
          </c:marker>
          <c:cat>
            <c:strRef>
              <c:f>Sheet1!$A$7:$A$47</c:f>
              <c:strCache>
                <c:ptCount val="41"/>
                <c:pt idx="0">
                  <c:v>1974</c:v>
                </c:pt>
                <c:pt idx="1">
                  <c:v>1975</c:v>
                </c:pt>
                <c:pt idx="2">
                  <c:v>1976</c:v>
                </c:pt>
                <c:pt idx="3">
                  <c:v>1977</c:v>
                </c:pt>
                <c:pt idx="4">
                  <c:v>1978</c:v>
                </c:pt>
                <c:pt idx="5">
                  <c:v>1979</c:v>
                </c:pt>
                <c:pt idx="6">
                  <c:v>1980</c:v>
                </c:pt>
                <c:pt idx="7">
                  <c:v>1981</c:v>
                </c:pt>
                <c:pt idx="8">
                  <c:v>1982</c:v>
                </c:pt>
                <c:pt idx="9">
                  <c:v>1983</c:v>
                </c:pt>
                <c:pt idx="10">
                  <c:v>1984</c:v>
                </c:pt>
                <c:pt idx="11">
                  <c:v>1985</c:v>
                </c:pt>
                <c:pt idx="12">
                  <c:v>1986</c:v>
                </c:pt>
                <c:pt idx="13">
                  <c:v>1987</c:v>
                </c:pt>
                <c:pt idx="14">
                  <c:v>1988</c:v>
                </c:pt>
                <c:pt idx="15">
                  <c:v>1989</c:v>
                </c:pt>
                <c:pt idx="16">
                  <c:v>1990</c:v>
                </c:pt>
                <c:pt idx="17">
                  <c:v>1991</c:v>
                </c:pt>
                <c:pt idx="18">
                  <c:v>1992</c:v>
                </c:pt>
                <c:pt idx="19">
                  <c:v>1993</c:v>
                </c:pt>
                <c:pt idx="20">
                  <c:v>1994</c:v>
                </c:pt>
                <c:pt idx="21">
                  <c:v>1995</c:v>
                </c:pt>
                <c:pt idx="22">
                  <c:v>1996</c:v>
                </c:pt>
                <c:pt idx="23">
                  <c:v>1997</c:v>
                </c:pt>
                <c:pt idx="24">
                  <c:v>1998</c:v>
                </c:pt>
                <c:pt idx="25">
                  <c:v>1999</c:v>
                </c:pt>
                <c:pt idx="26">
                  <c:v>2000</c:v>
                </c:pt>
                <c:pt idx="27">
                  <c:v>2001</c:v>
                </c:pt>
                <c:pt idx="28">
                  <c:v>2002</c:v>
                </c:pt>
                <c:pt idx="29">
                  <c:v>2003</c:v>
                </c:pt>
                <c:pt idx="30">
                  <c:v>2004</c:v>
                </c:pt>
                <c:pt idx="31">
                  <c:v>2005</c:v>
                </c:pt>
                <c:pt idx="32">
                  <c:v>2006</c:v>
                </c:pt>
                <c:pt idx="33">
                  <c:v>2007</c:v>
                </c:pt>
                <c:pt idx="34">
                  <c:v>2008</c:v>
                </c:pt>
                <c:pt idx="35">
                  <c:v>2009</c:v>
                </c:pt>
                <c:pt idx="36">
                  <c:v>2010</c:v>
                </c:pt>
                <c:pt idx="37">
                  <c:v>2011</c:v>
                </c:pt>
                <c:pt idx="38">
                  <c:v>2012</c:v>
                </c:pt>
                <c:pt idx="39">
                  <c:v>2013</c:v>
                </c:pt>
                <c:pt idx="40">
                  <c:v>2014</c:v>
                </c:pt>
              </c:strCache>
            </c:strRef>
          </c:cat>
          <c:val>
            <c:numRef>
              <c:f>Sheet1!$D$7:$D$47</c:f>
              <c:numCache>
                <c:formatCode>General</c:formatCode>
                <c:ptCount val="41"/>
                <c:pt idx="23" formatCode="0.0">
                  <c:v>20.999043037438398</c:v>
                </c:pt>
                <c:pt idx="24" formatCode="0.0">
                  <c:v>20.507622654394599</c:v>
                </c:pt>
                <c:pt idx="25" formatCode="0.0">
                  <c:v>23.983676204159327</c:v>
                </c:pt>
                <c:pt idx="26" formatCode="0.0">
                  <c:v>26.122046976398398</c:v>
                </c:pt>
                <c:pt idx="27" formatCode="0.0">
                  <c:v>27.296647712533449</c:v>
                </c:pt>
                <c:pt idx="28" formatCode="0.0">
                  <c:v>25.23582212448332</c:v>
                </c:pt>
                <c:pt idx="29" formatCode="0.0">
                  <c:v>24.271932734940521</c:v>
                </c:pt>
                <c:pt idx="30" formatCode="0.0">
                  <c:v>20.714506346150756</c:v>
                </c:pt>
                <c:pt idx="31" formatCode="0.0">
                  <c:v>20.609106919134181</c:v>
                </c:pt>
                <c:pt idx="32" formatCode="0.0">
                  <c:v>20.040166052273182</c:v>
                </c:pt>
                <c:pt idx="33" formatCode="0.0">
                  <c:v>16.929041204521226</c:v>
                </c:pt>
                <c:pt idx="34" formatCode="0.0">
                  <c:v>16.411874456151768</c:v>
                </c:pt>
                <c:pt idx="35" formatCode="0.0">
                  <c:v>15.742157941866321</c:v>
                </c:pt>
                <c:pt idx="36" formatCode="0.0">
                  <c:v>16.296076107150572</c:v>
                </c:pt>
                <c:pt idx="37" formatCode="0.0">
                  <c:v>12.642192398973783</c:v>
                </c:pt>
                <c:pt idx="38" formatCode="0.0">
                  <c:v>13.742593564869573</c:v>
                </c:pt>
              </c:numCache>
            </c:numRef>
          </c:val>
          <c:smooth val="0"/>
        </c:ser>
        <c:ser>
          <c:idx val="4"/>
          <c:order val="3"/>
          <c:tx>
            <c:strRef>
              <c:f>Sheet1!$E$6</c:f>
              <c:strCache>
                <c:ptCount val="1"/>
              </c:strCache>
            </c:strRef>
          </c:tx>
          <c:spPr>
            <a:ln w="38100">
              <a:solidFill>
                <a:srgbClr val="F79646"/>
              </a:solidFill>
            </a:ln>
          </c:spPr>
          <c:marker>
            <c:symbol val="none"/>
          </c:marker>
          <c:cat>
            <c:strRef>
              <c:f>Sheet1!$A$7:$A$47</c:f>
              <c:strCache>
                <c:ptCount val="41"/>
                <c:pt idx="0">
                  <c:v>1974</c:v>
                </c:pt>
                <c:pt idx="1">
                  <c:v>1975</c:v>
                </c:pt>
                <c:pt idx="2">
                  <c:v>1976</c:v>
                </c:pt>
                <c:pt idx="3">
                  <c:v>1977</c:v>
                </c:pt>
                <c:pt idx="4">
                  <c:v>1978</c:v>
                </c:pt>
                <c:pt idx="5">
                  <c:v>1979</c:v>
                </c:pt>
                <c:pt idx="6">
                  <c:v>1980</c:v>
                </c:pt>
                <c:pt idx="7">
                  <c:v>1981</c:v>
                </c:pt>
                <c:pt idx="8">
                  <c:v>1982</c:v>
                </c:pt>
                <c:pt idx="9">
                  <c:v>1983</c:v>
                </c:pt>
                <c:pt idx="10">
                  <c:v>1984</c:v>
                </c:pt>
                <c:pt idx="11">
                  <c:v>1985</c:v>
                </c:pt>
                <c:pt idx="12">
                  <c:v>1986</c:v>
                </c:pt>
                <c:pt idx="13">
                  <c:v>1987</c:v>
                </c:pt>
                <c:pt idx="14">
                  <c:v>1988</c:v>
                </c:pt>
                <c:pt idx="15">
                  <c:v>1989</c:v>
                </c:pt>
                <c:pt idx="16">
                  <c:v>1990</c:v>
                </c:pt>
                <c:pt idx="17">
                  <c:v>1991</c:v>
                </c:pt>
                <c:pt idx="18">
                  <c:v>1992</c:v>
                </c:pt>
                <c:pt idx="19">
                  <c:v>1993</c:v>
                </c:pt>
                <c:pt idx="20">
                  <c:v>1994</c:v>
                </c:pt>
                <c:pt idx="21">
                  <c:v>1995</c:v>
                </c:pt>
                <c:pt idx="22">
                  <c:v>1996</c:v>
                </c:pt>
                <c:pt idx="23">
                  <c:v>1997</c:v>
                </c:pt>
                <c:pt idx="24">
                  <c:v>1998</c:v>
                </c:pt>
                <c:pt idx="25">
                  <c:v>1999</c:v>
                </c:pt>
                <c:pt idx="26">
                  <c:v>2000</c:v>
                </c:pt>
                <c:pt idx="27">
                  <c:v>2001</c:v>
                </c:pt>
                <c:pt idx="28">
                  <c:v>2002</c:v>
                </c:pt>
                <c:pt idx="29">
                  <c:v>2003</c:v>
                </c:pt>
                <c:pt idx="30">
                  <c:v>2004</c:v>
                </c:pt>
                <c:pt idx="31">
                  <c:v>2005</c:v>
                </c:pt>
                <c:pt idx="32">
                  <c:v>2006</c:v>
                </c:pt>
                <c:pt idx="33">
                  <c:v>2007</c:v>
                </c:pt>
                <c:pt idx="34">
                  <c:v>2008</c:v>
                </c:pt>
                <c:pt idx="35">
                  <c:v>2009</c:v>
                </c:pt>
                <c:pt idx="36">
                  <c:v>2010</c:v>
                </c:pt>
                <c:pt idx="37">
                  <c:v>2011</c:v>
                </c:pt>
                <c:pt idx="38">
                  <c:v>2012</c:v>
                </c:pt>
                <c:pt idx="39">
                  <c:v>2013</c:v>
                </c:pt>
                <c:pt idx="40">
                  <c:v>2014</c:v>
                </c:pt>
              </c:strCache>
            </c:strRef>
          </c:cat>
          <c:val>
            <c:numRef>
              <c:f>Sheet1!$E$7:$E$47</c:f>
              <c:numCache>
                <c:formatCode>General</c:formatCode>
                <c:ptCount val="41"/>
              </c:numCache>
            </c:numRef>
          </c:val>
          <c:smooth val="0"/>
        </c:ser>
        <c:ser>
          <c:idx val="0"/>
          <c:order val="4"/>
          <c:tx>
            <c:strRef>
              <c:f>Sheet1!$F$6</c:f>
              <c:strCache>
                <c:ptCount val="1"/>
                <c:pt idx="0">
                  <c:v>Flickor, åk 9</c:v>
                </c:pt>
              </c:strCache>
            </c:strRef>
          </c:tx>
          <c:spPr>
            <a:ln w="38100">
              <a:solidFill>
                <a:srgbClr val="BEBC00"/>
              </a:solidFill>
            </a:ln>
          </c:spPr>
          <c:marker>
            <c:symbol val="none"/>
          </c:marker>
          <c:cat>
            <c:strRef>
              <c:f>Sheet1!$A$7:$A$47</c:f>
              <c:strCache>
                <c:ptCount val="41"/>
                <c:pt idx="0">
                  <c:v>1974</c:v>
                </c:pt>
                <c:pt idx="1">
                  <c:v>1975</c:v>
                </c:pt>
                <c:pt idx="2">
                  <c:v>1976</c:v>
                </c:pt>
                <c:pt idx="3">
                  <c:v>1977</c:v>
                </c:pt>
                <c:pt idx="4">
                  <c:v>1978</c:v>
                </c:pt>
                <c:pt idx="5">
                  <c:v>1979</c:v>
                </c:pt>
                <c:pt idx="6">
                  <c:v>1980</c:v>
                </c:pt>
                <c:pt idx="7">
                  <c:v>1981</c:v>
                </c:pt>
                <c:pt idx="8">
                  <c:v>1982</c:v>
                </c:pt>
                <c:pt idx="9">
                  <c:v>1983</c:v>
                </c:pt>
                <c:pt idx="10">
                  <c:v>1984</c:v>
                </c:pt>
                <c:pt idx="11">
                  <c:v>1985</c:v>
                </c:pt>
                <c:pt idx="12">
                  <c:v>1986</c:v>
                </c:pt>
                <c:pt idx="13">
                  <c:v>1987</c:v>
                </c:pt>
                <c:pt idx="14">
                  <c:v>1988</c:v>
                </c:pt>
                <c:pt idx="15">
                  <c:v>1989</c:v>
                </c:pt>
                <c:pt idx="16">
                  <c:v>1990</c:v>
                </c:pt>
                <c:pt idx="17">
                  <c:v>1991</c:v>
                </c:pt>
                <c:pt idx="18">
                  <c:v>1992</c:v>
                </c:pt>
                <c:pt idx="19">
                  <c:v>1993</c:v>
                </c:pt>
                <c:pt idx="20">
                  <c:v>1994</c:v>
                </c:pt>
                <c:pt idx="21">
                  <c:v>1995</c:v>
                </c:pt>
                <c:pt idx="22">
                  <c:v>1996</c:v>
                </c:pt>
                <c:pt idx="23">
                  <c:v>1997</c:v>
                </c:pt>
                <c:pt idx="24">
                  <c:v>1998</c:v>
                </c:pt>
                <c:pt idx="25">
                  <c:v>1999</c:v>
                </c:pt>
                <c:pt idx="26">
                  <c:v>2000</c:v>
                </c:pt>
                <c:pt idx="27">
                  <c:v>2001</c:v>
                </c:pt>
                <c:pt idx="28">
                  <c:v>2002</c:v>
                </c:pt>
                <c:pt idx="29">
                  <c:v>2003</c:v>
                </c:pt>
                <c:pt idx="30">
                  <c:v>2004</c:v>
                </c:pt>
                <c:pt idx="31">
                  <c:v>2005</c:v>
                </c:pt>
                <c:pt idx="32">
                  <c:v>2006</c:v>
                </c:pt>
                <c:pt idx="33">
                  <c:v>2007</c:v>
                </c:pt>
                <c:pt idx="34">
                  <c:v>2008</c:v>
                </c:pt>
                <c:pt idx="35">
                  <c:v>2009</c:v>
                </c:pt>
                <c:pt idx="36">
                  <c:v>2010</c:v>
                </c:pt>
                <c:pt idx="37">
                  <c:v>2011</c:v>
                </c:pt>
                <c:pt idx="38">
                  <c:v>2012</c:v>
                </c:pt>
                <c:pt idx="39">
                  <c:v>2013</c:v>
                </c:pt>
                <c:pt idx="40">
                  <c:v>2014</c:v>
                </c:pt>
              </c:strCache>
            </c:strRef>
          </c:cat>
          <c:val>
            <c:numRef>
              <c:f>Sheet1!$F$7:$F$47</c:f>
              <c:numCache>
                <c:formatCode>General</c:formatCode>
                <c:ptCount val="41"/>
                <c:pt idx="0">
                  <c:v>4</c:v>
                </c:pt>
                <c:pt idx="1">
                  <c:v>5</c:v>
                </c:pt>
                <c:pt idx="2">
                  <c:v>5</c:v>
                </c:pt>
                <c:pt idx="3">
                  <c:v>8</c:v>
                </c:pt>
                <c:pt idx="5">
                  <c:v>6</c:v>
                </c:pt>
                <c:pt idx="6">
                  <c:v>8</c:v>
                </c:pt>
                <c:pt idx="7">
                  <c:v>7</c:v>
                </c:pt>
                <c:pt idx="8">
                  <c:v>7</c:v>
                </c:pt>
                <c:pt idx="9">
                  <c:v>7</c:v>
                </c:pt>
              </c:numCache>
            </c:numRef>
          </c:val>
          <c:smooth val="0"/>
        </c:ser>
        <c:ser>
          <c:idx val="5"/>
          <c:order val="5"/>
          <c:tx>
            <c:strRef>
              <c:f>Sheet1!$G$6</c:f>
              <c:strCache>
                <c:ptCount val="1"/>
                <c:pt idx="0">
                  <c:v>Flickor, åk 9</c:v>
                </c:pt>
              </c:strCache>
            </c:strRef>
          </c:tx>
          <c:spPr>
            <a:ln w="38100">
              <a:solidFill>
                <a:srgbClr val="BEBC00"/>
              </a:solidFill>
            </a:ln>
          </c:spPr>
          <c:marker>
            <c:symbol val="none"/>
          </c:marker>
          <c:cat>
            <c:strRef>
              <c:f>Sheet1!$A$7:$A$47</c:f>
              <c:strCache>
                <c:ptCount val="41"/>
                <c:pt idx="0">
                  <c:v>1974</c:v>
                </c:pt>
                <c:pt idx="1">
                  <c:v>1975</c:v>
                </c:pt>
                <c:pt idx="2">
                  <c:v>1976</c:v>
                </c:pt>
                <c:pt idx="3">
                  <c:v>1977</c:v>
                </c:pt>
                <c:pt idx="4">
                  <c:v>1978</c:v>
                </c:pt>
                <c:pt idx="5">
                  <c:v>1979</c:v>
                </c:pt>
                <c:pt idx="6">
                  <c:v>1980</c:v>
                </c:pt>
                <c:pt idx="7">
                  <c:v>1981</c:v>
                </c:pt>
                <c:pt idx="8">
                  <c:v>1982</c:v>
                </c:pt>
                <c:pt idx="9">
                  <c:v>1983</c:v>
                </c:pt>
                <c:pt idx="10">
                  <c:v>1984</c:v>
                </c:pt>
                <c:pt idx="11">
                  <c:v>1985</c:v>
                </c:pt>
                <c:pt idx="12">
                  <c:v>1986</c:v>
                </c:pt>
                <c:pt idx="13">
                  <c:v>1987</c:v>
                </c:pt>
                <c:pt idx="14">
                  <c:v>1988</c:v>
                </c:pt>
                <c:pt idx="15">
                  <c:v>1989</c:v>
                </c:pt>
                <c:pt idx="16">
                  <c:v>1990</c:v>
                </c:pt>
                <c:pt idx="17">
                  <c:v>1991</c:v>
                </c:pt>
                <c:pt idx="18">
                  <c:v>1992</c:v>
                </c:pt>
                <c:pt idx="19">
                  <c:v>1993</c:v>
                </c:pt>
                <c:pt idx="20">
                  <c:v>1994</c:v>
                </c:pt>
                <c:pt idx="21">
                  <c:v>1995</c:v>
                </c:pt>
                <c:pt idx="22">
                  <c:v>1996</c:v>
                </c:pt>
                <c:pt idx="23">
                  <c:v>1997</c:v>
                </c:pt>
                <c:pt idx="24">
                  <c:v>1998</c:v>
                </c:pt>
                <c:pt idx="25">
                  <c:v>1999</c:v>
                </c:pt>
                <c:pt idx="26">
                  <c:v>2000</c:v>
                </c:pt>
                <c:pt idx="27">
                  <c:v>2001</c:v>
                </c:pt>
                <c:pt idx="28">
                  <c:v>2002</c:v>
                </c:pt>
                <c:pt idx="29">
                  <c:v>2003</c:v>
                </c:pt>
                <c:pt idx="30">
                  <c:v>2004</c:v>
                </c:pt>
                <c:pt idx="31">
                  <c:v>2005</c:v>
                </c:pt>
                <c:pt idx="32">
                  <c:v>2006</c:v>
                </c:pt>
                <c:pt idx="33">
                  <c:v>2007</c:v>
                </c:pt>
                <c:pt idx="34">
                  <c:v>2008</c:v>
                </c:pt>
                <c:pt idx="35">
                  <c:v>2009</c:v>
                </c:pt>
                <c:pt idx="36">
                  <c:v>2010</c:v>
                </c:pt>
                <c:pt idx="37">
                  <c:v>2011</c:v>
                </c:pt>
                <c:pt idx="38">
                  <c:v>2012</c:v>
                </c:pt>
                <c:pt idx="39">
                  <c:v>2013</c:v>
                </c:pt>
                <c:pt idx="40">
                  <c:v>2014</c:v>
                </c:pt>
              </c:strCache>
            </c:strRef>
          </c:cat>
          <c:val>
            <c:numRef>
              <c:f>Sheet1!$G$7:$G$47</c:f>
              <c:numCache>
                <c:formatCode>General</c:formatCode>
                <c:ptCount val="41"/>
                <c:pt idx="9">
                  <c:v>2</c:v>
                </c:pt>
                <c:pt idx="10">
                  <c:v>1</c:v>
                </c:pt>
                <c:pt idx="11">
                  <c:v>2</c:v>
                </c:pt>
                <c:pt idx="12">
                  <c:v>2</c:v>
                </c:pt>
                <c:pt idx="13">
                  <c:v>2</c:v>
                </c:pt>
                <c:pt idx="14">
                  <c:v>2</c:v>
                </c:pt>
                <c:pt idx="15">
                  <c:v>3</c:v>
                </c:pt>
                <c:pt idx="16">
                  <c:v>2</c:v>
                </c:pt>
                <c:pt idx="17">
                  <c:v>1</c:v>
                </c:pt>
                <c:pt idx="18">
                  <c:v>0</c:v>
                </c:pt>
                <c:pt idx="19">
                  <c:v>0</c:v>
                </c:pt>
                <c:pt idx="20">
                  <c:v>1</c:v>
                </c:pt>
                <c:pt idx="21">
                  <c:v>1</c:v>
                </c:pt>
                <c:pt idx="22">
                  <c:v>1</c:v>
                </c:pt>
                <c:pt idx="23">
                  <c:v>1</c:v>
                </c:pt>
                <c:pt idx="38" formatCode="0.0">
                  <c:v>1.8835281785921321</c:v>
                </c:pt>
                <c:pt idx="39" formatCode="0.0">
                  <c:v>1.960859094842105</c:v>
                </c:pt>
                <c:pt idx="40" formatCode="0.0">
                  <c:v>2.592363357651374</c:v>
                </c:pt>
              </c:numCache>
            </c:numRef>
          </c:val>
          <c:smooth val="0"/>
        </c:ser>
        <c:ser>
          <c:idx val="6"/>
          <c:order val="6"/>
          <c:tx>
            <c:strRef>
              <c:f>Sheet1!$H$6</c:f>
              <c:strCache>
                <c:ptCount val="1"/>
                <c:pt idx="0">
                  <c:v>Flickor, åk 9</c:v>
                </c:pt>
              </c:strCache>
            </c:strRef>
          </c:tx>
          <c:spPr>
            <a:ln w="38100">
              <a:solidFill>
                <a:srgbClr val="BEBC00"/>
              </a:solidFill>
            </a:ln>
          </c:spPr>
          <c:marker>
            <c:symbol val="none"/>
          </c:marker>
          <c:cat>
            <c:strRef>
              <c:f>Sheet1!$A$7:$A$47</c:f>
              <c:strCache>
                <c:ptCount val="41"/>
                <c:pt idx="0">
                  <c:v>1974</c:v>
                </c:pt>
                <c:pt idx="1">
                  <c:v>1975</c:v>
                </c:pt>
                <c:pt idx="2">
                  <c:v>1976</c:v>
                </c:pt>
                <c:pt idx="3">
                  <c:v>1977</c:v>
                </c:pt>
                <c:pt idx="4">
                  <c:v>1978</c:v>
                </c:pt>
                <c:pt idx="5">
                  <c:v>1979</c:v>
                </c:pt>
                <c:pt idx="6">
                  <c:v>1980</c:v>
                </c:pt>
                <c:pt idx="7">
                  <c:v>1981</c:v>
                </c:pt>
                <c:pt idx="8">
                  <c:v>1982</c:v>
                </c:pt>
                <c:pt idx="9">
                  <c:v>1983</c:v>
                </c:pt>
                <c:pt idx="10">
                  <c:v>1984</c:v>
                </c:pt>
                <c:pt idx="11">
                  <c:v>1985</c:v>
                </c:pt>
                <c:pt idx="12">
                  <c:v>1986</c:v>
                </c:pt>
                <c:pt idx="13">
                  <c:v>1987</c:v>
                </c:pt>
                <c:pt idx="14">
                  <c:v>1988</c:v>
                </c:pt>
                <c:pt idx="15">
                  <c:v>1989</c:v>
                </c:pt>
                <c:pt idx="16">
                  <c:v>1990</c:v>
                </c:pt>
                <c:pt idx="17">
                  <c:v>1991</c:v>
                </c:pt>
                <c:pt idx="18">
                  <c:v>1992</c:v>
                </c:pt>
                <c:pt idx="19">
                  <c:v>1993</c:v>
                </c:pt>
                <c:pt idx="20">
                  <c:v>1994</c:v>
                </c:pt>
                <c:pt idx="21">
                  <c:v>1995</c:v>
                </c:pt>
                <c:pt idx="22">
                  <c:v>1996</c:v>
                </c:pt>
                <c:pt idx="23">
                  <c:v>1997</c:v>
                </c:pt>
                <c:pt idx="24">
                  <c:v>1998</c:v>
                </c:pt>
                <c:pt idx="25">
                  <c:v>1999</c:v>
                </c:pt>
                <c:pt idx="26">
                  <c:v>2000</c:v>
                </c:pt>
                <c:pt idx="27">
                  <c:v>2001</c:v>
                </c:pt>
                <c:pt idx="28">
                  <c:v>2002</c:v>
                </c:pt>
                <c:pt idx="29">
                  <c:v>2003</c:v>
                </c:pt>
                <c:pt idx="30">
                  <c:v>2004</c:v>
                </c:pt>
                <c:pt idx="31">
                  <c:v>2005</c:v>
                </c:pt>
                <c:pt idx="32">
                  <c:v>2006</c:v>
                </c:pt>
                <c:pt idx="33">
                  <c:v>2007</c:v>
                </c:pt>
                <c:pt idx="34">
                  <c:v>2008</c:v>
                </c:pt>
                <c:pt idx="35">
                  <c:v>2009</c:v>
                </c:pt>
                <c:pt idx="36">
                  <c:v>2010</c:v>
                </c:pt>
                <c:pt idx="37">
                  <c:v>2011</c:v>
                </c:pt>
                <c:pt idx="38">
                  <c:v>2012</c:v>
                </c:pt>
                <c:pt idx="39">
                  <c:v>2013</c:v>
                </c:pt>
                <c:pt idx="40">
                  <c:v>2014</c:v>
                </c:pt>
              </c:strCache>
            </c:strRef>
          </c:cat>
          <c:val>
            <c:numRef>
              <c:f>Sheet1!$H$7:$H$47</c:f>
              <c:numCache>
                <c:formatCode>General</c:formatCode>
                <c:ptCount val="41"/>
                <c:pt idx="23" formatCode="0.0">
                  <c:v>3.2571517471900915</c:v>
                </c:pt>
                <c:pt idx="24" formatCode="0.0">
                  <c:v>2.2819281797109685</c:v>
                </c:pt>
                <c:pt idx="25" formatCode="0.0">
                  <c:v>3.4393571955389355</c:v>
                </c:pt>
                <c:pt idx="26" formatCode="0.0">
                  <c:v>3.5835505285945581</c:v>
                </c:pt>
                <c:pt idx="27" formatCode="0.0">
                  <c:v>5.1560913078986683</c:v>
                </c:pt>
                <c:pt idx="28" formatCode="0.0">
                  <c:v>5.1889255158094088</c:v>
                </c:pt>
                <c:pt idx="29" formatCode="0.0">
                  <c:v>6.1217148625168516</c:v>
                </c:pt>
                <c:pt idx="30" formatCode="0.0">
                  <c:v>7.5671015164712063</c:v>
                </c:pt>
                <c:pt idx="31" formatCode="0.0">
                  <c:v>5.9659135705185946</c:v>
                </c:pt>
                <c:pt idx="32" formatCode="0.0">
                  <c:v>6.982144511243856</c:v>
                </c:pt>
                <c:pt idx="33" formatCode="0.0">
                  <c:v>4.5735905731157018</c:v>
                </c:pt>
                <c:pt idx="34" formatCode="0.0">
                  <c:v>3.893235374691808</c:v>
                </c:pt>
                <c:pt idx="35" formatCode="0.0">
                  <c:v>4.1270886894644674</c:v>
                </c:pt>
                <c:pt idx="36" formatCode="0.0">
                  <c:v>3.7124063140127292</c:v>
                </c:pt>
                <c:pt idx="37" formatCode="0.0">
                  <c:v>3.4701212263537826</c:v>
                </c:pt>
                <c:pt idx="38" formatCode="0.0">
                  <c:v>2.1333069883114733</c:v>
                </c:pt>
              </c:numCache>
            </c:numRef>
          </c:val>
          <c:smooth val="0"/>
        </c:ser>
        <c:ser>
          <c:idx val="7"/>
          <c:order val="7"/>
          <c:tx>
            <c:strRef>
              <c:f>Sheet1!$I$6</c:f>
              <c:strCache>
                <c:ptCount val="1"/>
              </c:strCache>
            </c:strRef>
          </c:tx>
          <c:marker>
            <c:symbol val="none"/>
          </c:marker>
          <c:cat>
            <c:strRef>
              <c:f>Sheet1!$A$7:$A$47</c:f>
              <c:strCache>
                <c:ptCount val="41"/>
                <c:pt idx="0">
                  <c:v>1974</c:v>
                </c:pt>
                <c:pt idx="1">
                  <c:v>1975</c:v>
                </c:pt>
                <c:pt idx="2">
                  <c:v>1976</c:v>
                </c:pt>
                <c:pt idx="3">
                  <c:v>1977</c:v>
                </c:pt>
                <c:pt idx="4">
                  <c:v>1978</c:v>
                </c:pt>
                <c:pt idx="5">
                  <c:v>1979</c:v>
                </c:pt>
                <c:pt idx="6">
                  <c:v>1980</c:v>
                </c:pt>
                <c:pt idx="7">
                  <c:v>1981</c:v>
                </c:pt>
                <c:pt idx="8">
                  <c:v>1982</c:v>
                </c:pt>
                <c:pt idx="9">
                  <c:v>1983</c:v>
                </c:pt>
                <c:pt idx="10">
                  <c:v>1984</c:v>
                </c:pt>
                <c:pt idx="11">
                  <c:v>1985</c:v>
                </c:pt>
                <c:pt idx="12">
                  <c:v>1986</c:v>
                </c:pt>
                <c:pt idx="13">
                  <c:v>1987</c:v>
                </c:pt>
                <c:pt idx="14">
                  <c:v>1988</c:v>
                </c:pt>
                <c:pt idx="15">
                  <c:v>1989</c:v>
                </c:pt>
                <c:pt idx="16">
                  <c:v>1990</c:v>
                </c:pt>
                <c:pt idx="17">
                  <c:v>1991</c:v>
                </c:pt>
                <c:pt idx="18">
                  <c:v>1992</c:v>
                </c:pt>
                <c:pt idx="19">
                  <c:v>1993</c:v>
                </c:pt>
                <c:pt idx="20">
                  <c:v>1994</c:v>
                </c:pt>
                <c:pt idx="21">
                  <c:v>1995</c:v>
                </c:pt>
                <c:pt idx="22">
                  <c:v>1996</c:v>
                </c:pt>
                <c:pt idx="23">
                  <c:v>1997</c:v>
                </c:pt>
                <c:pt idx="24">
                  <c:v>1998</c:v>
                </c:pt>
                <c:pt idx="25">
                  <c:v>1999</c:v>
                </c:pt>
                <c:pt idx="26">
                  <c:v>2000</c:v>
                </c:pt>
                <c:pt idx="27">
                  <c:v>2001</c:v>
                </c:pt>
                <c:pt idx="28">
                  <c:v>2002</c:v>
                </c:pt>
                <c:pt idx="29">
                  <c:v>2003</c:v>
                </c:pt>
                <c:pt idx="30">
                  <c:v>2004</c:v>
                </c:pt>
                <c:pt idx="31">
                  <c:v>2005</c:v>
                </c:pt>
                <c:pt idx="32">
                  <c:v>2006</c:v>
                </c:pt>
                <c:pt idx="33">
                  <c:v>2007</c:v>
                </c:pt>
                <c:pt idx="34">
                  <c:v>2008</c:v>
                </c:pt>
                <c:pt idx="35">
                  <c:v>2009</c:v>
                </c:pt>
                <c:pt idx="36">
                  <c:v>2010</c:v>
                </c:pt>
                <c:pt idx="37">
                  <c:v>2011</c:v>
                </c:pt>
                <c:pt idx="38">
                  <c:v>2012</c:v>
                </c:pt>
                <c:pt idx="39">
                  <c:v>2013</c:v>
                </c:pt>
                <c:pt idx="40">
                  <c:v>2014</c:v>
                </c:pt>
              </c:strCache>
            </c:strRef>
          </c:cat>
          <c:val>
            <c:numRef>
              <c:f>Sheet1!$I$7:$I$47</c:f>
              <c:numCache>
                <c:formatCode>General</c:formatCode>
                <c:ptCount val="41"/>
              </c:numCache>
            </c:numRef>
          </c:val>
          <c:smooth val="0"/>
        </c:ser>
        <c:ser>
          <c:idx val="8"/>
          <c:order val="8"/>
          <c:tx>
            <c:strRef>
              <c:f>Sheet1!$J$6</c:f>
              <c:strCache>
                <c:ptCount val="1"/>
              </c:strCache>
            </c:strRef>
          </c:tx>
          <c:marker>
            <c:symbol val="none"/>
          </c:marker>
          <c:cat>
            <c:strRef>
              <c:f>Sheet1!$A$7:$A$47</c:f>
              <c:strCache>
                <c:ptCount val="41"/>
                <c:pt idx="0">
                  <c:v>1974</c:v>
                </c:pt>
                <c:pt idx="1">
                  <c:v>1975</c:v>
                </c:pt>
                <c:pt idx="2">
                  <c:v>1976</c:v>
                </c:pt>
                <c:pt idx="3">
                  <c:v>1977</c:v>
                </c:pt>
                <c:pt idx="4">
                  <c:v>1978</c:v>
                </c:pt>
                <c:pt idx="5">
                  <c:v>1979</c:v>
                </c:pt>
                <c:pt idx="6">
                  <c:v>1980</c:v>
                </c:pt>
                <c:pt idx="7">
                  <c:v>1981</c:v>
                </c:pt>
                <c:pt idx="8">
                  <c:v>1982</c:v>
                </c:pt>
                <c:pt idx="9">
                  <c:v>1983</c:v>
                </c:pt>
                <c:pt idx="10">
                  <c:v>1984</c:v>
                </c:pt>
                <c:pt idx="11">
                  <c:v>1985</c:v>
                </c:pt>
                <c:pt idx="12">
                  <c:v>1986</c:v>
                </c:pt>
                <c:pt idx="13">
                  <c:v>1987</c:v>
                </c:pt>
                <c:pt idx="14">
                  <c:v>1988</c:v>
                </c:pt>
                <c:pt idx="15">
                  <c:v>1989</c:v>
                </c:pt>
                <c:pt idx="16">
                  <c:v>1990</c:v>
                </c:pt>
                <c:pt idx="17">
                  <c:v>1991</c:v>
                </c:pt>
                <c:pt idx="18">
                  <c:v>1992</c:v>
                </c:pt>
                <c:pt idx="19">
                  <c:v>1993</c:v>
                </c:pt>
                <c:pt idx="20">
                  <c:v>1994</c:v>
                </c:pt>
                <c:pt idx="21">
                  <c:v>1995</c:v>
                </c:pt>
                <c:pt idx="22">
                  <c:v>1996</c:v>
                </c:pt>
                <c:pt idx="23">
                  <c:v>1997</c:v>
                </c:pt>
                <c:pt idx="24">
                  <c:v>1998</c:v>
                </c:pt>
                <c:pt idx="25">
                  <c:v>1999</c:v>
                </c:pt>
                <c:pt idx="26">
                  <c:v>2000</c:v>
                </c:pt>
                <c:pt idx="27">
                  <c:v>2001</c:v>
                </c:pt>
                <c:pt idx="28">
                  <c:v>2002</c:v>
                </c:pt>
                <c:pt idx="29">
                  <c:v>2003</c:v>
                </c:pt>
                <c:pt idx="30">
                  <c:v>2004</c:v>
                </c:pt>
                <c:pt idx="31">
                  <c:v>2005</c:v>
                </c:pt>
                <c:pt idx="32">
                  <c:v>2006</c:v>
                </c:pt>
                <c:pt idx="33">
                  <c:v>2007</c:v>
                </c:pt>
                <c:pt idx="34">
                  <c:v>2008</c:v>
                </c:pt>
                <c:pt idx="35">
                  <c:v>2009</c:v>
                </c:pt>
                <c:pt idx="36">
                  <c:v>2010</c:v>
                </c:pt>
                <c:pt idx="37">
                  <c:v>2011</c:v>
                </c:pt>
                <c:pt idx="38">
                  <c:v>2012</c:v>
                </c:pt>
                <c:pt idx="39">
                  <c:v>2013</c:v>
                </c:pt>
                <c:pt idx="40">
                  <c:v>2014</c:v>
                </c:pt>
              </c:strCache>
            </c:strRef>
          </c:cat>
          <c:val>
            <c:numRef>
              <c:f>Sheet1!$J$7:$J$47</c:f>
              <c:numCache>
                <c:formatCode>General</c:formatCode>
                <c:ptCount val="41"/>
              </c:numCache>
            </c:numRef>
          </c:val>
          <c:smooth val="0"/>
        </c:ser>
        <c:ser>
          <c:idx val="9"/>
          <c:order val="9"/>
          <c:tx>
            <c:strRef>
              <c:f>Sheet1!$K$6</c:f>
              <c:strCache>
                <c:ptCount val="1"/>
                <c:pt idx="0">
                  <c:v>Pojkar, gy 2 </c:v>
                </c:pt>
              </c:strCache>
            </c:strRef>
          </c:tx>
          <c:spPr>
            <a:ln w="38100">
              <a:solidFill>
                <a:srgbClr val="F29200"/>
              </a:solidFill>
            </a:ln>
          </c:spPr>
          <c:marker>
            <c:symbol val="none"/>
          </c:marker>
          <c:cat>
            <c:strRef>
              <c:f>Sheet1!$A$7:$A$47</c:f>
              <c:strCache>
                <c:ptCount val="41"/>
                <c:pt idx="0">
                  <c:v>1974</c:v>
                </c:pt>
                <c:pt idx="1">
                  <c:v>1975</c:v>
                </c:pt>
                <c:pt idx="2">
                  <c:v>1976</c:v>
                </c:pt>
                <c:pt idx="3">
                  <c:v>1977</c:v>
                </c:pt>
                <c:pt idx="4">
                  <c:v>1978</c:v>
                </c:pt>
                <c:pt idx="5">
                  <c:v>1979</c:v>
                </c:pt>
                <c:pt idx="6">
                  <c:v>1980</c:v>
                </c:pt>
                <c:pt idx="7">
                  <c:v>1981</c:v>
                </c:pt>
                <c:pt idx="8">
                  <c:v>1982</c:v>
                </c:pt>
                <c:pt idx="9">
                  <c:v>1983</c:v>
                </c:pt>
                <c:pt idx="10">
                  <c:v>1984</c:v>
                </c:pt>
                <c:pt idx="11">
                  <c:v>1985</c:v>
                </c:pt>
                <c:pt idx="12">
                  <c:v>1986</c:v>
                </c:pt>
                <c:pt idx="13">
                  <c:v>1987</c:v>
                </c:pt>
                <c:pt idx="14">
                  <c:v>1988</c:v>
                </c:pt>
                <c:pt idx="15">
                  <c:v>1989</c:v>
                </c:pt>
                <c:pt idx="16">
                  <c:v>1990</c:v>
                </c:pt>
                <c:pt idx="17">
                  <c:v>1991</c:v>
                </c:pt>
                <c:pt idx="18">
                  <c:v>1992</c:v>
                </c:pt>
                <c:pt idx="19">
                  <c:v>1993</c:v>
                </c:pt>
                <c:pt idx="20">
                  <c:v>1994</c:v>
                </c:pt>
                <c:pt idx="21">
                  <c:v>1995</c:v>
                </c:pt>
                <c:pt idx="22">
                  <c:v>1996</c:v>
                </c:pt>
                <c:pt idx="23">
                  <c:v>1997</c:v>
                </c:pt>
                <c:pt idx="24">
                  <c:v>1998</c:v>
                </c:pt>
                <c:pt idx="25">
                  <c:v>1999</c:v>
                </c:pt>
                <c:pt idx="26">
                  <c:v>2000</c:v>
                </c:pt>
                <c:pt idx="27">
                  <c:v>2001</c:v>
                </c:pt>
                <c:pt idx="28">
                  <c:v>2002</c:v>
                </c:pt>
                <c:pt idx="29">
                  <c:v>2003</c:v>
                </c:pt>
                <c:pt idx="30">
                  <c:v>2004</c:v>
                </c:pt>
                <c:pt idx="31">
                  <c:v>2005</c:v>
                </c:pt>
                <c:pt idx="32">
                  <c:v>2006</c:v>
                </c:pt>
                <c:pt idx="33">
                  <c:v>2007</c:v>
                </c:pt>
                <c:pt idx="34">
                  <c:v>2008</c:v>
                </c:pt>
                <c:pt idx="35">
                  <c:v>2009</c:v>
                </c:pt>
                <c:pt idx="36">
                  <c:v>2010</c:v>
                </c:pt>
                <c:pt idx="37">
                  <c:v>2011</c:v>
                </c:pt>
                <c:pt idx="38">
                  <c:v>2012</c:v>
                </c:pt>
                <c:pt idx="39">
                  <c:v>2013</c:v>
                </c:pt>
                <c:pt idx="40">
                  <c:v>2014</c:v>
                </c:pt>
              </c:strCache>
            </c:strRef>
          </c:cat>
          <c:val>
            <c:numRef>
              <c:f>Sheet1!$K$7:$K$47</c:f>
              <c:numCache>
                <c:formatCode>General</c:formatCode>
                <c:ptCount val="41"/>
                <c:pt idx="30" formatCode="0.0">
                  <c:v>28.598350840639309</c:v>
                </c:pt>
                <c:pt idx="31" formatCode="0.0">
                  <c:v>28.704380749992744</c:v>
                </c:pt>
                <c:pt idx="32" formatCode="0.0">
                  <c:v>29.212979619329698</c:v>
                </c:pt>
                <c:pt idx="33" formatCode="0.0">
                  <c:v>26.760641605111559</c:v>
                </c:pt>
                <c:pt idx="34" formatCode="0.0">
                  <c:v>23.128895314422628</c:v>
                </c:pt>
                <c:pt idx="35" formatCode="0.0">
                  <c:v>23.871349060598341</c:v>
                </c:pt>
                <c:pt idx="36" formatCode="0.0">
                  <c:v>26.764633458989017</c:v>
                </c:pt>
                <c:pt idx="37" formatCode="0.0">
                  <c:v>24.61260539185146</c:v>
                </c:pt>
                <c:pt idx="38" formatCode="0.0">
                  <c:v>23.649823755575532</c:v>
                </c:pt>
              </c:numCache>
            </c:numRef>
          </c:val>
          <c:smooth val="0"/>
        </c:ser>
        <c:ser>
          <c:idx val="10"/>
          <c:order val="10"/>
          <c:tx>
            <c:strRef>
              <c:f>Sheet1!$L$6</c:f>
              <c:strCache>
                <c:ptCount val="1"/>
              </c:strCache>
            </c:strRef>
          </c:tx>
          <c:marker>
            <c:symbol val="none"/>
          </c:marker>
          <c:dPt>
            <c:idx val="39"/>
            <c:bubble3D val="0"/>
            <c:spPr>
              <a:ln w="38100">
                <a:solidFill>
                  <a:srgbClr val="F29200"/>
                </a:solidFill>
              </a:ln>
            </c:spPr>
          </c:dPt>
          <c:dPt>
            <c:idx val="40"/>
            <c:bubble3D val="0"/>
            <c:spPr>
              <a:ln w="38100">
                <a:solidFill>
                  <a:srgbClr val="F29200"/>
                </a:solidFill>
              </a:ln>
            </c:spPr>
          </c:dPt>
          <c:cat>
            <c:strRef>
              <c:f>Sheet1!$A$7:$A$47</c:f>
              <c:strCache>
                <c:ptCount val="41"/>
                <c:pt idx="0">
                  <c:v>1974</c:v>
                </c:pt>
                <c:pt idx="1">
                  <c:v>1975</c:v>
                </c:pt>
                <c:pt idx="2">
                  <c:v>1976</c:v>
                </c:pt>
                <c:pt idx="3">
                  <c:v>1977</c:v>
                </c:pt>
                <c:pt idx="4">
                  <c:v>1978</c:v>
                </c:pt>
                <c:pt idx="5">
                  <c:v>1979</c:v>
                </c:pt>
                <c:pt idx="6">
                  <c:v>1980</c:v>
                </c:pt>
                <c:pt idx="7">
                  <c:v>1981</c:v>
                </c:pt>
                <c:pt idx="8">
                  <c:v>1982</c:v>
                </c:pt>
                <c:pt idx="9">
                  <c:v>1983</c:v>
                </c:pt>
                <c:pt idx="10">
                  <c:v>1984</c:v>
                </c:pt>
                <c:pt idx="11">
                  <c:v>1985</c:v>
                </c:pt>
                <c:pt idx="12">
                  <c:v>1986</c:v>
                </c:pt>
                <c:pt idx="13">
                  <c:v>1987</c:v>
                </c:pt>
                <c:pt idx="14">
                  <c:v>1988</c:v>
                </c:pt>
                <c:pt idx="15">
                  <c:v>1989</c:v>
                </c:pt>
                <c:pt idx="16">
                  <c:v>1990</c:v>
                </c:pt>
                <c:pt idx="17">
                  <c:v>1991</c:v>
                </c:pt>
                <c:pt idx="18">
                  <c:v>1992</c:v>
                </c:pt>
                <c:pt idx="19">
                  <c:v>1993</c:v>
                </c:pt>
                <c:pt idx="20">
                  <c:v>1994</c:v>
                </c:pt>
                <c:pt idx="21">
                  <c:v>1995</c:v>
                </c:pt>
                <c:pt idx="22">
                  <c:v>1996</c:v>
                </c:pt>
                <c:pt idx="23">
                  <c:v>1997</c:v>
                </c:pt>
                <c:pt idx="24">
                  <c:v>1998</c:v>
                </c:pt>
                <c:pt idx="25">
                  <c:v>1999</c:v>
                </c:pt>
                <c:pt idx="26">
                  <c:v>2000</c:v>
                </c:pt>
                <c:pt idx="27">
                  <c:v>2001</c:v>
                </c:pt>
                <c:pt idx="28">
                  <c:v>2002</c:v>
                </c:pt>
                <c:pt idx="29">
                  <c:v>2003</c:v>
                </c:pt>
                <c:pt idx="30">
                  <c:v>2004</c:v>
                </c:pt>
                <c:pt idx="31">
                  <c:v>2005</c:v>
                </c:pt>
                <c:pt idx="32">
                  <c:v>2006</c:v>
                </c:pt>
                <c:pt idx="33">
                  <c:v>2007</c:v>
                </c:pt>
                <c:pt idx="34">
                  <c:v>2008</c:v>
                </c:pt>
                <c:pt idx="35">
                  <c:v>2009</c:v>
                </c:pt>
                <c:pt idx="36">
                  <c:v>2010</c:v>
                </c:pt>
                <c:pt idx="37">
                  <c:v>2011</c:v>
                </c:pt>
                <c:pt idx="38">
                  <c:v>2012</c:v>
                </c:pt>
                <c:pt idx="39">
                  <c:v>2013</c:v>
                </c:pt>
                <c:pt idx="40">
                  <c:v>2014</c:v>
                </c:pt>
              </c:strCache>
            </c:strRef>
          </c:cat>
          <c:val>
            <c:numRef>
              <c:f>Sheet1!$L$7:$L$47</c:f>
              <c:numCache>
                <c:formatCode>General</c:formatCode>
                <c:ptCount val="41"/>
                <c:pt idx="38" formatCode="0.0">
                  <c:v>20.721087645834931</c:v>
                </c:pt>
                <c:pt idx="39" formatCode="0.0">
                  <c:v>21.680358195971998</c:v>
                </c:pt>
                <c:pt idx="40" formatCode="0.0">
                  <c:v>22.498863807237015</c:v>
                </c:pt>
              </c:numCache>
            </c:numRef>
          </c:val>
          <c:smooth val="0"/>
        </c:ser>
        <c:ser>
          <c:idx val="11"/>
          <c:order val="11"/>
          <c:tx>
            <c:strRef>
              <c:f>Sheet1!$M$6</c:f>
              <c:strCache>
                <c:ptCount val="1"/>
                <c:pt idx="0">
                  <c:v>Flickor, gy 2</c:v>
                </c:pt>
              </c:strCache>
            </c:strRef>
          </c:tx>
          <c:spPr>
            <a:ln w="38100">
              <a:solidFill>
                <a:srgbClr val="B32B31"/>
              </a:solidFill>
            </a:ln>
          </c:spPr>
          <c:marker>
            <c:symbol val="none"/>
          </c:marker>
          <c:cat>
            <c:strRef>
              <c:f>Sheet1!$A$7:$A$47</c:f>
              <c:strCache>
                <c:ptCount val="41"/>
                <c:pt idx="0">
                  <c:v>1974</c:v>
                </c:pt>
                <c:pt idx="1">
                  <c:v>1975</c:v>
                </c:pt>
                <c:pt idx="2">
                  <c:v>1976</c:v>
                </c:pt>
                <c:pt idx="3">
                  <c:v>1977</c:v>
                </c:pt>
                <c:pt idx="4">
                  <c:v>1978</c:v>
                </c:pt>
                <c:pt idx="5">
                  <c:v>1979</c:v>
                </c:pt>
                <c:pt idx="6">
                  <c:v>1980</c:v>
                </c:pt>
                <c:pt idx="7">
                  <c:v>1981</c:v>
                </c:pt>
                <c:pt idx="8">
                  <c:v>1982</c:v>
                </c:pt>
                <c:pt idx="9">
                  <c:v>1983</c:v>
                </c:pt>
                <c:pt idx="10">
                  <c:v>1984</c:v>
                </c:pt>
                <c:pt idx="11">
                  <c:v>1985</c:v>
                </c:pt>
                <c:pt idx="12">
                  <c:v>1986</c:v>
                </c:pt>
                <c:pt idx="13">
                  <c:v>1987</c:v>
                </c:pt>
                <c:pt idx="14">
                  <c:v>1988</c:v>
                </c:pt>
                <c:pt idx="15">
                  <c:v>1989</c:v>
                </c:pt>
                <c:pt idx="16">
                  <c:v>1990</c:v>
                </c:pt>
                <c:pt idx="17">
                  <c:v>1991</c:v>
                </c:pt>
                <c:pt idx="18">
                  <c:v>1992</c:v>
                </c:pt>
                <c:pt idx="19">
                  <c:v>1993</c:v>
                </c:pt>
                <c:pt idx="20">
                  <c:v>1994</c:v>
                </c:pt>
                <c:pt idx="21">
                  <c:v>1995</c:v>
                </c:pt>
                <c:pt idx="22">
                  <c:v>1996</c:v>
                </c:pt>
                <c:pt idx="23">
                  <c:v>1997</c:v>
                </c:pt>
                <c:pt idx="24">
                  <c:v>1998</c:v>
                </c:pt>
                <c:pt idx="25">
                  <c:v>1999</c:v>
                </c:pt>
                <c:pt idx="26">
                  <c:v>2000</c:v>
                </c:pt>
                <c:pt idx="27">
                  <c:v>2001</c:v>
                </c:pt>
                <c:pt idx="28">
                  <c:v>2002</c:v>
                </c:pt>
                <c:pt idx="29">
                  <c:v>2003</c:v>
                </c:pt>
                <c:pt idx="30">
                  <c:v>2004</c:v>
                </c:pt>
                <c:pt idx="31">
                  <c:v>2005</c:v>
                </c:pt>
                <c:pt idx="32">
                  <c:v>2006</c:v>
                </c:pt>
                <c:pt idx="33">
                  <c:v>2007</c:v>
                </c:pt>
                <c:pt idx="34">
                  <c:v>2008</c:v>
                </c:pt>
                <c:pt idx="35">
                  <c:v>2009</c:v>
                </c:pt>
                <c:pt idx="36">
                  <c:v>2010</c:v>
                </c:pt>
                <c:pt idx="37">
                  <c:v>2011</c:v>
                </c:pt>
                <c:pt idx="38">
                  <c:v>2012</c:v>
                </c:pt>
                <c:pt idx="39">
                  <c:v>2013</c:v>
                </c:pt>
                <c:pt idx="40">
                  <c:v>2014</c:v>
                </c:pt>
              </c:strCache>
            </c:strRef>
          </c:cat>
          <c:val>
            <c:numRef>
              <c:f>Sheet1!$M$7:$M$47</c:f>
              <c:numCache>
                <c:formatCode>General</c:formatCode>
                <c:ptCount val="41"/>
                <c:pt idx="30" formatCode="0.0">
                  <c:v>8.6897871928016457</c:v>
                </c:pt>
                <c:pt idx="31" formatCode="0.0">
                  <c:v>11.188474641670336</c:v>
                </c:pt>
                <c:pt idx="32" formatCode="0.0">
                  <c:v>10.694688238391224</c:v>
                </c:pt>
                <c:pt idx="33" formatCode="0.0">
                  <c:v>10.177209254907604</c:v>
                </c:pt>
                <c:pt idx="34" formatCode="0.0">
                  <c:v>8.9303151193585499</c:v>
                </c:pt>
                <c:pt idx="35" formatCode="0.0">
                  <c:v>7.1335369111852005</c:v>
                </c:pt>
                <c:pt idx="36" formatCode="0.0">
                  <c:v>7.8227835147287461</c:v>
                </c:pt>
                <c:pt idx="37" formatCode="0.0">
                  <c:v>7.0921663731395999</c:v>
                </c:pt>
                <c:pt idx="38" formatCode="0.0">
                  <c:v>5.0823484982481961</c:v>
                </c:pt>
              </c:numCache>
            </c:numRef>
          </c:val>
          <c:smooth val="0"/>
        </c:ser>
        <c:ser>
          <c:idx val="12"/>
          <c:order val="12"/>
          <c:tx>
            <c:strRef>
              <c:f>Sheet1!$N$6</c:f>
              <c:strCache>
                <c:ptCount val="1"/>
              </c:strCache>
            </c:strRef>
          </c:tx>
          <c:marker>
            <c:symbol val="none"/>
          </c:marker>
          <c:dPt>
            <c:idx val="39"/>
            <c:bubble3D val="0"/>
            <c:spPr>
              <a:ln w="38100">
                <a:solidFill>
                  <a:srgbClr val="B32B31"/>
                </a:solidFill>
              </a:ln>
            </c:spPr>
          </c:dPt>
          <c:dPt>
            <c:idx val="40"/>
            <c:bubble3D val="0"/>
            <c:spPr>
              <a:ln w="38100">
                <a:solidFill>
                  <a:srgbClr val="B32B31"/>
                </a:solidFill>
              </a:ln>
            </c:spPr>
          </c:dPt>
          <c:cat>
            <c:strRef>
              <c:f>Sheet1!$A$7:$A$47</c:f>
              <c:strCache>
                <c:ptCount val="41"/>
                <c:pt idx="0">
                  <c:v>1974</c:v>
                </c:pt>
                <c:pt idx="1">
                  <c:v>1975</c:v>
                </c:pt>
                <c:pt idx="2">
                  <c:v>1976</c:v>
                </c:pt>
                <c:pt idx="3">
                  <c:v>1977</c:v>
                </c:pt>
                <c:pt idx="4">
                  <c:v>1978</c:v>
                </c:pt>
                <c:pt idx="5">
                  <c:v>1979</c:v>
                </c:pt>
                <c:pt idx="6">
                  <c:v>1980</c:v>
                </c:pt>
                <c:pt idx="7">
                  <c:v>1981</c:v>
                </c:pt>
                <c:pt idx="8">
                  <c:v>1982</c:v>
                </c:pt>
                <c:pt idx="9">
                  <c:v>1983</c:v>
                </c:pt>
                <c:pt idx="10">
                  <c:v>1984</c:v>
                </c:pt>
                <c:pt idx="11">
                  <c:v>1985</c:v>
                </c:pt>
                <c:pt idx="12">
                  <c:v>1986</c:v>
                </c:pt>
                <c:pt idx="13">
                  <c:v>1987</c:v>
                </c:pt>
                <c:pt idx="14">
                  <c:v>1988</c:v>
                </c:pt>
                <c:pt idx="15">
                  <c:v>1989</c:v>
                </c:pt>
                <c:pt idx="16">
                  <c:v>1990</c:v>
                </c:pt>
                <c:pt idx="17">
                  <c:v>1991</c:v>
                </c:pt>
                <c:pt idx="18">
                  <c:v>1992</c:v>
                </c:pt>
                <c:pt idx="19">
                  <c:v>1993</c:v>
                </c:pt>
                <c:pt idx="20">
                  <c:v>1994</c:v>
                </c:pt>
                <c:pt idx="21">
                  <c:v>1995</c:v>
                </c:pt>
                <c:pt idx="22">
                  <c:v>1996</c:v>
                </c:pt>
                <c:pt idx="23">
                  <c:v>1997</c:v>
                </c:pt>
                <c:pt idx="24">
                  <c:v>1998</c:v>
                </c:pt>
                <c:pt idx="25">
                  <c:v>1999</c:v>
                </c:pt>
                <c:pt idx="26">
                  <c:v>2000</c:v>
                </c:pt>
                <c:pt idx="27">
                  <c:v>2001</c:v>
                </c:pt>
                <c:pt idx="28">
                  <c:v>2002</c:v>
                </c:pt>
                <c:pt idx="29">
                  <c:v>2003</c:v>
                </c:pt>
                <c:pt idx="30">
                  <c:v>2004</c:v>
                </c:pt>
                <c:pt idx="31">
                  <c:v>2005</c:v>
                </c:pt>
                <c:pt idx="32">
                  <c:v>2006</c:v>
                </c:pt>
                <c:pt idx="33">
                  <c:v>2007</c:v>
                </c:pt>
                <c:pt idx="34">
                  <c:v>2008</c:v>
                </c:pt>
                <c:pt idx="35">
                  <c:v>2009</c:v>
                </c:pt>
                <c:pt idx="36">
                  <c:v>2010</c:v>
                </c:pt>
                <c:pt idx="37">
                  <c:v>2011</c:v>
                </c:pt>
                <c:pt idx="38">
                  <c:v>2012</c:v>
                </c:pt>
                <c:pt idx="39">
                  <c:v>2013</c:v>
                </c:pt>
                <c:pt idx="40">
                  <c:v>2014</c:v>
                </c:pt>
              </c:strCache>
            </c:strRef>
          </c:cat>
          <c:val>
            <c:numRef>
              <c:f>Sheet1!$N$7:$N$47</c:f>
              <c:numCache>
                <c:formatCode>General</c:formatCode>
                <c:ptCount val="41"/>
                <c:pt idx="38" formatCode="0.0">
                  <c:v>4.3954452981457175</c:v>
                </c:pt>
                <c:pt idx="39" formatCode="0.0">
                  <c:v>4.5104127672059393</c:v>
                </c:pt>
                <c:pt idx="40" formatCode="0.0">
                  <c:v>3.6451030847861783</c:v>
                </c:pt>
              </c:numCache>
            </c:numRef>
          </c:val>
          <c:smooth val="0"/>
        </c:ser>
        <c:dLbls>
          <c:showLegendKey val="0"/>
          <c:showVal val="0"/>
          <c:showCatName val="0"/>
          <c:showSerName val="0"/>
          <c:showPercent val="0"/>
          <c:showBubbleSize val="0"/>
        </c:dLbls>
        <c:smooth val="0"/>
        <c:axId val="305597992"/>
        <c:axId val="305597600"/>
      </c:lineChart>
      <c:catAx>
        <c:axId val="305597992"/>
        <c:scaling>
          <c:orientation val="minMax"/>
        </c:scaling>
        <c:delete val="0"/>
        <c:axPos val="b"/>
        <c:numFmt formatCode="General" sourceLinked="1"/>
        <c:majorTickMark val="out"/>
        <c:minorTickMark val="none"/>
        <c:tickLblPos val="nextTo"/>
        <c:spPr>
          <a:ln w="9525">
            <a:solidFill>
              <a:schemeClr val="tx1"/>
            </a:solidFill>
            <a:prstDash val="solid"/>
          </a:ln>
        </c:spPr>
        <c:txPr>
          <a:bodyPr rot="0" vert="horz"/>
          <a:lstStyle/>
          <a:p>
            <a:pPr>
              <a:defRPr sz="1800" b="0" i="0" u="none" strike="noStrike" baseline="0">
                <a:solidFill>
                  <a:schemeClr val="tx1"/>
                </a:solidFill>
                <a:latin typeface="Gill Sans MT" pitchFamily="34" charset="0"/>
                <a:ea typeface="Arial"/>
                <a:cs typeface="Arial"/>
              </a:defRPr>
            </a:pPr>
            <a:endParaRPr lang="sv-SE"/>
          </a:p>
        </c:txPr>
        <c:crossAx val="305597600"/>
        <c:crosses val="autoZero"/>
        <c:auto val="1"/>
        <c:lblAlgn val="ctr"/>
        <c:lblOffset val="100"/>
        <c:tickLblSkip val="3"/>
        <c:tickMarkSkip val="1"/>
        <c:noMultiLvlLbl val="0"/>
      </c:catAx>
      <c:valAx>
        <c:axId val="305597600"/>
        <c:scaling>
          <c:orientation val="minMax"/>
          <c:max val="50"/>
        </c:scaling>
        <c:delete val="0"/>
        <c:axPos val="l"/>
        <c:majorGridlines>
          <c:spPr>
            <a:ln w="2975">
              <a:solidFill>
                <a:schemeClr val="tx1">
                  <a:lumMod val="65000"/>
                </a:schemeClr>
              </a:solidFill>
              <a:prstDash val="solid"/>
            </a:ln>
          </c:spPr>
        </c:majorGridlines>
        <c:numFmt formatCode="General" sourceLinked="1"/>
        <c:majorTickMark val="none"/>
        <c:minorTickMark val="none"/>
        <c:tickLblPos val="nextTo"/>
        <c:spPr>
          <a:ln w="2975">
            <a:solidFill>
              <a:schemeClr val="tx1"/>
            </a:solidFill>
            <a:prstDash val="solid"/>
          </a:ln>
        </c:spPr>
        <c:txPr>
          <a:bodyPr rot="0" vert="horz"/>
          <a:lstStyle/>
          <a:p>
            <a:pPr>
              <a:defRPr sz="1800" b="0" i="0" u="none" strike="noStrike" baseline="0">
                <a:solidFill>
                  <a:schemeClr val="tx1"/>
                </a:solidFill>
                <a:latin typeface="Gill Sans MT" pitchFamily="34" charset="0"/>
                <a:ea typeface="Arial"/>
                <a:cs typeface="Arial"/>
              </a:defRPr>
            </a:pPr>
            <a:endParaRPr lang="sv-SE"/>
          </a:p>
        </c:txPr>
        <c:crossAx val="305597992"/>
        <c:crosses val="autoZero"/>
        <c:crossBetween val="midCat"/>
        <c:majorUnit val="10"/>
      </c:valAx>
      <c:spPr>
        <a:solidFill>
          <a:schemeClr val="tx1"/>
        </a:solidFill>
        <a:ln w="2975">
          <a:solidFill>
            <a:schemeClr val="tx1"/>
          </a:solidFill>
          <a:prstDash val="solid"/>
        </a:ln>
      </c:spPr>
    </c:plotArea>
    <c:legend>
      <c:legendPos val="t"/>
      <c:legendEntry>
        <c:idx val="1"/>
        <c:delete val="1"/>
      </c:legendEntry>
      <c:legendEntry>
        <c:idx val="2"/>
        <c:delete val="1"/>
      </c:legendEntry>
      <c:legendEntry>
        <c:idx val="3"/>
        <c:delete val="1"/>
      </c:legendEntry>
      <c:legendEntry>
        <c:idx val="5"/>
        <c:delete val="1"/>
      </c:legendEntry>
      <c:legendEntry>
        <c:idx val="6"/>
        <c:delete val="1"/>
      </c:legendEntry>
      <c:legendEntry>
        <c:idx val="7"/>
        <c:delete val="1"/>
      </c:legendEntry>
      <c:legendEntry>
        <c:idx val="8"/>
        <c:delete val="1"/>
      </c:legendEntry>
      <c:legendEntry>
        <c:idx val="10"/>
        <c:delete val="1"/>
      </c:legendEntry>
      <c:legendEntry>
        <c:idx val="12"/>
        <c:delete val="1"/>
      </c:legendEntry>
      <c:layout>
        <c:manualLayout>
          <c:xMode val="edge"/>
          <c:yMode val="edge"/>
          <c:x val="0.263661019754242"/>
          <c:y val="9.1075595291034178E-2"/>
          <c:w val="0.45315512157704924"/>
          <c:h val="0.15572941991380213"/>
        </c:manualLayout>
      </c:layout>
      <c:overlay val="0"/>
      <c:txPr>
        <a:bodyPr/>
        <a:lstStyle/>
        <a:p>
          <a:pPr>
            <a:defRPr sz="1800" b="0" baseline="0">
              <a:solidFill>
                <a:schemeClr val="bg1"/>
              </a:solidFill>
              <a:latin typeface="Gill Sans MT" pitchFamily="34" charset="0"/>
              <a:cs typeface="Arial" pitchFamily="34" charset="0"/>
            </a:defRPr>
          </a:pPr>
          <a:endParaRPr lang="sv-SE"/>
        </a:p>
      </c:txPr>
    </c:legend>
    <c:plotVisOnly val="1"/>
    <c:dispBlanksAs val="gap"/>
    <c:showDLblsOverMax val="0"/>
  </c:chart>
  <c:spPr>
    <a:noFill/>
    <a:ln>
      <a:noFill/>
    </a:ln>
  </c:spPr>
  <c:txPr>
    <a:bodyPr/>
    <a:lstStyle/>
    <a:p>
      <a:pPr>
        <a:defRPr sz="1687" b="1" i="0" u="none" strike="noStrike" baseline="0">
          <a:solidFill>
            <a:schemeClr val="tx1"/>
          </a:solidFill>
          <a:latin typeface="Times New Roman"/>
          <a:ea typeface="Times New Roman"/>
          <a:cs typeface="Times New Roman"/>
        </a:defRPr>
      </a:pPr>
      <a:endParaRPr lang="sv-SE"/>
    </a:p>
  </c:txPr>
  <c:externalData r:id="rId2">
    <c:autoUpdate val="0"/>
  </c:externalData>
  <c:userShapes r:id="rId3"/>
</c:chartSpace>
</file>

<file path=ppt/charts/chart9.xml><?xml version="1.0" encoding="utf-8"?>
<c:chartSpace xmlns:c="http://schemas.openxmlformats.org/drawingml/2006/chart" xmlns:a="http://schemas.openxmlformats.org/drawingml/2006/main" xmlns:r="http://schemas.openxmlformats.org/officeDocument/2006/relationships">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lrMapOvr bg1="dk1" tx1="lt1" bg2="dk2" tx2="lt2" accent1="accent1" accent2="accent2" accent3="accent3" accent4="accent4" accent5="accent5" accent6="accent6" hlink="hlink" folHlink="folHlink"/>
  <c:chart>
    <c:autoTitleDeleted val="0"/>
    <c:plotArea>
      <c:layout>
        <c:manualLayout>
          <c:layoutTarget val="inner"/>
          <c:xMode val="edge"/>
          <c:yMode val="edge"/>
          <c:x val="6.2202090209048592E-2"/>
          <c:y val="5.5220089724380757E-2"/>
          <c:w val="0.91397849462365865"/>
          <c:h val="0.82807005272003031"/>
        </c:manualLayout>
      </c:layout>
      <c:lineChart>
        <c:grouping val="standard"/>
        <c:varyColors val="0"/>
        <c:ser>
          <c:idx val="1"/>
          <c:order val="0"/>
          <c:tx>
            <c:strRef>
              <c:f>Sheet1!$B$6</c:f>
              <c:strCache>
                <c:ptCount val="1"/>
                <c:pt idx="0">
                  <c:v>Pojkar, frekvent snusning</c:v>
                </c:pt>
              </c:strCache>
            </c:strRef>
          </c:tx>
          <c:spPr>
            <a:ln w="38100">
              <a:solidFill>
                <a:srgbClr val="004687"/>
              </a:solidFill>
            </a:ln>
          </c:spPr>
          <c:marker>
            <c:symbol val="none"/>
          </c:marker>
          <c:cat>
            <c:numRef>
              <c:f>Sheet1!$A$7:$A$21</c:f>
              <c:numCache>
                <c:formatCode>General</c:formatCode>
                <c:ptCount val="13"/>
                <c:pt idx="0">
                  <c:v>2002</c:v>
                </c:pt>
                <c:pt idx="1">
                  <c:v>2003</c:v>
                </c:pt>
                <c:pt idx="2">
                  <c:v>2004</c:v>
                </c:pt>
                <c:pt idx="3">
                  <c:v>2005</c:v>
                </c:pt>
                <c:pt idx="4">
                  <c:v>2006</c:v>
                </c:pt>
                <c:pt idx="5">
                  <c:v>2007</c:v>
                </c:pt>
                <c:pt idx="6">
                  <c:v>2008</c:v>
                </c:pt>
                <c:pt idx="7">
                  <c:v>2009</c:v>
                </c:pt>
                <c:pt idx="8">
                  <c:v>2010</c:v>
                </c:pt>
                <c:pt idx="9">
                  <c:v>2011</c:v>
                </c:pt>
                <c:pt idx="10">
                  <c:v>2012</c:v>
                </c:pt>
                <c:pt idx="11">
                  <c:v>2013</c:v>
                </c:pt>
                <c:pt idx="12">
                  <c:v>2014</c:v>
                </c:pt>
              </c:numCache>
            </c:numRef>
          </c:cat>
          <c:val>
            <c:numRef>
              <c:f>Sheet1!$B$7:$B$21</c:f>
              <c:numCache>
                <c:formatCode>0.0</c:formatCode>
                <c:ptCount val="13"/>
                <c:pt idx="0">
                  <c:v>17.376688238701476</c:v>
                </c:pt>
                <c:pt idx="1">
                  <c:v>16.215943206539098</c:v>
                </c:pt>
                <c:pt idx="2">
                  <c:v>14.620365525664599</c:v>
                </c:pt>
                <c:pt idx="3">
                  <c:v>14.175391711670571</c:v>
                </c:pt>
                <c:pt idx="4">
                  <c:v>13.772802254781137</c:v>
                </c:pt>
                <c:pt idx="5">
                  <c:v>10.813850112263795</c:v>
                </c:pt>
                <c:pt idx="6">
                  <c:v>9.5174549718696291</c:v>
                </c:pt>
                <c:pt idx="7">
                  <c:v>9.1368291287777623</c:v>
                </c:pt>
                <c:pt idx="8">
                  <c:v>8.1967172089057403</c:v>
                </c:pt>
                <c:pt idx="9">
                  <c:v>6.4275534305142932</c:v>
                </c:pt>
                <c:pt idx="10">
                  <c:v>7.318573125116778</c:v>
                </c:pt>
              </c:numCache>
            </c:numRef>
          </c:val>
          <c:smooth val="0"/>
        </c:ser>
        <c:ser>
          <c:idx val="3"/>
          <c:order val="1"/>
          <c:tx>
            <c:strRef>
              <c:f>Sheet1!$C$6</c:f>
              <c:strCache>
                <c:ptCount val="1"/>
              </c:strCache>
            </c:strRef>
          </c:tx>
          <c:spPr>
            <a:ln w="38100">
              <a:solidFill>
                <a:srgbClr val="004687"/>
              </a:solidFill>
            </a:ln>
          </c:spPr>
          <c:marker>
            <c:symbol val="none"/>
          </c:marker>
          <c:cat>
            <c:numRef>
              <c:f>Sheet1!$A$7:$A$21</c:f>
              <c:numCache>
                <c:formatCode>General</c:formatCode>
                <c:ptCount val="13"/>
                <c:pt idx="0">
                  <c:v>2002</c:v>
                </c:pt>
                <c:pt idx="1">
                  <c:v>2003</c:v>
                </c:pt>
                <c:pt idx="2">
                  <c:v>2004</c:v>
                </c:pt>
                <c:pt idx="3">
                  <c:v>2005</c:v>
                </c:pt>
                <c:pt idx="4">
                  <c:v>2006</c:v>
                </c:pt>
                <c:pt idx="5">
                  <c:v>2007</c:v>
                </c:pt>
                <c:pt idx="6">
                  <c:v>2008</c:v>
                </c:pt>
                <c:pt idx="7">
                  <c:v>2009</c:v>
                </c:pt>
                <c:pt idx="8">
                  <c:v>2010</c:v>
                </c:pt>
                <c:pt idx="9">
                  <c:v>2011</c:v>
                </c:pt>
                <c:pt idx="10">
                  <c:v>2012</c:v>
                </c:pt>
                <c:pt idx="11">
                  <c:v>2013</c:v>
                </c:pt>
                <c:pt idx="12">
                  <c:v>2014</c:v>
                </c:pt>
              </c:numCache>
            </c:numRef>
          </c:cat>
          <c:val>
            <c:numRef>
              <c:f>Sheet1!$C$7:$C$21</c:f>
              <c:numCache>
                <c:formatCode>General</c:formatCode>
                <c:ptCount val="13"/>
                <c:pt idx="10" formatCode="0.0">
                  <c:v>6.7527288647665626</c:v>
                </c:pt>
                <c:pt idx="11" formatCode="0.0">
                  <c:v>5.3784717145238901</c:v>
                </c:pt>
                <c:pt idx="12" formatCode="0.0">
                  <c:v>5.4470564937673229</c:v>
                </c:pt>
              </c:numCache>
            </c:numRef>
          </c:val>
          <c:smooth val="0"/>
        </c:ser>
        <c:ser>
          <c:idx val="5"/>
          <c:order val="2"/>
          <c:tx>
            <c:strRef>
              <c:f>Sheet1!$D$6</c:f>
              <c:strCache>
                <c:ptCount val="1"/>
                <c:pt idx="0">
                  <c:v>Pojkar, snusning totalt</c:v>
                </c:pt>
              </c:strCache>
            </c:strRef>
          </c:tx>
          <c:spPr>
            <a:ln w="38100">
              <a:solidFill>
                <a:srgbClr val="004687"/>
              </a:solidFill>
              <a:prstDash val="sysDash"/>
            </a:ln>
          </c:spPr>
          <c:marker>
            <c:symbol val="none"/>
          </c:marker>
          <c:cat>
            <c:numRef>
              <c:f>Sheet1!$A$7:$A$21</c:f>
              <c:numCache>
                <c:formatCode>General</c:formatCode>
                <c:ptCount val="13"/>
                <c:pt idx="0">
                  <c:v>2002</c:v>
                </c:pt>
                <c:pt idx="1">
                  <c:v>2003</c:v>
                </c:pt>
                <c:pt idx="2">
                  <c:v>2004</c:v>
                </c:pt>
                <c:pt idx="3">
                  <c:v>2005</c:v>
                </c:pt>
                <c:pt idx="4">
                  <c:v>2006</c:v>
                </c:pt>
                <c:pt idx="5">
                  <c:v>2007</c:v>
                </c:pt>
                <c:pt idx="6">
                  <c:v>2008</c:v>
                </c:pt>
                <c:pt idx="7">
                  <c:v>2009</c:v>
                </c:pt>
                <c:pt idx="8">
                  <c:v>2010</c:v>
                </c:pt>
                <c:pt idx="9">
                  <c:v>2011</c:v>
                </c:pt>
                <c:pt idx="10">
                  <c:v>2012</c:v>
                </c:pt>
                <c:pt idx="11">
                  <c:v>2013</c:v>
                </c:pt>
                <c:pt idx="12">
                  <c:v>2014</c:v>
                </c:pt>
              </c:numCache>
            </c:numRef>
          </c:cat>
          <c:val>
            <c:numRef>
              <c:f>Sheet1!$D$7:$D$21</c:f>
              <c:numCache>
                <c:formatCode>0.0</c:formatCode>
                <c:ptCount val="13"/>
                <c:pt idx="0">
                  <c:v>25.23582212448332</c:v>
                </c:pt>
                <c:pt idx="1">
                  <c:v>24.271932734940521</c:v>
                </c:pt>
                <c:pt idx="2">
                  <c:v>20.714506346150756</c:v>
                </c:pt>
                <c:pt idx="3">
                  <c:v>20.609106919134181</c:v>
                </c:pt>
                <c:pt idx="4">
                  <c:v>20.040166052273182</c:v>
                </c:pt>
                <c:pt idx="5">
                  <c:v>16.929041204521226</c:v>
                </c:pt>
                <c:pt idx="6">
                  <c:v>16.411874456151768</c:v>
                </c:pt>
                <c:pt idx="7">
                  <c:v>15.742157941866321</c:v>
                </c:pt>
                <c:pt idx="8">
                  <c:v>16.296076107150572</c:v>
                </c:pt>
                <c:pt idx="9">
                  <c:v>12.642192398973783</c:v>
                </c:pt>
                <c:pt idx="10">
                  <c:v>13.742593564869573</c:v>
                </c:pt>
              </c:numCache>
            </c:numRef>
          </c:val>
          <c:smooth val="0"/>
        </c:ser>
        <c:ser>
          <c:idx val="7"/>
          <c:order val="3"/>
          <c:tx>
            <c:strRef>
              <c:f>Sheet1!$E$6</c:f>
              <c:strCache>
                <c:ptCount val="1"/>
              </c:strCache>
            </c:strRef>
          </c:tx>
          <c:spPr>
            <a:ln w="38100">
              <a:solidFill>
                <a:srgbClr val="004687"/>
              </a:solidFill>
              <a:prstDash val="sysDash"/>
            </a:ln>
          </c:spPr>
          <c:marker>
            <c:symbol val="none"/>
          </c:marker>
          <c:cat>
            <c:numRef>
              <c:f>Sheet1!$A$7:$A$21</c:f>
              <c:numCache>
                <c:formatCode>General</c:formatCode>
                <c:ptCount val="13"/>
                <c:pt idx="0">
                  <c:v>2002</c:v>
                </c:pt>
                <c:pt idx="1">
                  <c:v>2003</c:v>
                </c:pt>
                <c:pt idx="2">
                  <c:v>2004</c:v>
                </c:pt>
                <c:pt idx="3">
                  <c:v>2005</c:v>
                </c:pt>
                <c:pt idx="4">
                  <c:v>2006</c:v>
                </c:pt>
                <c:pt idx="5">
                  <c:v>2007</c:v>
                </c:pt>
                <c:pt idx="6">
                  <c:v>2008</c:v>
                </c:pt>
                <c:pt idx="7">
                  <c:v>2009</c:v>
                </c:pt>
                <c:pt idx="8">
                  <c:v>2010</c:v>
                </c:pt>
                <c:pt idx="9">
                  <c:v>2011</c:v>
                </c:pt>
                <c:pt idx="10">
                  <c:v>2012</c:v>
                </c:pt>
                <c:pt idx="11">
                  <c:v>2013</c:v>
                </c:pt>
                <c:pt idx="12">
                  <c:v>2014</c:v>
                </c:pt>
              </c:numCache>
            </c:numRef>
          </c:cat>
          <c:val>
            <c:numRef>
              <c:f>Sheet1!$E$7:$E$21</c:f>
              <c:numCache>
                <c:formatCode>General</c:formatCode>
                <c:ptCount val="13"/>
                <c:pt idx="10" formatCode="0.0">
                  <c:v>11.132969419823134</c:v>
                </c:pt>
                <c:pt idx="11" formatCode="0.0">
                  <c:v>9.6389668373575503</c:v>
                </c:pt>
                <c:pt idx="12" formatCode="0.0">
                  <c:v>8.9484231733923263</c:v>
                </c:pt>
              </c:numCache>
            </c:numRef>
          </c:val>
          <c:smooth val="0"/>
        </c:ser>
        <c:ser>
          <c:idx val="0"/>
          <c:order val="4"/>
          <c:tx>
            <c:strRef>
              <c:f>Sheet1!$F$6</c:f>
              <c:strCache>
                <c:ptCount val="1"/>
                <c:pt idx="0">
                  <c:v>Flickor, frekvent snusning</c:v>
                </c:pt>
              </c:strCache>
            </c:strRef>
          </c:tx>
          <c:spPr>
            <a:ln w="38100">
              <a:solidFill>
                <a:srgbClr val="BEBC00"/>
              </a:solidFill>
            </a:ln>
          </c:spPr>
          <c:marker>
            <c:symbol val="none"/>
          </c:marker>
          <c:cat>
            <c:numRef>
              <c:f>Sheet1!$A$7:$A$21</c:f>
              <c:numCache>
                <c:formatCode>General</c:formatCode>
                <c:ptCount val="13"/>
                <c:pt idx="0">
                  <c:v>2002</c:v>
                </c:pt>
                <c:pt idx="1">
                  <c:v>2003</c:v>
                </c:pt>
                <c:pt idx="2">
                  <c:v>2004</c:v>
                </c:pt>
                <c:pt idx="3">
                  <c:v>2005</c:v>
                </c:pt>
                <c:pt idx="4">
                  <c:v>2006</c:v>
                </c:pt>
                <c:pt idx="5">
                  <c:v>2007</c:v>
                </c:pt>
                <c:pt idx="6">
                  <c:v>2008</c:v>
                </c:pt>
                <c:pt idx="7">
                  <c:v>2009</c:v>
                </c:pt>
                <c:pt idx="8">
                  <c:v>2010</c:v>
                </c:pt>
                <c:pt idx="9">
                  <c:v>2011</c:v>
                </c:pt>
                <c:pt idx="10">
                  <c:v>2012</c:v>
                </c:pt>
                <c:pt idx="11">
                  <c:v>2013</c:v>
                </c:pt>
                <c:pt idx="12">
                  <c:v>2014</c:v>
                </c:pt>
              </c:numCache>
            </c:numRef>
          </c:cat>
          <c:val>
            <c:numRef>
              <c:f>Sheet1!$F$7:$F$21</c:f>
              <c:numCache>
                <c:formatCode>0.0</c:formatCode>
                <c:ptCount val="13"/>
                <c:pt idx="0">
                  <c:v>1.4577163901761647</c:v>
                </c:pt>
                <c:pt idx="1">
                  <c:v>1.7637661527676092</c:v>
                </c:pt>
                <c:pt idx="2">
                  <c:v>2.7244384151135916</c:v>
                </c:pt>
                <c:pt idx="3">
                  <c:v>2.0005993371354016</c:v>
                </c:pt>
                <c:pt idx="4">
                  <c:v>2.5768641924581881</c:v>
                </c:pt>
                <c:pt idx="5">
                  <c:v>1.3828055720892749</c:v>
                </c:pt>
                <c:pt idx="6">
                  <c:v>0.71225578392066635</c:v>
                </c:pt>
                <c:pt idx="7">
                  <c:v>0.81729128696814879</c:v>
                </c:pt>
                <c:pt idx="8">
                  <c:v>0.97768536012699547</c:v>
                </c:pt>
                <c:pt idx="9">
                  <c:v>0.70147088373980093</c:v>
                </c:pt>
                <c:pt idx="10">
                  <c:v>0.50367369629898695</c:v>
                </c:pt>
              </c:numCache>
            </c:numRef>
          </c:val>
          <c:smooth val="0"/>
        </c:ser>
        <c:ser>
          <c:idx val="2"/>
          <c:order val="5"/>
          <c:tx>
            <c:strRef>
              <c:f>Sheet1!$G$6</c:f>
              <c:strCache>
                <c:ptCount val="1"/>
              </c:strCache>
            </c:strRef>
          </c:tx>
          <c:spPr>
            <a:ln w="38100">
              <a:solidFill>
                <a:srgbClr val="BEBC00"/>
              </a:solidFill>
            </a:ln>
          </c:spPr>
          <c:marker>
            <c:symbol val="none"/>
          </c:marker>
          <c:cat>
            <c:numRef>
              <c:f>Sheet1!$A$7:$A$21</c:f>
              <c:numCache>
                <c:formatCode>General</c:formatCode>
                <c:ptCount val="13"/>
                <c:pt idx="0">
                  <c:v>2002</c:v>
                </c:pt>
                <c:pt idx="1">
                  <c:v>2003</c:v>
                </c:pt>
                <c:pt idx="2">
                  <c:v>2004</c:v>
                </c:pt>
                <c:pt idx="3">
                  <c:v>2005</c:v>
                </c:pt>
                <c:pt idx="4">
                  <c:v>2006</c:v>
                </c:pt>
                <c:pt idx="5">
                  <c:v>2007</c:v>
                </c:pt>
                <c:pt idx="6">
                  <c:v>2008</c:v>
                </c:pt>
                <c:pt idx="7">
                  <c:v>2009</c:v>
                </c:pt>
                <c:pt idx="8">
                  <c:v>2010</c:v>
                </c:pt>
                <c:pt idx="9">
                  <c:v>2011</c:v>
                </c:pt>
                <c:pt idx="10">
                  <c:v>2012</c:v>
                </c:pt>
                <c:pt idx="11">
                  <c:v>2013</c:v>
                </c:pt>
                <c:pt idx="12">
                  <c:v>2014</c:v>
                </c:pt>
              </c:numCache>
            </c:numRef>
          </c:cat>
          <c:val>
            <c:numRef>
              <c:f>Sheet1!$G$7:$G$21</c:f>
              <c:numCache>
                <c:formatCode>General</c:formatCode>
                <c:ptCount val="13"/>
                <c:pt idx="10" formatCode="0.0">
                  <c:v>0.49792698610879249</c:v>
                </c:pt>
                <c:pt idx="11" formatCode="0.0">
                  <c:v>0.74451049912747314</c:v>
                </c:pt>
                <c:pt idx="12" formatCode="0.0">
                  <c:v>0.75575212481390452</c:v>
                </c:pt>
              </c:numCache>
            </c:numRef>
          </c:val>
          <c:smooth val="0"/>
        </c:ser>
        <c:ser>
          <c:idx val="4"/>
          <c:order val="6"/>
          <c:tx>
            <c:strRef>
              <c:f>Sheet1!$H$6</c:f>
              <c:strCache>
                <c:ptCount val="1"/>
                <c:pt idx="0">
                  <c:v>Flickor, snusning totalt</c:v>
                </c:pt>
              </c:strCache>
            </c:strRef>
          </c:tx>
          <c:spPr>
            <a:ln w="38100">
              <a:solidFill>
                <a:srgbClr val="BEBC00"/>
              </a:solidFill>
              <a:prstDash val="sysDash"/>
            </a:ln>
          </c:spPr>
          <c:marker>
            <c:symbol val="none"/>
          </c:marker>
          <c:cat>
            <c:numRef>
              <c:f>Sheet1!$A$7:$A$21</c:f>
              <c:numCache>
                <c:formatCode>General</c:formatCode>
                <c:ptCount val="13"/>
                <c:pt idx="0">
                  <c:v>2002</c:v>
                </c:pt>
                <c:pt idx="1">
                  <c:v>2003</c:v>
                </c:pt>
                <c:pt idx="2">
                  <c:v>2004</c:v>
                </c:pt>
                <c:pt idx="3">
                  <c:v>2005</c:v>
                </c:pt>
                <c:pt idx="4">
                  <c:v>2006</c:v>
                </c:pt>
                <c:pt idx="5">
                  <c:v>2007</c:v>
                </c:pt>
                <c:pt idx="6">
                  <c:v>2008</c:v>
                </c:pt>
                <c:pt idx="7">
                  <c:v>2009</c:v>
                </c:pt>
                <c:pt idx="8">
                  <c:v>2010</c:v>
                </c:pt>
                <c:pt idx="9">
                  <c:v>2011</c:v>
                </c:pt>
                <c:pt idx="10">
                  <c:v>2012</c:v>
                </c:pt>
                <c:pt idx="11">
                  <c:v>2013</c:v>
                </c:pt>
                <c:pt idx="12">
                  <c:v>2014</c:v>
                </c:pt>
              </c:numCache>
            </c:numRef>
          </c:cat>
          <c:val>
            <c:numRef>
              <c:f>Sheet1!$H$7:$H$21</c:f>
              <c:numCache>
                <c:formatCode>0.0</c:formatCode>
                <c:ptCount val="13"/>
                <c:pt idx="0">
                  <c:v>5.1889255158094088</c:v>
                </c:pt>
                <c:pt idx="1">
                  <c:v>6.1217148625168516</c:v>
                </c:pt>
                <c:pt idx="2">
                  <c:v>7.5671015164712063</c:v>
                </c:pt>
                <c:pt idx="3">
                  <c:v>5.9659135705185946</c:v>
                </c:pt>
                <c:pt idx="4">
                  <c:v>6.982144511243856</c:v>
                </c:pt>
                <c:pt idx="5">
                  <c:v>4.5735905731157018</c:v>
                </c:pt>
                <c:pt idx="6">
                  <c:v>3.893235374691808</c:v>
                </c:pt>
                <c:pt idx="7">
                  <c:v>4.1270886894644674</c:v>
                </c:pt>
                <c:pt idx="8">
                  <c:v>3.7124063140127292</c:v>
                </c:pt>
                <c:pt idx="9">
                  <c:v>3.4701212263537826</c:v>
                </c:pt>
                <c:pt idx="10">
                  <c:v>2.1333069883114733</c:v>
                </c:pt>
              </c:numCache>
            </c:numRef>
          </c:val>
          <c:smooth val="0"/>
        </c:ser>
        <c:ser>
          <c:idx val="6"/>
          <c:order val="7"/>
          <c:tx>
            <c:strRef>
              <c:f>Sheet1!$I$6</c:f>
              <c:strCache>
                <c:ptCount val="1"/>
              </c:strCache>
            </c:strRef>
          </c:tx>
          <c:spPr>
            <a:ln w="38100">
              <a:solidFill>
                <a:srgbClr val="BEBC00"/>
              </a:solidFill>
              <a:prstDash val="sysDash"/>
            </a:ln>
          </c:spPr>
          <c:marker>
            <c:symbol val="none"/>
          </c:marker>
          <c:cat>
            <c:numRef>
              <c:f>Sheet1!$A$7:$A$21</c:f>
              <c:numCache>
                <c:formatCode>General</c:formatCode>
                <c:ptCount val="13"/>
                <c:pt idx="0">
                  <c:v>2002</c:v>
                </c:pt>
                <c:pt idx="1">
                  <c:v>2003</c:v>
                </c:pt>
                <c:pt idx="2">
                  <c:v>2004</c:v>
                </c:pt>
                <c:pt idx="3">
                  <c:v>2005</c:v>
                </c:pt>
                <c:pt idx="4">
                  <c:v>2006</c:v>
                </c:pt>
                <c:pt idx="5">
                  <c:v>2007</c:v>
                </c:pt>
                <c:pt idx="6">
                  <c:v>2008</c:v>
                </c:pt>
                <c:pt idx="7">
                  <c:v>2009</c:v>
                </c:pt>
                <c:pt idx="8">
                  <c:v>2010</c:v>
                </c:pt>
                <c:pt idx="9">
                  <c:v>2011</c:v>
                </c:pt>
                <c:pt idx="10">
                  <c:v>2012</c:v>
                </c:pt>
                <c:pt idx="11">
                  <c:v>2013</c:v>
                </c:pt>
                <c:pt idx="12">
                  <c:v>2014</c:v>
                </c:pt>
              </c:numCache>
            </c:numRef>
          </c:cat>
          <c:val>
            <c:numRef>
              <c:f>Sheet1!$I$7:$I$21</c:f>
              <c:numCache>
                <c:formatCode>General</c:formatCode>
                <c:ptCount val="13"/>
                <c:pt idx="10" formatCode="0.0">
                  <c:v>1.8835281785921332</c:v>
                </c:pt>
                <c:pt idx="11" formatCode="0.0">
                  <c:v>1.960859094842105</c:v>
                </c:pt>
                <c:pt idx="12" formatCode="0.0">
                  <c:v>2.592363357651374</c:v>
                </c:pt>
              </c:numCache>
            </c:numRef>
          </c:val>
          <c:smooth val="0"/>
        </c:ser>
        <c:dLbls>
          <c:showLegendKey val="0"/>
          <c:showVal val="0"/>
          <c:showCatName val="0"/>
          <c:showSerName val="0"/>
          <c:showPercent val="0"/>
          <c:showBubbleSize val="0"/>
        </c:dLbls>
        <c:smooth val="0"/>
        <c:axId val="307441896"/>
        <c:axId val="307442288"/>
      </c:lineChart>
      <c:catAx>
        <c:axId val="307441896"/>
        <c:scaling>
          <c:orientation val="minMax"/>
        </c:scaling>
        <c:delete val="0"/>
        <c:axPos val="b"/>
        <c:numFmt formatCode="General" sourceLinked="1"/>
        <c:majorTickMark val="out"/>
        <c:minorTickMark val="none"/>
        <c:tickLblPos val="nextTo"/>
        <c:spPr>
          <a:ln w="9525">
            <a:solidFill>
              <a:schemeClr val="tx1"/>
            </a:solidFill>
            <a:prstDash val="solid"/>
          </a:ln>
        </c:spPr>
        <c:txPr>
          <a:bodyPr rot="0" vert="horz"/>
          <a:lstStyle/>
          <a:p>
            <a:pPr>
              <a:defRPr sz="1600" b="0" i="0" u="none" strike="noStrike" baseline="0">
                <a:solidFill>
                  <a:schemeClr val="tx1"/>
                </a:solidFill>
                <a:latin typeface="Gill Sans MT" pitchFamily="34" charset="0"/>
                <a:ea typeface="Arial"/>
                <a:cs typeface="Arial"/>
              </a:defRPr>
            </a:pPr>
            <a:endParaRPr lang="sv-SE"/>
          </a:p>
        </c:txPr>
        <c:crossAx val="307442288"/>
        <c:crosses val="autoZero"/>
        <c:auto val="1"/>
        <c:lblAlgn val="ctr"/>
        <c:lblOffset val="100"/>
        <c:tickLblSkip val="3"/>
        <c:tickMarkSkip val="1"/>
        <c:noMultiLvlLbl val="0"/>
      </c:catAx>
      <c:valAx>
        <c:axId val="307442288"/>
        <c:scaling>
          <c:orientation val="minMax"/>
          <c:max val="50"/>
        </c:scaling>
        <c:delete val="0"/>
        <c:axPos val="l"/>
        <c:majorGridlines>
          <c:spPr>
            <a:ln w="2975">
              <a:solidFill>
                <a:schemeClr val="tx1">
                  <a:lumMod val="65000"/>
                </a:schemeClr>
              </a:solidFill>
              <a:prstDash val="solid"/>
            </a:ln>
          </c:spPr>
        </c:majorGridlines>
        <c:numFmt formatCode="0" sourceLinked="0"/>
        <c:majorTickMark val="none"/>
        <c:minorTickMark val="none"/>
        <c:tickLblPos val="nextTo"/>
        <c:spPr>
          <a:ln w="2975">
            <a:solidFill>
              <a:schemeClr val="tx1"/>
            </a:solidFill>
            <a:prstDash val="solid"/>
          </a:ln>
        </c:spPr>
        <c:txPr>
          <a:bodyPr rot="0" vert="horz"/>
          <a:lstStyle/>
          <a:p>
            <a:pPr>
              <a:defRPr sz="1800" b="0" i="0" u="none" strike="noStrike" baseline="0">
                <a:solidFill>
                  <a:schemeClr val="tx1"/>
                </a:solidFill>
                <a:latin typeface="Gill Sans MT" pitchFamily="34" charset="0"/>
                <a:ea typeface="Arial"/>
                <a:cs typeface="Arial"/>
              </a:defRPr>
            </a:pPr>
            <a:endParaRPr lang="sv-SE"/>
          </a:p>
        </c:txPr>
        <c:crossAx val="307441896"/>
        <c:crosses val="autoZero"/>
        <c:crossBetween val="midCat"/>
        <c:majorUnit val="10"/>
      </c:valAx>
      <c:spPr>
        <a:solidFill>
          <a:schemeClr val="tx1"/>
        </a:solidFill>
        <a:ln w="2975">
          <a:solidFill>
            <a:schemeClr val="tx1"/>
          </a:solidFill>
          <a:prstDash val="solid"/>
        </a:ln>
      </c:spPr>
    </c:plotArea>
    <c:plotVisOnly val="1"/>
    <c:dispBlanksAs val="gap"/>
    <c:showDLblsOverMax val="0"/>
  </c:chart>
  <c:spPr>
    <a:noFill/>
    <a:ln>
      <a:noFill/>
    </a:ln>
  </c:spPr>
  <c:txPr>
    <a:bodyPr/>
    <a:lstStyle/>
    <a:p>
      <a:pPr>
        <a:defRPr sz="1687" b="1" i="0" u="none" strike="noStrike" baseline="0">
          <a:solidFill>
            <a:schemeClr val="tx1"/>
          </a:solidFill>
          <a:latin typeface="Times New Roman"/>
          <a:ea typeface="Times New Roman"/>
          <a:cs typeface="Times New Roman"/>
        </a:defRPr>
      </a:pPr>
      <a:endParaRPr lang="sv-SE"/>
    </a:p>
  </c:txPr>
  <c:externalData r:id="rId2">
    <c:autoUpdate val="0"/>
  </c:externalData>
</c:chartSpace>
</file>

<file path=ppt/drawings/drawing1.xml><?xml version="1.0" encoding="utf-8"?>
<c:userShapes xmlns:c="http://schemas.openxmlformats.org/drawingml/2006/chart">
  <cdr:relSizeAnchor xmlns:cdr="http://schemas.openxmlformats.org/drawingml/2006/chartDrawing">
    <cdr:from>
      <cdr:x>0.10298</cdr:x>
      <cdr:y>0.0582</cdr:y>
    </cdr:from>
    <cdr:to>
      <cdr:x>0.33841</cdr:x>
      <cdr:y>0.14662</cdr:y>
    </cdr:to>
    <cdr:sp macro="" textlink="">
      <cdr:nvSpPr>
        <cdr:cNvPr id="2" name="textruta 2"/>
        <cdr:cNvSpPr txBox="1"/>
      </cdr:nvSpPr>
      <cdr:spPr>
        <a:xfrm xmlns:a="http://schemas.openxmlformats.org/drawingml/2006/main">
          <a:off x="409491" y="222840"/>
          <a:ext cx="936131" cy="338572"/>
        </a:xfrm>
        <a:prstGeom xmlns:a="http://schemas.openxmlformats.org/drawingml/2006/main" prst="rect">
          <a:avLst/>
        </a:prstGeom>
        <a:noFill xmlns:a="http://schemas.openxmlformats.org/drawingml/2006/main"/>
      </cdr:spPr>
      <cdr:txBody>
        <a:bodyPr xmlns:a="http://schemas.openxmlformats.org/drawingml/2006/main" wrap="square" rtlCol="0">
          <a:spAutoFit/>
        </a:bodyPr>
        <a:lstStyle xmlns:a="http://schemas.openxmlformats.org/drawingml/2006/main">
          <a:defPPr>
            <a:defRPr lang="sv-SE"/>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xmlns:a="http://schemas.openxmlformats.org/drawingml/2006/main">
          <a:r>
            <a:rPr lang="sv-SE" sz="1600" b="1" dirty="0" smtClean="0">
              <a:solidFill>
                <a:schemeClr val="bg1"/>
              </a:solidFill>
              <a:latin typeface="Gill Sans MT" panose="020B0502020104020203" pitchFamily="34" charset="0"/>
            </a:rPr>
            <a:t>Gy 2</a:t>
          </a:r>
          <a:endParaRPr lang="sv-SE" sz="1600" b="1" dirty="0">
            <a:solidFill>
              <a:schemeClr val="bg1"/>
            </a:solidFill>
            <a:latin typeface="Gill Sans MT" panose="020B0502020104020203" pitchFamily="34" charset="0"/>
          </a:endParaRPr>
        </a:p>
      </cdr:txBody>
    </cdr:sp>
  </cdr:relSizeAnchor>
</c:userShapes>
</file>

<file path=ppt/drawings/drawing2.xml><?xml version="1.0" encoding="utf-8"?>
<c:userShapes xmlns:c="http://schemas.openxmlformats.org/drawingml/2006/chart">
  <cdr:relSizeAnchor xmlns:cdr="http://schemas.openxmlformats.org/drawingml/2006/chartDrawing">
    <cdr:from>
      <cdr:x>0.12964</cdr:x>
      <cdr:y>0.76007</cdr:y>
    </cdr:from>
    <cdr:to>
      <cdr:x>0.16532</cdr:x>
      <cdr:y>0.79123</cdr:y>
    </cdr:to>
    <cdr:sp macro="" textlink="">
      <cdr:nvSpPr>
        <cdr:cNvPr id="2" name="Rak 1"/>
        <cdr:cNvSpPr/>
      </cdr:nvSpPr>
      <cdr:spPr>
        <a:xfrm xmlns:a="http://schemas.openxmlformats.org/drawingml/2006/main">
          <a:off x="1046490" y="3512433"/>
          <a:ext cx="288032" cy="144015"/>
        </a:xfrm>
        <a:prstGeom xmlns:a="http://schemas.openxmlformats.org/drawingml/2006/main" prst="line">
          <a:avLst/>
        </a:prstGeom>
        <a:noFill xmlns:a="http://schemas.openxmlformats.org/drawingml/2006/main"/>
        <a:ln xmlns:a="http://schemas.openxmlformats.org/drawingml/2006/main" w="38100" cap="flat" cmpd="sng" algn="ctr">
          <a:solidFill>
            <a:srgbClr val="BEBC00"/>
          </a:solidFill>
          <a:prstDash val="sysDot"/>
        </a:ln>
        <a:effectLst xmlns:a="http://schemas.openxmlformats.org/drawingml/2006/main"/>
      </cdr:spPr>
      <cdr:style>
        <a:lnRef xmlns:a="http://schemas.openxmlformats.org/drawingml/2006/main" idx="2">
          <a:schemeClr val="accent1"/>
        </a:lnRef>
        <a:fillRef xmlns:a="http://schemas.openxmlformats.org/drawingml/2006/main" idx="0">
          <a:schemeClr val="accent1"/>
        </a:fillRef>
        <a:effectRef xmlns:a="http://schemas.openxmlformats.org/drawingml/2006/main" idx="1">
          <a:schemeClr val="accent1"/>
        </a:effectRef>
        <a:fontRef xmlns:a="http://schemas.openxmlformats.org/drawingml/2006/main" idx="minor">
          <a:schemeClr val="tx1"/>
        </a:fontRef>
      </cdr:style>
      <cdr:txBody>
        <a:bodyPr xmlns:a="http://schemas.openxmlformats.org/drawingml/2006/main"/>
        <a:lstStyle xmlns:a="http://schemas.openxmlformats.org/drawingml/2006/main">
          <a:lvl1pPr marL="0" indent="0">
            <a:defRPr sz="1100">
              <a:solidFill>
                <a:sysClr val="window" lastClr="FFFFFF"/>
              </a:solidFill>
              <a:latin typeface="Calibri"/>
            </a:defRPr>
          </a:lvl1pPr>
          <a:lvl2pPr marL="457200" indent="0">
            <a:defRPr sz="1100">
              <a:solidFill>
                <a:sysClr val="window" lastClr="FFFFFF"/>
              </a:solidFill>
              <a:latin typeface="Calibri"/>
            </a:defRPr>
          </a:lvl2pPr>
          <a:lvl3pPr marL="914400" indent="0">
            <a:defRPr sz="1100">
              <a:solidFill>
                <a:sysClr val="window" lastClr="FFFFFF"/>
              </a:solidFill>
              <a:latin typeface="Calibri"/>
            </a:defRPr>
          </a:lvl3pPr>
          <a:lvl4pPr marL="1371600" indent="0">
            <a:defRPr sz="1100">
              <a:solidFill>
                <a:sysClr val="window" lastClr="FFFFFF"/>
              </a:solidFill>
              <a:latin typeface="Calibri"/>
            </a:defRPr>
          </a:lvl4pPr>
          <a:lvl5pPr marL="1828800" indent="0">
            <a:defRPr sz="1100">
              <a:solidFill>
                <a:sysClr val="window" lastClr="FFFFFF"/>
              </a:solidFill>
              <a:latin typeface="Calibri"/>
            </a:defRPr>
          </a:lvl5pPr>
          <a:lvl6pPr marL="2286000" indent="0">
            <a:defRPr sz="1100">
              <a:solidFill>
                <a:sysClr val="window" lastClr="FFFFFF"/>
              </a:solidFill>
              <a:latin typeface="Calibri"/>
            </a:defRPr>
          </a:lvl6pPr>
          <a:lvl7pPr marL="2743200" indent="0">
            <a:defRPr sz="1100">
              <a:solidFill>
                <a:sysClr val="window" lastClr="FFFFFF"/>
              </a:solidFill>
              <a:latin typeface="Calibri"/>
            </a:defRPr>
          </a:lvl7pPr>
          <a:lvl8pPr marL="3200400" indent="0">
            <a:defRPr sz="1100">
              <a:solidFill>
                <a:sysClr val="window" lastClr="FFFFFF"/>
              </a:solidFill>
              <a:latin typeface="Calibri"/>
            </a:defRPr>
          </a:lvl8pPr>
          <a:lvl9pPr marL="3657600" indent="0">
            <a:defRPr sz="1100">
              <a:solidFill>
                <a:sysClr val="window" lastClr="FFFFFF"/>
              </a:solidFill>
              <a:latin typeface="Calibri"/>
            </a:defRPr>
          </a:lvl9pPr>
        </a:lstStyle>
        <a:p xmlns:a="http://schemas.openxmlformats.org/drawingml/2006/main">
          <a:endParaRPr lang="sv-SE"/>
        </a:p>
      </cdr:txBody>
    </cdr:sp>
  </cdr:relSizeAnchor>
  <cdr:relSizeAnchor xmlns:cdr="http://schemas.openxmlformats.org/drawingml/2006/chartDrawing">
    <cdr:from>
      <cdr:x>0.12964</cdr:x>
      <cdr:y>0.40168</cdr:y>
    </cdr:from>
    <cdr:to>
      <cdr:x>0.16799</cdr:x>
      <cdr:y>0.41726</cdr:y>
    </cdr:to>
    <cdr:sp macro="" textlink="">
      <cdr:nvSpPr>
        <cdr:cNvPr id="3" name="Rak 2"/>
        <cdr:cNvSpPr/>
      </cdr:nvSpPr>
      <cdr:spPr>
        <a:xfrm xmlns:a="http://schemas.openxmlformats.org/drawingml/2006/main">
          <a:off x="1046490" y="1856248"/>
          <a:ext cx="309608" cy="72002"/>
        </a:xfrm>
        <a:prstGeom xmlns:a="http://schemas.openxmlformats.org/drawingml/2006/main" prst="line">
          <a:avLst/>
        </a:prstGeom>
        <a:noFill xmlns:a="http://schemas.openxmlformats.org/drawingml/2006/main"/>
        <a:ln xmlns:a="http://schemas.openxmlformats.org/drawingml/2006/main" w="38100" cap="flat" cmpd="sng" algn="ctr">
          <a:solidFill>
            <a:srgbClr val="004687"/>
          </a:solidFill>
          <a:prstDash val="sysDot"/>
        </a:ln>
        <a:effectLst xmlns:a="http://schemas.openxmlformats.org/drawingml/2006/main"/>
      </cdr:spPr>
      <cdr:style>
        <a:lnRef xmlns:a="http://schemas.openxmlformats.org/drawingml/2006/main" idx="2">
          <a:schemeClr val="accent1"/>
        </a:lnRef>
        <a:fillRef xmlns:a="http://schemas.openxmlformats.org/drawingml/2006/main" idx="0">
          <a:schemeClr val="accent1"/>
        </a:fillRef>
        <a:effectRef xmlns:a="http://schemas.openxmlformats.org/drawingml/2006/main" idx="1">
          <a:schemeClr val="accent1"/>
        </a:effectRef>
        <a:fontRef xmlns:a="http://schemas.openxmlformats.org/drawingml/2006/main" idx="minor">
          <a:schemeClr val="tx1"/>
        </a:fontRef>
      </cdr:style>
      <cdr:txBody>
        <a:bodyPr xmlns:a="http://schemas.openxmlformats.org/drawingml/2006/main"/>
        <a:lstStyle xmlns:a="http://schemas.openxmlformats.org/drawingml/2006/main">
          <a:lvl1pPr marL="0" indent="0">
            <a:defRPr sz="1100">
              <a:solidFill>
                <a:sysClr val="window" lastClr="FFFFFF"/>
              </a:solidFill>
              <a:latin typeface="Calibri"/>
            </a:defRPr>
          </a:lvl1pPr>
          <a:lvl2pPr marL="457200" indent="0">
            <a:defRPr sz="1100">
              <a:solidFill>
                <a:sysClr val="window" lastClr="FFFFFF"/>
              </a:solidFill>
              <a:latin typeface="Calibri"/>
            </a:defRPr>
          </a:lvl2pPr>
          <a:lvl3pPr marL="914400" indent="0">
            <a:defRPr sz="1100">
              <a:solidFill>
                <a:sysClr val="window" lastClr="FFFFFF"/>
              </a:solidFill>
              <a:latin typeface="Calibri"/>
            </a:defRPr>
          </a:lvl3pPr>
          <a:lvl4pPr marL="1371600" indent="0">
            <a:defRPr sz="1100">
              <a:solidFill>
                <a:sysClr val="window" lastClr="FFFFFF"/>
              </a:solidFill>
              <a:latin typeface="Calibri"/>
            </a:defRPr>
          </a:lvl4pPr>
          <a:lvl5pPr marL="1828800" indent="0">
            <a:defRPr sz="1100">
              <a:solidFill>
                <a:sysClr val="window" lastClr="FFFFFF"/>
              </a:solidFill>
              <a:latin typeface="Calibri"/>
            </a:defRPr>
          </a:lvl5pPr>
          <a:lvl6pPr marL="2286000" indent="0">
            <a:defRPr sz="1100">
              <a:solidFill>
                <a:sysClr val="window" lastClr="FFFFFF"/>
              </a:solidFill>
              <a:latin typeface="Calibri"/>
            </a:defRPr>
          </a:lvl6pPr>
          <a:lvl7pPr marL="2743200" indent="0">
            <a:defRPr sz="1100">
              <a:solidFill>
                <a:sysClr val="window" lastClr="FFFFFF"/>
              </a:solidFill>
              <a:latin typeface="Calibri"/>
            </a:defRPr>
          </a:lvl7pPr>
          <a:lvl8pPr marL="3200400" indent="0">
            <a:defRPr sz="1100">
              <a:solidFill>
                <a:sysClr val="window" lastClr="FFFFFF"/>
              </a:solidFill>
              <a:latin typeface="Calibri"/>
            </a:defRPr>
          </a:lvl8pPr>
          <a:lvl9pPr marL="3657600" indent="0">
            <a:defRPr sz="1100">
              <a:solidFill>
                <a:sysClr val="window" lastClr="FFFFFF"/>
              </a:solidFill>
              <a:latin typeface="Calibri"/>
            </a:defRPr>
          </a:lvl9pPr>
        </a:lstStyle>
        <a:p xmlns:a="http://schemas.openxmlformats.org/drawingml/2006/main">
          <a:endParaRPr lang="sv-SE"/>
        </a:p>
      </cdr:txBody>
    </cdr:sp>
  </cdr:relSizeAnchor>
</c:userShapes>
</file>

<file path=ppt/drawings/drawing3.xml><?xml version="1.0" encoding="utf-8"?>
<c:userShapes xmlns:c="http://schemas.openxmlformats.org/drawingml/2006/chart">
  <cdr:relSizeAnchor xmlns:cdr="http://schemas.openxmlformats.org/drawingml/2006/chartDrawing">
    <cdr:from>
      <cdr:x>0.10298</cdr:x>
      <cdr:y>0.0582</cdr:y>
    </cdr:from>
    <cdr:to>
      <cdr:x>0.33841</cdr:x>
      <cdr:y>0.14662</cdr:y>
    </cdr:to>
    <cdr:sp macro="" textlink="">
      <cdr:nvSpPr>
        <cdr:cNvPr id="2" name="textruta 2"/>
        <cdr:cNvSpPr txBox="1"/>
      </cdr:nvSpPr>
      <cdr:spPr>
        <a:xfrm xmlns:a="http://schemas.openxmlformats.org/drawingml/2006/main">
          <a:off x="409491" y="222840"/>
          <a:ext cx="936131" cy="338572"/>
        </a:xfrm>
        <a:prstGeom xmlns:a="http://schemas.openxmlformats.org/drawingml/2006/main" prst="rect">
          <a:avLst/>
        </a:prstGeom>
        <a:noFill xmlns:a="http://schemas.openxmlformats.org/drawingml/2006/main"/>
      </cdr:spPr>
      <cdr:txBody>
        <a:bodyPr xmlns:a="http://schemas.openxmlformats.org/drawingml/2006/main" wrap="square" rtlCol="0">
          <a:spAutoFit/>
        </a:bodyPr>
        <a:lstStyle xmlns:a="http://schemas.openxmlformats.org/drawingml/2006/main">
          <a:defPPr>
            <a:defRPr lang="sv-SE"/>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xmlns:a="http://schemas.openxmlformats.org/drawingml/2006/main">
          <a:r>
            <a:rPr lang="sv-SE" sz="1600" b="1" dirty="0" smtClean="0">
              <a:solidFill>
                <a:schemeClr val="bg1"/>
              </a:solidFill>
              <a:latin typeface="Gill Sans MT" panose="020B0502020104020203" pitchFamily="34" charset="0"/>
            </a:rPr>
            <a:t>Gy 2</a:t>
          </a:r>
          <a:endParaRPr lang="sv-SE" sz="1600" b="1" dirty="0">
            <a:solidFill>
              <a:schemeClr val="bg1"/>
            </a:solidFill>
            <a:latin typeface="Gill Sans MT" panose="020B0502020104020203" pitchFamily="34" charset="0"/>
          </a:endParaRPr>
        </a:p>
      </cdr:txBody>
    </cdr:sp>
  </cdr:relSizeAnchor>
</c:userShapes>
</file>

<file path=ppt/drawings/drawing4.xml><?xml version="1.0" encoding="utf-8"?>
<c:userShapes xmlns:c="http://schemas.openxmlformats.org/drawingml/2006/chart">
  <cdr:relSizeAnchor xmlns:cdr="http://schemas.openxmlformats.org/drawingml/2006/chartDrawing">
    <cdr:from>
      <cdr:x>0.1244</cdr:x>
      <cdr:y>0.08135</cdr:y>
    </cdr:from>
    <cdr:to>
      <cdr:x>0.35436</cdr:x>
      <cdr:y>0.16778</cdr:y>
    </cdr:to>
    <cdr:sp macro="" textlink="">
      <cdr:nvSpPr>
        <cdr:cNvPr id="2" name="textruta 2"/>
        <cdr:cNvSpPr txBox="1"/>
      </cdr:nvSpPr>
      <cdr:spPr>
        <a:xfrm xmlns:a="http://schemas.openxmlformats.org/drawingml/2006/main">
          <a:off x="506430" y="318639"/>
          <a:ext cx="936104" cy="338554"/>
        </a:xfrm>
        <a:prstGeom xmlns:a="http://schemas.openxmlformats.org/drawingml/2006/main" prst="rect">
          <a:avLst/>
        </a:prstGeom>
        <a:noFill xmlns:a="http://schemas.openxmlformats.org/drawingml/2006/main"/>
      </cdr:spPr>
      <cdr:txBody>
        <a:bodyPr xmlns:a="http://schemas.openxmlformats.org/drawingml/2006/main" wrap="square" rtlCol="0">
          <a:spAutoFit/>
        </a:bodyPr>
        <a:lstStyle xmlns:a="http://schemas.openxmlformats.org/drawingml/2006/main">
          <a:defPPr>
            <a:defRPr lang="sv-SE"/>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xmlns:a="http://schemas.openxmlformats.org/drawingml/2006/main">
          <a:r>
            <a:rPr lang="sv-SE" sz="1600" b="1" dirty="0" smtClean="0">
              <a:solidFill>
                <a:schemeClr val="bg1"/>
              </a:solidFill>
              <a:latin typeface="Gill Sans MT" panose="020B0502020104020203" pitchFamily="34" charset="0"/>
            </a:rPr>
            <a:t>Åk 9</a:t>
          </a:r>
          <a:endParaRPr lang="sv-SE" sz="1600" b="1" dirty="0">
            <a:solidFill>
              <a:schemeClr val="bg1"/>
            </a:solidFill>
            <a:latin typeface="Gill Sans MT" panose="020B0502020104020203" pitchFamily="34" charset="0"/>
          </a:endParaRPr>
        </a:p>
      </cdr:txBody>
    </cdr:sp>
  </cdr:relSizeAnchor>
</c:userShapes>
</file>

<file path=ppt/drawings/drawing5.xml><?xml version="1.0" encoding="utf-8"?>
<c:userShapes xmlns:c="http://schemas.openxmlformats.org/drawingml/2006/chart">
  <cdr:relSizeAnchor xmlns:cdr="http://schemas.openxmlformats.org/drawingml/2006/chartDrawing">
    <cdr:from>
      <cdr:x>0.07582</cdr:x>
      <cdr:y>0.05134</cdr:y>
    </cdr:from>
    <cdr:to>
      <cdr:x>0.31125</cdr:x>
      <cdr:y>0.13976</cdr:y>
    </cdr:to>
    <cdr:sp macro="" textlink="">
      <cdr:nvSpPr>
        <cdr:cNvPr id="2" name="textruta 2"/>
        <cdr:cNvSpPr txBox="1"/>
      </cdr:nvSpPr>
      <cdr:spPr>
        <a:xfrm xmlns:a="http://schemas.openxmlformats.org/drawingml/2006/main">
          <a:off x="301465" y="196597"/>
          <a:ext cx="936131" cy="338572"/>
        </a:xfrm>
        <a:prstGeom xmlns:a="http://schemas.openxmlformats.org/drawingml/2006/main" prst="rect">
          <a:avLst/>
        </a:prstGeom>
        <a:noFill xmlns:a="http://schemas.openxmlformats.org/drawingml/2006/main"/>
      </cdr:spPr>
      <cdr:txBody>
        <a:bodyPr xmlns:a="http://schemas.openxmlformats.org/drawingml/2006/main" wrap="square" rtlCol="0">
          <a:spAutoFit/>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sv-SE" sz="1600" b="1" dirty="0" smtClean="0">
              <a:solidFill>
                <a:schemeClr val="bg1"/>
              </a:solidFill>
              <a:latin typeface="Gill Sans MT" panose="020B0502020104020203" pitchFamily="34" charset="0"/>
            </a:rPr>
            <a:t>Gy 2</a:t>
          </a:r>
          <a:endParaRPr lang="sv-SE" sz="1600" b="1" dirty="0">
            <a:solidFill>
              <a:schemeClr val="bg1"/>
            </a:solidFill>
            <a:latin typeface="Gill Sans MT" panose="020B0502020104020203" pitchFamily="34" charset="0"/>
          </a:endParaRPr>
        </a:p>
      </cdr:txBody>
    </cdr:sp>
  </cdr:relSizeAnchor>
</c:userShapes>
</file>

<file path=ppt/drawings/drawing6.xml><?xml version="1.0" encoding="utf-8"?>
<c:userShapes xmlns:c="http://schemas.openxmlformats.org/drawingml/2006/chart">
  <cdr:relSizeAnchor xmlns:cdr="http://schemas.openxmlformats.org/drawingml/2006/chartDrawing">
    <cdr:from>
      <cdr:x>0.32466</cdr:x>
      <cdr:y>0.71078</cdr:y>
    </cdr:from>
    <cdr:to>
      <cdr:x>0.35386</cdr:x>
      <cdr:y>0.82012</cdr:y>
    </cdr:to>
    <cdr:sp macro="" textlink="">
      <cdr:nvSpPr>
        <cdr:cNvPr id="2" name="Freeform 4"/>
        <cdr:cNvSpPr>
          <a:spLocks xmlns:a="http://schemas.openxmlformats.org/drawingml/2006/main"/>
        </cdr:cNvSpPr>
      </cdr:nvSpPr>
      <cdr:spPr bwMode="auto">
        <a:xfrm xmlns:a="http://schemas.openxmlformats.org/drawingml/2006/main" rot="3018172" flipV="1">
          <a:off x="2486035" y="3419490"/>
          <a:ext cx="505286" cy="235649"/>
        </a:xfrm>
        <a:custGeom xmlns:a="http://schemas.openxmlformats.org/drawingml/2006/main">
          <a:avLst/>
          <a:gdLst>
            <a:gd name="T0" fmla="*/ 0 w 472043"/>
            <a:gd name="T1" fmla="*/ 0 h 109729"/>
            <a:gd name="T2" fmla="*/ 14 w 472043"/>
            <a:gd name="T3" fmla="*/ 0 h 109729"/>
            <a:gd name="T4" fmla="*/ 0 60000 65536"/>
            <a:gd name="T5" fmla="*/ 0 60000 65536"/>
            <a:gd name="T6" fmla="*/ 0 w 472043"/>
            <a:gd name="T7" fmla="*/ 0 h 109729"/>
            <a:gd name="T8" fmla="*/ 472043 w 472043"/>
            <a:gd name="T9" fmla="*/ 109729 h 109729"/>
          </a:gdLst>
          <a:ahLst/>
          <a:cxnLst>
            <a:cxn ang="T4">
              <a:pos x="T0" y="T1"/>
            </a:cxn>
            <a:cxn ang="T5">
              <a:pos x="T2" y="T3"/>
            </a:cxn>
          </a:cxnLst>
          <a:rect l="T6" t="T7" r="T8" b="T9"/>
          <a:pathLst>
            <a:path w="472043" h="109729">
              <a:moveTo>
                <a:pt x="0" y="0"/>
              </a:moveTo>
              <a:lnTo>
                <a:pt x="472043" y="109729"/>
              </a:lnTo>
            </a:path>
          </a:pathLst>
        </a:custGeom>
        <a:noFill xmlns:a="http://schemas.openxmlformats.org/drawingml/2006/main"/>
        <a:ln xmlns:a="http://schemas.openxmlformats.org/drawingml/2006/main" w="38100">
          <a:solidFill>
            <a:srgbClr val="004687"/>
          </a:solidFill>
          <a:prstDash val="sysDot"/>
          <a:round/>
          <a:headEnd/>
          <a:tailEnd/>
        </a:ln>
      </cdr:spPr>
      <cdr:txBody>
        <a:bodyPr xmlns:a="http://schemas.openxmlformats.org/drawingml/2006/main"/>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endParaRPr lang="sv-SE"/>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1"/>
            <a:ext cx="2945659" cy="496332"/>
          </a:xfrm>
          <a:prstGeom prst="rect">
            <a:avLst/>
          </a:prstGeom>
        </p:spPr>
        <p:txBody>
          <a:bodyPr vert="horz" lIns="93165" tIns="46583" rIns="93165" bIns="46583" rtlCol="0"/>
          <a:lstStyle>
            <a:lvl1pPr algn="l" fontAlgn="auto">
              <a:spcBef>
                <a:spcPts val="0"/>
              </a:spcBef>
              <a:spcAft>
                <a:spcPts val="0"/>
              </a:spcAft>
              <a:defRPr sz="1200">
                <a:latin typeface="Arial" pitchFamily="34" charset="0"/>
              </a:defRPr>
            </a:lvl1pPr>
          </a:lstStyle>
          <a:p>
            <a:pPr>
              <a:defRPr/>
            </a:pPr>
            <a:endParaRPr lang="sv-SE" dirty="0"/>
          </a:p>
        </p:txBody>
      </p:sp>
      <p:sp>
        <p:nvSpPr>
          <p:cNvPr id="3" name="Platshållare för datum 2"/>
          <p:cNvSpPr>
            <a:spLocks noGrp="1"/>
          </p:cNvSpPr>
          <p:nvPr>
            <p:ph type="dt" idx="1"/>
          </p:nvPr>
        </p:nvSpPr>
        <p:spPr>
          <a:xfrm>
            <a:off x="3850443" y="1"/>
            <a:ext cx="2945659" cy="496332"/>
          </a:xfrm>
          <a:prstGeom prst="rect">
            <a:avLst/>
          </a:prstGeom>
        </p:spPr>
        <p:txBody>
          <a:bodyPr vert="horz" lIns="93165" tIns="46583" rIns="93165" bIns="46583" rtlCol="0"/>
          <a:lstStyle>
            <a:lvl1pPr algn="r" fontAlgn="auto">
              <a:spcBef>
                <a:spcPts val="0"/>
              </a:spcBef>
              <a:spcAft>
                <a:spcPts val="0"/>
              </a:spcAft>
              <a:defRPr sz="1200">
                <a:latin typeface="Arial" pitchFamily="34" charset="0"/>
              </a:defRPr>
            </a:lvl1pPr>
          </a:lstStyle>
          <a:p>
            <a:pPr>
              <a:defRPr/>
            </a:pPr>
            <a:fld id="{187B9191-AFF4-41D5-A2B5-969EA01BC9F3}" type="datetimeFigureOut">
              <a:rPr lang="sv-SE" smtClean="0"/>
              <a:pPr>
                <a:defRPr/>
              </a:pPr>
              <a:t>2014-11-27</a:t>
            </a:fld>
            <a:endParaRPr lang="sv-SE" dirty="0"/>
          </a:p>
        </p:txBody>
      </p:sp>
      <p:sp>
        <p:nvSpPr>
          <p:cNvPr id="4" name="Platshållare för bildobjekt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3165" tIns="46583" rIns="93165" bIns="46583" rtlCol="0" anchor="ctr"/>
          <a:lstStyle/>
          <a:p>
            <a:pPr lvl="0"/>
            <a:endParaRPr lang="sv-SE" noProof="0" dirty="0"/>
          </a:p>
        </p:txBody>
      </p:sp>
      <p:sp>
        <p:nvSpPr>
          <p:cNvPr id="5" name="Platshållare för anteckningar 4"/>
          <p:cNvSpPr>
            <a:spLocks noGrp="1"/>
          </p:cNvSpPr>
          <p:nvPr>
            <p:ph type="body" sz="quarter" idx="3"/>
          </p:nvPr>
        </p:nvSpPr>
        <p:spPr>
          <a:xfrm>
            <a:off x="679768" y="4715153"/>
            <a:ext cx="5438140" cy="4466987"/>
          </a:xfrm>
          <a:prstGeom prst="rect">
            <a:avLst/>
          </a:prstGeom>
        </p:spPr>
        <p:txBody>
          <a:bodyPr vert="horz" lIns="93165" tIns="46583" rIns="93165" bIns="46583" rtlCol="0">
            <a:normAutofit/>
          </a:bodyPr>
          <a:lstStyle/>
          <a:p>
            <a:pPr lvl="0"/>
            <a:r>
              <a:rPr lang="sv-SE" noProof="0" dirty="0" smtClean="0"/>
              <a:t>Klicka här för att ändra format på bakgrundstexten</a:t>
            </a:r>
          </a:p>
          <a:p>
            <a:pPr lvl="1"/>
            <a:r>
              <a:rPr lang="sv-SE" noProof="0" dirty="0" smtClean="0"/>
              <a:t>Nivå två</a:t>
            </a:r>
          </a:p>
          <a:p>
            <a:pPr lvl="2"/>
            <a:r>
              <a:rPr lang="sv-SE" noProof="0" dirty="0" smtClean="0"/>
              <a:t>Nivå tre</a:t>
            </a:r>
          </a:p>
          <a:p>
            <a:pPr lvl="3"/>
            <a:r>
              <a:rPr lang="sv-SE" noProof="0" dirty="0" smtClean="0"/>
              <a:t>Nivå fyra</a:t>
            </a:r>
          </a:p>
          <a:p>
            <a:pPr lvl="4"/>
            <a:r>
              <a:rPr lang="sv-SE" noProof="0" dirty="0" smtClean="0"/>
              <a:t>Nivå fem</a:t>
            </a:r>
            <a:endParaRPr lang="sv-SE" noProof="0" dirty="0"/>
          </a:p>
        </p:txBody>
      </p:sp>
      <p:sp>
        <p:nvSpPr>
          <p:cNvPr id="6" name="Platshållare för sidfot 5"/>
          <p:cNvSpPr>
            <a:spLocks noGrp="1"/>
          </p:cNvSpPr>
          <p:nvPr>
            <p:ph type="ftr" sz="quarter" idx="4"/>
          </p:nvPr>
        </p:nvSpPr>
        <p:spPr>
          <a:xfrm>
            <a:off x="0" y="9428584"/>
            <a:ext cx="2945659" cy="496332"/>
          </a:xfrm>
          <a:prstGeom prst="rect">
            <a:avLst/>
          </a:prstGeom>
        </p:spPr>
        <p:txBody>
          <a:bodyPr vert="horz" lIns="93165" tIns="46583" rIns="93165" bIns="46583" rtlCol="0" anchor="b"/>
          <a:lstStyle>
            <a:lvl1pPr algn="l" fontAlgn="auto">
              <a:spcBef>
                <a:spcPts val="0"/>
              </a:spcBef>
              <a:spcAft>
                <a:spcPts val="0"/>
              </a:spcAft>
              <a:defRPr sz="1200">
                <a:latin typeface="Arial" pitchFamily="34" charset="0"/>
              </a:defRPr>
            </a:lvl1pPr>
          </a:lstStyle>
          <a:p>
            <a:pPr>
              <a:defRPr/>
            </a:pPr>
            <a:endParaRPr lang="sv-SE" dirty="0"/>
          </a:p>
        </p:txBody>
      </p:sp>
      <p:sp>
        <p:nvSpPr>
          <p:cNvPr id="7" name="Platshållare för bildnummer 6"/>
          <p:cNvSpPr>
            <a:spLocks noGrp="1"/>
          </p:cNvSpPr>
          <p:nvPr>
            <p:ph type="sldNum" sz="quarter" idx="5"/>
          </p:nvPr>
        </p:nvSpPr>
        <p:spPr>
          <a:xfrm>
            <a:off x="3850443" y="9428584"/>
            <a:ext cx="2945659" cy="496332"/>
          </a:xfrm>
          <a:prstGeom prst="rect">
            <a:avLst/>
          </a:prstGeom>
        </p:spPr>
        <p:txBody>
          <a:bodyPr vert="horz" lIns="93165" tIns="46583" rIns="93165" bIns="46583" rtlCol="0" anchor="b"/>
          <a:lstStyle>
            <a:lvl1pPr algn="r" fontAlgn="auto">
              <a:spcBef>
                <a:spcPts val="0"/>
              </a:spcBef>
              <a:spcAft>
                <a:spcPts val="0"/>
              </a:spcAft>
              <a:defRPr sz="1200">
                <a:latin typeface="Arial" pitchFamily="34" charset="0"/>
              </a:defRPr>
            </a:lvl1pPr>
          </a:lstStyle>
          <a:p>
            <a:pPr>
              <a:defRPr/>
            </a:pPr>
            <a:fld id="{C34EF4E4-941E-4B8C-AC64-E1AC2287173B}" type="slidenum">
              <a:rPr lang="sv-SE" smtClean="0"/>
              <a:pPr>
                <a:defRPr/>
              </a:pPr>
              <a:t>‹#›</a:t>
            </a:fld>
            <a:endParaRPr lang="sv-SE" dirty="0"/>
          </a:p>
        </p:txBody>
      </p:sp>
    </p:spTree>
    <p:extLst>
      <p:ext uri="{BB962C8B-B14F-4D97-AF65-F5344CB8AC3E}">
        <p14:creationId xmlns:p14="http://schemas.microsoft.com/office/powerpoint/2010/main" val="270006029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Arial"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Arial"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Arial"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Arial"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7"/>
          <p:cNvSpPr txBox="1">
            <a:spLocks noGrp="1" noChangeArrowheads="1"/>
          </p:cNvSpPr>
          <p:nvPr/>
        </p:nvSpPr>
        <p:spPr bwMode="auto">
          <a:xfrm>
            <a:off x="3850443" y="9428584"/>
            <a:ext cx="2945659" cy="496332"/>
          </a:xfrm>
          <a:prstGeom prst="rect">
            <a:avLst/>
          </a:prstGeom>
          <a:noFill/>
          <a:ln>
            <a:miter lim="800000"/>
            <a:headEnd/>
            <a:tailEnd/>
          </a:ln>
        </p:spPr>
        <p:txBody>
          <a:bodyPr lIns="91412" tIns="45705" rIns="91412" bIns="45705" anchor="b"/>
          <a:lstStyle/>
          <a:p>
            <a:pPr algn="r">
              <a:defRPr/>
            </a:pPr>
            <a:fld id="{A7ABA489-E4BB-4650-A225-94CDA71F0D20}" type="slidenum">
              <a:rPr lang="sv-SE" sz="1200">
                <a:latin typeface="Arial" pitchFamily="34" charset="0"/>
              </a:rPr>
              <a:pPr algn="r">
                <a:defRPr/>
              </a:pPr>
              <a:t>1</a:t>
            </a:fld>
            <a:endParaRPr lang="sv-SE" sz="1200" dirty="0">
              <a:latin typeface="Arial" pitchFamily="34" charset="0"/>
            </a:endParaRPr>
          </a:p>
        </p:txBody>
      </p:sp>
      <p:sp>
        <p:nvSpPr>
          <p:cNvPr id="53251" name="Rectangle 2"/>
          <p:cNvSpPr>
            <a:spLocks noGrp="1" noRot="1" noChangeAspect="1" noChangeArrowheads="1" noTextEdit="1"/>
          </p:cNvSpPr>
          <p:nvPr>
            <p:ph type="sldImg"/>
          </p:nvPr>
        </p:nvSpPr>
        <p:spPr bwMode="auto">
          <a:solidFill>
            <a:srgbClr val="FFFFFF"/>
          </a:solidFill>
          <a:ln>
            <a:solidFill>
              <a:srgbClr val="000000"/>
            </a:solidFill>
            <a:miter lim="800000"/>
            <a:headEnd/>
            <a:tailEnd/>
          </a:ln>
        </p:spPr>
      </p:sp>
      <p:sp>
        <p:nvSpPr>
          <p:cNvPr id="53252" name="Rectangle 3"/>
          <p:cNvSpPr>
            <a:spLocks noGrp="1" noChangeArrowheads="1"/>
          </p:cNvSpPr>
          <p:nvPr>
            <p:ph type="body" idx="1"/>
          </p:nvPr>
        </p:nvSpPr>
        <p:spPr bwMode="auto">
          <a:solidFill>
            <a:srgbClr val="FFFFFF"/>
          </a:solidFill>
          <a:ln>
            <a:solidFill>
              <a:srgbClr val="000000"/>
            </a:solidFill>
            <a:miter lim="800000"/>
            <a:headEnd/>
            <a:tailEnd/>
          </a:ln>
        </p:spPr>
        <p:txBody>
          <a:bodyPr wrap="square" lIns="91526" tIns="45763" rIns="91526" bIns="45763" numCol="1" anchor="t" anchorCtr="0" compatLnSpc="1">
            <a:prstTxWarp prst="textNoShape">
              <a:avLst/>
            </a:prstTxWarp>
          </a:bodyPr>
          <a:lstStyle/>
          <a:p>
            <a:pPr eaLnBrk="1" hangingPunct="1">
              <a:spcBef>
                <a:spcPct val="0"/>
              </a:spcBef>
            </a:pPr>
            <a:endParaRPr lang="en-GB" smtClean="0"/>
          </a:p>
        </p:txBody>
      </p:sp>
    </p:spTree>
    <p:extLst>
      <p:ext uri="{BB962C8B-B14F-4D97-AF65-F5344CB8AC3E}">
        <p14:creationId xmlns:p14="http://schemas.microsoft.com/office/powerpoint/2010/main" val="306723083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D4528BCE-FB53-4D29-BD2C-AC856A872983}" type="slidenum">
              <a:rPr lang="sv-SE" smtClean="0"/>
              <a:pPr fontAlgn="base">
                <a:spcBef>
                  <a:spcPct val="0"/>
                </a:spcBef>
                <a:spcAft>
                  <a:spcPct val="0"/>
                </a:spcAft>
                <a:defRPr/>
              </a:pPr>
              <a:t>10</a:t>
            </a:fld>
            <a:endParaRPr lang="sv-SE" smtClean="0"/>
          </a:p>
        </p:txBody>
      </p:sp>
      <p:sp>
        <p:nvSpPr>
          <p:cNvPr id="98307" name="Rectangle 2"/>
          <p:cNvSpPr>
            <a:spLocks noGrp="1" noRot="1" noChangeAspect="1" noChangeArrowheads="1" noTextEdit="1"/>
          </p:cNvSpPr>
          <p:nvPr>
            <p:ph type="sldImg"/>
          </p:nvPr>
        </p:nvSpPr>
        <p:spPr bwMode="auto">
          <a:solidFill>
            <a:srgbClr val="FFFFFF"/>
          </a:solidFill>
          <a:ln>
            <a:solidFill>
              <a:srgbClr val="000000"/>
            </a:solidFill>
            <a:miter lim="800000"/>
            <a:headEnd/>
            <a:tailEnd/>
          </a:ln>
        </p:spPr>
      </p:sp>
      <p:sp>
        <p:nvSpPr>
          <p:cNvPr id="98308" name="Rectangle 3"/>
          <p:cNvSpPr>
            <a:spLocks noGrp="1" noChangeArrowheads="1"/>
          </p:cNvSpPr>
          <p:nvPr>
            <p:ph type="body" idx="1"/>
          </p:nvPr>
        </p:nvSpPr>
        <p:spPr bwMode="auto">
          <a:solidFill>
            <a:srgbClr val="FFFFFF"/>
          </a:solidFill>
          <a:ln>
            <a:solidFill>
              <a:srgbClr val="000000"/>
            </a:solidFill>
            <a:miter lim="800000"/>
            <a:headEnd/>
            <a:tailEnd/>
          </a:ln>
        </p:spPr>
        <p:txBody>
          <a:bodyPr wrap="square" lIns="102065" tIns="51031" rIns="102065" bIns="51031" numCol="1" anchor="t" anchorCtr="0" compatLnSpc="1">
            <a:prstTxWarp prst="textNoShape">
              <a:avLst/>
            </a:prstTxWarp>
          </a:bodyPr>
          <a:lstStyle/>
          <a:p>
            <a:pPr eaLnBrk="1" hangingPunct="1">
              <a:spcBef>
                <a:spcPct val="0"/>
              </a:spcBef>
            </a:pPr>
            <a:endParaRPr lang="en-GB" smtClean="0"/>
          </a:p>
        </p:txBody>
      </p:sp>
    </p:spTree>
    <p:extLst>
      <p:ext uri="{BB962C8B-B14F-4D97-AF65-F5344CB8AC3E}">
        <p14:creationId xmlns:p14="http://schemas.microsoft.com/office/powerpoint/2010/main" val="330393126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D4D1DB56-B39F-4E95-92A7-832A50011891}" type="slidenum">
              <a:rPr lang="sv-SE" smtClean="0"/>
              <a:pPr fontAlgn="base">
                <a:spcBef>
                  <a:spcPct val="0"/>
                </a:spcBef>
                <a:spcAft>
                  <a:spcPct val="0"/>
                </a:spcAft>
                <a:defRPr/>
              </a:pPr>
              <a:t>11</a:t>
            </a:fld>
            <a:endParaRPr lang="sv-SE" smtClean="0"/>
          </a:p>
        </p:txBody>
      </p:sp>
      <p:sp>
        <p:nvSpPr>
          <p:cNvPr id="61443" name="Rectangle 2"/>
          <p:cNvSpPr>
            <a:spLocks noGrp="1" noRot="1" noChangeAspect="1" noChangeArrowheads="1" noTextEdit="1"/>
          </p:cNvSpPr>
          <p:nvPr>
            <p:ph type="sldImg"/>
          </p:nvPr>
        </p:nvSpPr>
        <p:spPr bwMode="auto">
          <a:solidFill>
            <a:srgbClr val="FFFFFF"/>
          </a:solidFill>
          <a:ln>
            <a:solidFill>
              <a:srgbClr val="000000"/>
            </a:solidFill>
            <a:miter lim="800000"/>
            <a:headEnd/>
            <a:tailEnd/>
          </a:ln>
        </p:spPr>
      </p:sp>
      <p:sp>
        <p:nvSpPr>
          <p:cNvPr id="61444" name="Rectangle 3"/>
          <p:cNvSpPr>
            <a:spLocks noGrp="1" noChangeArrowheads="1"/>
          </p:cNvSpPr>
          <p:nvPr>
            <p:ph type="body" idx="1"/>
          </p:nvPr>
        </p:nvSpPr>
        <p:spPr bwMode="auto">
          <a:solidFill>
            <a:srgbClr val="FFFFFF"/>
          </a:solidFill>
          <a:ln>
            <a:solidFill>
              <a:srgbClr val="000000"/>
            </a:solidFill>
            <a:miter lim="800000"/>
            <a:headEnd/>
            <a:tailEnd/>
          </a:ln>
        </p:spPr>
        <p:txBody>
          <a:bodyPr wrap="square" lIns="93284" tIns="46643" rIns="93284" bIns="46643" numCol="1" anchor="t" anchorCtr="0" compatLnSpc="1">
            <a:prstTxWarp prst="textNoShape">
              <a:avLst/>
            </a:prstTxWarp>
          </a:bodyPr>
          <a:lstStyle/>
          <a:p>
            <a:pPr eaLnBrk="1" hangingPunct="1">
              <a:spcBef>
                <a:spcPct val="0"/>
              </a:spcBef>
            </a:pPr>
            <a:endParaRPr lang="en-GB" smtClean="0"/>
          </a:p>
        </p:txBody>
      </p:sp>
    </p:spTree>
    <p:extLst>
      <p:ext uri="{BB962C8B-B14F-4D97-AF65-F5344CB8AC3E}">
        <p14:creationId xmlns:p14="http://schemas.microsoft.com/office/powerpoint/2010/main" val="331589809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D4D1DB56-B39F-4E95-92A7-832A50011891}" type="slidenum">
              <a:rPr lang="sv-SE" smtClean="0"/>
              <a:pPr fontAlgn="base">
                <a:spcBef>
                  <a:spcPct val="0"/>
                </a:spcBef>
                <a:spcAft>
                  <a:spcPct val="0"/>
                </a:spcAft>
                <a:defRPr/>
              </a:pPr>
              <a:t>12</a:t>
            </a:fld>
            <a:endParaRPr lang="sv-SE" smtClean="0"/>
          </a:p>
        </p:txBody>
      </p:sp>
      <p:sp>
        <p:nvSpPr>
          <p:cNvPr id="61443" name="Rectangle 2"/>
          <p:cNvSpPr>
            <a:spLocks noGrp="1" noRot="1" noChangeAspect="1" noChangeArrowheads="1" noTextEdit="1"/>
          </p:cNvSpPr>
          <p:nvPr>
            <p:ph type="sldImg"/>
          </p:nvPr>
        </p:nvSpPr>
        <p:spPr bwMode="auto">
          <a:solidFill>
            <a:srgbClr val="FFFFFF"/>
          </a:solidFill>
          <a:ln>
            <a:solidFill>
              <a:srgbClr val="000000"/>
            </a:solidFill>
            <a:miter lim="800000"/>
            <a:headEnd/>
            <a:tailEnd/>
          </a:ln>
        </p:spPr>
      </p:sp>
      <p:sp>
        <p:nvSpPr>
          <p:cNvPr id="61444" name="Rectangle 3"/>
          <p:cNvSpPr>
            <a:spLocks noGrp="1" noChangeArrowheads="1"/>
          </p:cNvSpPr>
          <p:nvPr>
            <p:ph type="body" idx="1"/>
          </p:nvPr>
        </p:nvSpPr>
        <p:spPr bwMode="auto">
          <a:solidFill>
            <a:srgbClr val="FFFFFF"/>
          </a:solidFill>
          <a:ln>
            <a:solidFill>
              <a:srgbClr val="000000"/>
            </a:solidFill>
            <a:miter lim="800000"/>
            <a:headEnd/>
            <a:tailEnd/>
          </a:ln>
        </p:spPr>
        <p:txBody>
          <a:bodyPr wrap="square" lIns="93284" tIns="46643" rIns="93284" bIns="46643" numCol="1" anchor="t" anchorCtr="0" compatLnSpc="1">
            <a:prstTxWarp prst="textNoShape">
              <a:avLst/>
            </a:prstTxWarp>
          </a:bodyPr>
          <a:lstStyle/>
          <a:p>
            <a:pPr eaLnBrk="1" hangingPunct="1">
              <a:spcBef>
                <a:spcPct val="0"/>
              </a:spcBef>
            </a:pPr>
            <a:endParaRPr lang="en-GB" smtClean="0"/>
          </a:p>
        </p:txBody>
      </p:sp>
    </p:spTree>
    <p:extLst>
      <p:ext uri="{BB962C8B-B14F-4D97-AF65-F5344CB8AC3E}">
        <p14:creationId xmlns:p14="http://schemas.microsoft.com/office/powerpoint/2010/main" val="43294584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D4528BCE-FB53-4D29-BD2C-AC856A872983}" type="slidenum">
              <a:rPr lang="sv-SE" smtClean="0"/>
              <a:pPr fontAlgn="base">
                <a:spcBef>
                  <a:spcPct val="0"/>
                </a:spcBef>
                <a:spcAft>
                  <a:spcPct val="0"/>
                </a:spcAft>
                <a:defRPr/>
              </a:pPr>
              <a:t>13</a:t>
            </a:fld>
            <a:endParaRPr lang="sv-SE" smtClean="0"/>
          </a:p>
        </p:txBody>
      </p:sp>
      <p:sp>
        <p:nvSpPr>
          <p:cNvPr id="98307" name="Rectangle 2"/>
          <p:cNvSpPr>
            <a:spLocks noGrp="1" noRot="1" noChangeAspect="1" noChangeArrowheads="1" noTextEdit="1"/>
          </p:cNvSpPr>
          <p:nvPr>
            <p:ph type="sldImg"/>
          </p:nvPr>
        </p:nvSpPr>
        <p:spPr bwMode="auto">
          <a:solidFill>
            <a:srgbClr val="FFFFFF"/>
          </a:solidFill>
          <a:ln>
            <a:solidFill>
              <a:srgbClr val="000000"/>
            </a:solidFill>
            <a:miter lim="800000"/>
            <a:headEnd/>
            <a:tailEnd/>
          </a:ln>
        </p:spPr>
      </p:sp>
      <p:sp>
        <p:nvSpPr>
          <p:cNvPr id="98308" name="Rectangle 3"/>
          <p:cNvSpPr>
            <a:spLocks noGrp="1" noChangeArrowheads="1"/>
          </p:cNvSpPr>
          <p:nvPr>
            <p:ph type="body" idx="1"/>
          </p:nvPr>
        </p:nvSpPr>
        <p:spPr bwMode="auto">
          <a:solidFill>
            <a:srgbClr val="FFFFFF"/>
          </a:solidFill>
          <a:ln>
            <a:solidFill>
              <a:srgbClr val="000000"/>
            </a:solidFill>
            <a:miter lim="800000"/>
            <a:headEnd/>
            <a:tailEnd/>
          </a:ln>
        </p:spPr>
        <p:txBody>
          <a:bodyPr wrap="square" lIns="102065" tIns="51031" rIns="102065" bIns="51031" numCol="1" anchor="t" anchorCtr="0" compatLnSpc="1">
            <a:prstTxWarp prst="textNoShape">
              <a:avLst/>
            </a:prstTxWarp>
          </a:bodyPr>
          <a:lstStyle/>
          <a:p>
            <a:pPr eaLnBrk="1" hangingPunct="1">
              <a:spcBef>
                <a:spcPct val="0"/>
              </a:spcBef>
            </a:pPr>
            <a:endParaRPr lang="en-GB" smtClean="0"/>
          </a:p>
        </p:txBody>
      </p:sp>
    </p:spTree>
    <p:extLst>
      <p:ext uri="{BB962C8B-B14F-4D97-AF65-F5344CB8AC3E}">
        <p14:creationId xmlns:p14="http://schemas.microsoft.com/office/powerpoint/2010/main" val="292242045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D4528BCE-FB53-4D29-BD2C-AC856A872983}" type="slidenum">
              <a:rPr lang="sv-SE" smtClean="0"/>
              <a:pPr fontAlgn="base">
                <a:spcBef>
                  <a:spcPct val="0"/>
                </a:spcBef>
                <a:spcAft>
                  <a:spcPct val="0"/>
                </a:spcAft>
                <a:defRPr/>
              </a:pPr>
              <a:t>14</a:t>
            </a:fld>
            <a:endParaRPr lang="sv-SE" smtClean="0"/>
          </a:p>
        </p:txBody>
      </p:sp>
      <p:sp>
        <p:nvSpPr>
          <p:cNvPr id="98307" name="Rectangle 2"/>
          <p:cNvSpPr>
            <a:spLocks noGrp="1" noRot="1" noChangeAspect="1" noChangeArrowheads="1" noTextEdit="1"/>
          </p:cNvSpPr>
          <p:nvPr>
            <p:ph type="sldImg"/>
          </p:nvPr>
        </p:nvSpPr>
        <p:spPr bwMode="auto">
          <a:solidFill>
            <a:srgbClr val="FFFFFF"/>
          </a:solidFill>
          <a:ln>
            <a:solidFill>
              <a:srgbClr val="000000"/>
            </a:solidFill>
            <a:miter lim="800000"/>
            <a:headEnd/>
            <a:tailEnd/>
          </a:ln>
        </p:spPr>
      </p:sp>
      <p:sp>
        <p:nvSpPr>
          <p:cNvPr id="98308" name="Rectangle 3"/>
          <p:cNvSpPr>
            <a:spLocks noGrp="1" noChangeArrowheads="1"/>
          </p:cNvSpPr>
          <p:nvPr>
            <p:ph type="body" idx="1"/>
          </p:nvPr>
        </p:nvSpPr>
        <p:spPr bwMode="auto">
          <a:solidFill>
            <a:srgbClr val="FFFFFF"/>
          </a:solidFill>
          <a:ln>
            <a:solidFill>
              <a:srgbClr val="000000"/>
            </a:solidFill>
            <a:miter lim="800000"/>
            <a:headEnd/>
            <a:tailEnd/>
          </a:ln>
        </p:spPr>
        <p:txBody>
          <a:bodyPr wrap="square" lIns="102065" tIns="51031" rIns="102065" bIns="51031" numCol="1" anchor="t" anchorCtr="0" compatLnSpc="1">
            <a:prstTxWarp prst="textNoShape">
              <a:avLst/>
            </a:prstTxWarp>
          </a:bodyPr>
          <a:lstStyle/>
          <a:p>
            <a:pPr eaLnBrk="1" hangingPunct="1">
              <a:spcBef>
                <a:spcPct val="0"/>
              </a:spcBef>
            </a:pPr>
            <a:endParaRPr lang="en-GB" smtClean="0"/>
          </a:p>
        </p:txBody>
      </p:sp>
    </p:spTree>
    <p:extLst>
      <p:ext uri="{BB962C8B-B14F-4D97-AF65-F5344CB8AC3E}">
        <p14:creationId xmlns:p14="http://schemas.microsoft.com/office/powerpoint/2010/main" val="320796315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D4D1DB56-B39F-4E95-92A7-832A50011891}" type="slidenum">
              <a:rPr lang="sv-SE" smtClean="0"/>
              <a:pPr fontAlgn="base">
                <a:spcBef>
                  <a:spcPct val="0"/>
                </a:spcBef>
                <a:spcAft>
                  <a:spcPct val="0"/>
                </a:spcAft>
                <a:defRPr/>
              </a:pPr>
              <a:t>15</a:t>
            </a:fld>
            <a:endParaRPr lang="sv-SE" smtClean="0"/>
          </a:p>
        </p:txBody>
      </p:sp>
      <p:sp>
        <p:nvSpPr>
          <p:cNvPr id="61443" name="Rectangle 2"/>
          <p:cNvSpPr>
            <a:spLocks noGrp="1" noRot="1" noChangeAspect="1" noChangeArrowheads="1" noTextEdit="1"/>
          </p:cNvSpPr>
          <p:nvPr>
            <p:ph type="sldImg"/>
          </p:nvPr>
        </p:nvSpPr>
        <p:spPr bwMode="auto">
          <a:solidFill>
            <a:srgbClr val="FFFFFF"/>
          </a:solidFill>
          <a:ln>
            <a:solidFill>
              <a:srgbClr val="000000"/>
            </a:solidFill>
            <a:miter lim="800000"/>
            <a:headEnd/>
            <a:tailEnd/>
          </a:ln>
        </p:spPr>
      </p:sp>
      <p:sp>
        <p:nvSpPr>
          <p:cNvPr id="61444" name="Rectangle 3"/>
          <p:cNvSpPr>
            <a:spLocks noGrp="1" noChangeArrowheads="1"/>
          </p:cNvSpPr>
          <p:nvPr>
            <p:ph type="body" idx="1"/>
          </p:nvPr>
        </p:nvSpPr>
        <p:spPr bwMode="auto">
          <a:solidFill>
            <a:srgbClr val="FFFFFF"/>
          </a:solidFill>
          <a:ln>
            <a:solidFill>
              <a:srgbClr val="000000"/>
            </a:solidFill>
            <a:miter lim="800000"/>
            <a:headEnd/>
            <a:tailEnd/>
          </a:ln>
        </p:spPr>
        <p:txBody>
          <a:bodyPr wrap="square" lIns="93284" tIns="46643" rIns="93284" bIns="46643" numCol="1" anchor="t" anchorCtr="0" compatLnSpc="1">
            <a:prstTxWarp prst="textNoShape">
              <a:avLst/>
            </a:prstTxWarp>
          </a:bodyPr>
          <a:lstStyle/>
          <a:p>
            <a:pPr eaLnBrk="1" hangingPunct="1">
              <a:spcBef>
                <a:spcPct val="0"/>
              </a:spcBef>
            </a:pPr>
            <a:endParaRPr lang="en-GB" smtClean="0"/>
          </a:p>
        </p:txBody>
      </p:sp>
    </p:spTree>
    <p:extLst>
      <p:ext uri="{BB962C8B-B14F-4D97-AF65-F5344CB8AC3E}">
        <p14:creationId xmlns:p14="http://schemas.microsoft.com/office/powerpoint/2010/main" val="425132126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D4D1DB56-B39F-4E95-92A7-832A50011891}" type="slidenum">
              <a:rPr lang="sv-SE" smtClean="0"/>
              <a:pPr fontAlgn="base">
                <a:spcBef>
                  <a:spcPct val="0"/>
                </a:spcBef>
                <a:spcAft>
                  <a:spcPct val="0"/>
                </a:spcAft>
                <a:defRPr/>
              </a:pPr>
              <a:t>16</a:t>
            </a:fld>
            <a:endParaRPr lang="sv-SE" smtClean="0"/>
          </a:p>
        </p:txBody>
      </p:sp>
      <p:sp>
        <p:nvSpPr>
          <p:cNvPr id="61443" name="Rectangle 2"/>
          <p:cNvSpPr>
            <a:spLocks noGrp="1" noRot="1" noChangeAspect="1" noChangeArrowheads="1" noTextEdit="1"/>
          </p:cNvSpPr>
          <p:nvPr>
            <p:ph type="sldImg"/>
          </p:nvPr>
        </p:nvSpPr>
        <p:spPr bwMode="auto">
          <a:solidFill>
            <a:srgbClr val="FFFFFF"/>
          </a:solidFill>
          <a:ln>
            <a:solidFill>
              <a:srgbClr val="000000"/>
            </a:solidFill>
            <a:miter lim="800000"/>
            <a:headEnd/>
            <a:tailEnd/>
          </a:ln>
        </p:spPr>
      </p:sp>
      <p:sp>
        <p:nvSpPr>
          <p:cNvPr id="61444" name="Rectangle 3"/>
          <p:cNvSpPr>
            <a:spLocks noGrp="1" noChangeArrowheads="1"/>
          </p:cNvSpPr>
          <p:nvPr>
            <p:ph type="body" idx="1"/>
          </p:nvPr>
        </p:nvSpPr>
        <p:spPr bwMode="auto">
          <a:solidFill>
            <a:srgbClr val="FFFFFF"/>
          </a:solidFill>
          <a:ln>
            <a:solidFill>
              <a:srgbClr val="000000"/>
            </a:solidFill>
            <a:miter lim="800000"/>
            <a:headEnd/>
            <a:tailEnd/>
          </a:ln>
        </p:spPr>
        <p:txBody>
          <a:bodyPr wrap="square" lIns="93284" tIns="46643" rIns="93284" bIns="46643" numCol="1" anchor="t" anchorCtr="0" compatLnSpc="1">
            <a:prstTxWarp prst="textNoShape">
              <a:avLst/>
            </a:prstTxWarp>
          </a:bodyPr>
          <a:lstStyle/>
          <a:p>
            <a:pPr eaLnBrk="1" hangingPunct="1">
              <a:spcBef>
                <a:spcPct val="0"/>
              </a:spcBef>
            </a:pPr>
            <a:endParaRPr lang="en-GB" smtClean="0"/>
          </a:p>
        </p:txBody>
      </p:sp>
    </p:spTree>
    <p:extLst>
      <p:ext uri="{BB962C8B-B14F-4D97-AF65-F5344CB8AC3E}">
        <p14:creationId xmlns:p14="http://schemas.microsoft.com/office/powerpoint/2010/main" val="43010381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D4528BCE-FB53-4D29-BD2C-AC856A872983}" type="slidenum">
              <a:rPr lang="sv-SE" smtClean="0"/>
              <a:pPr fontAlgn="base">
                <a:spcBef>
                  <a:spcPct val="0"/>
                </a:spcBef>
                <a:spcAft>
                  <a:spcPct val="0"/>
                </a:spcAft>
                <a:defRPr/>
              </a:pPr>
              <a:t>17</a:t>
            </a:fld>
            <a:endParaRPr lang="sv-SE" smtClean="0"/>
          </a:p>
        </p:txBody>
      </p:sp>
      <p:sp>
        <p:nvSpPr>
          <p:cNvPr id="98307" name="Rectangle 2"/>
          <p:cNvSpPr>
            <a:spLocks noGrp="1" noRot="1" noChangeAspect="1" noChangeArrowheads="1" noTextEdit="1"/>
          </p:cNvSpPr>
          <p:nvPr>
            <p:ph type="sldImg"/>
          </p:nvPr>
        </p:nvSpPr>
        <p:spPr bwMode="auto">
          <a:solidFill>
            <a:srgbClr val="FFFFFF"/>
          </a:solidFill>
          <a:ln>
            <a:solidFill>
              <a:srgbClr val="000000"/>
            </a:solidFill>
            <a:miter lim="800000"/>
            <a:headEnd/>
            <a:tailEnd/>
          </a:ln>
        </p:spPr>
      </p:sp>
      <p:sp>
        <p:nvSpPr>
          <p:cNvPr id="98308" name="Rectangle 3"/>
          <p:cNvSpPr>
            <a:spLocks noGrp="1" noChangeArrowheads="1"/>
          </p:cNvSpPr>
          <p:nvPr>
            <p:ph type="body" idx="1"/>
          </p:nvPr>
        </p:nvSpPr>
        <p:spPr bwMode="auto">
          <a:solidFill>
            <a:srgbClr val="FFFFFF"/>
          </a:solidFill>
          <a:ln>
            <a:solidFill>
              <a:srgbClr val="000000"/>
            </a:solidFill>
            <a:miter lim="800000"/>
            <a:headEnd/>
            <a:tailEnd/>
          </a:ln>
        </p:spPr>
        <p:txBody>
          <a:bodyPr wrap="square" lIns="102065" tIns="51031" rIns="102065" bIns="51031" numCol="1" anchor="t" anchorCtr="0" compatLnSpc="1">
            <a:prstTxWarp prst="textNoShape">
              <a:avLst/>
            </a:prstTxWarp>
          </a:bodyPr>
          <a:lstStyle/>
          <a:p>
            <a:pPr eaLnBrk="1" hangingPunct="1">
              <a:spcBef>
                <a:spcPct val="0"/>
              </a:spcBef>
            </a:pPr>
            <a:endParaRPr lang="en-GB" smtClean="0"/>
          </a:p>
        </p:txBody>
      </p:sp>
    </p:spTree>
    <p:extLst>
      <p:ext uri="{BB962C8B-B14F-4D97-AF65-F5344CB8AC3E}">
        <p14:creationId xmlns:p14="http://schemas.microsoft.com/office/powerpoint/2010/main" val="163126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D4D1DB56-B39F-4E95-92A7-832A50011891}" type="slidenum">
              <a:rPr lang="sv-SE" smtClean="0"/>
              <a:pPr fontAlgn="base">
                <a:spcBef>
                  <a:spcPct val="0"/>
                </a:spcBef>
                <a:spcAft>
                  <a:spcPct val="0"/>
                </a:spcAft>
                <a:defRPr/>
              </a:pPr>
              <a:t>18</a:t>
            </a:fld>
            <a:endParaRPr lang="sv-SE" smtClean="0"/>
          </a:p>
        </p:txBody>
      </p:sp>
      <p:sp>
        <p:nvSpPr>
          <p:cNvPr id="61443" name="Rectangle 2"/>
          <p:cNvSpPr>
            <a:spLocks noGrp="1" noRot="1" noChangeAspect="1" noChangeArrowheads="1" noTextEdit="1"/>
          </p:cNvSpPr>
          <p:nvPr>
            <p:ph type="sldImg"/>
          </p:nvPr>
        </p:nvSpPr>
        <p:spPr bwMode="auto">
          <a:solidFill>
            <a:srgbClr val="FFFFFF"/>
          </a:solidFill>
          <a:ln>
            <a:solidFill>
              <a:srgbClr val="000000"/>
            </a:solidFill>
            <a:miter lim="800000"/>
            <a:headEnd/>
            <a:tailEnd/>
          </a:ln>
        </p:spPr>
      </p:sp>
      <p:sp>
        <p:nvSpPr>
          <p:cNvPr id="61444" name="Rectangle 3"/>
          <p:cNvSpPr>
            <a:spLocks noGrp="1" noChangeArrowheads="1"/>
          </p:cNvSpPr>
          <p:nvPr>
            <p:ph type="body" idx="1"/>
          </p:nvPr>
        </p:nvSpPr>
        <p:spPr bwMode="auto">
          <a:solidFill>
            <a:srgbClr val="FFFFFF"/>
          </a:solidFill>
          <a:ln>
            <a:solidFill>
              <a:srgbClr val="000000"/>
            </a:solidFill>
            <a:miter lim="800000"/>
            <a:headEnd/>
            <a:tailEnd/>
          </a:ln>
        </p:spPr>
        <p:txBody>
          <a:bodyPr wrap="square" lIns="93284" tIns="46643" rIns="93284" bIns="46643" numCol="1" anchor="t" anchorCtr="0" compatLnSpc="1">
            <a:prstTxWarp prst="textNoShape">
              <a:avLst/>
            </a:prstTxWarp>
          </a:bodyPr>
          <a:lstStyle/>
          <a:p>
            <a:pPr eaLnBrk="1" hangingPunct="1">
              <a:spcBef>
                <a:spcPct val="0"/>
              </a:spcBef>
            </a:pPr>
            <a:endParaRPr lang="en-GB" smtClean="0"/>
          </a:p>
        </p:txBody>
      </p:sp>
    </p:spTree>
    <p:extLst>
      <p:ext uri="{BB962C8B-B14F-4D97-AF65-F5344CB8AC3E}">
        <p14:creationId xmlns:p14="http://schemas.microsoft.com/office/powerpoint/2010/main" val="371523395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D4528BCE-FB53-4D29-BD2C-AC856A872983}" type="slidenum">
              <a:rPr lang="sv-SE" smtClean="0"/>
              <a:pPr fontAlgn="base">
                <a:spcBef>
                  <a:spcPct val="0"/>
                </a:spcBef>
                <a:spcAft>
                  <a:spcPct val="0"/>
                </a:spcAft>
                <a:defRPr/>
              </a:pPr>
              <a:t>19</a:t>
            </a:fld>
            <a:endParaRPr lang="sv-SE" smtClean="0"/>
          </a:p>
        </p:txBody>
      </p:sp>
      <p:sp>
        <p:nvSpPr>
          <p:cNvPr id="98307" name="Rectangle 2"/>
          <p:cNvSpPr>
            <a:spLocks noGrp="1" noRot="1" noChangeAspect="1" noChangeArrowheads="1" noTextEdit="1"/>
          </p:cNvSpPr>
          <p:nvPr>
            <p:ph type="sldImg"/>
          </p:nvPr>
        </p:nvSpPr>
        <p:spPr bwMode="auto">
          <a:solidFill>
            <a:srgbClr val="FFFFFF"/>
          </a:solidFill>
          <a:ln>
            <a:solidFill>
              <a:srgbClr val="000000"/>
            </a:solidFill>
            <a:miter lim="800000"/>
            <a:headEnd/>
            <a:tailEnd/>
          </a:ln>
        </p:spPr>
      </p:sp>
      <p:sp>
        <p:nvSpPr>
          <p:cNvPr id="98308" name="Rectangle 3"/>
          <p:cNvSpPr>
            <a:spLocks noGrp="1" noChangeArrowheads="1"/>
          </p:cNvSpPr>
          <p:nvPr>
            <p:ph type="body" idx="1"/>
          </p:nvPr>
        </p:nvSpPr>
        <p:spPr bwMode="auto">
          <a:solidFill>
            <a:srgbClr val="FFFFFF"/>
          </a:solidFill>
          <a:ln>
            <a:solidFill>
              <a:srgbClr val="000000"/>
            </a:solidFill>
            <a:miter lim="800000"/>
            <a:headEnd/>
            <a:tailEnd/>
          </a:ln>
        </p:spPr>
        <p:txBody>
          <a:bodyPr wrap="square" lIns="102065" tIns="51031" rIns="102065" bIns="51031" numCol="1" anchor="t" anchorCtr="0" compatLnSpc="1">
            <a:prstTxWarp prst="textNoShape">
              <a:avLst/>
            </a:prstTxWarp>
          </a:bodyPr>
          <a:lstStyle/>
          <a:p>
            <a:pPr eaLnBrk="1" hangingPunct="1">
              <a:spcBef>
                <a:spcPct val="0"/>
              </a:spcBef>
            </a:pPr>
            <a:endParaRPr lang="en-GB" smtClean="0"/>
          </a:p>
        </p:txBody>
      </p:sp>
    </p:spTree>
    <p:extLst>
      <p:ext uri="{BB962C8B-B14F-4D97-AF65-F5344CB8AC3E}">
        <p14:creationId xmlns:p14="http://schemas.microsoft.com/office/powerpoint/2010/main" val="243662070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6CCB1470-0F1D-480A-B215-F6E4D476D00F}" type="slidenum">
              <a:rPr lang="sv-SE" smtClean="0"/>
              <a:pPr fontAlgn="base">
                <a:spcBef>
                  <a:spcPct val="0"/>
                </a:spcBef>
                <a:spcAft>
                  <a:spcPct val="0"/>
                </a:spcAft>
                <a:defRPr/>
              </a:pPr>
              <a:t>2</a:t>
            </a:fld>
            <a:endParaRPr lang="sv-SE" smtClean="0"/>
          </a:p>
        </p:txBody>
      </p:sp>
      <p:sp>
        <p:nvSpPr>
          <p:cNvPr id="54275" name="Rectangle 2"/>
          <p:cNvSpPr>
            <a:spLocks noGrp="1" noRot="1" noChangeAspect="1" noChangeArrowheads="1" noTextEdit="1"/>
          </p:cNvSpPr>
          <p:nvPr>
            <p:ph type="sldImg"/>
          </p:nvPr>
        </p:nvSpPr>
        <p:spPr bwMode="auto">
          <a:solidFill>
            <a:srgbClr val="FFFFFF"/>
          </a:solidFill>
          <a:ln>
            <a:solidFill>
              <a:srgbClr val="000000"/>
            </a:solidFill>
            <a:miter lim="800000"/>
            <a:headEnd/>
            <a:tailEnd/>
          </a:ln>
        </p:spPr>
      </p:sp>
      <p:sp>
        <p:nvSpPr>
          <p:cNvPr id="54276" name="Rectangle 3"/>
          <p:cNvSpPr>
            <a:spLocks noGrp="1" noChangeArrowheads="1"/>
          </p:cNvSpPr>
          <p:nvPr>
            <p:ph type="body" idx="1"/>
          </p:nvPr>
        </p:nvSpPr>
        <p:spPr bwMode="auto">
          <a:solidFill>
            <a:srgbClr val="FFFFFF"/>
          </a:solidFill>
          <a:ln>
            <a:solidFill>
              <a:srgbClr val="000000"/>
            </a:solidFill>
            <a:miter lim="800000"/>
            <a:headEnd/>
            <a:tailEnd/>
          </a:ln>
        </p:spPr>
        <p:txBody>
          <a:bodyPr wrap="square" lIns="93284" tIns="46643" rIns="93284" bIns="46643" numCol="1" anchor="t" anchorCtr="0" compatLnSpc="1">
            <a:prstTxWarp prst="textNoShape">
              <a:avLst/>
            </a:prstTxWarp>
          </a:bodyPr>
          <a:lstStyle/>
          <a:p>
            <a:pPr eaLnBrk="1" hangingPunct="1">
              <a:spcBef>
                <a:spcPct val="0"/>
              </a:spcBef>
            </a:pPr>
            <a:endParaRPr lang="en-GB" smtClean="0"/>
          </a:p>
        </p:txBody>
      </p:sp>
    </p:spTree>
    <p:extLst>
      <p:ext uri="{BB962C8B-B14F-4D97-AF65-F5344CB8AC3E}">
        <p14:creationId xmlns:p14="http://schemas.microsoft.com/office/powerpoint/2010/main" val="426430137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D4528BCE-FB53-4D29-BD2C-AC856A872983}" type="slidenum">
              <a:rPr lang="sv-SE" smtClean="0"/>
              <a:pPr fontAlgn="base">
                <a:spcBef>
                  <a:spcPct val="0"/>
                </a:spcBef>
                <a:spcAft>
                  <a:spcPct val="0"/>
                </a:spcAft>
                <a:defRPr/>
              </a:pPr>
              <a:t>20</a:t>
            </a:fld>
            <a:endParaRPr lang="sv-SE" smtClean="0"/>
          </a:p>
        </p:txBody>
      </p:sp>
      <p:sp>
        <p:nvSpPr>
          <p:cNvPr id="98307" name="Rectangle 2"/>
          <p:cNvSpPr>
            <a:spLocks noGrp="1" noRot="1" noChangeAspect="1" noChangeArrowheads="1" noTextEdit="1"/>
          </p:cNvSpPr>
          <p:nvPr>
            <p:ph type="sldImg"/>
          </p:nvPr>
        </p:nvSpPr>
        <p:spPr bwMode="auto">
          <a:solidFill>
            <a:srgbClr val="FFFFFF"/>
          </a:solidFill>
          <a:ln>
            <a:solidFill>
              <a:srgbClr val="000000"/>
            </a:solidFill>
            <a:miter lim="800000"/>
            <a:headEnd/>
            <a:tailEnd/>
          </a:ln>
        </p:spPr>
      </p:sp>
      <p:sp>
        <p:nvSpPr>
          <p:cNvPr id="98308" name="Rectangle 3"/>
          <p:cNvSpPr>
            <a:spLocks noGrp="1" noChangeArrowheads="1"/>
          </p:cNvSpPr>
          <p:nvPr>
            <p:ph type="body" idx="1"/>
          </p:nvPr>
        </p:nvSpPr>
        <p:spPr bwMode="auto">
          <a:solidFill>
            <a:srgbClr val="FFFFFF"/>
          </a:solidFill>
          <a:ln>
            <a:solidFill>
              <a:srgbClr val="000000"/>
            </a:solidFill>
            <a:miter lim="800000"/>
            <a:headEnd/>
            <a:tailEnd/>
          </a:ln>
        </p:spPr>
        <p:txBody>
          <a:bodyPr wrap="square" lIns="102065" tIns="51031" rIns="102065" bIns="51031" numCol="1" anchor="t" anchorCtr="0" compatLnSpc="1">
            <a:prstTxWarp prst="textNoShape">
              <a:avLst/>
            </a:prstTxWarp>
          </a:bodyPr>
          <a:lstStyle/>
          <a:p>
            <a:pPr eaLnBrk="1" hangingPunct="1">
              <a:spcBef>
                <a:spcPct val="0"/>
              </a:spcBef>
            </a:pPr>
            <a:endParaRPr lang="en-GB" smtClean="0"/>
          </a:p>
        </p:txBody>
      </p:sp>
    </p:spTree>
    <p:extLst>
      <p:ext uri="{BB962C8B-B14F-4D97-AF65-F5344CB8AC3E}">
        <p14:creationId xmlns:p14="http://schemas.microsoft.com/office/powerpoint/2010/main" val="409596500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D4528BCE-FB53-4D29-BD2C-AC856A872983}" type="slidenum">
              <a:rPr lang="sv-SE" smtClean="0"/>
              <a:pPr fontAlgn="base">
                <a:spcBef>
                  <a:spcPct val="0"/>
                </a:spcBef>
                <a:spcAft>
                  <a:spcPct val="0"/>
                </a:spcAft>
                <a:defRPr/>
              </a:pPr>
              <a:t>21</a:t>
            </a:fld>
            <a:endParaRPr lang="sv-SE" smtClean="0"/>
          </a:p>
        </p:txBody>
      </p:sp>
      <p:sp>
        <p:nvSpPr>
          <p:cNvPr id="98307" name="Rectangle 2"/>
          <p:cNvSpPr>
            <a:spLocks noGrp="1" noRot="1" noChangeAspect="1" noChangeArrowheads="1" noTextEdit="1"/>
          </p:cNvSpPr>
          <p:nvPr>
            <p:ph type="sldImg"/>
          </p:nvPr>
        </p:nvSpPr>
        <p:spPr bwMode="auto">
          <a:solidFill>
            <a:srgbClr val="FFFFFF"/>
          </a:solidFill>
          <a:ln>
            <a:solidFill>
              <a:srgbClr val="000000"/>
            </a:solidFill>
            <a:miter lim="800000"/>
            <a:headEnd/>
            <a:tailEnd/>
          </a:ln>
        </p:spPr>
      </p:sp>
      <p:sp>
        <p:nvSpPr>
          <p:cNvPr id="98308" name="Rectangle 3"/>
          <p:cNvSpPr>
            <a:spLocks noGrp="1" noChangeArrowheads="1"/>
          </p:cNvSpPr>
          <p:nvPr>
            <p:ph type="body" idx="1"/>
          </p:nvPr>
        </p:nvSpPr>
        <p:spPr bwMode="auto">
          <a:solidFill>
            <a:srgbClr val="FFFFFF"/>
          </a:solidFill>
          <a:ln>
            <a:solidFill>
              <a:srgbClr val="000000"/>
            </a:solidFill>
            <a:miter lim="800000"/>
            <a:headEnd/>
            <a:tailEnd/>
          </a:ln>
        </p:spPr>
        <p:txBody>
          <a:bodyPr wrap="square" lIns="102065" tIns="51031" rIns="102065" bIns="51031" numCol="1" anchor="t" anchorCtr="0" compatLnSpc="1">
            <a:prstTxWarp prst="textNoShape">
              <a:avLst/>
            </a:prstTxWarp>
          </a:bodyPr>
          <a:lstStyle/>
          <a:p>
            <a:pPr eaLnBrk="1" hangingPunct="1">
              <a:spcBef>
                <a:spcPct val="0"/>
              </a:spcBef>
            </a:pPr>
            <a:endParaRPr lang="en-GB" smtClean="0"/>
          </a:p>
        </p:txBody>
      </p:sp>
    </p:spTree>
    <p:extLst>
      <p:ext uri="{BB962C8B-B14F-4D97-AF65-F5344CB8AC3E}">
        <p14:creationId xmlns:p14="http://schemas.microsoft.com/office/powerpoint/2010/main" val="226416664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D4528BCE-FB53-4D29-BD2C-AC856A872983}" type="slidenum">
              <a:rPr lang="sv-SE" smtClean="0"/>
              <a:pPr fontAlgn="base">
                <a:spcBef>
                  <a:spcPct val="0"/>
                </a:spcBef>
                <a:spcAft>
                  <a:spcPct val="0"/>
                </a:spcAft>
                <a:defRPr/>
              </a:pPr>
              <a:t>22</a:t>
            </a:fld>
            <a:endParaRPr lang="sv-SE" smtClean="0"/>
          </a:p>
        </p:txBody>
      </p:sp>
      <p:sp>
        <p:nvSpPr>
          <p:cNvPr id="98307" name="Rectangle 2"/>
          <p:cNvSpPr>
            <a:spLocks noGrp="1" noRot="1" noChangeAspect="1" noChangeArrowheads="1" noTextEdit="1"/>
          </p:cNvSpPr>
          <p:nvPr>
            <p:ph type="sldImg"/>
          </p:nvPr>
        </p:nvSpPr>
        <p:spPr bwMode="auto">
          <a:solidFill>
            <a:srgbClr val="FFFFFF"/>
          </a:solidFill>
          <a:ln>
            <a:solidFill>
              <a:srgbClr val="000000"/>
            </a:solidFill>
            <a:miter lim="800000"/>
            <a:headEnd/>
            <a:tailEnd/>
          </a:ln>
        </p:spPr>
      </p:sp>
      <p:sp>
        <p:nvSpPr>
          <p:cNvPr id="98308" name="Rectangle 3"/>
          <p:cNvSpPr>
            <a:spLocks noGrp="1" noChangeArrowheads="1"/>
          </p:cNvSpPr>
          <p:nvPr>
            <p:ph type="body" idx="1"/>
          </p:nvPr>
        </p:nvSpPr>
        <p:spPr bwMode="auto">
          <a:solidFill>
            <a:srgbClr val="FFFFFF"/>
          </a:solidFill>
          <a:ln>
            <a:solidFill>
              <a:srgbClr val="000000"/>
            </a:solidFill>
            <a:miter lim="800000"/>
            <a:headEnd/>
            <a:tailEnd/>
          </a:ln>
        </p:spPr>
        <p:txBody>
          <a:bodyPr wrap="square" lIns="102065" tIns="51031" rIns="102065" bIns="51031" numCol="1" anchor="t" anchorCtr="0" compatLnSpc="1">
            <a:prstTxWarp prst="textNoShape">
              <a:avLst/>
            </a:prstTxWarp>
          </a:bodyPr>
          <a:lstStyle/>
          <a:p>
            <a:pPr eaLnBrk="1" hangingPunct="1">
              <a:spcBef>
                <a:spcPct val="0"/>
              </a:spcBef>
            </a:pPr>
            <a:endParaRPr lang="en-GB" smtClean="0"/>
          </a:p>
        </p:txBody>
      </p:sp>
    </p:spTree>
    <p:extLst>
      <p:ext uri="{BB962C8B-B14F-4D97-AF65-F5344CB8AC3E}">
        <p14:creationId xmlns:p14="http://schemas.microsoft.com/office/powerpoint/2010/main" val="270310895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D4528BCE-FB53-4D29-BD2C-AC856A872983}" type="slidenum">
              <a:rPr lang="sv-SE" smtClean="0"/>
              <a:pPr fontAlgn="base">
                <a:spcBef>
                  <a:spcPct val="0"/>
                </a:spcBef>
                <a:spcAft>
                  <a:spcPct val="0"/>
                </a:spcAft>
                <a:defRPr/>
              </a:pPr>
              <a:t>23</a:t>
            </a:fld>
            <a:endParaRPr lang="sv-SE" smtClean="0"/>
          </a:p>
        </p:txBody>
      </p:sp>
      <p:sp>
        <p:nvSpPr>
          <p:cNvPr id="98307" name="Rectangle 2"/>
          <p:cNvSpPr>
            <a:spLocks noGrp="1" noRot="1" noChangeAspect="1" noChangeArrowheads="1" noTextEdit="1"/>
          </p:cNvSpPr>
          <p:nvPr>
            <p:ph type="sldImg"/>
          </p:nvPr>
        </p:nvSpPr>
        <p:spPr bwMode="auto">
          <a:solidFill>
            <a:srgbClr val="FFFFFF"/>
          </a:solidFill>
          <a:ln>
            <a:solidFill>
              <a:srgbClr val="000000"/>
            </a:solidFill>
            <a:miter lim="800000"/>
            <a:headEnd/>
            <a:tailEnd/>
          </a:ln>
        </p:spPr>
      </p:sp>
      <p:sp>
        <p:nvSpPr>
          <p:cNvPr id="98308" name="Rectangle 3"/>
          <p:cNvSpPr>
            <a:spLocks noGrp="1" noChangeArrowheads="1"/>
          </p:cNvSpPr>
          <p:nvPr>
            <p:ph type="body" idx="1"/>
          </p:nvPr>
        </p:nvSpPr>
        <p:spPr bwMode="auto">
          <a:solidFill>
            <a:srgbClr val="FFFFFF"/>
          </a:solidFill>
          <a:ln>
            <a:solidFill>
              <a:srgbClr val="000000"/>
            </a:solidFill>
            <a:miter lim="800000"/>
            <a:headEnd/>
            <a:tailEnd/>
          </a:ln>
        </p:spPr>
        <p:txBody>
          <a:bodyPr wrap="square" lIns="102065" tIns="51031" rIns="102065" bIns="51031" numCol="1" anchor="t" anchorCtr="0" compatLnSpc="1">
            <a:prstTxWarp prst="textNoShape">
              <a:avLst/>
            </a:prstTxWarp>
          </a:bodyPr>
          <a:lstStyle/>
          <a:p>
            <a:pPr eaLnBrk="1" hangingPunct="1">
              <a:spcBef>
                <a:spcPct val="0"/>
              </a:spcBef>
            </a:pPr>
            <a:endParaRPr lang="en-GB" smtClean="0"/>
          </a:p>
        </p:txBody>
      </p:sp>
    </p:spTree>
    <p:extLst>
      <p:ext uri="{BB962C8B-B14F-4D97-AF65-F5344CB8AC3E}">
        <p14:creationId xmlns:p14="http://schemas.microsoft.com/office/powerpoint/2010/main" val="2201040486"/>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D4528BCE-FB53-4D29-BD2C-AC856A872983}" type="slidenum">
              <a:rPr lang="sv-SE" smtClean="0"/>
              <a:pPr fontAlgn="base">
                <a:spcBef>
                  <a:spcPct val="0"/>
                </a:spcBef>
                <a:spcAft>
                  <a:spcPct val="0"/>
                </a:spcAft>
                <a:defRPr/>
              </a:pPr>
              <a:t>24</a:t>
            </a:fld>
            <a:endParaRPr lang="sv-SE" smtClean="0"/>
          </a:p>
        </p:txBody>
      </p:sp>
      <p:sp>
        <p:nvSpPr>
          <p:cNvPr id="98307" name="Rectangle 2"/>
          <p:cNvSpPr>
            <a:spLocks noGrp="1" noRot="1" noChangeAspect="1" noChangeArrowheads="1" noTextEdit="1"/>
          </p:cNvSpPr>
          <p:nvPr>
            <p:ph type="sldImg"/>
          </p:nvPr>
        </p:nvSpPr>
        <p:spPr bwMode="auto">
          <a:solidFill>
            <a:srgbClr val="FFFFFF"/>
          </a:solidFill>
          <a:ln>
            <a:solidFill>
              <a:srgbClr val="000000"/>
            </a:solidFill>
            <a:miter lim="800000"/>
            <a:headEnd/>
            <a:tailEnd/>
          </a:ln>
        </p:spPr>
      </p:sp>
      <p:sp>
        <p:nvSpPr>
          <p:cNvPr id="98308" name="Rectangle 3"/>
          <p:cNvSpPr>
            <a:spLocks noGrp="1" noChangeArrowheads="1"/>
          </p:cNvSpPr>
          <p:nvPr>
            <p:ph type="body" idx="1"/>
          </p:nvPr>
        </p:nvSpPr>
        <p:spPr bwMode="auto">
          <a:solidFill>
            <a:srgbClr val="FFFFFF"/>
          </a:solidFill>
          <a:ln>
            <a:solidFill>
              <a:srgbClr val="000000"/>
            </a:solidFill>
            <a:miter lim="800000"/>
            <a:headEnd/>
            <a:tailEnd/>
          </a:ln>
        </p:spPr>
        <p:txBody>
          <a:bodyPr wrap="square" lIns="102065" tIns="51031" rIns="102065" bIns="51031" numCol="1" anchor="t" anchorCtr="0" compatLnSpc="1">
            <a:prstTxWarp prst="textNoShape">
              <a:avLst/>
            </a:prstTxWarp>
          </a:bodyPr>
          <a:lstStyle/>
          <a:p>
            <a:pPr eaLnBrk="1" hangingPunct="1">
              <a:spcBef>
                <a:spcPct val="0"/>
              </a:spcBef>
            </a:pPr>
            <a:endParaRPr lang="en-GB" smtClean="0"/>
          </a:p>
        </p:txBody>
      </p:sp>
    </p:spTree>
    <p:extLst>
      <p:ext uri="{BB962C8B-B14F-4D97-AF65-F5344CB8AC3E}">
        <p14:creationId xmlns:p14="http://schemas.microsoft.com/office/powerpoint/2010/main" val="333184507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D4D1DB56-B39F-4E95-92A7-832A50011891}" type="slidenum">
              <a:rPr lang="sv-SE" smtClean="0"/>
              <a:pPr fontAlgn="base">
                <a:spcBef>
                  <a:spcPct val="0"/>
                </a:spcBef>
                <a:spcAft>
                  <a:spcPct val="0"/>
                </a:spcAft>
                <a:defRPr/>
              </a:pPr>
              <a:t>25</a:t>
            </a:fld>
            <a:endParaRPr lang="sv-SE" smtClean="0"/>
          </a:p>
        </p:txBody>
      </p:sp>
      <p:sp>
        <p:nvSpPr>
          <p:cNvPr id="61443" name="Rectangle 2"/>
          <p:cNvSpPr>
            <a:spLocks noGrp="1" noRot="1" noChangeAspect="1" noChangeArrowheads="1" noTextEdit="1"/>
          </p:cNvSpPr>
          <p:nvPr>
            <p:ph type="sldImg"/>
          </p:nvPr>
        </p:nvSpPr>
        <p:spPr bwMode="auto">
          <a:solidFill>
            <a:srgbClr val="FFFFFF"/>
          </a:solidFill>
          <a:ln>
            <a:solidFill>
              <a:srgbClr val="000000"/>
            </a:solidFill>
            <a:miter lim="800000"/>
            <a:headEnd/>
            <a:tailEnd/>
          </a:ln>
        </p:spPr>
      </p:sp>
      <p:sp>
        <p:nvSpPr>
          <p:cNvPr id="61444" name="Rectangle 3"/>
          <p:cNvSpPr>
            <a:spLocks noGrp="1" noChangeArrowheads="1"/>
          </p:cNvSpPr>
          <p:nvPr>
            <p:ph type="body" idx="1"/>
          </p:nvPr>
        </p:nvSpPr>
        <p:spPr bwMode="auto">
          <a:solidFill>
            <a:srgbClr val="FFFFFF"/>
          </a:solidFill>
          <a:ln>
            <a:solidFill>
              <a:srgbClr val="000000"/>
            </a:solidFill>
            <a:miter lim="800000"/>
            <a:headEnd/>
            <a:tailEnd/>
          </a:ln>
        </p:spPr>
        <p:txBody>
          <a:bodyPr wrap="square" lIns="93284" tIns="46643" rIns="93284" bIns="46643" numCol="1" anchor="t" anchorCtr="0" compatLnSpc="1">
            <a:prstTxWarp prst="textNoShape">
              <a:avLst/>
            </a:prstTxWarp>
          </a:bodyPr>
          <a:lstStyle/>
          <a:p>
            <a:pPr eaLnBrk="1" hangingPunct="1">
              <a:spcBef>
                <a:spcPct val="0"/>
              </a:spcBef>
            </a:pPr>
            <a:endParaRPr lang="en-GB" smtClean="0"/>
          </a:p>
        </p:txBody>
      </p:sp>
    </p:spTree>
    <p:extLst>
      <p:ext uri="{BB962C8B-B14F-4D97-AF65-F5344CB8AC3E}">
        <p14:creationId xmlns:p14="http://schemas.microsoft.com/office/powerpoint/2010/main" val="30339037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538FE6FC-6F78-4B61-A90D-C5A9466AEAC8}" type="slidenum">
              <a:rPr lang="sv-SE" smtClean="0"/>
              <a:pPr fontAlgn="base">
                <a:spcBef>
                  <a:spcPct val="0"/>
                </a:spcBef>
                <a:spcAft>
                  <a:spcPct val="0"/>
                </a:spcAft>
                <a:defRPr/>
              </a:pPr>
              <a:t>3</a:t>
            </a:fld>
            <a:endParaRPr lang="sv-SE" smtClean="0"/>
          </a:p>
        </p:txBody>
      </p:sp>
      <p:sp>
        <p:nvSpPr>
          <p:cNvPr id="59395" name="Rectangle 2"/>
          <p:cNvSpPr>
            <a:spLocks noGrp="1" noRot="1" noChangeAspect="1" noChangeArrowheads="1" noTextEdit="1"/>
          </p:cNvSpPr>
          <p:nvPr>
            <p:ph type="sldImg"/>
          </p:nvPr>
        </p:nvSpPr>
        <p:spPr bwMode="auto">
          <a:solidFill>
            <a:srgbClr val="FFFFFF"/>
          </a:solidFill>
          <a:ln>
            <a:solidFill>
              <a:srgbClr val="000000"/>
            </a:solidFill>
            <a:miter lim="800000"/>
            <a:headEnd/>
            <a:tailEnd/>
          </a:ln>
        </p:spPr>
      </p:sp>
      <p:sp>
        <p:nvSpPr>
          <p:cNvPr id="59396" name="Rectangle 3"/>
          <p:cNvSpPr>
            <a:spLocks noGrp="1" noChangeArrowheads="1"/>
          </p:cNvSpPr>
          <p:nvPr>
            <p:ph type="body" idx="1"/>
          </p:nvPr>
        </p:nvSpPr>
        <p:spPr bwMode="auto">
          <a:solidFill>
            <a:srgbClr val="FFFFFF"/>
          </a:solidFill>
          <a:ln>
            <a:solidFill>
              <a:srgbClr val="000000"/>
            </a:solidFill>
            <a:miter lim="800000"/>
            <a:headEnd/>
            <a:tailEnd/>
          </a:ln>
        </p:spPr>
        <p:txBody>
          <a:bodyPr wrap="square" lIns="93284" tIns="46643" rIns="93284" bIns="46643" numCol="1" anchor="t" anchorCtr="0" compatLnSpc="1">
            <a:prstTxWarp prst="textNoShape">
              <a:avLst/>
            </a:prstTxWarp>
          </a:bodyPr>
          <a:lstStyle/>
          <a:p>
            <a:pPr eaLnBrk="1" hangingPunct="1">
              <a:spcBef>
                <a:spcPct val="0"/>
              </a:spcBef>
            </a:pPr>
            <a:endParaRPr lang="en-GB" smtClean="0"/>
          </a:p>
        </p:txBody>
      </p:sp>
    </p:spTree>
    <p:extLst>
      <p:ext uri="{BB962C8B-B14F-4D97-AF65-F5344CB8AC3E}">
        <p14:creationId xmlns:p14="http://schemas.microsoft.com/office/powerpoint/2010/main" val="155289610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D4D1DB56-B39F-4E95-92A7-832A50011891}" type="slidenum">
              <a:rPr lang="sv-SE" smtClean="0"/>
              <a:pPr fontAlgn="base">
                <a:spcBef>
                  <a:spcPct val="0"/>
                </a:spcBef>
                <a:spcAft>
                  <a:spcPct val="0"/>
                </a:spcAft>
                <a:defRPr/>
              </a:pPr>
              <a:t>4</a:t>
            </a:fld>
            <a:endParaRPr lang="sv-SE" smtClean="0"/>
          </a:p>
        </p:txBody>
      </p:sp>
      <p:sp>
        <p:nvSpPr>
          <p:cNvPr id="61443" name="Rectangle 2"/>
          <p:cNvSpPr>
            <a:spLocks noGrp="1" noRot="1" noChangeAspect="1" noChangeArrowheads="1" noTextEdit="1"/>
          </p:cNvSpPr>
          <p:nvPr>
            <p:ph type="sldImg"/>
          </p:nvPr>
        </p:nvSpPr>
        <p:spPr bwMode="auto">
          <a:solidFill>
            <a:srgbClr val="FFFFFF"/>
          </a:solidFill>
          <a:ln>
            <a:solidFill>
              <a:srgbClr val="000000"/>
            </a:solidFill>
            <a:miter lim="800000"/>
            <a:headEnd/>
            <a:tailEnd/>
          </a:ln>
        </p:spPr>
      </p:sp>
      <p:sp>
        <p:nvSpPr>
          <p:cNvPr id="61444" name="Rectangle 3"/>
          <p:cNvSpPr>
            <a:spLocks noGrp="1" noChangeArrowheads="1"/>
          </p:cNvSpPr>
          <p:nvPr>
            <p:ph type="body" idx="1"/>
          </p:nvPr>
        </p:nvSpPr>
        <p:spPr bwMode="auto">
          <a:solidFill>
            <a:srgbClr val="FFFFFF"/>
          </a:solidFill>
          <a:ln>
            <a:solidFill>
              <a:srgbClr val="000000"/>
            </a:solidFill>
            <a:miter lim="800000"/>
            <a:headEnd/>
            <a:tailEnd/>
          </a:ln>
        </p:spPr>
        <p:txBody>
          <a:bodyPr wrap="square" lIns="93284" tIns="46643" rIns="93284" bIns="46643" numCol="1" anchor="t" anchorCtr="0" compatLnSpc="1">
            <a:prstTxWarp prst="textNoShape">
              <a:avLst/>
            </a:prstTxWarp>
          </a:bodyPr>
          <a:lstStyle/>
          <a:p>
            <a:pPr eaLnBrk="1" hangingPunct="1">
              <a:spcBef>
                <a:spcPct val="0"/>
              </a:spcBef>
            </a:pPr>
            <a:endParaRPr lang="en-GB" smtClean="0"/>
          </a:p>
        </p:txBody>
      </p:sp>
    </p:spTree>
    <p:extLst>
      <p:ext uri="{BB962C8B-B14F-4D97-AF65-F5344CB8AC3E}">
        <p14:creationId xmlns:p14="http://schemas.microsoft.com/office/powerpoint/2010/main" val="333015270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D4D1DB56-B39F-4E95-92A7-832A50011891}" type="slidenum">
              <a:rPr lang="sv-SE" smtClean="0"/>
              <a:pPr fontAlgn="base">
                <a:spcBef>
                  <a:spcPct val="0"/>
                </a:spcBef>
                <a:spcAft>
                  <a:spcPct val="0"/>
                </a:spcAft>
                <a:defRPr/>
              </a:pPr>
              <a:t>5</a:t>
            </a:fld>
            <a:endParaRPr lang="sv-SE" smtClean="0"/>
          </a:p>
        </p:txBody>
      </p:sp>
      <p:sp>
        <p:nvSpPr>
          <p:cNvPr id="61443" name="Rectangle 2"/>
          <p:cNvSpPr>
            <a:spLocks noGrp="1" noRot="1" noChangeAspect="1" noChangeArrowheads="1" noTextEdit="1"/>
          </p:cNvSpPr>
          <p:nvPr>
            <p:ph type="sldImg"/>
          </p:nvPr>
        </p:nvSpPr>
        <p:spPr bwMode="auto">
          <a:solidFill>
            <a:srgbClr val="FFFFFF"/>
          </a:solidFill>
          <a:ln>
            <a:solidFill>
              <a:srgbClr val="000000"/>
            </a:solidFill>
            <a:miter lim="800000"/>
            <a:headEnd/>
            <a:tailEnd/>
          </a:ln>
        </p:spPr>
      </p:sp>
      <p:sp>
        <p:nvSpPr>
          <p:cNvPr id="61444" name="Rectangle 3"/>
          <p:cNvSpPr>
            <a:spLocks noGrp="1" noChangeArrowheads="1"/>
          </p:cNvSpPr>
          <p:nvPr>
            <p:ph type="body" idx="1"/>
          </p:nvPr>
        </p:nvSpPr>
        <p:spPr bwMode="auto">
          <a:solidFill>
            <a:srgbClr val="FFFFFF"/>
          </a:solidFill>
          <a:ln>
            <a:solidFill>
              <a:srgbClr val="000000"/>
            </a:solidFill>
            <a:miter lim="800000"/>
            <a:headEnd/>
            <a:tailEnd/>
          </a:ln>
        </p:spPr>
        <p:txBody>
          <a:bodyPr wrap="square" lIns="93284" tIns="46643" rIns="93284" bIns="46643" numCol="1" anchor="t" anchorCtr="0" compatLnSpc="1">
            <a:prstTxWarp prst="textNoShape">
              <a:avLst/>
            </a:prstTxWarp>
          </a:bodyPr>
          <a:lstStyle/>
          <a:p>
            <a:pPr eaLnBrk="1" hangingPunct="1">
              <a:spcBef>
                <a:spcPct val="0"/>
              </a:spcBef>
            </a:pPr>
            <a:endParaRPr lang="en-GB" smtClean="0"/>
          </a:p>
        </p:txBody>
      </p:sp>
    </p:spTree>
    <p:extLst>
      <p:ext uri="{BB962C8B-B14F-4D97-AF65-F5344CB8AC3E}">
        <p14:creationId xmlns:p14="http://schemas.microsoft.com/office/powerpoint/2010/main" val="181416075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D4528BCE-FB53-4D29-BD2C-AC856A872983}" type="slidenum">
              <a:rPr lang="sv-SE" smtClean="0"/>
              <a:pPr fontAlgn="base">
                <a:spcBef>
                  <a:spcPct val="0"/>
                </a:spcBef>
                <a:spcAft>
                  <a:spcPct val="0"/>
                </a:spcAft>
                <a:defRPr/>
              </a:pPr>
              <a:t>6</a:t>
            </a:fld>
            <a:endParaRPr lang="sv-SE" smtClean="0"/>
          </a:p>
        </p:txBody>
      </p:sp>
      <p:sp>
        <p:nvSpPr>
          <p:cNvPr id="98307" name="Rectangle 2"/>
          <p:cNvSpPr>
            <a:spLocks noGrp="1" noRot="1" noChangeAspect="1" noChangeArrowheads="1" noTextEdit="1"/>
          </p:cNvSpPr>
          <p:nvPr>
            <p:ph type="sldImg"/>
          </p:nvPr>
        </p:nvSpPr>
        <p:spPr bwMode="auto">
          <a:solidFill>
            <a:srgbClr val="FFFFFF"/>
          </a:solidFill>
          <a:ln>
            <a:solidFill>
              <a:srgbClr val="000000"/>
            </a:solidFill>
            <a:miter lim="800000"/>
            <a:headEnd/>
            <a:tailEnd/>
          </a:ln>
        </p:spPr>
      </p:sp>
      <p:sp>
        <p:nvSpPr>
          <p:cNvPr id="98308" name="Rectangle 3"/>
          <p:cNvSpPr>
            <a:spLocks noGrp="1" noChangeArrowheads="1"/>
          </p:cNvSpPr>
          <p:nvPr>
            <p:ph type="body" idx="1"/>
          </p:nvPr>
        </p:nvSpPr>
        <p:spPr bwMode="auto">
          <a:solidFill>
            <a:srgbClr val="FFFFFF"/>
          </a:solidFill>
          <a:ln>
            <a:solidFill>
              <a:srgbClr val="000000"/>
            </a:solidFill>
            <a:miter lim="800000"/>
            <a:headEnd/>
            <a:tailEnd/>
          </a:ln>
        </p:spPr>
        <p:txBody>
          <a:bodyPr wrap="square" lIns="102065" tIns="51031" rIns="102065" bIns="51031" numCol="1" anchor="t" anchorCtr="0" compatLnSpc="1">
            <a:prstTxWarp prst="textNoShape">
              <a:avLst/>
            </a:prstTxWarp>
          </a:bodyPr>
          <a:lstStyle/>
          <a:p>
            <a:pPr eaLnBrk="1" hangingPunct="1">
              <a:spcBef>
                <a:spcPct val="0"/>
              </a:spcBef>
            </a:pPr>
            <a:endParaRPr lang="en-GB" smtClean="0"/>
          </a:p>
        </p:txBody>
      </p:sp>
    </p:spTree>
    <p:extLst>
      <p:ext uri="{BB962C8B-B14F-4D97-AF65-F5344CB8AC3E}">
        <p14:creationId xmlns:p14="http://schemas.microsoft.com/office/powerpoint/2010/main" val="286459146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D4528BCE-FB53-4D29-BD2C-AC856A872983}" type="slidenum">
              <a:rPr lang="sv-SE" smtClean="0"/>
              <a:pPr fontAlgn="base">
                <a:spcBef>
                  <a:spcPct val="0"/>
                </a:spcBef>
                <a:spcAft>
                  <a:spcPct val="0"/>
                </a:spcAft>
                <a:defRPr/>
              </a:pPr>
              <a:t>7</a:t>
            </a:fld>
            <a:endParaRPr lang="sv-SE" smtClean="0"/>
          </a:p>
        </p:txBody>
      </p:sp>
      <p:sp>
        <p:nvSpPr>
          <p:cNvPr id="98307" name="Rectangle 2"/>
          <p:cNvSpPr>
            <a:spLocks noGrp="1" noRot="1" noChangeAspect="1" noChangeArrowheads="1" noTextEdit="1"/>
          </p:cNvSpPr>
          <p:nvPr>
            <p:ph type="sldImg"/>
          </p:nvPr>
        </p:nvSpPr>
        <p:spPr bwMode="auto">
          <a:solidFill>
            <a:srgbClr val="FFFFFF"/>
          </a:solidFill>
          <a:ln>
            <a:solidFill>
              <a:srgbClr val="000000"/>
            </a:solidFill>
            <a:miter lim="800000"/>
            <a:headEnd/>
            <a:tailEnd/>
          </a:ln>
        </p:spPr>
      </p:sp>
      <p:sp>
        <p:nvSpPr>
          <p:cNvPr id="98308" name="Rectangle 3"/>
          <p:cNvSpPr>
            <a:spLocks noGrp="1" noChangeArrowheads="1"/>
          </p:cNvSpPr>
          <p:nvPr>
            <p:ph type="body" idx="1"/>
          </p:nvPr>
        </p:nvSpPr>
        <p:spPr bwMode="auto">
          <a:solidFill>
            <a:srgbClr val="FFFFFF"/>
          </a:solidFill>
          <a:ln>
            <a:solidFill>
              <a:srgbClr val="000000"/>
            </a:solidFill>
            <a:miter lim="800000"/>
            <a:headEnd/>
            <a:tailEnd/>
          </a:ln>
        </p:spPr>
        <p:txBody>
          <a:bodyPr wrap="square" lIns="102065" tIns="51031" rIns="102065" bIns="51031" numCol="1" anchor="t" anchorCtr="0" compatLnSpc="1">
            <a:prstTxWarp prst="textNoShape">
              <a:avLst/>
            </a:prstTxWarp>
          </a:bodyPr>
          <a:lstStyle/>
          <a:p>
            <a:pPr eaLnBrk="1" hangingPunct="1">
              <a:spcBef>
                <a:spcPct val="0"/>
              </a:spcBef>
            </a:pPr>
            <a:endParaRPr lang="en-GB" smtClean="0"/>
          </a:p>
        </p:txBody>
      </p:sp>
    </p:spTree>
    <p:extLst>
      <p:ext uri="{BB962C8B-B14F-4D97-AF65-F5344CB8AC3E}">
        <p14:creationId xmlns:p14="http://schemas.microsoft.com/office/powerpoint/2010/main" val="4410106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D4528BCE-FB53-4D29-BD2C-AC856A872983}" type="slidenum">
              <a:rPr lang="sv-SE" smtClean="0"/>
              <a:pPr fontAlgn="base">
                <a:spcBef>
                  <a:spcPct val="0"/>
                </a:spcBef>
                <a:spcAft>
                  <a:spcPct val="0"/>
                </a:spcAft>
                <a:defRPr/>
              </a:pPr>
              <a:t>8</a:t>
            </a:fld>
            <a:endParaRPr lang="sv-SE" smtClean="0"/>
          </a:p>
        </p:txBody>
      </p:sp>
      <p:sp>
        <p:nvSpPr>
          <p:cNvPr id="98307" name="Rectangle 2"/>
          <p:cNvSpPr>
            <a:spLocks noGrp="1" noRot="1" noChangeAspect="1" noChangeArrowheads="1" noTextEdit="1"/>
          </p:cNvSpPr>
          <p:nvPr>
            <p:ph type="sldImg"/>
          </p:nvPr>
        </p:nvSpPr>
        <p:spPr bwMode="auto">
          <a:solidFill>
            <a:srgbClr val="FFFFFF"/>
          </a:solidFill>
          <a:ln>
            <a:solidFill>
              <a:srgbClr val="000000"/>
            </a:solidFill>
            <a:miter lim="800000"/>
            <a:headEnd/>
            <a:tailEnd/>
          </a:ln>
        </p:spPr>
      </p:sp>
      <p:sp>
        <p:nvSpPr>
          <p:cNvPr id="98308" name="Rectangle 3"/>
          <p:cNvSpPr>
            <a:spLocks noGrp="1" noChangeArrowheads="1"/>
          </p:cNvSpPr>
          <p:nvPr>
            <p:ph type="body" idx="1"/>
          </p:nvPr>
        </p:nvSpPr>
        <p:spPr bwMode="auto">
          <a:solidFill>
            <a:srgbClr val="FFFFFF"/>
          </a:solidFill>
          <a:ln>
            <a:solidFill>
              <a:srgbClr val="000000"/>
            </a:solidFill>
            <a:miter lim="800000"/>
            <a:headEnd/>
            <a:tailEnd/>
          </a:ln>
        </p:spPr>
        <p:txBody>
          <a:bodyPr wrap="square" lIns="102065" tIns="51031" rIns="102065" bIns="51031" numCol="1" anchor="t" anchorCtr="0" compatLnSpc="1">
            <a:prstTxWarp prst="textNoShape">
              <a:avLst/>
            </a:prstTxWarp>
          </a:bodyPr>
          <a:lstStyle/>
          <a:p>
            <a:pPr eaLnBrk="1" hangingPunct="1">
              <a:spcBef>
                <a:spcPct val="0"/>
              </a:spcBef>
            </a:pPr>
            <a:endParaRPr lang="en-GB" smtClean="0"/>
          </a:p>
        </p:txBody>
      </p:sp>
    </p:spTree>
    <p:extLst>
      <p:ext uri="{BB962C8B-B14F-4D97-AF65-F5344CB8AC3E}">
        <p14:creationId xmlns:p14="http://schemas.microsoft.com/office/powerpoint/2010/main" val="298703663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D4528BCE-FB53-4D29-BD2C-AC856A872983}" type="slidenum">
              <a:rPr lang="sv-SE" smtClean="0"/>
              <a:pPr fontAlgn="base">
                <a:spcBef>
                  <a:spcPct val="0"/>
                </a:spcBef>
                <a:spcAft>
                  <a:spcPct val="0"/>
                </a:spcAft>
                <a:defRPr/>
              </a:pPr>
              <a:t>9</a:t>
            </a:fld>
            <a:endParaRPr lang="sv-SE" smtClean="0"/>
          </a:p>
        </p:txBody>
      </p:sp>
      <p:sp>
        <p:nvSpPr>
          <p:cNvPr id="98307" name="Rectangle 2"/>
          <p:cNvSpPr>
            <a:spLocks noGrp="1" noRot="1" noChangeAspect="1" noChangeArrowheads="1" noTextEdit="1"/>
          </p:cNvSpPr>
          <p:nvPr>
            <p:ph type="sldImg"/>
          </p:nvPr>
        </p:nvSpPr>
        <p:spPr bwMode="auto">
          <a:solidFill>
            <a:srgbClr val="FFFFFF"/>
          </a:solidFill>
          <a:ln>
            <a:solidFill>
              <a:srgbClr val="000000"/>
            </a:solidFill>
            <a:miter lim="800000"/>
            <a:headEnd/>
            <a:tailEnd/>
          </a:ln>
        </p:spPr>
      </p:sp>
      <p:sp>
        <p:nvSpPr>
          <p:cNvPr id="98308" name="Rectangle 3"/>
          <p:cNvSpPr>
            <a:spLocks noGrp="1" noChangeArrowheads="1"/>
          </p:cNvSpPr>
          <p:nvPr>
            <p:ph type="body" idx="1"/>
          </p:nvPr>
        </p:nvSpPr>
        <p:spPr bwMode="auto">
          <a:solidFill>
            <a:srgbClr val="FFFFFF"/>
          </a:solidFill>
          <a:ln>
            <a:solidFill>
              <a:srgbClr val="000000"/>
            </a:solidFill>
            <a:miter lim="800000"/>
            <a:headEnd/>
            <a:tailEnd/>
          </a:ln>
        </p:spPr>
        <p:txBody>
          <a:bodyPr wrap="square" lIns="102065" tIns="51031" rIns="102065" bIns="51031" numCol="1" anchor="t" anchorCtr="0" compatLnSpc="1">
            <a:prstTxWarp prst="textNoShape">
              <a:avLst/>
            </a:prstTxWarp>
          </a:bodyPr>
          <a:lstStyle/>
          <a:p>
            <a:pPr eaLnBrk="1" hangingPunct="1">
              <a:spcBef>
                <a:spcPct val="0"/>
              </a:spcBef>
            </a:pPr>
            <a:endParaRPr lang="en-GB" smtClean="0"/>
          </a:p>
        </p:txBody>
      </p:sp>
    </p:spTree>
    <p:extLst>
      <p:ext uri="{BB962C8B-B14F-4D97-AF65-F5344CB8AC3E}">
        <p14:creationId xmlns:p14="http://schemas.microsoft.com/office/powerpoint/2010/main" val="199201727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Rubrik och innehåll">
    <p:spTree>
      <p:nvGrpSpPr>
        <p:cNvPr id="1" name=""/>
        <p:cNvGrpSpPr/>
        <p:nvPr/>
      </p:nvGrpSpPr>
      <p:grpSpPr>
        <a:xfrm>
          <a:off x="0" y="0"/>
          <a:ext cx="0" cy="0"/>
          <a:chOff x="0" y="0"/>
          <a:chExt cx="0" cy="0"/>
        </a:xfrm>
      </p:grpSpPr>
      <p:sp>
        <p:nvSpPr>
          <p:cNvPr id="3" name="textruta 2"/>
          <p:cNvSpPr txBox="1"/>
          <p:nvPr userDrawn="1"/>
        </p:nvSpPr>
        <p:spPr>
          <a:xfrm>
            <a:off x="690563" y="6518275"/>
            <a:ext cx="1667444" cy="400110"/>
          </a:xfrm>
          <a:prstGeom prst="rect">
            <a:avLst/>
          </a:prstGeom>
          <a:noFill/>
        </p:spPr>
        <p:txBody>
          <a:bodyPr wrap="none">
            <a:spAutoFit/>
          </a:bodyPr>
          <a:lstStyle/>
          <a:p>
            <a:pPr fontAlgn="auto">
              <a:spcBef>
                <a:spcPts val="0"/>
              </a:spcBef>
              <a:spcAft>
                <a:spcPts val="0"/>
              </a:spcAft>
              <a:defRPr/>
            </a:pPr>
            <a:r>
              <a:rPr lang="sv-SE" sz="1000" b="1" dirty="0" smtClean="0">
                <a:latin typeface="Arial" pitchFamily="34" charset="0"/>
              </a:rPr>
              <a:t>    </a:t>
            </a:r>
            <a:r>
              <a:rPr lang="sv-SE" sz="1000" b="1" dirty="0" smtClean="0">
                <a:latin typeface="Gill Sans MT" pitchFamily="34" charset="0"/>
              </a:rPr>
              <a:t>Skolelevers drogvanor</a:t>
            </a:r>
          </a:p>
          <a:p>
            <a:pPr fontAlgn="auto">
              <a:spcBef>
                <a:spcPts val="0"/>
              </a:spcBef>
              <a:spcAft>
                <a:spcPts val="0"/>
              </a:spcAft>
              <a:defRPr/>
            </a:pPr>
            <a:endParaRPr lang="sv-SE" sz="1000" b="1" dirty="0">
              <a:latin typeface="Arial" pitchFamily="34" charset="0"/>
            </a:endParaRPr>
          </a:p>
        </p:txBody>
      </p:sp>
      <p:sp>
        <p:nvSpPr>
          <p:cNvPr id="5" name="textruta 4"/>
          <p:cNvSpPr txBox="1"/>
          <p:nvPr userDrawn="1"/>
        </p:nvSpPr>
        <p:spPr>
          <a:xfrm>
            <a:off x="8118082" y="6529352"/>
            <a:ext cx="861133" cy="246221"/>
          </a:xfrm>
          <a:prstGeom prst="rect">
            <a:avLst/>
          </a:prstGeom>
          <a:noFill/>
        </p:spPr>
        <p:txBody>
          <a:bodyPr wrap="none">
            <a:spAutoFit/>
          </a:bodyPr>
          <a:lstStyle/>
          <a:p>
            <a:pPr fontAlgn="auto">
              <a:spcBef>
                <a:spcPts val="0"/>
              </a:spcBef>
              <a:spcAft>
                <a:spcPts val="0"/>
              </a:spcAft>
              <a:defRPr/>
            </a:pPr>
            <a:r>
              <a:rPr lang="sv-SE" sz="1000" b="1" dirty="0" smtClean="0">
                <a:latin typeface="Gill Sans MT" pitchFamily="34" charset="0"/>
              </a:rPr>
              <a:t>Källa: CAN</a:t>
            </a:r>
            <a:endParaRPr lang="sv-SE" sz="1000" b="1" dirty="0">
              <a:latin typeface="Gill Sans MT" pitchFamily="34" charset="0"/>
            </a:endParaRPr>
          </a:p>
        </p:txBody>
      </p:sp>
      <p:pic>
        <p:nvPicPr>
          <p:cNvPr id="6" name="Bildobjekt 5"/>
          <p:cNvPicPr/>
          <p:nvPr userDrawn="1"/>
        </p:nvPicPr>
        <p:blipFill>
          <a:blip r:embed="rId2" cstate="print"/>
          <a:srcRect/>
          <a:stretch>
            <a:fillRect/>
          </a:stretch>
        </p:blipFill>
        <p:spPr bwMode="auto">
          <a:xfrm>
            <a:off x="118750" y="6496745"/>
            <a:ext cx="723900" cy="278130"/>
          </a:xfrm>
          <a:prstGeom prst="rect">
            <a:avLst/>
          </a:prstGeom>
          <a:noFill/>
          <a:ln w="9525">
            <a:noFill/>
            <a:miter lim="800000"/>
            <a:headEnd/>
            <a:tailEnd/>
          </a:ln>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Diagram">
    <p:spTree>
      <p:nvGrpSpPr>
        <p:cNvPr id="1" name=""/>
        <p:cNvGrpSpPr/>
        <p:nvPr/>
      </p:nvGrpSpPr>
      <p:grpSpPr>
        <a:xfrm>
          <a:off x="0" y="0"/>
          <a:ext cx="0" cy="0"/>
          <a:chOff x="0" y="0"/>
          <a:chExt cx="0" cy="0"/>
        </a:xfrm>
      </p:grpSpPr>
      <p:sp>
        <p:nvSpPr>
          <p:cNvPr id="3" name="textruta 2"/>
          <p:cNvSpPr txBox="1"/>
          <p:nvPr/>
        </p:nvSpPr>
        <p:spPr>
          <a:xfrm>
            <a:off x="690563" y="6518275"/>
            <a:ext cx="1806905" cy="246221"/>
          </a:xfrm>
          <a:prstGeom prst="rect">
            <a:avLst/>
          </a:prstGeom>
          <a:noFill/>
        </p:spPr>
        <p:txBody>
          <a:bodyPr wrap="none">
            <a:spAutoFit/>
          </a:bodyPr>
          <a:lstStyle/>
          <a:p>
            <a:pPr fontAlgn="auto">
              <a:spcBef>
                <a:spcPts val="0"/>
              </a:spcBef>
              <a:spcAft>
                <a:spcPts val="0"/>
              </a:spcAft>
              <a:defRPr/>
            </a:pPr>
            <a:r>
              <a:rPr lang="sv-SE" sz="1000" b="1" dirty="0" smtClean="0">
                <a:latin typeface="Arial" pitchFamily="34" charset="0"/>
              </a:rPr>
              <a:t>      </a:t>
            </a:r>
            <a:r>
              <a:rPr lang="sv-SE" sz="1000" b="1" dirty="0" smtClean="0">
                <a:latin typeface="Gill Sans MT" pitchFamily="34" charset="0"/>
              </a:rPr>
              <a:t>Skolelevers drogvanor</a:t>
            </a:r>
            <a:endParaRPr lang="sv-SE" sz="1000" b="1" dirty="0">
              <a:latin typeface="Gill Sans MT" pitchFamily="34" charset="0"/>
            </a:endParaRPr>
          </a:p>
        </p:txBody>
      </p:sp>
      <p:pic>
        <p:nvPicPr>
          <p:cNvPr id="4" name="Bildobjekt 3"/>
          <p:cNvPicPr/>
          <p:nvPr userDrawn="1"/>
        </p:nvPicPr>
        <p:blipFill>
          <a:blip r:embed="rId2" cstate="print"/>
          <a:srcRect/>
          <a:stretch>
            <a:fillRect/>
          </a:stretch>
        </p:blipFill>
        <p:spPr bwMode="auto">
          <a:xfrm>
            <a:off x="179512" y="6496745"/>
            <a:ext cx="723900" cy="278130"/>
          </a:xfrm>
          <a:prstGeom prst="rect">
            <a:avLst/>
          </a:prstGeom>
          <a:noFill/>
          <a:ln w="9525">
            <a:noFill/>
            <a:miter lim="800000"/>
            <a:headEnd/>
            <a:tailEnd/>
          </a:ln>
        </p:spPr>
      </p:pic>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39938" name="Platshållare för rubrik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sv-SE" dirty="0" smtClean="0"/>
              <a:t>Klicka här för att ändra format</a:t>
            </a:r>
          </a:p>
        </p:txBody>
      </p:sp>
      <p:sp>
        <p:nvSpPr>
          <p:cNvPr id="39939" name="Platshållare för text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sv-SE" dirty="0" smtClean="0"/>
              <a:t>Klicka här för att ändra format på bakgrundstexten</a:t>
            </a:r>
          </a:p>
          <a:p>
            <a:pPr lvl="1"/>
            <a:r>
              <a:rPr lang="sv-SE" dirty="0" smtClean="0"/>
              <a:t>Nivå två</a:t>
            </a:r>
          </a:p>
          <a:p>
            <a:pPr lvl="2"/>
            <a:r>
              <a:rPr lang="sv-SE" dirty="0" smtClean="0"/>
              <a:t>Nivå tre</a:t>
            </a:r>
          </a:p>
          <a:p>
            <a:pPr lvl="3"/>
            <a:r>
              <a:rPr lang="sv-SE" dirty="0" smtClean="0"/>
              <a:t>Nivå fyra</a:t>
            </a:r>
          </a:p>
          <a:p>
            <a:pPr lvl="4"/>
            <a:r>
              <a:rPr lang="sv-SE" dirty="0" smtClean="0"/>
              <a:t>Nivå fem</a:t>
            </a:r>
          </a:p>
        </p:txBody>
      </p:sp>
      <p:sp>
        <p:nvSpPr>
          <p:cNvPr id="4" name="Platshållare för datum 3"/>
          <p:cNvSpPr>
            <a:spLocks noGrp="1"/>
          </p:cNvSpPr>
          <p:nvPr>
            <p:ph type="dt" sz="half" idx="2"/>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a:defRPr sz="1200" smtClean="0">
                <a:solidFill>
                  <a:srgbClr val="FFFFFF"/>
                </a:solidFill>
                <a:latin typeface="Arial" pitchFamily="34" charset="0"/>
              </a:defRPr>
            </a:lvl1pPr>
          </a:lstStyle>
          <a:p>
            <a:pPr>
              <a:defRPr/>
            </a:pPr>
            <a:fld id="{0027EDB0-154B-48F5-87B7-11C4FFDE3644}" type="datetimeFigureOut">
              <a:rPr lang="sv-SE" smtClean="0"/>
              <a:pPr>
                <a:defRPr/>
              </a:pPr>
              <a:t>2014-11-27</a:t>
            </a:fld>
            <a:endParaRPr lang="sv-SE" dirty="0"/>
          </a:p>
        </p:txBody>
      </p:sp>
      <p:sp>
        <p:nvSpPr>
          <p:cNvPr id="5" name="Platshållare för sidfot 4"/>
          <p:cNvSpPr>
            <a:spLocks noGrp="1"/>
          </p:cNvSpPr>
          <p:nvPr>
            <p:ph type="ftr" sz="quarter" idx="3"/>
          </p:nvPr>
        </p:nvSpPr>
        <p:spPr>
          <a:xfrm>
            <a:off x="3124200" y="6356350"/>
            <a:ext cx="2895600" cy="365125"/>
          </a:xfrm>
          <a:prstGeom prst="rect">
            <a:avLst/>
          </a:prstGeom>
        </p:spPr>
        <p:txBody>
          <a:bodyPr vert="horz" wrap="square" lIns="91440" tIns="45720" rIns="91440" bIns="45720" numCol="1" anchor="ctr" anchorCtr="0" compatLnSpc="1">
            <a:prstTxWarp prst="textNoShape">
              <a:avLst/>
            </a:prstTxWarp>
          </a:bodyPr>
          <a:lstStyle>
            <a:lvl1pPr algn="ctr">
              <a:defRPr sz="1200">
                <a:solidFill>
                  <a:srgbClr val="FFFFFF"/>
                </a:solidFill>
                <a:latin typeface="Arial" pitchFamily="34" charset="0"/>
              </a:defRPr>
            </a:lvl1pPr>
          </a:lstStyle>
          <a:p>
            <a:pPr>
              <a:defRPr/>
            </a:pPr>
            <a:endParaRPr lang="sv-SE" dirty="0"/>
          </a:p>
        </p:txBody>
      </p:sp>
      <p:sp>
        <p:nvSpPr>
          <p:cNvPr id="6" name="Platshållare för bildnumm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smtClean="0">
                <a:solidFill>
                  <a:srgbClr val="FFFFFF"/>
                </a:solidFill>
                <a:latin typeface="Arial" pitchFamily="34" charset="0"/>
              </a:defRPr>
            </a:lvl1pPr>
          </a:lstStyle>
          <a:p>
            <a:pPr>
              <a:defRPr/>
            </a:pPr>
            <a:fld id="{DDF5752F-4C79-46AA-B04F-6BFFC8DE9719}" type="slidenum">
              <a:rPr lang="sv-SE" smtClean="0"/>
              <a:pPr>
                <a:defRPr/>
              </a:pPr>
              <a:t>‹#›</a:t>
            </a:fld>
            <a:endParaRPr lang="sv-SE" dirty="0"/>
          </a:p>
        </p:txBody>
      </p:sp>
    </p:spTree>
  </p:cSld>
  <p:clrMap bg1="dk1" tx1="lt1" bg2="dk2" tx2="lt2" accent1="accent1" accent2="accent2" accent3="accent3" accent4="accent4" accent5="accent5" accent6="accent6" hlink="hlink" folHlink="folHlink"/>
  <p:sldLayoutIdLst>
    <p:sldLayoutId id="2147484039" r:id="rId1"/>
    <p:sldLayoutId id="2147484040" r:id="rId2"/>
  </p:sldLayoutIdLst>
  <p:txStyles>
    <p:titleStyle>
      <a:lvl1pPr algn="ctr" defTabSz="457200" rtl="0" fontAlgn="base">
        <a:spcBef>
          <a:spcPct val="0"/>
        </a:spcBef>
        <a:spcAft>
          <a:spcPct val="0"/>
        </a:spcAft>
        <a:defRPr sz="4400" kern="1200">
          <a:solidFill>
            <a:schemeClr val="tx1"/>
          </a:solidFill>
          <a:latin typeface="Arial" pitchFamily="34" charset="0"/>
          <a:ea typeface="Geneva" pitchFamily="-110" charset="-128"/>
          <a:cs typeface="Geneva" pitchFamily="-110" charset="-128"/>
        </a:defRPr>
      </a:lvl1pPr>
      <a:lvl2pPr algn="ctr" defTabSz="457200" rtl="0" fontAlgn="base">
        <a:spcBef>
          <a:spcPct val="0"/>
        </a:spcBef>
        <a:spcAft>
          <a:spcPct val="0"/>
        </a:spcAft>
        <a:defRPr sz="4400">
          <a:solidFill>
            <a:schemeClr val="tx1"/>
          </a:solidFill>
          <a:latin typeface="Calibri" pitchFamily="-110" charset="0"/>
          <a:ea typeface="Geneva" pitchFamily="-110" charset="-128"/>
          <a:cs typeface="Geneva" pitchFamily="-110" charset="-128"/>
        </a:defRPr>
      </a:lvl2pPr>
      <a:lvl3pPr algn="ctr" defTabSz="457200" rtl="0" fontAlgn="base">
        <a:spcBef>
          <a:spcPct val="0"/>
        </a:spcBef>
        <a:spcAft>
          <a:spcPct val="0"/>
        </a:spcAft>
        <a:defRPr sz="4400">
          <a:solidFill>
            <a:schemeClr val="tx1"/>
          </a:solidFill>
          <a:latin typeface="Calibri" pitchFamily="-110" charset="0"/>
          <a:ea typeface="Geneva" pitchFamily="-110" charset="-128"/>
          <a:cs typeface="Geneva" pitchFamily="-110" charset="-128"/>
        </a:defRPr>
      </a:lvl3pPr>
      <a:lvl4pPr algn="ctr" defTabSz="457200" rtl="0" fontAlgn="base">
        <a:spcBef>
          <a:spcPct val="0"/>
        </a:spcBef>
        <a:spcAft>
          <a:spcPct val="0"/>
        </a:spcAft>
        <a:defRPr sz="4400">
          <a:solidFill>
            <a:schemeClr val="tx1"/>
          </a:solidFill>
          <a:latin typeface="Calibri" pitchFamily="-110" charset="0"/>
          <a:ea typeface="Geneva" pitchFamily="-110" charset="-128"/>
          <a:cs typeface="Geneva" pitchFamily="-110" charset="-128"/>
        </a:defRPr>
      </a:lvl4pPr>
      <a:lvl5pPr algn="ctr" defTabSz="457200" rtl="0" fontAlgn="base">
        <a:spcBef>
          <a:spcPct val="0"/>
        </a:spcBef>
        <a:spcAft>
          <a:spcPct val="0"/>
        </a:spcAft>
        <a:defRPr sz="4400">
          <a:solidFill>
            <a:schemeClr val="tx1"/>
          </a:solidFill>
          <a:latin typeface="Calibri" pitchFamily="-110" charset="0"/>
          <a:ea typeface="Geneva" pitchFamily="-110" charset="-128"/>
          <a:cs typeface="Geneva" pitchFamily="-110" charset="-128"/>
        </a:defRPr>
      </a:lvl5pPr>
      <a:lvl6pPr marL="457200" algn="ctr" defTabSz="457200" rtl="0" eaLnBrk="1" fontAlgn="base" hangingPunct="1">
        <a:spcBef>
          <a:spcPct val="0"/>
        </a:spcBef>
        <a:spcAft>
          <a:spcPct val="0"/>
        </a:spcAft>
        <a:defRPr sz="4400">
          <a:solidFill>
            <a:schemeClr val="tx1"/>
          </a:solidFill>
          <a:latin typeface="Calibri" pitchFamily="-110" charset="0"/>
          <a:ea typeface="Geneva" pitchFamily="-110" charset="-128"/>
          <a:cs typeface="Geneva" pitchFamily="-110" charset="-128"/>
        </a:defRPr>
      </a:lvl6pPr>
      <a:lvl7pPr marL="914400" algn="ctr" defTabSz="457200" rtl="0" eaLnBrk="1" fontAlgn="base" hangingPunct="1">
        <a:spcBef>
          <a:spcPct val="0"/>
        </a:spcBef>
        <a:spcAft>
          <a:spcPct val="0"/>
        </a:spcAft>
        <a:defRPr sz="4400">
          <a:solidFill>
            <a:schemeClr val="tx1"/>
          </a:solidFill>
          <a:latin typeface="Calibri" pitchFamily="-110" charset="0"/>
          <a:ea typeface="Geneva" pitchFamily="-110" charset="-128"/>
          <a:cs typeface="Geneva" pitchFamily="-110" charset="-128"/>
        </a:defRPr>
      </a:lvl7pPr>
      <a:lvl8pPr marL="1371600" algn="ctr" defTabSz="457200" rtl="0" eaLnBrk="1" fontAlgn="base" hangingPunct="1">
        <a:spcBef>
          <a:spcPct val="0"/>
        </a:spcBef>
        <a:spcAft>
          <a:spcPct val="0"/>
        </a:spcAft>
        <a:defRPr sz="4400">
          <a:solidFill>
            <a:schemeClr val="tx1"/>
          </a:solidFill>
          <a:latin typeface="Calibri" pitchFamily="-110" charset="0"/>
          <a:ea typeface="Geneva" pitchFamily="-110" charset="-128"/>
          <a:cs typeface="Geneva" pitchFamily="-110" charset="-128"/>
        </a:defRPr>
      </a:lvl8pPr>
      <a:lvl9pPr marL="1828800" algn="ctr" defTabSz="457200" rtl="0" eaLnBrk="1" fontAlgn="base" hangingPunct="1">
        <a:spcBef>
          <a:spcPct val="0"/>
        </a:spcBef>
        <a:spcAft>
          <a:spcPct val="0"/>
        </a:spcAft>
        <a:defRPr sz="4400">
          <a:solidFill>
            <a:schemeClr val="tx1"/>
          </a:solidFill>
          <a:latin typeface="Calibri" pitchFamily="-110" charset="0"/>
          <a:ea typeface="Geneva" pitchFamily="-110" charset="-128"/>
          <a:cs typeface="Geneva" pitchFamily="-110" charset="-128"/>
        </a:defRPr>
      </a:lvl9pPr>
    </p:titleStyle>
    <p:bodyStyle>
      <a:lvl1pPr marL="342900" indent="-342900" algn="l" defTabSz="457200" rtl="0" fontAlgn="base">
        <a:spcBef>
          <a:spcPct val="20000"/>
        </a:spcBef>
        <a:spcAft>
          <a:spcPct val="0"/>
        </a:spcAft>
        <a:buFont typeface="Arial" charset="0"/>
        <a:buChar char="•"/>
        <a:defRPr sz="3200" kern="1200">
          <a:solidFill>
            <a:schemeClr val="tx1"/>
          </a:solidFill>
          <a:latin typeface="Arial" pitchFamily="34" charset="0"/>
          <a:ea typeface="Geneva" pitchFamily="-110" charset="-128"/>
          <a:cs typeface="Geneva" pitchFamily="-110" charset="-128"/>
        </a:defRPr>
      </a:lvl1pPr>
      <a:lvl2pPr marL="742950" indent="-285750" algn="l" defTabSz="457200" rtl="0" fontAlgn="base">
        <a:spcBef>
          <a:spcPct val="20000"/>
        </a:spcBef>
        <a:spcAft>
          <a:spcPct val="0"/>
        </a:spcAft>
        <a:buFont typeface="Arial" charset="0"/>
        <a:buChar char="–"/>
        <a:defRPr sz="2800" kern="1200">
          <a:solidFill>
            <a:schemeClr val="tx1"/>
          </a:solidFill>
          <a:latin typeface="Arial" pitchFamily="34" charset="0"/>
          <a:ea typeface="Geneva" pitchFamily="-110" charset="-128"/>
          <a:cs typeface="Geneva" pitchFamily="34" charset="0"/>
        </a:defRPr>
      </a:lvl2pPr>
      <a:lvl3pPr marL="1143000" indent="-228600" algn="l" defTabSz="457200" rtl="0" fontAlgn="base">
        <a:spcBef>
          <a:spcPct val="20000"/>
        </a:spcBef>
        <a:spcAft>
          <a:spcPct val="0"/>
        </a:spcAft>
        <a:buFont typeface="Arial" charset="0"/>
        <a:buChar char="•"/>
        <a:defRPr sz="2400" kern="1200">
          <a:solidFill>
            <a:schemeClr val="tx1"/>
          </a:solidFill>
          <a:latin typeface="Arial" pitchFamily="34" charset="0"/>
          <a:ea typeface="Geneva" pitchFamily="-110" charset="-128"/>
          <a:cs typeface="Geneva" pitchFamily="34" charset="0"/>
        </a:defRPr>
      </a:lvl3pPr>
      <a:lvl4pPr marL="1600200" indent="-228600" algn="l" defTabSz="457200" rtl="0" fontAlgn="base">
        <a:spcBef>
          <a:spcPct val="20000"/>
        </a:spcBef>
        <a:spcAft>
          <a:spcPct val="0"/>
        </a:spcAft>
        <a:buFont typeface="Arial" charset="0"/>
        <a:buChar char="–"/>
        <a:defRPr sz="2000" kern="1200">
          <a:solidFill>
            <a:schemeClr val="tx1"/>
          </a:solidFill>
          <a:latin typeface="Arial" pitchFamily="34" charset="0"/>
          <a:ea typeface="Geneva" pitchFamily="-110" charset="-128"/>
          <a:cs typeface="Geneva" pitchFamily="34" charset="0"/>
        </a:defRPr>
      </a:lvl4pPr>
      <a:lvl5pPr marL="2057400" indent="-228600" algn="l" defTabSz="457200" rtl="0" fontAlgn="base">
        <a:spcBef>
          <a:spcPct val="20000"/>
        </a:spcBef>
        <a:spcAft>
          <a:spcPct val="0"/>
        </a:spcAft>
        <a:buFont typeface="Arial" charset="0"/>
        <a:buChar char="»"/>
        <a:defRPr sz="2000" kern="1200">
          <a:solidFill>
            <a:schemeClr val="tx1"/>
          </a:solidFill>
          <a:latin typeface="Arial" pitchFamily="34" charset="0"/>
          <a:ea typeface="Geneva" pitchFamily="-110" charset="-128"/>
          <a:cs typeface="Geneva" pitchFamily="34" charset="0"/>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sv-SE"/>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chart" Target="../charts/chart11.xml"/><Relationship Id="rId2" Type="http://schemas.openxmlformats.org/officeDocument/2006/relationships/notesSlide" Target="../notesSlides/notesSlide10.xml"/><Relationship Id="rId1" Type="http://schemas.openxmlformats.org/officeDocument/2006/relationships/slideLayout" Target="../slideLayouts/slideLayout1.xml"/><Relationship Id="rId4" Type="http://schemas.openxmlformats.org/officeDocument/2006/relationships/chart" Target="../charts/chart12.xml"/></Relationships>
</file>

<file path=ppt/slides/_rels/slide11.xml.rels><?xml version="1.0" encoding="UTF-8" standalone="yes"?>
<Relationships xmlns="http://schemas.openxmlformats.org/package/2006/relationships"><Relationship Id="rId3" Type="http://schemas.openxmlformats.org/officeDocument/2006/relationships/chart" Target="../charts/chart13.xml"/><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chart" Target="../charts/chart14.xml"/><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chart" Target="../charts/chart15.xm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chart" Target="../charts/chart16.xm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chart" Target="../charts/chart17.xml"/><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chart" Target="../charts/chart18.xml"/><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chart" Target="../charts/chart19.xml"/><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chart" Target="../charts/chart20.xml"/><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chart" Target="../charts/chart21.xml"/><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chart" Target="../charts/chart22.xml"/><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chart" Target="../charts/chart23.xml"/><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openxmlformats.org/officeDocument/2006/relationships/chart" Target="../charts/chart24.xml"/><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3" Type="http://schemas.openxmlformats.org/officeDocument/2006/relationships/chart" Target="../charts/chart25.xml"/><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3" Type="http://schemas.openxmlformats.org/officeDocument/2006/relationships/chart" Target="../charts/chart26.xml"/><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3" Type="http://schemas.openxmlformats.org/officeDocument/2006/relationships/chart" Target="../charts/chart27.xml"/><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notesSlide" Target="../notesSlides/notesSlide7.xml"/><Relationship Id="rId1" Type="http://schemas.openxmlformats.org/officeDocument/2006/relationships/slideLayout" Target="../slideLayouts/slideLayout1.xml"/><Relationship Id="rId4" Type="http://schemas.openxmlformats.org/officeDocument/2006/relationships/chart" Target="../charts/chart7.xml"/></Relationships>
</file>

<file path=ppt/slides/_rels/slide8.xml.rels><?xml version="1.0" encoding="UTF-8" standalone="yes"?>
<Relationships xmlns="http://schemas.openxmlformats.org/package/2006/relationships"><Relationship Id="rId3" Type="http://schemas.openxmlformats.org/officeDocument/2006/relationships/chart" Target="../charts/chart8.xml"/><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chart" Target="../charts/chart9.xml"/><Relationship Id="rId2" Type="http://schemas.openxmlformats.org/officeDocument/2006/relationships/notesSlide" Target="../notesSlides/notesSlide9.xml"/><Relationship Id="rId1" Type="http://schemas.openxmlformats.org/officeDocument/2006/relationships/slideLayout" Target="../slideLayouts/slideLayout1.xml"/><Relationship Id="rId4" Type="http://schemas.openxmlformats.org/officeDocument/2006/relationships/chart" Target="../charts/chart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ruta 1"/>
          <p:cNvSpPr txBox="1"/>
          <p:nvPr/>
        </p:nvSpPr>
        <p:spPr>
          <a:xfrm>
            <a:off x="428596" y="676275"/>
            <a:ext cx="8501122" cy="7725192"/>
          </a:xfrm>
          <a:prstGeom prst="rect">
            <a:avLst/>
          </a:prstGeom>
          <a:noFill/>
        </p:spPr>
        <p:txBody>
          <a:bodyPr wrap="square">
            <a:spAutoFit/>
          </a:bodyPr>
          <a:lstStyle/>
          <a:p>
            <a:pPr algn="ctr">
              <a:defRPr/>
            </a:pPr>
            <a:r>
              <a:rPr lang="sv-SE" sz="4000" b="1" dirty="0" smtClean="0">
                <a:latin typeface="Gill Sans MT" pitchFamily="34" charset="0"/>
              </a:rPr>
              <a:t>Skolelevers drogvanor</a:t>
            </a:r>
          </a:p>
          <a:p>
            <a:pPr algn="ctr">
              <a:defRPr/>
            </a:pPr>
            <a:r>
              <a:rPr lang="sv-SE" sz="4000" b="1" dirty="0" smtClean="0">
                <a:latin typeface="Gill Sans MT" pitchFamily="34" charset="0"/>
              </a:rPr>
              <a:t>2014</a:t>
            </a:r>
            <a:endParaRPr lang="sv-SE" sz="4000" b="1" dirty="0">
              <a:latin typeface="Gill Sans MT" pitchFamily="34" charset="0"/>
            </a:endParaRPr>
          </a:p>
          <a:p>
            <a:pPr algn="ctr">
              <a:defRPr/>
            </a:pPr>
            <a:endParaRPr lang="sv-SE" sz="2400" dirty="0">
              <a:latin typeface="Gill Sans MT" pitchFamily="34" charset="0"/>
            </a:endParaRPr>
          </a:p>
          <a:p>
            <a:pPr algn="ctr">
              <a:defRPr/>
            </a:pPr>
            <a:r>
              <a:rPr lang="sv-SE" sz="3200" b="1" dirty="0">
                <a:latin typeface="Gill Sans MT" pitchFamily="34" charset="0"/>
              </a:rPr>
              <a:t>Diagram </a:t>
            </a:r>
            <a:r>
              <a:rPr lang="sv-SE" sz="3200" b="1" dirty="0" smtClean="0">
                <a:latin typeface="Gill Sans MT" pitchFamily="34" charset="0"/>
              </a:rPr>
              <a:t>1–21</a:t>
            </a:r>
            <a:endParaRPr lang="sv-SE" sz="3200" b="1" dirty="0">
              <a:latin typeface="Gill Sans MT" pitchFamily="34" charset="0"/>
            </a:endParaRPr>
          </a:p>
          <a:p>
            <a:pPr algn="ctr">
              <a:defRPr/>
            </a:pPr>
            <a:endParaRPr lang="sv-SE" sz="800" dirty="0">
              <a:latin typeface="Gill Sans MT" pitchFamily="34" charset="0"/>
            </a:endParaRPr>
          </a:p>
          <a:p>
            <a:pPr algn="ctr">
              <a:defRPr/>
            </a:pPr>
            <a:endParaRPr lang="sv-SE" sz="800" dirty="0">
              <a:latin typeface="Gill Sans MT" pitchFamily="34" charset="0"/>
            </a:endParaRPr>
          </a:p>
          <a:p>
            <a:pPr algn="ctr">
              <a:defRPr/>
            </a:pPr>
            <a:endParaRPr lang="sv-SE" sz="800" dirty="0" smtClean="0">
              <a:latin typeface="Gill Sans MT" pitchFamily="34" charset="0"/>
            </a:endParaRPr>
          </a:p>
          <a:p>
            <a:pPr algn="ctr">
              <a:defRPr/>
            </a:pPr>
            <a:endParaRPr lang="sv-SE" sz="800" dirty="0" smtClean="0">
              <a:latin typeface="Gill Sans MT" pitchFamily="34" charset="0"/>
            </a:endParaRPr>
          </a:p>
          <a:p>
            <a:pPr algn="ctr">
              <a:defRPr/>
            </a:pPr>
            <a:endParaRPr lang="sv-SE" sz="800" dirty="0" smtClean="0">
              <a:latin typeface="Gill Sans MT" pitchFamily="34" charset="0"/>
            </a:endParaRPr>
          </a:p>
          <a:p>
            <a:pPr algn="ctr">
              <a:defRPr/>
            </a:pPr>
            <a:endParaRPr lang="sv-SE" sz="800" dirty="0">
              <a:latin typeface="Gill Sans MT" pitchFamily="34" charset="0"/>
            </a:endParaRPr>
          </a:p>
          <a:p>
            <a:pPr algn="ctr">
              <a:defRPr/>
            </a:pPr>
            <a:r>
              <a:rPr lang="sv-SE" sz="2400" u="sng" dirty="0" smtClean="0">
                <a:latin typeface="Gill Sans MT" pitchFamily="34" charset="0"/>
              </a:rPr>
              <a:t>Det är tillåtet att</a:t>
            </a:r>
            <a:r>
              <a:rPr lang="sv-SE" sz="2400" dirty="0" smtClean="0">
                <a:latin typeface="Gill Sans MT" pitchFamily="34" charset="0"/>
              </a:rPr>
              <a:t> spara en kopia av bilderna och använda valfritt antal i egna presentationer.</a:t>
            </a:r>
          </a:p>
          <a:p>
            <a:pPr algn="ctr">
              <a:defRPr/>
            </a:pPr>
            <a:endParaRPr lang="sv-SE" sz="800" dirty="0" smtClean="0">
              <a:latin typeface="Gill Sans MT" pitchFamily="34" charset="0"/>
            </a:endParaRPr>
          </a:p>
          <a:p>
            <a:pPr algn="ctr">
              <a:defRPr/>
            </a:pPr>
            <a:endParaRPr lang="sv-SE" sz="800" dirty="0" smtClean="0">
              <a:latin typeface="Gill Sans MT" pitchFamily="34" charset="0"/>
            </a:endParaRPr>
          </a:p>
          <a:p>
            <a:pPr algn="ctr">
              <a:defRPr/>
            </a:pPr>
            <a:endParaRPr lang="sv-SE" sz="800" dirty="0" smtClean="0">
              <a:latin typeface="Gill Sans MT" pitchFamily="34" charset="0"/>
            </a:endParaRPr>
          </a:p>
          <a:p>
            <a:pPr algn="ctr">
              <a:defRPr/>
            </a:pPr>
            <a:r>
              <a:rPr lang="sv-SE" sz="2400" u="sng" dirty="0" smtClean="0">
                <a:latin typeface="Gill Sans MT" pitchFamily="34" charset="0"/>
              </a:rPr>
              <a:t>Det är inte tillåtet att</a:t>
            </a:r>
            <a:r>
              <a:rPr lang="sv-SE" sz="2400" b="1" dirty="0" smtClean="0">
                <a:latin typeface="Gill Sans MT" pitchFamily="34" charset="0"/>
              </a:rPr>
              <a:t> </a:t>
            </a:r>
            <a:r>
              <a:rPr lang="sv-SE" sz="2400" dirty="0" smtClean="0">
                <a:latin typeface="Gill Sans MT" pitchFamily="34" charset="0"/>
              </a:rPr>
              <a:t>på något sätt förändra bilderna om CAN:s logotyp finns med och därmed uppfattas som avsändare.</a:t>
            </a:r>
          </a:p>
          <a:p>
            <a:pPr algn="ctr">
              <a:defRPr/>
            </a:pPr>
            <a:endParaRPr lang="sv-SE" sz="2400" dirty="0">
              <a:latin typeface="Arial" pitchFamily="34" charset="0"/>
            </a:endParaRPr>
          </a:p>
          <a:p>
            <a:pPr algn="ctr">
              <a:defRPr/>
            </a:pPr>
            <a:endParaRPr lang="sv-SE" sz="2400" dirty="0">
              <a:latin typeface="Arial" pitchFamily="34" charset="0"/>
            </a:endParaRPr>
          </a:p>
          <a:p>
            <a:pPr algn="ctr">
              <a:defRPr/>
            </a:pPr>
            <a:endParaRPr lang="sv-SE" sz="2400" dirty="0">
              <a:latin typeface="Arial" pitchFamily="34" charset="0"/>
            </a:endParaRPr>
          </a:p>
          <a:p>
            <a:pPr algn="ctr">
              <a:defRPr/>
            </a:pPr>
            <a:endParaRPr lang="sv-SE" sz="2400" dirty="0">
              <a:latin typeface="Arial" pitchFamily="34" charset="0"/>
            </a:endParaRPr>
          </a:p>
          <a:p>
            <a:pPr algn="ctr">
              <a:defRPr/>
            </a:pPr>
            <a:endParaRPr lang="sv-SE" sz="2400" dirty="0">
              <a:latin typeface="Arial" pitchFamily="34" charset="0"/>
            </a:endParaRPr>
          </a:p>
          <a:p>
            <a:pPr algn="ctr">
              <a:defRPr/>
            </a:pPr>
            <a:endParaRPr lang="sv-SE" sz="2400" dirty="0">
              <a:latin typeface="Arial" pitchFamily="34" charset="0"/>
            </a:endParaRPr>
          </a:p>
          <a:p>
            <a:pPr algn="ctr">
              <a:defRPr/>
            </a:pPr>
            <a:endParaRPr lang="sv-SE" sz="2400" dirty="0">
              <a:latin typeface="Arial" pitchFamily="34" charset="0"/>
            </a:endParaRPr>
          </a:p>
          <a:p>
            <a:pPr algn="ctr">
              <a:defRPr/>
            </a:pPr>
            <a:endParaRPr lang="sv-SE" sz="2400" dirty="0">
              <a:latin typeface="Arial" pitchFamily="34" charset="0"/>
            </a:endParaRPr>
          </a:p>
        </p:txBody>
      </p:sp>
      <p:sp>
        <p:nvSpPr>
          <p:cNvPr id="43011" name="Text Box 2"/>
          <p:cNvSpPr txBox="1">
            <a:spLocks noChangeArrowheads="1"/>
          </p:cNvSpPr>
          <p:nvPr/>
        </p:nvSpPr>
        <p:spPr bwMode="auto">
          <a:xfrm>
            <a:off x="8072462" y="6528462"/>
            <a:ext cx="928687" cy="247650"/>
          </a:xfrm>
          <a:prstGeom prst="rect">
            <a:avLst/>
          </a:prstGeom>
          <a:noFill/>
          <a:ln w="9525">
            <a:noFill/>
            <a:miter lim="800000"/>
            <a:headEnd/>
            <a:tailEnd/>
          </a:ln>
        </p:spPr>
        <p:txBody>
          <a:bodyPr lIns="46800" rIns="46800" anchor="ctr">
            <a:spAutoFit/>
          </a:bodyPr>
          <a:lstStyle/>
          <a:p>
            <a:pPr>
              <a:spcAft>
                <a:spcPts val="1000"/>
              </a:spcAft>
            </a:pPr>
            <a:r>
              <a:rPr lang="sv-SE" sz="1000" b="1" dirty="0">
                <a:latin typeface="Gill Sans MT" pitchFamily="34" charset="0"/>
              </a:rPr>
              <a:t>  www.can.se</a:t>
            </a:r>
            <a:endParaRPr lang="sv-SE" b="1" dirty="0">
              <a:latin typeface="Gill Sans MT" pitchFamily="34"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1" name="Rectangle 2"/>
          <p:cNvSpPr>
            <a:spLocks noGrp="1" noChangeArrowheads="1"/>
          </p:cNvSpPr>
          <p:nvPr>
            <p:ph type="title" idx="4294967295"/>
          </p:nvPr>
        </p:nvSpPr>
        <p:spPr>
          <a:xfrm>
            <a:off x="214282" y="274638"/>
            <a:ext cx="8472518" cy="939800"/>
          </a:xfrm>
          <a:noFill/>
          <a:ln w="25400">
            <a:noFill/>
          </a:ln>
        </p:spPr>
        <p:txBody>
          <a:bodyPr/>
          <a:lstStyle/>
          <a:p>
            <a:r>
              <a:rPr lang="sv-SE" sz="2200" b="1" dirty="0" smtClean="0">
                <a:latin typeface="Gill Sans MT" pitchFamily="34" charset="0"/>
                <a:ea typeface="Geneva" pitchFamily="34" charset="0"/>
                <a:cs typeface="Geneva" pitchFamily="34" charset="0"/>
              </a:rPr>
              <a:t>Andelen tobakskonsumenter i </a:t>
            </a:r>
            <a:r>
              <a:rPr lang="sv-SE" sz="2200" b="1" dirty="0">
                <a:latin typeface="Gill Sans MT" pitchFamily="34" charset="0"/>
                <a:ea typeface="Geneva" pitchFamily="34" charset="0"/>
                <a:cs typeface="Geneva" pitchFamily="34" charset="0"/>
              </a:rPr>
              <a:t>årskurs 9 och gymnasiets år 2. </a:t>
            </a:r>
            <a:r>
              <a:rPr lang="sv-SE" sz="2200" b="1" dirty="0" smtClean="0">
                <a:latin typeface="Gill Sans MT" pitchFamily="34" charset="0"/>
                <a:ea typeface="Geneva" pitchFamily="34" charset="0"/>
                <a:cs typeface="Geneva" pitchFamily="34" charset="0"/>
              </a:rPr>
              <a:t>Frekvent (daglig/nästan daglig tobaksanvändning) samt tobaksanvändning totalt (daglig plus då och då). 2002–2014.</a:t>
            </a:r>
            <a:endParaRPr lang="sv-SE" sz="2200" dirty="0" smtClean="0">
              <a:latin typeface="Gill Sans MT" pitchFamily="34" charset="0"/>
              <a:ea typeface="Geneva" pitchFamily="34" charset="0"/>
              <a:cs typeface="Geneva" pitchFamily="34" charset="0"/>
            </a:endParaRPr>
          </a:p>
        </p:txBody>
      </p:sp>
      <p:graphicFrame>
        <p:nvGraphicFramePr>
          <p:cNvPr id="8" name="Object 0"/>
          <p:cNvGraphicFramePr>
            <a:graphicFrameLocks noGrp="1" noChangeAspect="1"/>
          </p:cNvGraphicFramePr>
          <p:nvPr>
            <p:ph idx="4294967295"/>
            <p:extLst/>
          </p:nvPr>
        </p:nvGraphicFramePr>
        <p:xfrm>
          <a:off x="357158" y="2132856"/>
          <a:ext cx="4070826" cy="3917107"/>
        </p:xfrm>
        <a:graphic>
          <a:graphicData uri="http://schemas.openxmlformats.org/drawingml/2006/chart">
            <c:chart xmlns:c="http://schemas.openxmlformats.org/drawingml/2006/chart" xmlns:r="http://schemas.openxmlformats.org/officeDocument/2006/relationships" r:id="rId3"/>
          </a:graphicData>
        </a:graphic>
      </p:graphicFrame>
      <p:sp>
        <p:nvSpPr>
          <p:cNvPr id="37893" name="Text Box 6"/>
          <p:cNvSpPr txBox="1">
            <a:spLocks noChangeArrowheads="1"/>
          </p:cNvSpPr>
          <p:nvPr/>
        </p:nvSpPr>
        <p:spPr bwMode="auto">
          <a:xfrm>
            <a:off x="107504" y="1772816"/>
            <a:ext cx="1071570" cy="369332"/>
          </a:xfrm>
          <a:prstGeom prst="rect">
            <a:avLst/>
          </a:prstGeom>
          <a:noFill/>
          <a:ln w="9525">
            <a:noFill/>
            <a:miter lim="800000"/>
            <a:headEnd/>
            <a:tailEnd/>
          </a:ln>
        </p:spPr>
        <p:txBody>
          <a:bodyPr wrap="square" anchor="ctr">
            <a:spAutoFit/>
          </a:bodyPr>
          <a:lstStyle/>
          <a:p>
            <a:r>
              <a:rPr lang="sv-SE" dirty="0" smtClean="0">
                <a:latin typeface="Gill Sans MT" pitchFamily="34" charset="0"/>
              </a:rPr>
              <a:t> Procent</a:t>
            </a:r>
            <a:endParaRPr lang="sv-SE" dirty="0">
              <a:latin typeface="Gill Sans MT" pitchFamily="34" charset="0"/>
            </a:endParaRPr>
          </a:p>
        </p:txBody>
      </p:sp>
      <p:graphicFrame>
        <p:nvGraphicFramePr>
          <p:cNvPr id="6" name="Object 0"/>
          <p:cNvGraphicFramePr>
            <a:graphicFrameLocks noChangeAspect="1"/>
          </p:cNvGraphicFramePr>
          <p:nvPr>
            <p:extLst/>
          </p:nvPr>
        </p:nvGraphicFramePr>
        <p:xfrm>
          <a:off x="4450541" y="2204864"/>
          <a:ext cx="3976261" cy="3829139"/>
        </p:xfrm>
        <a:graphic>
          <a:graphicData uri="http://schemas.openxmlformats.org/drawingml/2006/chart">
            <c:chart xmlns:c="http://schemas.openxmlformats.org/drawingml/2006/chart" xmlns:r="http://schemas.openxmlformats.org/officeDocument/2006/relationships" r:id="rId4"/>
          </a:graphicData>
        </a:graphic>
      </p:graphicFrame>
      <p:sp>
        <p:nvSpPr>
          <p:cNvPr id="2" name="textruta 1"/>
          <p:cNvSpPr txBox="1"/>
          <p:nvPr/>
        </p:nvSpPr>
        <p:spPr>
          <a:xfrm>
            <a:off x="1179074" y="1484784"/>
            <a:ext cx="6993326" cy="646331"/>
          </a:xfrm>
          <a:prstGeom prst="rect">
            <a:avLst/>
          </a:prstGeom>
          <a:solidFill>
            <a:schemeClr val="tx1"/>
          </a:solidFill>
        </p:spPr>
        <p:txBody>
          <a:bodyPr wrap="square" rtlCol="0">
            <a:spAutoFit/>
          </a:bodyPr>
          <a:lstStyle/>
          <a:p>
            <a:r>
              <a:rPr lang="sv-SE" dirty="0" smtClean="0">
                <a:solidFill>
                  <a:schemeClr val="bg1"/>
                </a:solidFill>
              </a:rPr>
              <a:t>	</a:t>
            </a:r>
            <a:r>
              <a:rPr lang="sv-SE" dirty="0" smtClean="0">
                <a:solidFill>
                  <a:schemeClr val="bg1"/>
                </a:solidFill>
                <a:latin typeface="Gill Sans MT" panose="020B0502020104020203" pitchFamily="34" charset="0"/>
              </a:rPr>
              <a:t>Pojkar, frekvent rökning	       Pojkar, rökning totalt</a:t>
            </a:r>
          </a:p>
          <a:p>
            <a:r>
              <a:rPr lang="sv-SE" dirty="0" smtClean="0">
                <a:solidFill>
                  <a:schemeClr val="bg1"/>
                </a:solidFill>
                <a:latin typeface="Gill Sans MT" panose="020B0502020104020203" pitchFamily="34" charset="0"/>
              </a:rPr>
              <a:t>	Flickor, frekvent rökning	       Flickor, rökning totalt </a:t>
            </a:r>
            <a:endParaRPr lang="sv-SE" dirty="0">
              <a:solidFill>
                <a:schemeClr val="bg1"/>
              </a:solidFill>
              <a:latin typeface="Gill Sans MT" panose="020B0502020104020203" pitchFamily="34" charset="0"/>
            </a:endParaRPr>
          </a:p>
        </p:txBody>
      </p:sp>
      <p:cxnSp>
        <p:nvCxnSpPr>
          <p:cNvPr id="4" name="Rak 3"/>
          <p:cNvCxnSpPr/>
          <p:nvPr/>
        </p:nvCxnSpPr>
        <p:spPr>
          <a:xfrm>
            <a:off x="1547664" y="1700808"/>
            <a:ext cx="504056" cy="0"/>
          </a:xfrm>
          <a:prstGeom prst="line">
            <a:avLst/>
          </a:prstGeom>
          <a:ln w="38100">
            <a:solidFill>
              <a:srgbClr val="004687"/>
            </a:solidFill>
          </a:ln>
          <a:effectLst/>
        </p:spPr>
        <p:style>
          <a:lnRef idx="2">
            <a:schemeClr val="accent1"/>
          </a:lnRef>
          <a:fillRef idx="0">
            <a:schemeClr val="accent1"/>
          </a:fillRef>
          <a:effectRef idx="1">
            <a:schemeClr val="accent1"/>
          </a:effectRef>
          <a:fontRef idx="minor">
            <a:schemeClr val="tx1"/>
          </a:fontRef>
        </p:style>
      </p:cxnSp>
      <p:cxnSp>
        <p:nvCxnSpPr>
          <p:cNvPr id="7" name="Rak 6"/>
          <p:cNvCxnSpPr/>
          <p:nvPr/>
        </p:nvCxnSpPr>
        <p:spPr>
          <a:xfrm>
            <a:off x="1547664" y="1942470"/>
            <a:ext cx="504056" cy="0"/>
          </a:xfrm>
          <a:prstGeom prst="line">
            <a:avLst/>
          </a:prstGeom>
          <a:ln w="38100">
            <a:solidFill>
              <a:srgbClr val="BEBC00"/>
            </a:solidFill>
          </a:ln>
          <a:effectLst/>
        </p:spPr>
        <p:style>
          <a:lnRef idx="2">
            <a:schemeClr val="accent1"/>
          </a:lnRef>
          <a:fillRef idx="0">
            <a:schemeClr val="accent1"/>
          </a:fillRef>
          <a:effectRef idx="1">
            <a:schemeClr val="accent1"/>
          </a:effectRef>
          <a:fontRef idx="minor">
            <a:schemeClr val="tx1"/>
          </a:fontRef>
        </p:style>
      </p:cxnSp>
      <p:cxnSp>
        <p:nvCxnSpPr>
          <p:cNvPr id="12" name="Rak 11"/>
          <p:cNvCxnSpPr/>
          <p:nvPr/>
        </p:nvCxnSpPr>
        <p:spPr>
          <a:xfrm>
            <a:off x="4716016" y="1691033"/>
            <a:ext cx="504056" cy="0"/>
          </a:xfrm>
          <a:prstGeom prst="line">
            <a:avLst/>
          </a:prstGeom>
          <a:ln w="38100">
            <a:solidFill>
              <a:srgbClr val="004687"/>
            </a:solidFill>
            <a:prstDash val="sysDash"/>
          </a:ln>
          <a:effectLst/>
        </p:spPr>
        <p:style>
          <a:lnRef idx="2">
            <a:schemeClr val="accent1"/>
          </a:lnRef>
          <a:fillRef idx="0">
            <a:schemeClr val="accent1"/>
          </a:fillRef>
          <a:effectRef idx="1">
            <a:schemeClr val="accent1"/>
          </a:effectRef>
          <a:fontRef idx="minor">
            <a:schemeClr val="tx1"/>
          </a:fontRef>
        </p:style>
      </p:cxnSp>
      <p:cxnSp>
        <p:nvCxnSpPr>
          <p:cNvPr id="13" name="Rak 12"/>
          <p:cNvCxnSpPr/>
          <p:nvPr/>
        </p:nvCxnSpPr>
        <p:spPr>
          <a:xfrm>
            <a:off x="4716016" y="1942470"/>
            <a:ext cx="504056" cy="0"/>
          </a:xfrm>
          <a:prstGeom prst="line">
            <a:avLst/>
          </a:prstGeom>
          <a:ln w="38100">
            <a:solidFill>
              <a:srgbClr val="BEBC00"/>
            </a:solidFill>
            <a:prstDash val="sysDash"/>
          </a:ln>
          <a:effectLst/>
        </p:spPr>
        <p:style>
          <a:lnRef idx="2">
            <a:schemeClr val="accent1"/>
          </a:lnRef>
          <a:fillRef idx="0">
            <a:schemeClr val="accent1"/>
          </a:fillRef>
          <a:effectRef idx="1">
            <a:schemeClr val="accent1"/>
          </a:effectRef>
          <a:fontRef idx="minor">
            <a:schemeClr val="tx1"/>
          </a:fontRef>
        </p:style>
      </p:cxnSp>
      <p:sp>
        <p:nvSpPr>
          <p:cNvPr id="11" name="Text Box 13"/>
          <p:cNvSpPr txBox="1">
            <a:spLocks noChangeArrowheads="1"/>
          </p:cNvSpPr>
          <p:nvPr/>
        </p:nvSpPr>
        <p:spPr bwMode="auto">
          <a:xfrm>
            <a:off x="8715375" y="50800"/>
            <a:ext cx="427038" cy="276999"/>
          </a:xfrm>
          <a:prstGeom prst="rect">
            <a:avLst/>
          </a:prstGeom>
          <a:noFill/>
          <a:ln w="9525">
            <a:noFill/>
            <a:miter lim="800000"/>
            <a:headEnd/>
            <a:tailEnd/>
          </a:ln>
        </p:spPr>
        <p:txBody>
          <a:bodyPr>
            <a:spAutoFit/>
          </a:bodyPr>
          <a:lstStyle/>
          <a:p>
            <a:pPr>
              <a:spcBef>
                <a:spcPct val="50000"/>
              </a:spcBef>
            </a:pPr>
            <a:r>
              <a:rPr lang="sv-SE" sz="1200" dirty="0">
                <a:latin typeface="Gill Sans MT" pitchFamily="34" charset="0"/>
              </a:rPr>
              <a:t>6</a:t>
            </a:r>
          </a:p>
        </p:txBody>
      </p:sp>
    </p:spTree>
    <p:extLst>
      <p:ext uri="{BB962C8B-B14F-4D97-AF65-F5344CB8AC3E}">
        <p14:creationId xmlns:p14="http://schemas.microsoft.com/office/powerpoint/2010/main" val="291652712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2"/>
          <p:cNvSpPr>
            <a:spLocks noGrp="1" noChangeArrowheads="1"/>
          </p:cNvSpPr>
          <p:nvPr>
            <p:ph type="title" idx="4294967295"/>
          </p:nvPr>
        </p:nvSpPr>
        <p:spPr>
          <a:xfrm>
            <a:off x="214282" y="124510"/>
            <a:ext cx="8715436" cy="1143000"/>
          </a:xfrm>
          <a:noFill/>
          <a:ln w="25400">
            <a:noFill/>
          </a:ln>
        </p:spPr>
        <p:txBody>
          <a:bodyPr/>
          <a:lstStyle/>
          <a:p>
            <a:r>
              <a:rPr lang="sv-SE" sz="2200" b="1" dirty="0" smtClean="0">
                <a:latin typeface="Gill Sans MT" pitchFamily="34" charset="0"/>
                <a:ea typeface="Geneva" pitchFamily="34" charset="0"/>
                <a:cs typeface="Geneva" pitchFamily="34" charset="0"/>
              </a:rPr>
              <a:t>Andelen elever i årskurs 9 och gymnasiets år 2 som använt </a:t>
            </a:r>
            <a:br>
              <a:rPr lang="sv-SE" sz="2200" b="1" dirty="0" smtClean="0">
                <a:latin typeface="Gill Sans MT" pitchFamily="34" charset="0"/>
                <a:ea typeface="Geneva" pitchFamily="34" charset="0"/>
                <a:cs typeface="Geneva" pitchFamily="34" charset="0"/>
              </a:rPr>
            </a:br>
            <a:r>
              <a:rPr lang="sv-SE" sz="2200" b="1" dirty="0" smtClean="0">
                <a:latin typeface="Gill Sans MT" pitchFamily="34" charset="0"/>
                <a:ea typeface="Geneva" pitchFamily="34" charset="0"/>
                <a:cs typeface="Geneva" pitchFamily="34" charset="0"/>
              </a:rPr>
              <a:t>e-cigaretter någon gång. 2014.</a:t>
            </a:r>
          </a:p>
        </p:txBody>
      </p:sp>
      <p:graphicFrame>
        <p:nvGraphicFramePr>
          <p:cNvPr id="11" name="Object 3"/>
          <p:cNvGraphicFramePr>
            <a:graphicFrameLocks noGrp="1" noChangeAspect="1"/>
          </p:cNvGraphicFramePr>
          <p:nvPr>
            <p:ph idx="4294967295"/>
            <p:extLst/>
          </p:nvPr>
        </p:nvGraphicFramePr>
        <p:xfrm>
          <a:off x="428596" y="1357299"/>
          <a:ext cx="8031836" cy="4952021"/>
        </p:xfrm>
        <a:graphic>
          <a:graphicData uri="http://schemas.openxmlformats.org/drawingml/2006/chart">
            <c:chart xmlns:c="http://schemas.openxmlformats.org/drawingml/2006/chart" xmlns:r="http://schemas.openxmlformats.org/officeDocument/2006/relationships" r:id="rId3"/>
          </a:graphicData>
        </a:graphic>
      </p:graphicFrame>
      <p:sp>
        <p:nvSpPr>
          <p:cNvPr id="7" name="Text Box 5"/>
          <p:cNvSpPr txBox="1">
            <a:spLocks noChangeArrowheads="1"/>
          </p:cNvSpPr>
          <p:nvPr/>
        </p:nvSpPr>
        <p:spPr bwMode="auto">
          <a:xfrm>
            <a:off x="323528" y="985679"/>
            <a:ext cx="917880" cy="369332"/>
          </a:xfrm>
          <a:prstGeom prst="rect">
            <a:avLst/>
          </a:prstGeom>
          <a:noFill/>
          <a:ln w="9525">
            <a:noFill/>
            <a:miter lim="800000"/>
            <a:headEnd/>
            <a:tailEnd/>
          </a:ln>
        </p:spPr>
        <p:txBody>
          <a:bodyPr wrap="none" anchor="ctr">
            <a:spAutoFit/>
          </a:bodyPr>
          <a:lstStyle/>
          <a:p>
            <a:r>
              <a:rPr lang="sv-SE" dirty="0" smtClean="0">
                <a:latin typeface="Gill Sans MT" pitchFamily="34" charset="0"/>
                <a:cs typeface="Arial" charset="0"/>
              </a:rPr>
              <a:t>Procent</a:t>
            </a:r>
            <a:endParaRPr lang="sv-SE" dirty="0">
              <a:latin typeface="Gill Sans MT" pitchFamily="34" charset="0"/>
              <a:cs typeface="Arial" charset="0"/>
            </a:endParaRPr>
          </a:p>
        </p:txBody>
      </p:sp>
      <p:sp>
        <p:nvSpPr>
          <p:cNvPr id="6" name="Text Box 13"/>
          <p:cNvSpPr txBox="1">
            <a:spLocks noChangeArrowheads="1"/>
          </p:cNvSpPr>
          <p:nvPr/>
        </p:nvSpPr>
        <p:spPr bwMode="auto">
          <a:xfrm>
            <a:off x="8715375" y="50800"/>
            <a:ext cx="427038" cy="276999"/>
          </a:xfrm>
          <a:prstGeom prst="rect">
            <a:avLst/>
          </a:prstGeom>
          <a:noFill/>
          <a:ln w="9525">
            <a:noFill/>
            <a:miter lim="800000"/>
            <a:headEnd/>
            <a:tailEnd/>
          </a:ln>
        </p:spPr>
        <p:txBody>
          <a:bodyPr>
            <a:spAutoFit/>
          </a:bodyPr>
          <a:lstStyle/>
          <a:p>
            <a:pPr>
              <a:spcBef>
                <a:spcPct val="50000"/>
              </a:spcBef>
            </a:pPr>
            <a:r>
              <a:rPr lang="sv-SE" sz="1200" dirty="0" smtClean="0">
                <a:latin typeface="Gill Sans MT" pitchFamily="34" charset="0"/>
              </a:rPr>
              <a:t>7</a:t>
            </a:r>
            <a:endParaRPr lang="sv-SE" sz="1200" dirty="0">
              <a:latin typeface="Gill Sans MT" pitchFamily="34" charset="0"/>
            </a:endParaRPr>
          </a:p>
        </p:txBody>
      </p:sp>
    </p:spTree>
    <p:extLst>
      <p:ext uri="{BB962C8B-B14F-4D97-AF65-F5344CB8AC3E}">
        <p14:creationId xmlns:p14="http://schemas.microsoft.com/office/powerpoint/2010/main" val="141204589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2"/>
          <p:cNvSpPr>
            <a:spLocks noGrp="1" noChangeArrowheads="1"/>
          </p:cNvSpPr>
          <p:nvPr>
            <p:ph type="title" idx="4294967295"/>
          </p:nvPr>
        </p:nvSpPr>
        <p:spPr>
          <a:xfrm>
            <a:off x="214282" y="124510"/>
            <a:ext cx="8715436" cy="1143000"/>
          </a:xfrm>
          <a:noFill/>
          <a:ln w="25400">
            <a:noFill/>
          </a:ln>
        </p:spPr>
        <p:txBody>
          <a:bodyPr/>
          <a:lstStyle/>
          <a:p>
            <a:r>
              <a:rPr lang="sv-SE" sz="2200" b="1" dirty="0" smtClean="0">
                <a:latin typeface="Gill Sans MT" pitchFamily="34" charset="0"/>
                <a:ea typeface="Geneva" pitchFamily="34" charset="0"/>
                <a:cs typeface="Geneva" pitchFamily="34" charset="0"/>
              </a:rPr>
              <a:t>Andelen elever i årskurs 9 och gymnasiets år 2 som rökt </a:t>
            </a:r>
            <a:br>
              <a:rPr lang="sv-SE" sz="2200" b="1" dirty="0" smtClean="0">
                <a:latin typeface="Gill Sans MT" pitchFamily="34" charset="0"/>
                <a:ea typeface="Geneva" pitchFamily="34" charset="0"/>
                <a:cs typeface="Geneva" pitchFamily="34" charset="0"/>
              </a:rPr>
            </a:br>
            <a:r>
              <a:rPr lang="sv-SE" sz="2200" b="1" dirty="0" smtClean="0">
                <a:latin typeface="Gill Sans MT" pitchFamily="34" charset="0"/>
                <a:ea typeface="Geneva" pitchFamily="34" charset="0"/>
                <a:cs typeface="Geneva" pitchFamily="34" charset="0"/>
              </a:rPr>
              <a:t>vattenpipa någon gång. 2014.</a:t>
            </a:r>
          </a:p>
        </p:txBody>
      </p:sp>
      <p:graphicFrame>
        <p:nvGraphicFramePr>
          <p:cNvPr id="11" name="Object 3"/>
          <p:cNvGraphicFramePr>
            <a:graphicFrameLocks noGrp="1" noChangeAspect="1"/>
          </p:cNvGraphicFramePr>
          <p:nvPr>
            <p:ph idx="4294967295"/>
            <p:extLst>
              <p:ext uri="{D42A27DB-BD31-4B8C-83A1-F6EECF244321}">
                <p14:modId xmlns:p14="http://schemas.microsoft.com/office/powerpoint/2010/main" val="3208296061"/>
              </p:ext>
            </p:extLst>
          </p:nvPr>
        </p:nvGraphicFramePr>
        <p:xfrm>
          <a:off x="428596" y="1357299"/>
          <a:ext cx="8031836" cy="4952021"/>
        </p:xfrm>
        <a:graphic>
          <a:graphicData uri="http://schemas.openxmlformats.org/drawingml/2006/chart">
            <c:chart xmlns:c="http://schemas.openxmlformats.org/drawingml/2006/chart" xmlns:r="http://schemas.openxmlformats.org/officeDocument/2006/relationships" r:id="rId3"/>
          </a:graphicData>
        </a:graphic>
      </p:graphicFrame>
      <p:sp>
        <p:nvSpPr>
          <p:cNvPr id="7" name="Text Box 5"/>
          <p:cNvSpPr txBox="1">
            <a:spLocks noChangeArrowheads="1"/>
          </p:cNvSpPr>
          <p:nvPr/>
        </p:nvSpPr>
        <p:spPr bwMode="auto">
          <a:xfrm>
            <a:off x="323528" y="985679"/>
            <a:ext cx="917880" cy="369332"/>
          </a:xfrm>
          <a:prstGeom prst="rect">
            <a:avLst/>
          </a:prstGeom>
          <a:noFill/>
          <a:ln w="9525">
            <a:noFill/>
            <a:miter lim="800000"/>
            <a:headEnd/>
            <a:tailEnd/>
          </a:ln>
        </p:spPr>
        <p:txBody>
          <a:bodyPr wrap="none" anchor="ctr">
            <a:spAutoFit/>
          </a:bodyPr>
          <a:lstStyle/>
          <a:p>
            <a:r>
              <a:rPr lang="sv-SE" dirty="0" smtClean="0">
                <a:latin typeface="Gill Sans MT" pitchFamily="34" charset="0"/>
                <a:cs typeface="Arial" charset="0"/>
              </a:rPr>
              <a:t>Procent</a:t>
            </a:r>
            <a:endParaRPr lang="sv-SE" dirty="0">
              <a:latin typeface="Gill Sans MT" pitchFamily="34" charset="0"/>
              <a:cs typeface="Arial" charset="0"/>
            </a:endParaRPr>
          </a:p>
        </p:txBody>
      </p:sp>
      <p:sp>
        <p:nvSpPr>
          <p:cNvPr id="6" name="Text Box 13"/>
          <p:cNvSpPr txBox="1">
            <a:spLocks noChangeArrowheads="1"/>
          </p:cNvSpPr>
          <p:nvPr/>
        </p:nvSpPr>
        <p:spPr bwMode="auto">
          <a:xfrm>
            <a:off x="8715375" y="50800"/>
            <a:ext cx="427038" cy="276999"/>
          </a:xfrm>
          <a:prstGeom prst="rect">
            <a:avLst/>
          </a:prstGeom>
          <a:noFill/>
          <a:ln w="9525">
            <a:noFill/>
            <a:miter lim="800000"/>
            <a:headEnd/>
            <a:tailEnd/>
          </a:ln>
        </p:spPr>
        <p:txBody>
          <a:bodyPr>
            <a:spAutoFit/>
          </a:bodyPr>
          <a:lstStyle/>
          <a:p>
            <a:pPr>
              <a:spcBef>
                <a:spcPct val="50000"/>
              </a:spcBef>
            </a:pPr>
            <a:r>
              <a:rPr lang="sv-SE" sz="1200" dirty="0">
                <a:latin typeface="Gill Sans MT" pitchFamily="34" charset="0"/>
              </a:rPr>
              <a:t>8</a:t>
            </a:r>
          </a:p>
        </p:txBody>
      </p:sp>
    </p:spTree>
    <p:extLst>
      <p:ext uri="{BB962C8B-B14F-4D97-AF65-F5344CB8AC3E}">
        <p14:creationId xmlns:p14="http://schemas.microsoft.com/office/powerpoint/2010/main" val="420004549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1" name="Rectangle 2"/>
          <p:cNvSpPr>
            <a:spLocks noGrp="1" noChangeArrowheads="1"/>
          </p:cNvSpPr>
          <p:nvPr>
            <p:ph type="title" idx="4294967295"/>
          </p:nvPr>
        </p:nvSpPr>
        <p:spPr>
          <a:xfrm>
            <a:off x="214282" y="274638"/>
            <a:ext cx="8472518" cy="939800"/>
          </a:xfrm>
          <a:noFill/>
          <a:ln w="25400">
            <a:noFill/>
          </a:ln>
        </p:spPr>
        <p:txBody>
          <a:bodyPr/>
          <a:lstStyle/>
          <a:p>
            <a:r>
              <a:rPr lang="sv-SE" sz="2500" b="1" dirty="0" smtClean="0">
                <a:latin typeface="Gill Sans MT" pitchFamily="34" charset="0"/>
                <a:ea typeface="Geneva" pitchFamily="34" charset="0"/>
                <a:cs typeface="Geneva" pitchFamily="34" charset="0"/>
              </a:rPr>
              <a:t>Andelen elever i årskurs 9 och gymnasiets år 2 </a:t>
            </a:r>
            <a:br>
              <a:rPr lang="sv-SE" sz="2500" b="1" dirty="0" smtClean="0">
                <a:latin typeface="Gill Sans MT" pitchFamily="34" charset="0"/>
                <a:ea typeface="Geneva" pitchFamily="34" charset="0"/>
                <a:cs typeface="Geneva" pitchFamily="34" charset="0"/>
              </a:rPr>
            </a:br>
            <a:r>
              <a:rPr lang="sv-SE" sz="2500" b="1" dirty="0" smtClean="0">
                <a:latin typeface="Gill Sans MT" pitchFamily="34" charset="0"/>
                <a:ea typeface="Geneva" pitchFamily="34" charset="0"/>
                <a:cs typeface="Geneva" pitchFamily="34" charset="0"/>
              </a:rPr>
              <a:t>som någon gång använt narkotika, efter kön. 1971–2014.</a:t>
            </a:r>
            <a:endParaRPr lang="sv-SE" sz="2500" dirty="0" smtClean="0">
              <a:latin typeface="Gill Sans MT" pitchFamily="34" charset="0"/>
              <a:ea typeface="Geneva" pitchFamily="34" charset="0"/>
              <a:cs typeface="Geneva" pitchFamily="34" charset="0"/>
            </a:endParaRPr>
          </a:p>
        </p:txBody>
      </p:sp>
      <p:graphicFrame>
        <p:nvGraphicFramePr>
          <p:cNvPr id="8" name="Object 0"/>
          <p:cNvGraphicFramePr>
            <a:graphicFrameLocks noGrp="1" noChangeAspect="1"/>
          </p:cNvGraphicFramePr>
          <p:nvPr>
            <p:ph idx="4294967295"/>
            <p:extLst>
              <p:ext uri="{D42A27DB-BD31-4B8C-83A1-F6EECF244321}">
                <p14:modId xmlns:p14="http://schemas.microsoft.com/office/powerpoint/2010/main" val="3239599881"/>
              </p:ext>
            </p:extLst>
          </p:nvPr>
        </p:nvGraphicFramePr>
        <p:xfrm>
          <a:off x="357158" y="1428736"/>
          <a:ext cx="8072494" cy="4621227"/>
        </p:xfrm>
        <a:graphic>
          <a:graphicData uri="http://schemas.openxmlformats.org/drawingml/2006/chart">
            <c:chart xmlns:c="http://schemas.openxmlformats.org/drawingml/2006/chart" xmlns:r="http://schemas.openxmlformats.org/officeDocument/2006/relationships" r:id="rId3"/>
          </a:graphicData>
        </a:graphic>
      </p:graphicFrame>
      <p:sp>
        <p:nvSpPr>
          <p:cNvPr id="37893" name="Text Box 6"/>
          <p:cNvSpPr txBox="1">
            <a:spLocks noChangeArrowheads="1"/>
          </p:cNvSpPr>
          <p:nvPr/>
        </p:nvSpPr>
        <p:spPr bwMode="auto">
          <a:xfrm>
            <a:off x="214282" y="1340768"/>
            <a:ext cx="1071570" cy="369332"/>
          </a:xfrm>
          <a:prstGeom prst="rect">
            <a:avLst/>
          </a:prstGeom>
          <a:noFill/>
          <a:ln w="9525">
            <a:noFill/>
            <a:miter lim="800000"/>
            <a:headEnd/>
            <a:tailEnd/>
          </a:ln>
        </p:spPr>
        <p:txBody>
          <a:bodyPr wrap="square" anchor="ctr">
            <a:spAutoFit/>
          </a:bodyPr>
          <a:lstStyle/>
          <a:p>
            <a:r>
              <a:rPr lang="sv-SE" sz="1700" dirty="0" smtClean="0">
                <a:latin typeface="Arial" pitchFamily="34" charset="0"/>
              </a:rPr>
              <a:t> </a:t>
            </a:r>
            <a:r>
              <a:rPr lang="sv-SE" dirty="0" smtClean="0">
                <a:latin typeface="Gill Sans MT" pitchFamily="34" charset="0"/>
              </a:rPr>
              <a:t>Procent</a:t>
            </a:r>
            <a:endParaRPr lang="sv-SE" dirty="0">
              <a:latin typeface="Gill Sans MT" pitchFamily="34" charset="0"/>
            </a:endParaRPr>
          </a:p>
        </p:txBody>
      </p:sp>
      <p:sp>
        <p:nvSpPr>
          <p:cNvPr id="37895" name="Text Box 13"/>
          <p:cNvSpPr txBox="1">
            <a:spLocks noChangeArrowheads="1"/>
          </p:cNvSpPr>
          <p:nvPr/>
        </p:nvSpPr>
        <p:spPr bwMode="auto">
          <a:xfrm>
            <a:off x="8715375" y="50800"/>
            <a:ext cx="427038" cy="276999"/>
          </a:xfrm>
          <a:prstGeom prst="rect">
            <a:avLst/>
          </a:prstGeom>
          <a:noFill/>
          <a:ln w="9525">
            <a:noFill/>
            <a:miter lim="800000"/>
            <a:headEnd/>
            <a:tailEnd/>
          </a:ln>
        </p:spPr>
        <p:txBody>
          <a:bodyPr>
            <a:spAutoFit/>
          </a:bodyPr>
          <a:lstStyle/>
          <a:p>
            <a:pPr>
              <a:spcBef>
                <a:spcPct val="50000"/>
              </a:spcBef>
            </a:pPr>
            <a:r>
              <a:rPr lang="sv-SE" sz="1200" dirty="0" smtClean="0">
                <a:latin typeface="Gill Sans MT" pitchFamily="34" charset="0"/>
              </a:rPr>
              <a:t>   9</a:t>
            </a:r>
            <a:endParaRPr lang="sv-SE" sz="1200" dirty="0">
              <a:latin typeface="Gill Sans MT" pitchFamily="34"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1" name="Rectangle 2"/>
          <p:cNvSpPr>
            <a:spLocks noGrp="1" noChangeArrowheads="1"/>
          </p:cNvSpPr>
          <p:nvPr>
            <p:ph type="title" idx="4294967295"/>
          </p:nvPr>
        </p:nvSpPr>
        <p:spPr>
          <a:xfrm>
            <a:off x="21754" y="400968"/>
            <a:ext cx="9001000" cy="939800"/>
          </a:xfrm>
          <a:noFill/>
          <a:ln w="25400">
            <a:noFill/>
          </a:ln>
        </p:spPr>
        <p:txBody>
          <a:bodyPr/>
          <a:lstStyle/>
          <a:p>
            <a:r>
              <a:rPr lang="sv-SE" sz="2500" b="1" dirty="0" smtClean="0">
                <a:latin typeface="Gill Sans MT" pitchFamily="34" charset="0"/>
                <a:ea typeface="Geneva" pitchFamily="34" charset="0"/>
                <a:cs typeface="Geneva" pitchFamily="34" charset="0"/>
              </a:rPr>
              <a:t>Andelen elever i årskurs 9 och gymnasiets år 2 som </a:t>
            </a:r>
            <a:br>
              <a:rPr lang="sv-SE" sz="2500" b="1" dirty="0" smtClean="0">
                <a:latin typeface="Gill Sans MT" pitchFamily="34" charset="0"/>
                <a:ea typeface="Geneva" pitchFamily="34" charset="0"/>
                <a:cs typeface="Geneva" pitchFamily="34" charset="0"/>
              </a:rPr>
            </a:br>
            <a:r>
              <a:rPr lang="sv-SE" sz="2500" b="1" dirty="0" smtClean="0">
                <a:latin typeface="Gill Sans MT" pitchFamily="34" charset="0"/>
                <a:ea typeface="Geneva" pitchFamily="34" charset="0"/>
                <a:cs typeface="Geneva" pitchFamily="34" charset="0"/>
              </a:rPr>
              <a:t>uppgett att de använt narkotika de senaste 30 dagarna (endast </a:t>
            </a:r>
            <a:r>
              <a:rPr lang="sv-SE" sz="2500" b="1" dirty="0">
                <a:latin typeface="Gill Sans MT" pitchFamily="34" charset="0"/>
                <a:ea typeface="Geneva" pitchFamily="34" charset="0"/>
                <a:cs typeface="Geneva" pitchFamily="34" charset="0"/>
              </a:rPr>
              <a:t>cannabis 1986–1997</a:t>
            </a:r>
            <a:r>
              <a:rPr lang="sv-SE" sz="2500" b="1" dirty="0" smtClean="0">
                <a:latin typeface="Gill Sans MT" pitchFamily="34" charset="0"/>
                <a:ea typeface="Geneva" pitchFamily="34" charset="0"/>
                <a:cs typeface="Geneva" pitchFamily="34" charset="0"/>
              </a:rPr>
              <a:t>) resp. fler än 20 gånger. </a:t>
            </a:r>
            <a:br>
              <a:rPr lang="sv-SE" sz="2500" b="1" dirty="0" smtClean="0">
                <a:latin typeface="Gill Sans MT" pitchFamily="34" charset="0"/>
                <a:ea typeface="Geneva" pitchFamily="34" charset="0"/>
                <a:cs typeface="Geneva" pitchFamily="34" charset="0"/>
              </a:rPr>
            </a:br>
            <a:r>
              <a:rPr lang="sv-SE" sz="2500" b="1" dirty="0" smtClean="0">
                <a:latin typeface="Gill Sans MT" pitchFamily="34" charset="0"/>
                <a:ea typeface="Geneva" pitchFamily="34" charset="0"/>
                <a:cs typeface="Geneva" pitchFamily="34" charset="0"/>
              </a:rPr>
              <a:t>1971–2014.</a:t>
            </a:r>
            <a:endParaRPr lang="sv-SE" sz="2500" dirty="0" smtClean="0">
              <a:latin typeface="Gill Sans MT" pitchFamily="34" charset="0"/>
              <a:ea typeface="Geneva" pitchFamily="34" charset="0"/>
              <a:cs typeface="Geneva" pitchFamily="34" charset="0"/>
            </a:endParaRPr>
          </a:p>
        </p:txBody>
      </p:sp>
      <p:graphicFrame>
        <p:nvGraphicFramePr>
          <p:cNvPr id="8" name="Object 0"/>
          <p:cNvGraphicFramePr>
            <a:graphicFrameLocks noGrp="1" noChangeAspect="1"/>
          </p:cNvGraphicFramePr>
          <p:nvPr>
            <p:ph idx="4294967295"/>
            <p:extLst>
              <p:ext uri="{D42A27DB-BD31-4B8C-83A1-F6EECF244321}">
                <p14:modId xmlns:p14="http://schemas.microsoft.com/office/powerpoint/2010/main" val="315666273"/>
              </p:ext>
            </p:extLst>
          </p:nvPr>
        </p:nvGraphicFramePr>
        <p:xfrm>
          <a:off x="357158" y="1428736"/>
          <a:ext cx="8072494" cy="4621227"/>
        </p:xfrm>
        <a:graphic>
          <a:graphicData uri="http://schemas.openxmlformats.org/drawingml/2006/chart">
            <c:chart xmlns:c="http://schemas.openxmlformats.org/drawingml/2006/chart" xmlns:r="http://schemas.openxmlformats.org/officeDocument/2006/relationships" r:id="rId3"/>
          </a:graphicData>
        </a:graphic>
      </p:graphicFrame>
      <p:sp>
        <p:nvSpPr>
          <p:cNvPr id="37893" name="Text Box 6"/>
          <p:cNvSpPr txBox="1">
            <a:spLocks noChangeArrowheads="1"/>
          </p:cNvSpPr>
          <p:nvPr/>
        </p:nvSpPr>
        <p:spPr bwMode="auto">
          <a:xfrm>
            <a:off x="214282" y="1340768"/>
            <a:ext cx="1071570" cy="369332"/>
          </a:xfrm>
          <a:prstGeom prst="rect">
            <a:avLst/>
          </a:prstGeom>
          <a:noFill/>
          <a:ln w="9525">
            <a:noFill/>
            <a:miter lim="800000"/>
            <a:headEnd/>
            <a:tailEnd/>
          </a:ln>
        </p:spPr>
        <p:txBody>
          <a:bodyPr wrap="square" anchor="ctr">
            <a:spAutoFit/>
          </a:bodyPr>
          <a:lstStyle/>
          <a:p>
            <a:r>
              <a:rPr lang="sv-SE" sz="1700" dirty="0" smtClean="0">
                <a:latin typeface="Arial" pitchFamily="34" charset="0"/>
              </a:rPr>
              <a:t> </a:t>
            </a:r>
            <a:r>
              <a:rPr lang="sv-SE" dirty="0" smtClean="0">
                <a:latin typeface="Gill Sans MT" pitchFamily="34" charset="0"/>
              </a:rPr>
              <a:t>Procent</a:t>
            </a:r>
            <a:endParaRPr lang="sv-SE" dirty="0">
              <a:latin typeface="Gill Sans MT" pitchFamily="34" charset="0"/>
            </a:endParaRPr>
          </a:p>
        </p:txBody>
      </p:sp>
      <p:sp>
        <p:nvSpPr>
          <p:cNvPr id="37895" name="Text Box 13"/>
          <p:cNvSpPr txBox="1">
            <a:spLocks noChangeArrowheads="1"/>
          </p:cNvSpPr>
          <p:nvPr/>
        </p:nvSpPr>
        <p:spPr bwMode="auto">
          <a:xfrm>
            <a:off x="8686800" y="50800"/>
            <a:ext cx="455613" cy="276999"/>
          </a:xfrm>
          <a:prstGeom prst="rect">
            <a:avLst/>
          </a:prstGeom>
          <a:noFill/>
          <a:ln w="9525">
            <a:noFill/>
            <a:miter lim="800000"/>
            <a:headEnd/>
            <a:tailEnd/>
          </a:ln>
        </p:spPr>
        <p:txBody>
          <a:bodyPr wrap="square">
            <a:spAutoFit/>
          </a:bodyPr>
          <a:lstStyle/>
          <a:p>
            <a:pPr>
              <a:spcBef>
                <a:spcPct val="50000"/>
              </a:spcBef>
            </a:pPr>
            <a:r>
              <a:rPr lang="sv-SE" sz="1200" dirty="0" smtClean="0">
                <a:latin typeface="Gill Sans MT" pitchFamily="34" charset="0"/>
              </a:rPr>
              <a:t>10</a:t>
            </a:r>
            <a:endParaRPr lang="sv-SE" sz="1200" dirty="0">
              <a:latin typeface="Gill Sans MT" pitchFamily="34" charset="0"/>
            </a:endParaRPr>
          </a:p>
        </p:txBody>
      </p:sp>
    </p:spTree>
    <p:extLst>
      <p:ext uri="{BB962C8B-B14F-4D97-AF65-F5344CB8AC3E}">
        <p14:creationId xmlns:p14="http://schemas.microsoft.com/office/powerpoint/2010/main" val="10198613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2"/>
          <p:cNvSpPr>
            <a:spLocks noGrp="1" noChangeArrowheads="1"/>
          </p:cNvSpPr>
          <p:nvPr>
            <p:ph type="title" idx="4294967295"/>
          </p:nvPr>
        </p:nvSpPr>
        <p:spPr>
          <a:xfrm>
            <a:off x="214282" y="124510"/>
            <a:ext cx="8715436" cy="1143000"/>
          </a:xfrm>
          <a:noFill/>
          <a:ln w="25400">
            <a:noFill/>
          </a:ln>
        </p:spPr>
        <p:txBody>
          <a:bodyPr/>
          <a:lstStyle/>
          <a:p>
            <a:r>
              <a:rPr lang="sv-SE" sz="2200" b="1" dirty="0" smtClean="0">
                <a:latin typeface="Gill Sans MT" pitchFamily="34" charset="0"/>
                <a:ea typeface="Geneva" pitchFamily="34" charset="0"/>
                <a:cs typeface="Geneva" pitchFamily="34" charset="0"/>
              </a:rPr>
              <a:t>Erfarenhet av olika narkotikasorter bland elever som använt narkotika i årskurs 9 och gymnasiets år 2. 2014.</a:t>
            </a:r>
          </a:p>
        </p:txBody>
      </p:sp>
      <p:graphicFrame>
        <p:nvGraphicFramePr>
          <p:cNvPr id="11" name="Object 3"/>
          <p:cNvGraphicFramePr>
            <a:graphicFrameLocks noGrp="1" noChangeAspect="1"/>
          </p:cNvGraphicFramePr>
          <p:nvPr>
            <p:ph idx="4294967295"/>
            <p:extLst>
              <p:ext uri="{D42A27DB-BD31-4B8C-83A1-F6EECF244321}">
                <p14:modId xmlns:p14="http://schemas.microsoft.com/office/powerpoint/2010/main" val="1232521758"/>
              </p:ext>
            </p:extLst>
          </p:nvPr>
        </p:nvGraphicFramePr>
        <p:xfrm>
          <a:off x="428596" y="1357299"/>
          <a:ext cx="8031836" cy="4952021"/>
        </p:xfrm>
        <a:graphic>
          <a:graphicData uri="http://schemas.openxmlformats.org/drawingml/2006/chart">
            <c:chart xmlns:c="http://schemas.openxmlformats.org/drawingml/2006/chart" xmlns:r="http://schemas.openxmlformats.org/officeDocument/2006/relationships" r:id="rId3"/>
          </a:graphicData>
        </a:graphic>
      </p:graphicFrame>
      <p:sp>
        <p:nvSpPr>
          <p:cNvPr id="7172" name="Text Box 4"/>
          <p:cNvSpPr txBox="1">
            <a:spLocks noChangeArrowheads="1"/>
          </p:cNvSpPr>
          <p:nvPr/>
        </p:nvSpPr>
        <p:spPr bwMode="auto">
          <a:xfrm>
            <a:off x="8748464" y="50800"/>
            <a:ext cx="346324" cy="276999"/>
          </a:xfrm>
          <a:prstGeom prst="rect">
            <a:avLst/>
          </a:prstGeom>
          <a:noFill/>
          <a:ln w="9525">
            <a:noFill/>
            <a:miter lim="800000"/>
            <a:headEnd/>
            <a:tailEnd/>
          </a:ln>
        </p:spPr>
        <p:txBody>
          <a:bodyPr wrap="square">
            <a:spAutoFit/>
          </a:bodyPr>
          <a:lstStyle/>
          <a:p>
            <a:pPr>
              <a:spcBef>
                <a:spcPct val="50000"/>
              </a:spcBef>
            </a:pPr>
            <a:r>
              <a:rPr lang="sv-SE" sz="1200" dirty="0" smtClean="0">
                <a:latin typeface="Gill Sans MT" pitchFamily="34" charset="0"/>
              </a:rPr>
              <a:t>11</a:t>
            </a:r>
            <a:endParaRPr lang="sv-SE" sz="1200" dirty="0">
              <a:latin typeface="Gill Sans MT" pitchFamily="34" charset="0"/>
            </a:endParaRPr>
          </a:p>
        </p:txBody>
      </p:sp>
      <p:sp>
        <p:nvSpPr>
          <p:cNvPr id="7" name="Text Box 5"/>
          <p:cNvSpPr txBox="1">
            <a:spLocks noChangeArrowheads="1"/>
          </p:cNvSpPr>
          <p:nvPr/>
        </p:nvSpPr>
        <p:spPr bwMode="auto">
          <a:xfrm>
            <a:off x="323528" y="985679"/>
            <a:ext cx="917880" cy="369332"/>
          </a:xfrm>
          <a:prstGeom prst="rect">
            <a:avLst/>
          </a:prstGeom>
          <a:noFill/>
          <a:ln w="9525">
            <a:noFill/>
            <a:miter lim="800000"/>
            <a:headEnd/>
            <a:tailEnd/>
          </a:ln>
        </p:spPr>
        <p:txBody>
          <a:bodyPr wrap="none" anchor="ctr">
            <a:spAutoFit/>
          </a:bodyPr>
          <a:lstStyle/>
          <a:p>
            <a:r>
              <a:rPr lang="sv-SE" dirty="0" smtClean="0">
                <a:latin typeface="Gill Sans MT" pitchFamily="34" charset="0"/>
                <a:cs typeface="Arial" charset="0"/>
              </a:rPr>
              <a:t>Procent</a:t>
            </a:r>
            <a:endParaRPr lang="sv-SE" dirty="0">
              <a:latin typeface="Gill Sans MT" pitchFamily="34" charset="0"/>
              <a:cs typeface="Arial" charset="0"/>
            </a:endParaRPr>
          </a:p>
        </p:txBody>
      </p:sp>
    </p:spTree>
    <p:extLst>
      <p:ext uri="{BB962C8B-B14F-4D97-AF65-F5344CB8AC3E}">
        <p14:creationId xmlns:p14="http://schemas.microsoft.com/office/powerpoint/2010/main" val="8392614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2"/>
          <p:cNvSpPr>
            <a:spLocks noGrp="1" noChangeArrowheads="1"/>
          </p:cNvSpPr>
          <p:nvPr>
            <p:ph type="title" idx="4294967295"/>
          </p:nvPr>
        </p:nvSpPr>
        <p:spPr>
          <a:xfrm>
            <a:off x="214282" y="124510"/>
            <a:ext cx="8715436" cy="1143000"/>
          </a:xfrm>
          <a:noFill/>
          <a:ln w="25400">
            <a:noFill/>
          </a:ln>
        </p:spPr>
        <p:txBody>
          <a:bodyPr/>
          <a:lstStyle/>
          <a:p>
            <a:r>
              <a:rPr lang="sv-SE" sz="2200" b="1" dirty="0" smtClean="0">
                <a:latin typeface="Gill Sans MT" pitchFamily="34" charset="0"/>
                <a:ea typeface="Geneva" pitchFamily="34" charset="0"/>
                <a:cs typeface="Geneva" pitchFamily="34" charset="0"/>
              </a:rPr>
              <a:t>Andelen elever i årskurs 9 och gymnasiets år 2 som använt </a:t>
            </a:r>
            <a:br>
              <a:rPr lang="sv-SE" sz="2200" b="1" dirty="0" smtClean="0">
                <a:latin typeface="Gill Sans MT" pitchFamily="34" charset="0"/>
                <a:ea typeface="Geneva" pitchFamily="34" charset="0"/>
                <a:cs typeface="Geneva" pitchFamily="34" charset="0"/>
              </a:rPr>
            </a:br>
            <a:r>
              <a:rPr lang="sv-SE" sz="2200" b="1" dirty="0" smtClean="0">
                <a:latin typeface="Gill Sans MT" pitchFamily="34" charset="0"/>
                <a:ea typeface="Geneva" pitchFamily="34" charset="0"/>
                <a:cs typeface="Geneva" pitchFamily="34" charset="0"/>
              </a:rPr>
              <a:t>nätdroger någon gång. 2014.</a:t>
            </a:r>
          </a:p>
        </p:txBody>
      </p:sp>
      <p:graphicFrame>
        <p:nvGraphicFramePr>
          <p:cNvPr id="11" name="Object 3"/>
          <p:cNvGraphicFramePr>
            <a:graphicFrameLocks noGrp="1" noChangeAspect="1"/>
          </p:cNvGraphicFramePr>
          <p:nvPr>
            <p:ph idx="4294967295"/>
            <p:extLst>
              <p:ext uri="{D42A27DB-BD31-4B8C-83A1-F6EECF244321}">
                <p14:modId xmlns:p14="http://schemas.microsoft.com/office/powerpoint/2010/main" val="625182494"/>
              </p:ext>
            </p:extLst>
          </p:nvPr>
        </p:nvGraphicFramePr>
        <p:xfrm>
          <a:off x="428596" y="1357299"/>
          <a:ext cx="8031836" cy="4952021"/>
        </p:xfrm>
        <a:graphic>
          <a:graphicData uri="http://schemas.openxmlformats.org/drawingml/2006/chart">
            <c:chart xmlns:c="http://schemas.openxmlformats.org/drawingml/2006/chart" xmlns:r="http://schemas.openxmlformats.org/officeDocument/2006/relationships" r:id="rId3"/>
          </a:graphicData>
        </a:graphic>
      </p:graphicFrame>
      <p:sp>
        <p:nvSpPr>
          <p:cNvPr id="7" name="Text Box 5"/>
          <p:cNvSpPr txBox="1">
            <a:spLocks noChangeArrowheads="1"/>
          </p:cNvSpPr>
          <p:nvPr/>
        </p:nvSpPr>
        <p:spPr bwMode="auto">
          <a:xfrm>
            <a:off x="323528" y="985679"/>
            <a:ext cx="917880" cy="369332"/>
          </a:xfrm>
          <a:prstGeom prst="rect">
            <a:avLst/>
          </a:prstGeom>
          <a:noFill/>
          <a:ln w="9525">
            <a:noFill/>
            <a:miter lim="800000"/>
            <a:headEnd/>
            <a:tailEnd/>
          </a:ln>
        </p:spPr>
        <p:txBody>
          <a:bodyPr wrap="none" anchor="ctr">
            <a:spAutoFit/>
          </a:bodyPr>
          <a:lstStyle/>
          <a:p>
            <a:r>
              <a:rPr lang="sv-SE" dirty="0" smtClean="0">
                <a:latin typeface="Gill Sans MT" pitchFamily="34" charset="0"/>
                <a:cs typeface="Arial" charset="0"/>
              </a:rPr>
              <a:t>Procent</a:t>
            </a:r>
            <a:endParaRPr lang="sv-SE" dirty="0">
              <a:latin typeface="Gill Sans MT" pitchFamily="34" charset="0"/>
              <a:cs typeface="Arial" charset="0"/>
            </a:endParaRPr>
          </a:p>
        </p:txBody>
      </p:sp>
      <p:sp>
        <p:nvSpPr>
          <p:cNvPr id="6" name="Text Box 13"/>
          <p:cNvSpPr txBox="1">
            <a:spLocks noChangeArrowheads="1"/>
          </p:cNvSpPr>
          <p:nvPr/>
        </p:nvSpPr>
        <p:spPr bwMode="auto">
          <a:xfrm>
            <a:off x="8715375" y="50800"/>
            <a:ext cx="427038" cy="276999"/>
          </a:xfrm>
          <a:prstGeom prst="rect">
            <a:avLst/>
          </a:prstGeom>
          <a:noFill/>
          <a:ln w="9525">
            <a:noFill/>
            <a:miter lim="800000"/>
            <a:headEnd/>
            <a:tailEnd/>
          </a:ln>
        </p:spPr>
        <p:txBody>
          <a:bodyPr>
            <a:spAutoFit/>
          </a:bodyPr>
          <a:lstStyle/>
          <a:p>
            <a:pPr>
              <a:spcBef>
                <a:spcPct val="50000"/>
              </a:spcBef>
            </a:pPr>
            <a:r>
              <a:rPr lang="sv-SE" sz="1200" dirty="0" smtClean="0">
                <a:latin typeface="Gill Sans MT" pitchFamily="34" charset="0"/>
              </a:rPr>
              <a:t>12</a:t>
            </a:r>
            <a:endParaRPr lang="sv-SE" sz="1200" dirty="0">
              <a:latin typeface="Gill Sans MT" pitchFamily="34" charset="0"/>
            </a:endParaRPr>
          </a:p>
        </p:txBody>
      </p:sp>
    </p:spTree>
    <p:extLst>
      <p:ext uri="{BB962C8B-B14F-4D97-AF65-F5344CB8AC3E}">
        <p14:creationId xmlns:p14="http://schemas.microsoft.com/office/powerpoint/2010/main" val="414325763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1" name="Rectangle 2"/>
          <p:cNvSpPr>
            <a:spLocks noGrp="1" noChangeArrowheads="1"/>
          </p:cNvSpPr>
          <p:nvPr>
            <p:ph type="title" idx="4294967295"/>
          </p:nvPr>
        </p:nvSpPr>
        <p:spPr>
          <a:xfrm>
            <a:off x="214282" y="274638"/>
            <a:ext cx="8472518" cy="939800"/>
          </a:xfrm>
          <a:noFill/>
          <a:ln w="25400">
            <a:noFill/>
          </a:ln>
        </p:spPr>
        <p:txBody>
          <a:bodyPr/>
          <a:lstStyle/>
          <a:p>
            <a:r>
              <a:rPr lang="sv-SE" sz="2500" b="1" dirty="0" smtClean="0">
                <a:latin typeface="Gill Sans MT" pitchFamily="34" charset="0"/>
                <a:ea typeface="Geneva" pitchFamily="34" charset="0"/>
                <a:cs typeface="Geneva" pitchFamily="34" charset="0"/>
              </a:rPr>
              <a:t> Andelen elever i årskurs 9 och gymnasiets år 2 som sniffat någon gång. Procentuell fördelning efter kön. </a:t>
            </a:r>
            <a:br>
              <a:rPr lang="sv-SE" sz="2500" b="1" dirty="0" smtClean="0">
                <a:latin typeface="Gill Sans MT" pitchFamily="34" charset="0"/>
                <a:ea typeface="Geneva" pitchFamily="34" charset="0"/>
                <a:cs typeface="Geneva" pitchFamily="34" charset="0"/>
              </a:rPr>
            </a:br>
            <a:r>
              <a:rPr lang="sv-SE" sz="2500" b="1" dirty="0" smtClean="0">
                <a:latin typeface="Gill Sans MT" pitchFamily="34" charset="0"/>
                <a:ea typeface="Geneva" pitchFamily="34" charset="0"/>
                <a:cs typeface="Geneva" pitchFamily="34" charset="0"/>
              </a:rPr>
              <a:t>1971–2014.</a:t>
            </a:r>
            <a:endParaRPr lang="sv-SE" sz="2500" dirty="0" smtClean="0">
              <a:latin typeface="Gill Sans MT" pitchFamily="34" charset="0"/>
              <a:ea typeface="Geneva" pitchFamily="34" charset="0"/>
              <a:cs typeface="Geneva" pitchFamily="34" charset="0"/>
            </a:endParaRPr>
          </a:p>
        </p:txBody>
      </p:sp>
      <p:graphicFrame>
        <p:nvGraphicFramePr>
          <p:cNvPr id="8" name="Object 0"/>
          <p:cNvGraphicFramePr>
            <a:graphicFrameLocks noGrp="1" noChangeAspect="1"/>
          </p:cNvGraphicFramePr>
          <p:nvPr>
            <p:ph idx="4294967295"/>
            <p:extLst>
              <p:ext uri="{D42A27DB-BD31-4B8C-83A1-F6EECF244321}">
                <p14:modId xmlns:p14="http://schemas.microsoft.com/office/powerpoint/2010/main" val="865251172"/>
              </p:ext>
            </p:extLst>
          </p:nvPr>
        </p:nvGraphicFramePr>
        <p:xfrm>
          <a:off x="357158" y="1428736"/>
          <a:ext cx="8247290" cy="4621227"/>
        </p:xfrm>
        <a:graphic>
          <a:graphicData uri="http://schemas.openxmlformats.org/drawingml/2006/chart">
            <c:chart xmlns:c="http://schemas.openxmlformats.org/drawingml/2006/chart" xmlns:r="http://schemas.openxmlformats.org/officeDocument/2006/relationships" r:id="rId3"/>
          </a:graphicData>
        </a:graphic>
      </p:graphicFrame>
      <p:sp>
        <p:nvSpPr>
          <p:cNvPr id="37893" name="Text Box 6"/>
          <p:cNvSpPr txBox="1">
            <a:spLocks noChangeArrowheads="1"/>
          </p:cNvSpPr>
          <p:nvPr/>
        </p:nvSpPr>
        <p:spPr bwMode="auto">
          <a:xfrm>
            <a:off x="251520" y="1268760"/>
            <a:ext cx="1071570" cy="369332"/>
          </a:xfrm>
          <a:prstGeom prst="rect">
            <a:avLst/>
          </a:prstGeom>
          <a:noFill/>
          <a:ln w="9525">
            <a:noFill/>
            <a:miter lim="800000"/>
            <a:headEnd/>
            <a:tailEnd/>
          </a:ln>
        </p:spPr>
        <p:txBody>
          <a:bodyPr wrap="square" anchor="ctr">
            <a:spAutoFit/>
          </a:bodyPr>
          <a:lstStyle/>
          <a:p>
            <a:r>
              <a:rPr lang="sv-SE" dirty="0" smtClean="0">
                <a:latin typeface="Gill Sans MT" pitchFamily="34" charset="0"/>
              </a:rPr>
              <a:t> Procent</a:t>
            </a:r>
            <a:endParaRPr lang="sv-SE" dirty="0">
              <a:latin typeface="Gill Sans MT" pitchFamily="34" charset="0"/>
            </a:endParaRPr>
          </a:p>
        </p:txBody>
      </p:sp>
      <p:sp>
        <p:nvSpPr>
          <p:cNvPr id="37895" name="Text Box 13"/>
          <p:cNvSpPr txBox="1">
            <a:spLocks noChangeArrowheads="1"/>
          </p:cNvSpPr>
          <p:nvPr/>
        </p:nvSpPr>
        <p:spPr bwMode="auto">
          <a:xfrm>
            <a:off x="8715375" y="50800"/>
            <a:ext cx="427038" cy="276999"/>
          </a:xfrm>
          <a:prstGeom prst="rect">
            <a:avLst/>
          </a:prstGeom>
          <a:noFill/>
          <a:ln w="9525">
            <a:noFill/>
            <a:miter lim="800000"/>
            <a:headEnd/>
            <a:tailEnd/>
          </a:ln>
        </p:spPr>
        <p:txBody>
          <a:bodyPr>
            <a:spAutoFit/>
          </a:bodyPr>
          <a:lstStyle/>
          <a:p>
            <a:pPr>
              <a:spcBef>
                <a:spcPct val="50000"/>
              </a:spcBef>
            </a:pPr>
            <a:r>
              <a:rPr lang="sv-SE" sz="1200" dirty="0" smtClean="0">
                <a:latin typeface="Gill Sans MT" pitchFamily="34" charset="0"/>
              </a:rPr>
              <a:t>13</a:t>
            </a:r>
            <a:endParaRPr lang="sv-SE" sz="1200" dirty="0">
              <a:latin typeface="Gill Sans MT" pitchFamily="34" charset="0"/>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2"/>
          <p:cNvSpPr>
            <a:spLocks noGrp="1" noChangeArrowheads="1"/>
          </p:cNvSpPr>
          <p:nvPr>
            <p:ph type="title" idx="4294967295"/>
          </p:nvPr>
        </p:nvSpPr>
        <p:spPr>
          <a:xfrm>
            <a:off x="214282" y="124510"/>
            <a:ext cx="8715436" cy="1143000"/>
          </a:xfrm>
          <a:noFill/>
          <a:ln w="25400">
            <a:noFill/>
          </a:ln>
        </p:spPr>
        <p:txBody>
          <a:bodyPr/>
          <a:lstStyle/>
          <a:p>
            <a:r>
              <a:rPr lang="sv-SE" sz="2200" b="1" dirty="0" smtClean="0">
                <a:latin typeface="Gill Sans MT" pitchFamily="34" charset="0"/>
                <a:ea typeface="Geneva" pitchFamily="34" charset="0"/>
                <a:cs typeface="Geneva" pitchFamily="34" charset="0"/>
              </a:rPr>
              <a:t>Andelen elever i årskurs 9 och gymnasiets år 2 som använt </a:t>
            </a:r>
            <a:br>
              <a:rPr lang="sv-SE" sz="2200" b="1" dirty="0" smtClean="0">
                <a:latin typeface="Gill Sans MT" pitchFamily="34" charset="0"/>
                <a:ea typeface="Geneva" pitchFamily="34" charset="0"/>
                <a:cs typeface="Geneva" pitchFamily="34" charset="0"/>
              </a:rPr>
            </a:br>
            <a:r>
              <a:rPr lang="sv-SE" sz="2200" b="1" dirty="0" smtClean="0">
                <a:latin typeface="Gill Sans MT" pitchFamily="34" charset="0"/>
                <a:ea typeface="Geneva" pitchFamily="34" charset="0"/>
                <a:cs typeface="Geneva" pitchFamily="34" charset="0"/>
              </a:rPr>
              <a:t>anabola steroider någon gång, senaste 12 månaderna respektive senaste 30 dagarna. 2014.</a:t>
            </a:r>
          </a:p>
        </p:txBody>
      </p:sp>
      <p:graphicFrame>
        <p:nvGraphicFramePr>
          <p:cNvPr id="11" name="Object 3"/>
          <p:cNvGraphicFramePr>
            <a:graphicFrameLocks noGrp="1" noChangeAspect="1"/>
          </p:cNvGraphicFramePr>
          <p:nvPr>
            <p:ph idx="4294967295"/>
            <p:extLst>
              <p:ext uri="{D42A27DB-BD31-4B8C-83A1-F6EECF244321}">
                <p14:modId xmlns:p14="http://schemas.microsoft.com/office/powerpoint/2010/main" val="2539458784"/>
              </p:ext>
            </p:extLst>
          </p:nvPr>
        </p:nvGraphicFramePr>
        <p:xfrm>
          <a:off x="428596" y="1357299"/>
          <a:ext cx="8031836" cy="4952021"/>
        </p:xfrm>
        <a:graphic>
          <a:graphicData uri="http://schemas.openxmlformats.org/drawingml/2006/chart">
            <c:chart xmlns:c="http://schemas.openxmlformats.org/drawingml/2006/chart" xmlns:r="http://schemas.openxmlformats.org/officeDocument/2006/relationships" r:id="rId3"/>
          </a:graphicData>
        </a:graphic>
      </p:graphicFrame>
      <p:sp>
        <p:nvSpPr>
          <p:cNvPr id="7" name="Text Box 5"/>
          <p:cNvSpPr txBox="1">
            <a:spLocks noChangeArrowheads="1"/>
          </p:cNvSpPr>
          <p:nvPr/>
        </p:nvSpPr>
        <p:spPr bwMode="auto">
          <a:xfrm>
            <a:off x="323528" y="985679"/>
            <a:ext cx="917880" cy="369332"/>
          </a:xfrm>
          <a:prstGeom prst="rect">
            <a:avLst/>
          </a:prstGeom>
          <a:noFill/>
          <a:ln w="9525">
            <a:noFill/>
            <a:miter lim="800000"/>
            <a:headEnd/>
            <a:tailEnd/>
          </a:ln>
        </p:spPr>
        <p:txBody>
          <a:bodyPr wrap="none" anchor="ctr">
            <a:spAutoFit/>
          </a:bodyPr>
          <a:lstStyle/>
          <a:p>
            <a:r>
              <a:rPr lang="sv-SE" dirty="0" smtClean="0">
                <a:latin typeface="Gill Sans MT" pitchFamily="34" charset="0"/>
                <a:cs typeface="Arial" charset="0"/>
              </a:rPr>
              <a:t>Procent</a:t>
            </a:r>
            <a:endParaRPr lang="sv-SE" dirty="0">
              <a:latin typeface="Gill Sans MT" pitchFamily="34" charset="0"/>
              <a:cs typeface="Arial" charset="0"/>
            </a:endParaRPr>
          </a:p>
        </p:txBody>
      </p:sp>
      <p:sp>
        <p:nvSpPr>
          <p:cNvPr id="6" name="Text Box 13"/>
          <p:cNvSpPr txBox="1">
            <a:spLocks noChangeArrowheads="1"/>
          </p:cNvSpPr>
          <p:nvPr/>
        </p:nvSpPr>
        <p:spPr bwMode="auto">
          <a:xfrm>
            <a:off x="8715375" y="50800"/>
            <a:ext cx="427038" cy="276999"/>
          </a:xfrm>
          <a:prstGeom prst="rect">
            <a:avLst/>
          </a:prstGeom>
          <a:noFill/>
          <a:ln w="9525">
            <a:noFill/>
            <a:miter lim="800000"/>
            <a:headEnd/>
            <a:tailEnd/>
          </a:ln>
        </p:spPr>
        <p:txBody>
          <a:bodyPr>
            <a:spAutoFit/>
          </a:bodyPr>
          <a:lstStyle/>
          <a:p>
            <a:pPr>
              <a:spcBef>
                <a:spcPct val="50000"/>
              </a:spcBef>
            </a:pPr>
            <a:r>
              <a:rPr lang="sv-SE" sz="1200" dirty="0" smtClean="0">
                <a:latin typeface="Gill Sans MT" pitchFamily="34" charset="0"/>
              </a:rPr>
              <a:t>14</a:t>
            </a:r>
            <a:endParaRPr lang="sv-SE" sz="1200" dirty="0">
              <a:latin typeface="Gill Sans MT" pitchFamily="34" charset="0"/>
            </a:endParaRPr>
          </a:p>
        </p:txBody>
      </p:sp>
    </p:spTree>
    <p:extLst>
      <p:ext uri="{BB962C8B-B14F-4D97-AF65-F5344CB8AC3E}">
        <p14:creationId xmlns:p14="http://schemas.microsoft.com/office/powerpoint/2010/main" val="91600896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1" name="Rectangle 2"/>
          <p:cNvSpPr>
            <a:spLocks noGrp="1" noChangeArrowheads="1"/>
          </p:cNvSpPr>
          <p:nvPr>
            <p:ph type="title" idx="4294967295"/>
          </p:nvPr>
        </p:nvSpPr>
        <p:spPr>
          <a:xfrm>
            <a:off x="107504" y="274638"/>
            <a:ext cx="8579296" cy="939800"/>
          </a:xfrm>
          <a:noFill/>
          <a:ln w="25400">
            <a:noFill/>
          </a:ln>
        </p:spPr>
        <p:txBody>
          <a:bodyPr/>
          <a:lstStyle/>
          <a:p>
            <a:r>
              <a:rPr lang="sv-SE" sz="2500" b="1" dirty="0" smtClean="0">
                <a:latin typeface="Gill Sans MT" pitchFamily="34" charset="0"/>
                <a:ea typeface="Geneva" pitchFamily="34" charset="0"/>
                <a:cs typeface="Geneva" pitchFamily="34" charset="0"/>
              </a:rPr>
              <a:t> Andelen elever i årskurs 9 och gymnasiets år 2 som någon gång använt receptbelagda sömnmedel eller lugnande medel utan recept, efter kön.  1989–2014.</a:t>
            </a:r>
            <a:endParaRPr lang="sv-SE" sz="2500" dirty="0" smtClean="0">
              <a:latin typeface="Gill Sans MT" pitchFamily="34" charset="0"/>
              <a:ea typeface="Geneva" pitchFamily="34" charset="0"/>
              <a:cs typeface="Geneva" pitchFamily="34" charset="0"/>
            </a:endParaRPr>
          </a:p>
        </p:txBody>
      </p:sp>
      <p:graphicFrame>
        <p:nvGraphicFramePr>
          <p:cNvPr id="8" name="Object 0"/>
          <p:cNvGraphicFramePr>
            <a:graphicFrameLocks noGrp="1" noChangeAspect="1"/>
          </p:cNvGraphicFramePr>
          <p:nvPr>
            <p:ph idx="4294967295"/>
            <p:extLst>
              <p:ext uri="{D42A27DB-BD31-4B8C-83A1-F6EECF244321}">
                <p14:modId xmlns:p14="http://schemas.microsoft.com/office/powerpoint/2010/main" val="3024225585"/>
              </p:ext>
            </p:extLst>
          </p:nvPr>
        </p:nvGraphicFramePr>
        <p:xfrm>
          <a:off x="434752" y="1592663"/>
          <a:ext cx="8247290" cy="4621227"/>
        </p:xfrm>
        <a:graphic>
          <a:graphicData uri="http://schemas.openxmlformats.org/drawingml/2006/chart">
            <c:chart xmlns:c="http://schemas.openxmlformats.org/drawingml/2006/chart" xmlns:r="http://schemas.openxmlformats.org/officeDocument/2006/relationships" r:id="rId3"/>
          </a:graphicData>
        </a:graphic>
      </p:graphicFrame>
      <p:sp>
        <p:nvSpPr>
          <p:cNvPr id="37893" name="Text Box 6"/>
          <p:cNvSpPr txBox="1">
            <a:spLocks noChangeArrowheads="1"/>
          </p:cNvSpPr>
          <p:nvPr/>
        </p:nvSpPr>
        <p:spPr bwMode="auto">
          <a:xfrm>
            <a:off x="179512" y="1412776"/>
            <a:ext cx="1368152" cy="369332"/>
          </a:xfrm>
          <a:prstGeom prst="rect">
            <a:avLst/>
          </a:prstGeom>
          <a:noFill/>
          <a:ln w="9525">
            <a:noFill/>
            <a:miter lim="800000"/>
            <a:headEnd/>
            <a:tailEnd/>
          </a:ln>
        </p:spPr>
        <p:txBody>
          <a:bodyPr wrap="square" anchor="ctr">
            <a:spAutoFit/>
          </a:bodyPr>
          <a:lstStyle/>
          <a:p>
            <a:r>
              <a:rPr lang="sv-SE" dirty="0" smtClean="0">
                <a:latin typeface="Gill Sans MT" pitchFamily="34" charset="0"/>
              </a:rPr>
              <a:t> Procent</a:t>
            </a:r>
            <a:endParaRPr lang="sv-SE" dirty="0">
              <a:latin typeface="Gill Sans MT" pitchFamily="34" charset="0"/>
            </a:endParaRPr>
          </a:p>
        </p:txBody>
      </p:sp>
      <p:sp>
        <p:nvSpPr>
          <p:cNvPr id="37895" name="Text Box 13"/>
          <p:cNvSpPr txBox="1">
            <a:spLocks noChangeArrowheads="1"/>
          </p:cNvSpPr>
          <p:nvPr/>
        </p:nvSpPr>
        <p:spPr bwMode="auto">
          <a:xfrm>
            <a:off x="8715375" y="50800"/>
            <a:ext cx="427038" cy="276999"/>
          </a:xfrm>
          <a:prstGeom prst="rect">
            <a:avLst/>
          </a:prstGeom>
          <a:noFill/>
          <a:ln w="9525">
            <a:noFill/>
            <a:miter lim="800000"/>
            <a:headEnd/>
            <a:tailEnd/>
          </a:ln>
        </p:spPr>
        <p:txBody>
          <a:bodyPr>
            <a:spAutoFit/>
          </a:bodyPr>
          <a:lstStyle/>
          <a:p>
            <a:pPr>
              <a:spcBef>
                <a:spcPct val="50000"/>
              </a:spcBef>
            </a:pPr>
            <a:r>
              <a:rPr lang="sv-SE" sz="1200" dirty="0" smtClean="0">
                <a:latin typeface="Gill Sans MT" pitchFamily="34" charset="0"/>
              </a:rPr>
              <a:t>15</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idx="4294967295"/>
          </p:nvPr>
        </p:nvSpPr>
        <p:spPr>
          <a:xfrm>
            <a:off x="357188" y="214313"/>
            <a:ext cx="8329612" cy="1011237"/>
          </a:xfrm>
        </p:spPr>
        <p:txBody>
          <a:bodyPr/>
          <a:lstStyle/>
          <a:p>
            <a:r>
              <a:rPr lang="sv-SE" sz="2500" b="1" dirty="0" smtClean="0">
                <a:latin typeface="Gill Sans MT" pitchFamily="34" charset="0"/>
                <a:ea typeface="Geneva" pitchFamily="34" charset="0"/>
                <a:cs typeface="Geneva" pitchFamily="34" charset="0"/>
              </a:rPr>
              <a:t>Andelen alkoholkonsumenter i årskurs 9 och gymnasiets år 2, efter kön. 1971–2014.</a:t>
            </a:r>
          </a:p>
        </p:txBody>
      </p:sp>
      <p:graphicFrame>
        <p:nvGraphicFramePr>
          <p:cNvPr id="7" name="Object 3"/>
          <p:cNvGraphicFramePr>
            <a:graphicFrameLocks noGrp="1" noChangeAspect="1"/>
          </p:cNvGraphicFramePr>
          <p:nvPr>
            <p:ph idx="4294967295"/>
            <p:extLst>
              <p:ext uri="{D42A27DB-BD31-4B8C-83A1-F6EECF244321}">
                <p14:modId xmlns:p14="http://schemas.microsoft.com/office/powerpoint/2010/main" val="3823161098"/>
              </p:ext>
            </p:extLst>
          </p:nvPr>
        </p:nvGraphicFramePr>
        <p:xfrm>
          <a:off x="500063" y="1357298"/>
          <a:ext cx="8143875" cy="4808552"/>
        </p:xfrm>
        <a:graphic>
          <a:graphicData uri="http://schemas.openxmlformats.org/drawingml/2006/chart">
            <c:chart xmlns:c="http://schemas.openxmlformats.org/drawingml/2006/chart" xmlns:r="http://schemas.openxmlformats.org/officeDocument/2006/relationships" r:id="rId3"/>
          </a:graphicData>
        </a:graphic>
      </p:graphicFrame>
      <p:sp>
        <p:nvSpPr>
          <p:cNvPr id="44036" name="Text Box 4"/>
          <p:cNvSpPr txBox="1">
            <a:spLocks noChangeArrowheads="1"/>
          </p:cNvSpPr>
          <p:nvPr/>
        </p:nvSpPr>
        <p:spPr bwMode="auto">
          <a:xfrm>
            <a:off x="8858250" y="50800"/>
            <a:ext cx="246063" cy="276999"/>
          </a:xfrm>
          <a:prstGeom prst="rect">
            <a:avLst/>
          </a:prstGeom>
          <a:noFill/>
          <a:ln w="9525">
            <a:noFill/>
            <a:miter lim="800000"/>
            <a:headEnd/>
            <a:tailEnd/>
          </a:ln>
        </p:spPr>
        <p:txBody>
          <a:bodyPr>
            <a:spAutoFit/>
          </a:bodyPr>
          <a:lstStyle/>
          <a:p>
            <a:pPr>
              <a:spcBef>
                <a:spcPct val="50000"/>
              </a:spcBef>
            </a:pPr>
            <a:r>
              <a:rPr lang="sv-SE" sz="1200" dirty="0">
                <a:latin typeface="Gill Sans MT" pitchFamily="34" charset="0"/>
              </a:rPr>
              <a:t>1</a:t>
            </a:r>
          </a:p>
        </p:txBody>
      </p:sp>
      <p:sp>
        <p:nvSpPr>
          <p:cNvPr id="44037" name="Text Box 5"/>
          <p:cNvSpPr txBox="1">
            <a:spLocks noChangeArrowheads="1"/>
          </p:cNvSpPr>
          <p:nvPr/>
        </p:nvSpPr>
        <p:spPr bwMode="auto">
          <a:xfrm>
            <a:off x="395536" y="1268760"/>
            <a:ext cx="917880" cy="369332"/>
          </a:xfrm>
          <a:prstGeom prst="rect">
            <a:avLst/>
          </a:prstGeom>
          <a:noFill/>
          <a:ln w="9525">
            <a:noFill/>
            <a:miter lim="800000"/>
            <a:headEnd/>
            <a:tailEnd/>
          </a:ln>
        </p:spPr>
        <p:txBody>
          <a:bodyPr wrap="none" anchor="ctr">
            <a:spAutoFit/>
          </a:bodyPr>
          <a:lstStyle/>
          <a:p>
            <a:r>
              <a:rPr lang="sv-SE" dirty="0" smtClean="0">
                <a:latin typeface="Gill Sans MT" pitchFamily="34" charset="0"/>
                <a:cs typeface="Arial" charset="0"/>
              </a:rPr>
              <a:t>Procent</a:t>
            </a:r>
            <a:endParaRPr lang="sv-SE" dirty="0">
              <a:latin typeface="Gill Sans MT" pitchFamily="34" charset="0"/>
              <a:cs typeface="Arial" charset="0"/>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1" name="Rectangle 2"/>
          <p:cNvSpPr>
            <a:spLocks noGrp="1" noChangeArrowheads="1"/>
          </p:cNvSpPr>
          <p:nvPr>
            <p:ph type="title" idx="4294967295"/>
          </p:nvPr>
        </p:nvSpPr>
        <p:spPr>
          <a:xfrm>
            <a:off x="107504" y="274638"/>
            <a:ext cx="8579296" cy="939800"/>
          </a:xfrm>
          <a:noFill/>
          <a:ln w="25400">
            <a:noFill/>
          </a:ln>
        </p:spPr>
        <p:txBody>
          <a:bodyPr/>
          <a:lstStyle/>
          <a:p>
            <a:r>
              <a:rPr lang="sv-SE" sz="2500" b="1" dirty="0" smtClean="0">
                <a:latin typeface="Gill Sans MT" pitchFamily="34" charset="0"/>
                <a:ea typeface="Geneva" pitchFamily="34" charset="0"/>
                <a:cs typeface="Geneva" pitchFamily="34" charset="0"/>
              </a:rPr>
              <a:t> Andelen elever i årskurs 9 och gymnasiets år 2 som någon gång använt läkemedel tillsammans med alkohol i berusningssyfte, efter kön.  1989–2014.</a:t>
            </a:r>
            <a:endParaRPr lang="sv-SE" sz="2500" dirty="0" smtClean="0">
              <a:latin typeface="Gill Sans MT" pitchFamily="34" charset="0"/>
              <a:ea typeface="Geneva" pitchFamily="34" charset="0"/>
              <a:cs typeface="Geneva" pitchFamily="34" charset="0"/>
            </a:endParaRPr>
          </a:p>
        </p:txBody>
      </p:sp>
      <p:graphicFrame>
        <p:nvGraphicFramePr>
          <p:cNvPr id="8" name="Object 0"/>
          <p:cNvGraphicFramePr>
            <a:graphicFrameLocks noGrp="1" noChangeAspect="1"/>
          </p:cNvGraphicFramePr>
          <p:nvPr>
            <p:ph idx="4294967295"/>
            <p:extLst>
              <p:ext uri="{D42A27DB-BD31-4B8C-83A1-F6EECF244321}">
                <p14:modId xmlns:p14="http://schemas.microsoft.com/office/powerpoint/2010/main" val="3865701893"/>
              </p:ext>
            </p:extLst>
          </p:nvPr>
        </p:nvGraphicFramePr>
        <p:xfrm>
          <a:off x="434752" y="1592663"/>
          <a:ext cx="8247290" cy="4621227"/>
        </p:xfrm>
        <a:graphic>
          <a:graphicData uri="http://schemas.openxmlformats.org/drawingml/2006/chart">
            <c:chart xmlns:c="http://schemas.openxmlformats.org/drawingml/2006/chart" xmlns:r="http://schemas.openxmlformats.org/officeDocument/2006/relationships" r:id="rId3"/>
          </a:graphicData>
        </a:graphic>
      </p:graphicFrame>
      <p:sp>
        <p:nvSpPr>
          <p:cNvPr id="37893" name="Text Box 6"/>
          <p:cNvSpPr txBox="1">
            <a:spLocks noChangeArrowheads="1"/>
          </p:cNvSpPr>
          <p:nvPr/>
        </p:nvSpPr>
        <p:spPr bwMode="auto">
          <a:xfrm>
            <a:off x="179512" y="1412776"/>
            <a:ext cx="1368152" cy="369332"/>
          </a:xfrm>
          <a:prstGeom prst="rect">
            <a:avLst/>
          </a:prstGeom>
          <a:noFill/>
          <a:ln w="9525">
            <a:noFill/>
            <a:miter lim="800000"/>
            <a:headEnd/>
            <a:tailEnd/>
          </a:ln>
        </p:spPr>
        <p:txBody>
          <a:bodyPr wrap="square" anchor="ctr">
            <a:spAutoFit/>
          </a:bodyPr>
          <a:lstStyle/>
          <a:p>
            <a:r>
              <a:rPr lang="sv-SE" dirty="0" smtClean="0">
                <a:latin typeface="Gill Sans MT" pitchFamily="34" charset="0"/>
              </a:rPr>
              <a:t> Procent</a:t>
            </a:r>
            <a:endParaRPr lang="sv-SE" dirty="0">
              <a:latin typeface="Gill Sans MT" pitchFamily="34" charset="0"/>
            </a:endParaRPr>
          </a:p>
        </p:txBody>
      </p:sp>
      <p:sp>
        <p:nvSpPr>
          <p:cNvPr id="37895" name="Text Box 13"/>
          <p:cNvSpPr txBox="1">
            <a:spLocks noChangeArrowheads="1"/>
          </p:cNvSpPr>
          <p:nvPr/>
        </p:nvSpPr>
        <p:spPr bwMode="auto">
          <a:xfrm>
            <a:off x="8715375" y="50800"/>
            <a:ext cx="427038" cy="276999"/>
          </a:xfrm>
          <a:prstGeom prst="rect">
            <a:avLst/>
          </a:prstGeom>
          <a:noFill/>
          <a:ln w="9525">
            <a:noFill/>
            <a:miter lim="800000"/>
            <a:headEnd/>
            <a:tailEnd/>
          </a:ln>
        </p:spPr>
        <p:txBody>
          <a:bodyPr>
            <a:spAutoFit/>
          </a:bodyPr>
          <a:lstStyle/>
          <a:p>
            <a:pPr>
              <a:spcBef>
                <a:spcPct val="50000"/>
              </a:spcBef>
            </a:pPr>
            <a:r>
              <a:rPr lang="sv-SE" sz="1200" dirty="0" smtClean="0">
                <a:latin typeface="Gill Sans MT" pitchFamily="34" charset="0"/>
              </a:rPr>
              <a:t>16</a:t>
            </a:r>
          </a:p>
        </p:txBody>
      </p:sp>
    </p:spTree>
    <p:extLst>
      <p:ext uri="{BB962C8B-B14F-4D97-AF65-F5344CB8AC3E}">
        <p14:creationId xmlns:p14="http://schemas.microsoft.com/office/powerpoint/2010/main" val="374617438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1" name="Rectangle 2"/>
          <p:cNvSpPr>
            <a:spLocks noGrp="1" noChangeArrowheads="1"/>
          </p:cNvSpPr>
          <p:nvPr>
            <p:ph type="title" idx="4294967295"/>
          </p:nvPr>
        </p:nvSpPr>
        <p:spPr>
          <a:xfrm>
            <a:off x="107504" y="274638"/>
            <a:ext cx="8579296" cy="939800"/>
          </a:xfrm>
          <a:noFill/>
          <a:ln w="25400">
            <a:noFill/>
          </a:ln>
        </p:spPr>
        <p:txBody>
          <a:bodyPr/>
          <a:lstStyle/>
          <a:p>
            <a:r>
              <a:rPr lang="sv-SE" sz="2500" b="1" dirty="0" smtClean="0">
                <a:latin typeface="Gill Sans MT" pitchFamily="34" charset="0"/>
                <a:ea typeface="Geneva" pitchFamily="34" charset="0"/>
                <a:cs typeface="Geneva" pitchFamily="34" charset="0"/>
              </a:rPr>
              <a:t> Problemindex för elever i årskurs 9 och gymnasiets år 2, fördelning efter kön. År 2000 är basår för årskurs 9 och 2004 är basår för gymnasiets år 2.  2000–2014.</a:t>
            </a:r>
            <a:endParaRPr lang="sv-SE" sz="2500" dirty="0" smtClean="0">
              <a:latin typeface="Gill Sans MT" pitchFamily="34" charset="0"/>
              <a:ea typeface="Geneva" pitchFamily="34" charset="0"/>
              <a:cs typeface="Geneva" pitchFamily="34" charset="0"/>
            </a:endParaRPr>
          </a:p>
        </p:txBody>
      </p:sp>
      <p:graphicFrame>
        <p:nvGraphicFramePr>
          <p:cNvPr id="8" name="Object 0"/>
          <p:cNvGraphicFramePr>
            <a:graphicFrameLocks noGrp="1" noChangeAspect="1"/>
          </p:cNvGraphicFramePr>
          <p:nvPr>
            <p:ph idx="4294967295"/>
            <p:extLst>
              <p:ext uri="{D42A27DB-BD31-4B8C-83A1-F6EECF244321}">
                <p14:modId xmlns:p14="http://schemas.microsoft.com/office/powerpoint/2010/main" val="2435162793"/>
              </p:ext>
            </p:extLst>
          </p:nvPr>
        </p:nvGraphicFramePr>
        <p:xfrm>
          <a:off x="434752" y="1592663"/>
          <a:ext cx="8247290" cy="4621227"/>
        </p:xfrm>
        <a:graphic>
          <a:graphicData uri="http://schemas.openxmlformats.org/drawingml/2006/chart">
            <c:chart xmlns:c="http://schemas.openxmlformats.org/drawingml/2006/chart" xmlns:r="http://schemas.openxmlformats.org/officeDocument/2006/relationships" r:id="rId3"/>
          </a:graphicData>
        </a:graphic>
      </p:graphicFrame>
      <p:sp>
        <p:nvSpPr>
          <p:cNvPr id="37893" name="Text Box 6"/>
          <p:cNvSpPr txBox="1">
            <a:spLocks noChangeArrowheads="1"/>
          </p:cNvSpPr>
          <p:nvPr/>
        </p:nvSpPr>
        <p:spPr bwMode="auto">
          <a:xfrm>
            <a:off x="107504" y="1412776"/>
            <a:ext cx="1368152" cy="369332"/>
          </a:xfrm>
          <a:prstGeom prst="rect">
            <a:avLst/>
          </a:prstGeom>
          <a:noFill/>
          <a:ln w="9525">
            <a:noFill/>
            <a:miter lim="800000"/>
            <a:headEnd/>
            <a:tailEnd/>
          </a:ln>
        </p:spPr>
        <p:txBody>
          <a:bodyPr wrap="square" anchor="ctr">
            <a:spAutoFit/>
          </a:bodyPr>
          <a:lstStyle/>
          <a:p>
            <a:r>
              <a:rPr lang="sv-SE" dirty="0" smtClean="0">
                <a:latin typeface="Gill Sans MT" pitchFamily="34" charset="0"/>
              </a:rPr>
              <a:t> Indexvärde</a:t>
            </a:r>
            <a:endParaRPr lang="sv-SE" dirty="0">
              <a:latin typeface="Gill Sans MT" pitchFamily="34" charset="0"/>
            </a:endParaRPr>
          </a:p>
        </p:txBody>
      </p:sp>
      <p:sp>
        <p:nvSpPr>
          <p:cNvPr id="37895" name="Text Box 13"/>
          <p:cNvSpPr txBox="1">
            <a:spLocks noChangeArrowheads="1"/>
          </p:cNvSpPr>
          <p:nvPr/>
        </p:nvSpPr>
        <p:spPr bwMode="auto">
          <a:xfrm>
            <a:off x="8715375" y="50800"/>
            <a:ext cx="427038" cy="276999"/>
          </a:xfrm>
          <a:prstGeom prst="rect">
            <a:avLst/>
          </a:prstGeom>
          <a:noFill/>
          <a:ln w="9525">
            <a:noFill/>
            <a:miter lim="800000"/>
            <a:headEnd/>
            <a:tailEnd/>
          </a:ln>
        </p:spPr>
        <p:txBody>
          <a:bodyPr>
            <a:spAutoFit/>
          </a:bodyPr>
          <a:lstStyle/>
          <a:p>
            <a:pPr>
              <a:spcBef>
                <a:spcPct val="50000"/>
              </a:spcBef>
            </a:pPr>
            <a:r>
              <a:rPr lang="sv-SE" sz="1200" dirty="0" smtClean="0">
                <a:latin typeface="Gill Sans MT" pitchFamily="34" charset="0"/>
              </a:rPr>
              <a:t>17</a:t>
            </a:r>
          </a:p>
        </p:txBody>
      </p:sp>
    </p:spTree>
    <p:extLst>
      <p:ext uri="{BB962C8B-B14F-4D97-AF65-F5344CB8AC3E}">
        <p14:creationId xmlns:p14="http://schemas.microsoft.com/office/powerpoint/2010/main" val="242487200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1" name="Rectangle 2"/>
          <p:cNvSpPr>
            <a:spLocks noGrp="1" noChangeArrowheads="1"/>
          </p:cNvSpPr>
          <p:nvPr>
            <p:ph type="title" idx="4294967295"/>
          </p:nvPr>
        </p:nvSpPr>
        <p:spPr>
          <a:xfrm>
            <a:off x="136079" y="472976"/>
            <a:ext cx="8579296" cy="939800"/>
          </a:xfrm>
          <a:noFill/>
          <a:ln w="25400">
            <a:noFill/>
          </a:ln>
        </p:spPr>
        <p:txBody>
          <a:bodyPr/>
          <a:lstStyle/>
          <a:p>
            <a:r>
              <a:rPr lang="sv-SE" sz="2500" b="1" dirty="0" smtClean="0">
                <a:latin typeface="Gill Sans MT" pitchFamily="34" charset="0"/>
                <a:ea typeface="Geneva" pitchFamily="34" charset="0"/>
                <a:cs typeface="Geneva" pitchFamily="34" charset="0"/>
              </a:rPr>
              <a:t> Andelen elever i årskurs 9 och gymnasiets år 2 som angett att de gått tillbaka varje/nästan varje gång för att en annan dag vinna tillbaka pengar de förlorat, de senaste 12 månaderna.  2005–2012.</a:t>
            </a:r>
            <a:endParaRPr lang="sv-SE" sz="2500" dirty="0" smtClean="0">
              <a:latin typeface="Gill Sans MT" pitchFamily="34" charset="0"/>
              <a:ea typeface="Geneva" pitchFamily="34" charset="0"/>
              <a:cs typeface="Geneva" pitchFamily="34" charset="0"/>
            </a:endParaRPr>
          </a:p>
        </p:txBody>
      </p:sp>
      <p:graphicFrame>
        <p:nvGraphicFramePr>
          <p:cNvPr id="8" name="Object 0"/>
          <p:cNvGraphicFramePr>
            <a:graphicFrameLocks noGrp="1" noChangeAspect="1"/>
          </p:cNvGraphicFramePr>
          <p:nvPr>
            <p:ph idx="4294967295"/>
            <p:extLst>
              <p:ext uri="{D42A27DB-BD31-4B8C-83A1-F6EECF244321}">
                <p14:modId xmlns:p14="http://schemas.microsoft.com/office/powerpoint/2010/main" val="2273309555"/>
              </p:ext>
            </p:extLst>
          </p:nvPr>
        </p:nvGraphicFramePr>
        <p:xfrm>
          <a:off x="434752" y="1988840"/>
          <a:ext cx="8247290" cy="4225050"/>
        </p:xfrm>
        <a:graphic>
          <a:graphicData uri="http://schemas.openxmlformats.org/drawingml/2006/chart">
            <c:chart xmlns:c="http://schemas.openxmlformats.org/drawingml/2006/chart" xmlns:r="http://schemas.openxmlformats.org/officeDocument/2006/relationships" r:id="rId3"/>
          </a:graphicData>
        </a:graphic>
      </p:graphicFrame>
      <p:sp>
        <p:nvSpPr>
          <p:cNvPr id="37893" name="Text Box 6"/>
          <p:cNvSpPr txBox="1">
            <a:spLocks noChangeArrowheads="1"/>
          </p:cNvSpPr>
          <p:nvPr/>
        </p:nvSpPr>
        <p:spPr bwMode="auto">
          <a:xfrm>
            <a:off x="136079" y="1543581"/>
            <a:ext cx="1368152" cy="369332"/>
          </a:xfrm>
          <a:prstGeom prst="rect">
            <a:avLst/>
          </a:prstGeom>
          <a:noFill/>
          <a:ln w="9525">
            <a:noFill/>
            <a:miter lim="800000"/>
            <a:headEnd/>
            <a:tailEnd/>
          </a:ln>
        </p:spPr>
        <p:txBody>
          <a:bodyPr wrap="square" anchor="ctr">
            <a:spAutoFit/>
          </a:bodyPr>
          <a:lstStyle/>
          <a:p>
            <a:r>
              <a:rPr lang="sv-SE" dirty="0" smtClean="0">
                <a:latin typeface="Gill Sans MT" pitchFamily="34" charset="0"/>
              </a:rPr>
              <a:t> Procent</a:t>
            </a:r>
            <a:endParaRPr lang="sv-SE" dirty="0">
              <a:latin typeface="Gill Sans MT" pitchFamily="34" charset="0"/>
            </a:endParaRPr>
          </a:p>
        </p:txBody>
      </p:sp>
      <p:sp>
        <p:nvSpPr>
          <p:cNvPr id="37895" name="Text Box 13"/>
          <p:cNvSpPr txBox="1">
            <a:spLocks noChangeArrowheads="1"/>
          </p:cNvSpPr>
          <p:nvPr/>
        </p:nvSpPr>
        <p:spPr bwMode="auto">
          <a:xfrm>
            <a:off x="8715375" y="50800"/>
            <a:ext cx="427038" cy="276999"/>
          </a:xfrm>
          <a:prstGeom prst="rect">
            <a:avLst/>
          </a:prstGeom>
          <a:noFill/>
          <a:ln w="9525">
            <a:noFill/>
            <a:miter lim="800000"/>
            <a:headEnd/>
            <a:tailEnd/>
          </a:ln>
        </p:spPr>
        <p:txBody>
          <a:bodyPr>
            <a:spAutoFit/>
          </a:bodyPr>
          <a:lstStyle/>
          <a:p>
            <a:pPr>
              <a:spcBef>
                <a:spcPct val="50000"/>
              </a:spcBef>
            </a:pPr>
            <a:r>
              <a:rPr lang="sv-SE" sz="1200" dirty="0" smtClean="0">
                <a:latin typeface="Gill Sans MT" pitchFamily="34" charset="0"/>
              </a:rPr>
              <a:t>18</a:t>
            </a:r>
          </a:p>
        </p:txBody>
      </p:sp>
    </p:spTree>
    <p:extLst>
      <p:ext uri="{BB962C8B-B14F-4D97-AF65-F5344CB8AC3E}">
        <p14:creationId xmlns:p14="http://schemas.microsoft.com/office/powerpoint/2010/main" val="189979659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1" name="Rectangle 2"/>
          <p:cNvSpPr>
            <a:spLocks noGrp="1" noChangeArrowheads="1"/>
          </p:cNvSpPr>
          <p:nvPr>
            <p:ph type="title" idx="4294967295"/>
          </p:nvPr>
        </p:nvSpPr>
        <p:spPr>
          <a:xfrm>
            <a:off x="136079" y="472976"/>
            <a:ext cx="8579296" cy="939800"/>
          </a:xfrm>
          <a:noFill/>
          <a:ln w="25400">
            <a:noFill/>
          </a:ln>
        </p:spPr>
        <p:txBody>
          <a:bodyPr/>
          <a:lstStyle/>
          <a:p>
            <a:r>
              <a:rPr lang="sv-SE" sz="2500" b="1" dirty="0" smtClean="0">
                <a:latin typeface="Gill Sans MT" pitchFamily="34" charset="0"/>
                <a:ea typeface="Geneva" pitchFamily="34" charset="0"/>
                <a:cs typeface="Geneva" pitchFamily="34" charset="0"/>
              </a:rPr>
              <a:t> Andelen elever i årskurs 9 och gymnasiets år 2 som angett att de någon gång känt att de måste spela för mer och mer pengar, de senaste 12 månaderna.  </a:t>
            </a:r>
            <a:br>
              <a:rPr lang="sv-SE" sz="2500" b="1" dirty="0" smtClean="0">
                <a:latin typeface="Gill Sans MT" pitchFamily="34" charset="0"/>
                <a:ea typeface="Geneva" pitchFamily="34" charset="0"/>
                <a:cs typeface="Geneva" pitchFamily="34" charset="0"/>
              </a:rPr>
            </a:br>
            <a:r>
              <a:rPr lang="sv-SE" sz="2500" b="1" dirty="0" smtClean="0">
                <a:latin typeface="Gill Sans MT" pitchFamily="34" charset="0"/>
                <a:ea typeface="Geneva" pitchFamily="34" charset="0"/>
                <a:cs typeface="Geneva" pitchFamily="34" charset="0"/>
              </a:rPr>
              <a:t>2005–2012.</a:t>
            </a:r>
            <a:endParaRPr lang="sv-SE" sz="2500" dirty="0" smtClean="0">
              <a:latin typeface="Gill Sans MT" pitchFamily="34" charset="0"/>
              <a:ea typeface="Geneva" pitchFamily="34" charset="0"/>
              <a:cs typeface="Geneva" pitchFamily="34" charset="0"/>
            </a:endParaRPr>
          </a:p>
        </p:txBody>
      </p:sp>
      <p:graphicFrame>
        <p:nvGraphicFramePr>
          <p:cNvPr id="8" name="Object 0"/>
          <p:cNvGraphicFramePr>
            <a:graphicFrameLocks noGrp="1" noChangeAspect="1"/>
          </p:cNvGraphicFramePr>
          <p:nvPr>
            <p:ph idx="4294967295"/>
            <p:extLst>
              <p:ext uri="{D42A27DB-BD31-4B8C-83A1-F6EECF244321}">
                <p14:modId xmlns:p14="http://schemas.microsoft.com/office/powerpoint/2010/main" val="1564885281"/>
              </p:ext>
            </p:extLst>
          </p:nvPr>
        </p:nvGraphicFramePr>
        <p:xfrm>
          <a:off x="434752" y="1988840"/>
          <a:ext cx="8247290" cy="4225050"/>
        </p:xfrm>
        <a:graphic>
          <a:graphicData uri="http://schemas.openxmlformats.org/drawingml/2006/chart">
            <c:chart xmlns:c="http://schemas.openxmlformats.org/drawingml/2006/chart" xmlns:r="http://schemas.openxmlformats.org/officeDocument/2006/relationships" r:id="rId3"/>
          </a:graphicData>
        </a:graphic>
      </p:graphicFrame>
      <p:sp>
        <p:nvSpPr>
          <p:cNvPr id="37893" name="Text Box 6"/>
          <p:cNvSpPr txBox="1">
            <a:spLocks noChangeArrowheads="1"/>
          </p:cNvSpPr>
          <p:nvPr/>
        </p:nvSpPr>
        <p:spPr bwMode="auto">
          <a:xfrm>
            <a:off x="136079" y="1543581"/>
            <a:ext cx="1368152" cy="369332"/>
          </a:xfrm>
          <a:prstGeom prst="rect">
            <a:avLst/>
          </a:prstGeom>
          <a:noFill/>
          <a:ln w="9525">
            <a:noFill/>
            <a:miter lim="800000"/>
            <a:headEnd/>
            <a:tailEnd/>
          </a:ln>
        </p:spPr>
        <p:txBody>
          <a:bodyPr wrap="square" anchor="ctr">
            <a:spAutoFit/>
          </a:bodyPr>
          <a:lstStyle/>
          <a:p>
            <a:r>
              <a:rPr lang="sv-SE" dirty="0" smtClean="0">
                <a:latin typeface="Gill Sans MT" pitchFamily="34" charset="0"/>
              </a:rPr>
              <a:t> Procent</a:t>
            </a:r>
            <a:endParaRPr lang="sv-SE" dirty="0">
              <a:latin typeface="Gill Sans MT" pitchFamily="34" charset="0"/>
            </a:endParaRPr>
          </a:p>
        </p:txBody>
      </p:sp>
      <p:sp>
        <p:nvSpPr>
          <p:cNvPr id="37895" name="Text Box 13"/>
          <p:cNvSpPr txBox="1">
            <a:spLocks noChangeArrowheads="1"/>
          </p:cNvSpPr>
          <p:nvPr/>
        </p:nvSpPr>
        <p:spPr bwMode="auto">
          <a:xfrm>
            <a:off x="8715375" y="50800"/>
            <a:ext cx="427038" cy="276999"/>
          </a:xfrm>
          <a:prstGeom prst="rect">
            <a:avLst/>
          </a:prstGeom>
          <a:noFill/>
          <a:ln w="9525">
            <a:noFill/>
            <a:miter lim="800000"/>
            <a:headEnd/>
            <a:tailEnd/>
          </a:ln>
        </p:spPr>
        <p:txBody>
          <a:bodyPr>
            <a:spAutoFit/>
          </a:bodyPr>
          <a:lstStyle/>
          <a:p>
            <a:pPr>
              <a:spcBef>
                <a:spcPct val="50000"/>
              </a:spcBef>
            </a:pPr>
            <a:r>
              <a:rPr lang="sv-SE" sz="1200" dirty="0" smtClean="0">
                <a:latin typeface="Gill Sans MT" pitchFamily="34" charset="0"/>
              </a:rPr>
              <a:t>19</a:t>
            </a:r>
          </a:p>
        </p:txBody>
      </p:sp>
    </p:spTree>
    <p:extLst>
      <p:ext uri="{BB962C8B-B14F-4D97-AF65-F5344CB8AC3E}">
        <p14:creationId xmlns:p14="http://schemas.microsoft.com/office/powerpoint/2010/main" val="248085776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1" name="Rectangle 2"/>
          <p:cNvSpPr>
            <a:spLocks noGrp="1" noChangeArrowheads="1"/>
          </p:cNvSpPr>
          <p:nvPr>
            <p:ph type="title" idx="4294967295"/>
          </p:nvPr>
        </p:nvSpPr>
        <p:spPr>
          <a:xfrm>
            <a:off x="136079" y="472976"/>
            <a:ext cx="8579296" cy="939800"/>
          </a:xfrm>
          <a:noFill/>
          <a:ln w="25400">
            <a:noFill/>
          </a:ln>
        </p:spPr>
        <p:txBody>
          <a:bodyPr/>
          <a:lstStyle/>
          <a:p>
            <a:r>
              <a:rPr lang="sv-SE" sz="2500" b="1" dirty="0" smtClean="0">
                <a:latin typeface="Gill Sans MT" pitchFamily="34" charset="0"/>
                <a:ea typeface="Geneva" pitchFamily="34" charset="0"/>
                <a:cs typeface="Geneva" pitchFamily="34" charset="0"/>
              </a:rPr>
              <a:t> Andelen elever i årskurs 9 och gymnasiets år 2 som angett att de spelar för mer än 300 kronor per månad. Procentuell fördelning efter kön. 2000–2012.</a:t>
            </a:r>
            <a:endParaRPr lang="sv-SE" sz="2500" dirty="0" smtClean="0">
              <a:latin typeface="Gill Sans MT" pitchFamily="34" charset="0"/>
              <a:ea typeface="Geneva" pitchFamily="34" charset="0"/>
              <a:cs typeface="Geneva" pitchFamily="34" charset="0"/>
            </a:endParaRPr>
          </a:p>
        </p:txBody>
      </p:sp>
      <p:graphicFrame>
        <p:nvGraphicFramePr>
          <p:cNvPr id="8" name="Object 0"/>
          <p:cNvGraphicFramePr>
            <a:graphicFrameLocks noGrp="1" noChangeAspect="1"/>
          </p:cNvGraphicFramePr>
          <p:nvPr>
            <p:ph idx="4294967295"/>
            <p:extLst>
              <p:ext uri="{D42A27DB-BD31-4B8C-83A1-F6EECF244321}">
                <p14:modId xmlns:p14="http://schemas.microsoft.com/office/powerpoint/2010/main" val="416999936"/>
              </p:ext>
            </p:extLst>
          </p:nvPr>
        </p:nvGraphicFramePr>
        <p:xfrm>
          <a:off x="434752" y="1988840"/>
          <a:ext cx="8247290" cy="4225050"/>
        </p:xfrm>
        <a:graphic>
          <a:graphicData uri="http://schemas.openxmlformats.org/drawingml/2006/chart">
            <c:chart xmlns:c="http://schemas.openxmlformats.org/drawingml/2006/chart" xmlns:r="http://schemas.openxmlformats.org/officeDocument/2006/relationships" r:id="rId3"/>
          </a:graphicData>
        </a:graphic>
      </p:graphicFrame>
      <p:sp>
        <p:nvSpPr>
          <p:cNvPr id="37893" name="Text Box 6"/>
          <p:cNvSpPr txBox="1">
            <a:spLocks noChangeArrowheads="1"/>
          </p:cNvSpPr>
          <p:nvPr/>
        </p:nvSpPr>
        <p:spPr bwMode="auto">
          <a:xfrm>
            <a:off x="136079" y="1543581"/>
            <a:ext cx="1368152" cy="369332"/>
          </a:xfrm>
          <a:prstGeom prst="rect">
            <a:avLst/>
          </a:prstGeom>
          <a:noFill/>
          <a:ln w="9525">
            <a:noFill/>
            <a:miter lim="800000"/>
            <a:headEnd/>
            <a:tailEnd/>
          </a:ln>
        </p:spPr>
        <p:txBody>
          <a:bodyPr wrap="square" anchor="ctr">
            <a:spAutoFit/>
          </a:bodyPr>
          <a:lstStyle/>
          <a:p>
            <a:r>
              <a:rPr lang="sv-SE" dirty="0" smtClean="0">
                <a:latin typeface="Gill Sans MT" pitchFamily="34" charset="0"/>
              </a:rPr>
              <a:t> Procent</a:t>
            </a:r>
            <a:endParaRPr lang="sv-SE" dirty="0">
              <a:latin typeface="Gill Sans MT" pitchFamily="34" charset="0"/>
            </a:endParaRPr>
          </a:p>
        </p:txBody>
      </p:sp>
      <p:sp>
        <p:nvSpPr>
          <p:cNvPr id="37895" name="Text Box 13"/>
          <p:cNvSpPr txBox="1">
            <a:spLocks noChangeArrowheads="1"/>
          </p:cNvSpPr>
          <p:nvPr/>
        </p:nvSpPr>
        <p:spPr bwMode="auto">
          <a:xfrm>
            <a:off x="8715375" y="50800"/>
            <a:ext cx="427038" cy="276999"/>
          </a:xfrm>
          <a:prstGeom prst="rect">
            <a:avLst/>
          </a:prstGeom>
          <a:noFill/>
          <a:ln w="9525">
            <a:noFill/>
            <a:miter lim="800000"/>
            <a:headEnd/>
            <a:tailEnd/>
          </a:ln>
        </p:spPr>
        <p:txBody>
          <a:bodyPr>
            <a:spAutoFit/>
          </a:bodyPr>
          <a:lstStyle/>
          <a:p>
            <a:pPr>
              <a:spcBef>
                <a:spcPct val="50000"/>
              </a:spcBef>
            </a:pPr>
            <a:r>
              <a:rPr lang="sv-SE" sz="1200" dirty="0" smtClean="0">
                <a:latin typeface="Gill Sans MT" pitchFamily="34" charset="0"/>
              </a:rPr>
              <a:t>20</a:t>
            </a:r>
          </a:p>
        </p:txBody>
      </p:sp>
    </p:spTree>
    <p:extLst>
      <p:ext uri="{BB962C8B-B14F-4D97-AF65-F5344CB8AC3E}">
        <p14:creationId xmlns:p14="http://schemas.microsoft.com/office/powerpoint/2010/main" val="381986125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2"/>
          <p:cNvSpPr>
            <a:spLocks noGrp="1" noChangeArrowheads="1"/>
          </p:cNvSpPr>
          <p:nvPr>
            <p:ph type="title" idx="4294967295"/>
          </p:nvPr>
        </p:nvSpPr>
        <p:spPr>
          <a:xfrm>
            <a:off x="183420" y="193913"/>
            <a:ext cx="8715436" cy="1143000"/>
          </a:xfrm>
          <a:noFill/>
          <a:ln w="25400">
            <a:noFill/>
          </a:ln>
        </p:spPr>
        <p:txBody>
          <a:bodyPr/>
          <a:lstStyle/>
          <a:p>
            <a:r>
              <a:rPr lang="sv-SE" sz="2200" b="1" dirty="0" smtClean="0">
                <a:latin typeface="Gill Sans MT" pitchFamily="34" charset="0"/>
                <a:ea typeface="Geneva" pitchFamily="34" charset="0"/>
                <a:cs typeface="Geneva" pitchFamily="34" charset="0"/>
              </a:rPr>
              <a:t>Andelen elever i årskurs 9 och gymnasiets år 2 som angett att de </a:t>
            </a:r>
            <a:br>
              <a:rPr lang="sv-SE" sz="2200" b="1" dirty="0" smtClean="0">
                <a:latin typeface="Gill Sans MT" pitchFamily="34" charset="0"/>
                <a:ea typeface="Geneva" pitchFamily="34" charset="0"/>
                <a:cs typeface="Geneva" pitchFamily="34" charset="0"/>
              </a:rPr>
            </a:br>
            <a:r>
              <a:rPr lang="sv-SE" sz="2200" b="1" dirty="0" smtClean="0">
                <a:latin typeface="Gill Sans MT" pitchFamily="34" charset="0"/>
                <a:ea typeface="Geneva" pitchFamily="34" charset="0"/>
                <a:cs typeface="Geneva" pitchFamily="34" charset="0"/>
              </a:rPr>
              <a:t>(senaste 12 månaderna) spelat om pengar, känt att de måste spela för mer och mer pengar samt andel som ljugit om hur mycket pengar de spelat för inför familj eller vänner. 2012</a:t>
            </a:r>
            <a:r>
              <a:rPr lang="sv-SE" sz="2200" b="1" dirty="0">
                <a:latin typeface="Gill Sans MT" pitchFamily="34" charset="0"/>
                <a:ea typeface="Geneva" pitchFamily="34" charset="0"/>
                <a:cs typeface="Geneva" pitchFamily="34" charset="0"/>
              </a:rPr>
              <a:t>–</a:t>
            </a:r>
            <a:r>
              <a:rPr lang="sv-SE" sz="2200" b="1" dirty="0" smtClean="0">
                <a:latin typeface="Gill Sans MT" pitchFamily="34" charset="0"/>
                <a:ea typeface="Geneva" pitchFamily="34" charset="0"/>
                <a:cs typeface="Geneva" pitchFamily="34" charset="0"/>
              </a:rPr>
              <a:t>2014.</a:t>
            </a:r>
          </a:p>
        </p:txBody>
      </p:sp>
      <p:graphicFrame>
        <p:nvGraphicFramePr>
          <p:cNvPr id="11" name="Object 3"/>
          <p:cNvGraphicFramePr>
            <a:graphicFrameLocks noGrp="1" noChangeAspect="1"/>
          </p:cNvGraphicFramePr>
          <p:nvPr>
            <p:ph idx="4294967295"/>
            <p:extLst>
              <p:ext uri="{D42A27DB-BD31-4B8C-83A1-F6EECF244321}">
                <p14:modId xmlns:p14="http://schemas.microsoft.com/office/powerpoint/2010/main" val="2666473325"/>
              </p:ext>
            </p:extLst>
          </p:nvPr>
        </p:nvGraphicFramePr>
        <p:xfrm>
          <a:off x="428596" y="1772816"/>
          <a:ext cx="8031836" cy="4752528"/>
        </p:xfrm>
        <a:graphic>
          <a:graphicData uri="http://schemas.openxmlformats.org/drawingml/2006/chart">
            <c:chart xmlns:c="http://schemas.openxmlformats.org/drawingml/2006/chart" xmlns:r="http://schemas.openxmlformats.org/officeDocument/2006/relationships" r:id="rId3"/>
          </a:graphicData>
        </a:graphic>
      </p:graphicFrame>
      <p:sp>
        <p:nvSpPr>
          <p:cNvPr id="7" name="Text Box 5"/>
          <p:cNvSpPr txBox="1">
            <a:spLocks noChangeArrowheads="1"/>
          </p:cNvSpPr>
          <p:nvPr/>
        </p:nvSpPr>
        <p:spPr bwMode="auto">
          <a:xfrm>
            <a:off x="323528" y="1484784"/>
            <a:ext cx="917880" cy="369332"/>
          </a:xfrm>
          <a:prstGeom prst="rect">
            <a:avLst/>
          </a:prstGeom>
          <a:noFill/>
          <a:ln w="9525">
            <a:noFill/>
            <a:miter lim="800000"/>
            <a:headEnd/>
            <a:tailEnd/>
          </a:ln>
        </p:spPr>
        <p:txBody>
          <a:bodyPr wrap="none" anchor="ctr">
            <a:spAutoFit/>
          </a:bodyPr>
          <a:lstStyle/>
          <a:p>
            <a:r>
              <a:rPr lang="sv-SE" dirty="0" smtClean="0">
                <a:latin typeface="Gill Sans MT" pitchFamily="34" charset="0"/>
                <a:cs typeface="Arial" charset="0"/>
              </a:rPr>
              <a:t>Procent</a:t>
            </a:r>
            <a:endParaRPr lang="sv-SE" dirty="0">
              <a:latin typeface="Gill Sans MT" pitchFamily="34" charset="0"/>
              <a:cs typeface="Arial" charset="0"/>
            </a:endParaRPr>
          </a:p>
        </p:txBody>
      </p:sp>
      <p:sp>
        <p:nvSpPr>
          <p:cNvPr id="6" name="Text Box 13"/>
          <p:cNvSpPr txBox="1">
            <a:spLocks noChangeArrowheads="1"/>
          </p:cNvSpPr>
          <p:nvPr/>
        </p:nvSpPr>
        <p:spPr bwMode="auto">
          <a:xfrm>
            <a:off x="8715375" y="50800"/>
            <a:ext cx="393129" cy="276999"/>
          </a:xfrm>
          <a:prstGeom prst="rect">
            <a:avLst/>
          </a:prstGeom>
          <a:noFill/>
          <a:ln w="9525">
            <a:noFill/>
            <a:miter lim="800000"/>
            <a:headEnd/>
            <a:tailEnd/>
          </a:ln>
        </p:spPr>
        <p:txBody>
          <a:bodyPr wrap="square">
            <a:spAutoFit/>
          </a:bodyPr>
          <a:lstStyle/>
          <a:p>
            <a:pPr>
              <a:spcBef>
                <a:spcPct val="50000"/>
              </a:spcBef>
            </a:pPr>
            <a:r>
              <a:rPr lang="sv-SE" sz="1200" dirty="0" smtClean="0">
                <a:latin typeface="Gill Sans MT" pitchFamily="34" charset="0"/>
              </a:rPr>
              <a:t>21</a:t>
            </a:r>
            <a:endParaRPr lang="sv-SE" sz="1200" dirty="0">
              <a:latin typeface="Gill Sans MT" pitchFamily="34" charset="0"/>
            </a:endParaRPr>
          </a:p>
        </p:txBody>
      </p:sp>
    </p:spTree>
    <p:extLst>
      <p:ext uri="{BB962C8B-B14F-4D97-AF65-F5344CB8AC3E}">
        <p14:creationId xmlns:p14="http://schemas.microsoft.com/office/powerpoint/2010/main" val="155503844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Rectangle 2"/>
          <p:cNvSpPr>
            <a:spLocks noGrp="1" noChangeArrowheads="1"/>
          </p:cNvSpPr>
          <p:nvPr>
            <p:ph type="title" idx="4294967295"/>
          </p:nvPr>
        </p:nvSpPr>
        <p:spPr>
          <a:xfrm>
            <a:off x="323528" y="274638"/>
            <a:ext cx="8208912" cy="1011237"/>
          </a:xfrm>
          <a:noFill/>
          <a:ln w="25400">
            <a:noFill/>
          </a:ln>
        </p:spPr>
        <p:txBody>
          <a:bodyPr/>
          <a:lstStyle/>
          <a:p>
            <a:r>
              <a:rPr lang="sv-SE" sz="2500" b="1" dirty="0" smtClean="0">
                <a:latin typeface="Gill Sans MT" pitchFamily="34" charset="0"/>
                <a:ea typeface="Geneva" pitchFamily="34" charset="0"/>
                <a:cs typeface="Geneva" pitchFamily="34" charset="0"/>
              </a:rPr>
              <a:t>Beräknad genomsnittlig årskonsumtion i liter ren alkohol (100 %) i årskurs 9 och gymnasiets år 2, efter kön. 1977–2014. </a:t>
            </a:r>
            <a:r>
              <a:rPr lang="sv-SE" sz="2000" dirty="0" smtClean="0">
                <a:latin typeface="Gill Sans MT" pitchFamily="34" charset="0"/>
                <a:ea typeface="Geneva" pitchFamily="34" charset="0"/>
                <a:cs typeface="Geneva" pitchFamily="34" charset="0"/>
              </a:rPr>
              <a:t>(1977–1989 avser skattade värden).</a:t>
            </a:r>
          </a:p>
        </p:txBody>
      </p:sp>
      <p:graphicFrame>
        <p:nvGraphicFramePr>
          <p:cNvPr id="10" name="Object 3"/>
          <p:cNvGraphicFramePr>
            <a:graphicFrameLocks noGrp="1" noChangeAspect="1"/>
          </p:cNvGraphicFramePr>
          <p:nvPr>
            <p:ph idx="4294967295"/>
            <p:extLst>
              <p:ext uri="{D42A27DB-BD31-4B8C-83A1-F6EECF244321}">
                <p14:modId xmlns:p14="http://schemas.microsoft.com/office/powerpoint/2010/main" val="1334713720"/>
              </p:ext>
            </p:extLst>
          </p:nvPr>
        </p:nvGraphicFramePr>
        <p:xfrm>
          <a:off x="571472" y="1601788"/>
          <a:ext cx="8143932" cy="4524375"/>
        </p:xfrm>
        <a:graphic>
          <a:graphicData uri="http://schemas.openxmlformats.org/drawingml/2006/chart">
            <c:chart xmlns:c="http://schemas.openxmlformats.org/drawingml/2006/chart" xmlns:r="http://schemas.openxmlformats.org/officeDocument/2006/relationships" r:id="rId3"/>
          </a:graphicData>
        </a:graphic>
      </p:graphicFrame>
      <p:sp>
        <p:nvSpPr>
          <p:cNvPr id="5124" name="Text Box 5"/>
          <p:cNvSpPr txBox="1">
            <a:spLocks noChangeArrowheads="1"/>
          </p:cNvSpPr>
          <p:nvPr/>
        </p:nvSpPr>
        <p:spPr bwMode="auto">
          <a:xfrm>
            <a:off x="467544" y="1340768"/>
            <a:ext cx="1555454" cy="369332"/>
          </a:xfrm>
          <a:prstGeom prst="rect">
            <a:avLst/>
          </a:prstGeom>
          <a:noFill/>
          <a:ln w="9525">
            <a:noFill/>
            <a:miter lim="800000"/>
            <a:headEnd/>
            <a:tailEnd/>
          </a:ln>
        </p:spPr>
        <p:txBody>
          <a:bodyPr wrap="square" anchor="ctr">
            <a:spAutoFit/>
          </a:bodyPr>
          <a:lstStyle/>
          <a:p>
            <a:r>
              <a:rPr lang="sv-SE" dirty="0" smtClean="0">
                <a:latin typeface="Gill Sans MT" pitchFamily="34" charset="0"/>
              </a:rPr>
              <a:t>Liter</a:t>
            </a:r>
            <a:endParaRPr lang="sv-SE" dirty="0">
              <a:latin typeface="Gill Sans MT" pitchFamily="34" charset="0"/>
            </a:endParaRPr>
          </a:p>
        </p:txBody>
      </p:sp>
      <p:sp>
        <p:nvSpPr>
          <p:cNvPr id="5126" name="Freeform 8"/>
          <p:cNvSpPr>
            <a:spLocks/>
          </p:cNvSpPr>
          <p:nvPr/>
        </p:nvSpPr>
        <p:spPr bwMode="auto">
          <a:xfrm>
            <a:off x="2057182" y="4661682"/>
            <a:ext cx="748802" cy="72008"/>
          </a:xfrm>
          <a:custGeom>
            <a:avLst/>
            <a:gdLst>
              <a:gd name="T0" fmla="*/ 0 w 627"/>
              <a:gd name="T1" fmla="*/ 0 h 84"/>
              <a:gd name="T2" fmla="*/ 2147483647 w 627"/>
              <a:gd name="T3" fmla="*/ 2147483647 h 84"/>
              <a:gd name="T4" fmla="*/ 0 60000 65536"/>
              <a:gd name="T5" fmla="*/ 0 60000 65536"/>
              <a:gd name="T6" fmla="*/ 0 w 627"/>
              <a:gd name="T7" fmla="*/ 0 h 84"/>
              <a:gd name="T8" fmla="*/ 627 w 627"/>
              <a:gd name="T9" fmla="*/ 84 h 84"/>
            </a:gdLst>
            <a:ahLst/>
            <a:cxnLst>
              <a:cxn ang="T4">
                <a:pos x="T0" y="T1"/>
              </a:cxn>
              <a:cxn ang="T5">
                <a:pos x="T2" y="T3"/>
              </a:cxn>
            </a:cxnLst>
            <a:rect l="T6" t="T7" r="T8" b="T9"/>
            <a:pathLst>
              <a:path w="627" h="84">
                <a:moveTo>
                  <a:pt x="0" y="0"/>
                </a:moveTo>
                <a:lnTo>
                  <a:pt x="627" y="84"/>
                </a:lnTo>
              </a:path>
            </a:pathLst>
          </a:custGeom>
          <a:noFill/>
          <a:ln w="38100">
            <a:solidFill>
              <a:srgbClr val="004687"/>
            </a:solidFill>
            <a:prstDash val="sysDot"/>
            <a:round/>
            <a:headEnd/>
            <a:tailEnd/>
          </a:ln>
        </p:spPr>
        <p:txBody>
          <a:bodyPr wrap="none" anchor="ctr"/>
          <a:lstStyle/>
          <a:p>
            <a:endParaRPr lang="sv-SE"/>
          </a:p>
        </p:txBody>
      </p:sp>
      <p:sp>
        <p:nvSpPr>
          <p:cNvPr id="5127" name="Freeform 9"/>
          <p:cNvSpPr>
            <a:spLocks/>
          </p:cNvSpPr>
          <p:nvPr/>
        </p:nvSpPr>
        <p:spPr bwMode="auto">
          <a:xfrm rot="652340" flipV="1">
            <a:off x="2067183" y="5027153"/>
            <a:ext cx="763144" cy="45719"/>
          </a:xfrm>
          <a:custGeom>
            <a:avLst/>
            <a:gdLst>
              <a:gd name="T0" fmla="*/ 0 w 627"/>
              <a:gd name="T1" fmla="*/ 0 h 126"/>
              <a:gd name="T2" fmla="*/ 2147483647 w 627"/>
              <a:gd name="T3" fmla="*/ 2147483647 h 126"/>
              <a:gd name="T4" fmla="*/ 0 60000 65536"/>
              <a:gd name="T5" fmla="*/ 0 60000 65536"/>
              <a:gd name="T6" fmla="*/ 0 w 627"/>
              <a:gd name="T7" fmla="*/ 0 h 126"/>
              <a:gd name="T8" fmla="*/ 627 w 627"/>
              <a:gd name="T9" fmla="*/ 126 h 126"/>
            </a:gdLst>
            <a:ahLst/>
            <a:cxnLst>
              <a:cxn ang="T4">
                <a:pos x="T0" y="T1"/>
              </a:cxn>
              <a:cxn ang="T5">
                <a:pos x="T2" y="T3"/>
              </a:cxn>
            </a:cxnLst>
            <a:rect l="T6" t="T7" r="T8" b="T9"/>
            <a:pathLst>
              <a:path w="627" h="126">
                <a:moveTo>
                  <a:pt x="0" y="0"/>
                </a:moveTo>
                <a:lnTo>
                  <a:pt x="627" y="126"/>
                </a:lnTo>
              </a:path>
            </a:pathLst>
          </a:custGeom>
          <a:noFill/>
          <a:ln w="38100">
            <a:solidFill>
              <a:srgbClr val="BEBC00"/>
            </a:solidFill>
            <a:prstDash val="sysDot"/>
            <a:round/>
            <a:headEnd/>
            <a:tailEnd/>
          </a:ln>
        </p:spPr>
        <p:txBody>
          <a:bodyPr wrap="none" anchor="ctr"/>
          <a:lstStyle/>
          <a:p>
            <a:endParaRPr lang="sv-SE"/>
          </a:p>
        </p:txBody>
      </p:sp>
      <p:sp>
        <p:nvSpPr>
          <p:cNvPr id="5129" name="Text Box 15"/>
          <p:cNvSpPr txBox="1">
            <a:spLocks noChangeArrowheads="1"/>
          </p:cNvSpPr>
          <p:nvPr/>
        </p:nvSpPr>
        <p:spPr bwMode="auto">
          <a:xfrm>
            <a:off x="8858250" y="50800"/>
            <a:ext cx="246063" cy="276999"/>
          </a:xfrm>
          <a:prstGeom prst="rect">
            <a:avLst/>
          </a:prstGeom>
          <a:noFill/>
          <a:ln w="9525">
            <a:noFill/>
            <a:miter lim="800000"/>
            <a:headEnd/>
            <a:tailEnd/>
          </a:ln>
        </p:spPr>
        <p:txBody>
          <a:bodyPr>
            <a:spAutoFit/>
          </a:bodyPr>
          <a:lstStyle/>
          <a:p>
            <a:pPr>
              <a:spcBef>
                <a:spcPct val="50000"/>
              </a:spcBef>
            </a:pPr>
            <a:r>
              <a:rPr lang="sv-SE" sz="1200" dirty="0" smtClean="0">
                <a:latin typeface="Gill Sans MT" pitchFamily="34" charset="0"/>
              </a:rPr>
              <a:t>2</a:t>
            </a:r>
            <a:endParaRPr lang="sv-SE" sz="1200" dirty="0">
              <a:latin typeface="Gill Sans MT" pitchFamily="34"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2"/>
          <p:cNvSpPr>
            <a:spLocks noGrp="1" noChangeArrowheads="1"/>
          </p:cNvSpPr>
          <p:nvPr>
            <p:ph type="title" idx="4294967295"/>
          </p:nvPr>
        </p:nvSpPr>
        <p:spPr>
          <a:xfrm>
            <a:off x="214282" y="124510"/>
            <a:ext cx="8606190" cy="1143000"/>
          </a:xfrm>
          <a:noFill/>
          <a:ln w="25400">
            <a:noFill/>
          </a:ln>
        </p:spPr>
        <p:txBody>
          <a:bodyPr/>
          <a:lstStyle/>
          <a:p>
            <a:r>
              <a:rPr lang="sv-SE" sz="2400" b="1" dirty="0" smtClean="0">
                <a:latin typeface="Gill Sans MT" pitchFamily="34" charset="0"/>
                <a:ea typeface="Geneva" pitchFamily="34" charset="0"/>
                <a:cs typeface="Geneva" pitchFamily="34" charset="0"/>
              </a:rPr>
              <a:t>Andelen elever i årskurs 9 som druckit hemtillverkad sprit (”hembränt”) respektive smuggelsprit under de senaste </a:t>
            </a:r>
            <a:br>
              <a:rPr lang="sv-SE" sz="2400" b="1" dirty="0" smtClean="0">
                <a:latin typeface="Gill Sans MT" pitchFamily="34" charset="0"/>
                <a:ea typeface="Geneva" pitchFamily="34" charset="0"/>
                <a:cs typeface="Geneva" pitchFamily="34" charset="0"/>
              </a:rPr>
            </a:br>
            <a:r>
              <a:rPr lang="sv-SE" sz="2400" b="1" dirty="0" smtClean="0">
                <a:latin typeface="Gill Sans MT" pitchFamily="34" charset="0"/>
                <a:ea typeface="Geneva" pitchFamily="34" charset="0"/>
                <a:cs typeface="Geneva" pitchFamily="34" charset="0"/>
              </a:rPr>
              <a:t>12 månaderna, efter kön. 1991–2014.</a:t>
            </a:r>
          </a:p>
        </p:txBody>
      </p:sp>
      <p:graphicFrame>
        <p:nvGraphicFramePr>
          <p:cNvPr id="11" name="Object 3"/>
          <p:cNvGraphicFramePr>
            <a:graphicFrameLocks noGrp="1" noChangeAspect="1"/>
          </p:cNvGraphicFramePr>
          <p:nvPr>
            <p:ph idx="4294967295"/>
            <p:extLst>
              <p:ext uri="{D42A27DB-BD31-4B8C-83A1-F6EECF244321}">
                <p14:modId xmlns:p14="http://schemas.microsoft.com/office/powerpoint/2010/main" val="1350013770"/>
              </p:ext>
            </p:extLst>
          </p:nvPr>
        </p:nvGraphicFramePr>
        <p:xfrm>
          <a:off x="428596" y="1357299"/>
          <a:ext cx="8175852" cy="4759340"/>
        </p:xfrm>
        <a:graphic>
          <a:graphicData uri="http://schemas.openxmlformats.org/drawingml/2006/chart">
            <c:chart xmlns:c="http://schemas.openxmlformats.org/drawingml/2006/chart" xmlns:r="http://schemas.openxmlformats.org/officeDocument/2006/relationships" r:id="rId3"/>
          </a:graphicData>
        </a:graphic>
      </p:graphicFrame>
      <p:sp>
        <p:nvSpPr>
          <p:cNvPr id="7172" name="Text Box 4"/>
          <p:cNvSpPr txBox="1">
            <a:spLocks noChangeArrowheads="1"/>
          </p:cNvSpPr>
          <p:nvPr/>
        </p:nvSpPr>
        <p:spPr bwMode="auto">
          <a:xfrm>
            <a:off x="8748464" y="50800"/>
            <a:ext cx="395536" cy="276999"/>
          </a:xfrm>
          <a:prstGeom prst="rect">
            <a:avLst/>
          </a:prstGeom>
          <a:noFill/>
          <a:ln w="9525">
            <a:noFill/>
            <a:miter lim="800000"/>
            <a:headEnd/>
            <a:tailEnd/>
          </a:ln>
        </p:spPr>
        <p:txBody>
          <a:bodyPr wrap="square">
            <a:spAutoFit/>
          </a:bodyPr>
          <a:lstStyle/>
          <a:p>
            <a:pPr>
              <a:spcBef>
                <a:spcPct val="50000"/>
              </a:spcBef>
            </a:pPr>
            <a:r>
              <a:rPr lang="sv-SE" sz="1200" dirty="0">
                <a:latin typeface="Gill Sans MT" pitchFamily="34" charset="0"/>
              </a:rPr>
              <a:t>3</a:t>
            </a:r>
            <a:r>
              <a:rPr lang="sv-SE" sz="1200" dirty="0" smtClean="0">
                <a:latin typeface="Gill Sans MT" pitchFamily="34" charset="0"/>
              </a:rPr>
              <a:t>a</a:t>
            </a:r>
            <a:endParaRPr lang="sv-SE" sz="1200" dirty="0">
              <a:latin typeface="Gill Sans MT" pitchFamily="34" charset="0"/>
            </a:endParaRPr>
          </a:p>
        </p:txBody>
      </p:sp>
      <p:sp>
        <p:nvSpPr>
          <p:cNvPr id="7173" name="Text Box 5"/>
          <p:cNvSpPr txBox="1">
            <a:spLocks noChangeArrowheads="1"/>
          </p:cNvSpPr>
          <p:nvPr/>
        </p:nvSpPr>
        <p:spPr bwMode="auto">
          <a:xfrm>
            <a:off x="323528" y="1340768"/>
            <a:ext cx="1022380" cy="369332"/>
          </a:xfrm>
          <a:prstGeom prst="rect">
            <a:avLst/>
          </a:prstGeom>
          <a:noFill/>
          <a:ln w="9525">
            <a:noFill/>
            <a:miter lim="800000"/>
            <a:headEnd/>
            <a:tailEnd/>
          </a:ln>
        </p:spPr>
        <p:txBody>
          <a:bodyPr wrap="square" anchor="ctr">
            <a:spAutoFit/>
          </a:bodyPr>
          <a:lstStyle/>
          <a:p>
            <a:r>
              <a:rPr lang="sv-SE" dirty="0">
                <a:latin typeface="Gill Sans MT" pitchFamily="34" charset="0"/>
              </a:rPr>
              <a:t>Procent</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2"/>
          <p:cNvSpPr>
            <a:spLocks noGrp="1" noChangeArrowheads="1"/>
          </p:cNvSpPr>
          <p:nvPr>
            <p:ph type="title" idx="4294967295"/>
          </p:nvPr>
        </p:nvSpPr>
        <p:spPr>
          <a:xfrm>
            <a:off x="214282" y="124510"/>
            <a:ext cx="8606190" cy="1143000"/>
          </a:xfrm>
          <a:noFill/>
          <a:ln w="25400">
            <a:noFill/>
          </a:ln>
        </p:spPr>
        <p:txBody>
          <a:bodyPr/>
          <a:lstStyle/>
          <a:p>
            <a:r>
              <a:rPr lang="sv-SE" sz="2400" b="1" dirty="0" smtClean="0">
                <a:latin typeface="Gill Sans MT" pitchFamily="34" charset="0"/>
                <a:ea typeface="Geneva" pitchFamily="34" charset="0"/>
                <a:cs typeface="Geneva" pitchFamily="34" charset="0"/>
              </a:rPr>
              <a:t>Andelen elever i gymnasiets år 2 som druckit hemtillverkad sprit (”hembränt”) respektive smuggelsprit under de senaste 12 månaderna, efter kön. 2004–2014.</a:t>
            </a:r>
          </a:p>
        </p:txBody>
      </p:sp>
      <p:graphicFrame>
        <p:nvGraphicFramePr>
          <p:cNvPr id="11" name="Object 3"/>
          <p:cNvGraphicFramePr>
            <a:graphicFrameLocks noGrp="1" noChangeAspect="1"/>
          </p:cNvGraphicFramePr>
          <p:nvPr>
            <p:ph idx="4294967295"/>
            <p:extLst>
              <p:ext uri="{D42A27DB-BD31-4B8C-83A1-F6EECF244321}">
                <p14:modId xmlns:p14="http://schemas.microsoft.com/office/powerpoint/2010/main" val="4217956720"/>
              </p:ext>
            </p:extLst>
          </p:nvPr>
        </p:nvGraphicFramePr>
        <p:xfrm>
          <a:off x="428596" y="1357299"/>
          <a:ext cx="8286808" cy="4759340"/>
        </p:xfrm>
        <a:graphic>
          <a:graphicData uri="http://schemas.openxmlformats.org/drawingml/2006/chart">
            <c:chart xmlns:c="http://schemas.openxmlformats.org/drawingml/2006/chart" xmlns:r="http://schemas.openxmlformats.org/officeDocument/2006/relationships" r:id="rId3"/>
          </a:graphicData>
        </a:graphic>
      </p:graphicFrame>
      <p:sp>
        <p:nvSpPr>
          <p:cNvPr id="7172" name="Text Box 4"/>
          <p:cNvSpPr txBox="1">
            <a:spLocks noChangeArrowheads="1"/>
          </p:cNvSpPr>
          <p:nvPr/>
        </p:nvSpPr>
        <p:spPr bwMode="auto">
          <a:xfrm>
            <a:off x="8748464" y="50800"/>
            <a:ext cx="395536" cy="276999"/>
          </a:xfrm>
          <a:prstGeom prst="rect">
            <a:avLst/>
          </a:prstGeom>
          <a:noFill/>
          <a:ln w="9525">
            <a:noFill/>
            <a:miter lim="800000"/>
            <a:headEnd/>
            <a:tailEnd/>
          </a:ln>
        </p:spPr>
        <p:txBody>
          <a:bodyPr wrap="square">
            <a:spAutoFit/>
          </a:bodyPr>
          <a:lstStyle/>
          <a:p>
            <a:pPr>
              <a:spcBef>
                <a:spcPct val="50000"/>
              </a:spcBef>
            </a:pPr>
            <a:r>
              <a:rPr lang="sv-SE" sz="1200" dirty="0">
                <a:latin typeface="Gill Sans MT" pitchFamily="34" charset="0"/>
              </a:rPr>
              <a:t>3</a:t>
            </a:r>
            <a:r>
              <a:rPr lang="sv-SE" sz="1200" dirty="0" smtClean="0">
                <a:latin typeface="Gill Sans MT" pitchFamily="34" charset="0"/>
              </a:rPr>
              <a:t>b</a:t>
            </a:r>
            <a:endParaRPr lang="sv-SE" sz="1200" dirty="0">
              <a:latin typeface="Gill Sans MT" pitchFamily="34" charset="0"/>
            </a:endParaRPr>
          </a:p>
        </p:txBody>
      </p:sp>
      <p:sp>
        <p:nvSpPr>
          <p:cNvPr id="7173" name="Text Box 5"/>
          <p:cNvSpPr txBox="1">
            <a:spLocks noChangeArrowheads="1"/>
          </p:cNvSpPr>
          <p:nvPr/>
        </p:nvSpPr>
        <p:spPr bwMode="auto">
          <a:xfrm>
            <a:off x="323528" y="1340768"/>
            <a:ext cx="1022380" cy="369332"/>
          </a:xfrm>
          <a:prstGeom prst="rect">
            <a:avLst/>
          </a:prstGeom>
          <a:noFill/>
          <a:ln w="9525">
            <a:noFill/>
            <a:miter lim="800000"/>
            <a:headEnd/>
            <a:tailEnd/>
          </a:ln>
        </p:spPr>
        <p:txBody>
          <a:bodyPr wrap="square" anchor="ctr">
            <a:spAutoFit/>
          </a:bodyPr>
          <a:lstStyle/>
          <a:p>
            <a:r>
              <a:rPr lang="sv-SE" dirty="0">
                <a:latin typeface="Gill Sans MT" pitchFamily="34" charset="0"/>
              </a:rPr>
              <a:t>Procent</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1" name="Rectangle 2"/>
          <p:cNvSpPr>
            <a:spLocks noGrp="1" noChangeArrowheads="1"/>
          </p:cNvSpPr>
          <p:nvPr>
            <p:ph type="title" idx="4294967295"/>
          </p:nvPr>
        </p:nvSpPr>
        <p:spPr>
          <a:xfrm>
            <a:off x="214282" y="274638"/>
            <a:ext cx="8472518" cy="939800"/>
          </a:xfrm>
          <a:noFill/>
          <a:ln w="25400">
            <a:noFill/>
          </a:ln>
        </p:spPr>
        <p:txBody>
          <a:bodyPr/>
          <a:lstStyle/>
          <a:p>
            <a:r>
              <a:rPr lang="sv-SE" sz="2500" b="1" dirty="0" smtClean="0">
                <a:latin typeface="Gill Sans MT" pitchFamily="34" charset="0"/>
                <a:ea typeface="Geneva" pitchFamily="34" charset="0"/>
                <a:cs typeface="Geneva" pitchFamily="34" charset="0"/>
              </a:rPr>
              <a:t>Andelen rökare i årskurs 9 och gymnasiets år 2. </a:t>
            </a:r>
            <a:br>
              <a:rPr lang="sv-SE" sz="2500" b="1" dirty="0" smtClean="0">
                <a:latin typeface="Gill Sans MT" pitchFamily="34" charset="0"/>
                <a:ea typeface="Geneva" pitchFamily="34" charset="0"/>
                <a:cs typeface="Geneva" pitchFamily="34" charset="0"/>
              </a:rPr>
            </a:br>
            <a:r>
              <a:rPr lang="sv-SE" sz="2500" b="1" dirty="0" smtClean="0">
                <a:latin typeface="Gill Sans MT" pitchFamily="34" charset="0"/>
                <a:ea typeface="Geneva" pitchFamily="34" charset="0"/>
                <a:cs typeface="Geneva" pitchFamily="34" charset="0"/>
              </a:rPr>
              <a:t>Procentuell fördelning efter kön. 1974–2014.</a:t>
            </a:r>
            <a:endParaRPr lang="sv-SE" sz="2500" dirty="0" smtClean="0">
              <a:latin typeface="Gill Sans MT" pitchFamily="34" charset="0"/>
              <a:ea typeface="Geneva" pitchFamily="34" charset="0"/>
              <a:cs typeface="Geneva" pitchFamily="34" charset="0"/>
            </a:endParaRPr>
          </a:p>
        </p:txBody>
      </p:sp>
      <p:graphicFrame>
        <p:nvGraphicFramePr>
          <p:cNvPr id="8" name="Object 0"/>
          <p:cNvGraphicFramePr>
            <a:graphicFrameLocks noGrp="1" noChangeAspect="1"/>
          </p:cNvGraphicFramePr>
          <p:nvPr>
            <p:ph idx="4294967295"/>
            <p:extLst>
              <p:ext uri="{D42A27DB-BD31-4B8C-83A1-F6EECF244321}">
                <p14:modId xmlns:p14="http://schemas.microsoft.com/office/powerpoint/2010/main" val="145154164"/>
              </p:ext>
            </p:extLst>
          </p:nvPr>
        </p:nvGraphicFramePr>
        <p:xfrm>
          <a:off x="357158" y="1428736"/>
          <a:ext cx="8072494" cy="4621227"/>
        </p:xfrm>
        <a:graphic>
          <a:graphicData uri="http://schemas.openxmlformats.org/drawingml/2006/chart">
            <c:chart xmlns:c="http://schemas.openxmlformats.org/drawingml/2006/chart" xmlns:r="http://schemas.openxmlformats.org/officeDocument/2006/relationships" r:id="rId3"/>
          </a:graphicData>
        </a:graphic>
      </p:graphicFrame>
      <p:sp>
        <p:nvSpPr>
          <p:cNvPr id="37893" name="Text Box 6"/>
          <p:cNvSpPr txBox="1">
            <a:spLocks noChangeArrowheads="1"/>
          </p:cNvSpPr>
          <p:nvPr/>
        </p:nvSpPr>
        <p:spPr bwMode="auto">
          <a:xfrm>
            <a:off x="107504" y="1268760"/>
            <a:ext cx="1071570" cy="369332"/>
          </a:xfrm>
          <a:prstGeom prst="rect">
            <a:avLst/>
          </a:prstGeom>
          <a:noFill/>
          <a:ln w="9525">
            <a:noFill/>
            <a:miter lim="800000"/>
            <a:headEnd/>
            <a:tailEnd/>
          </a:ln>
        </p:spPr>
        <p:txBody>
          <a:bodyPr wrap="square" anchor="ctr">
            <a:spAutoFit/>
          </a:bodyPr>
          <a:lstStyle/>
          <a:p>
            <a:r>
              <a:rPr lang="sv-SE" dirty="0" smtClean="0">
                <a:latin typeface="Gill Sans MT" pitchFamily="34" charset="0"/>
              </a:rPr>
              <a:t> Procent</a:t>
            </a:r>
            <a:endParaRPr lang="sv-SE" dirty="0">
              <a:latin typeface="Gill Sans MT" pitchFamily="34" charset="0"/>
            </a:endParaRPr>
          </a:p>
        </p:txBody>
      </p:sp>
      <p:sp>
        <p:nvSpPr>
          <p:cNvPr id="37895" name="Text Box 13"/>
          <p:cNvSpPr txBox="1">
            <a:spLocks noChangeArrowheads="1"/>
          </p:cNvSpPr>
          <p:nvPr/>
        </p:nvSpPr>
        <p:spPr bwMode="auto">
          <a:xfrm>
            <a:off x="8715375" y="50800"/>
            <a:ext cx="427038" cy="276999"/>
          </a:xfrm>
          <a:prstGeom prst="rect">
            <a:avLst/>
          </a:prstGeom>
          <a:noFill/>
          <a:ln w="9525">
            <a:noFill/>
            <a:miter lim="800000"/>
            <a:headEnd/>
            <a:tailEnd/>
          </a:ln>
        </p:spPr>
        <p:txBody>
          <a:bodyPr>
            <a:spAutoFit/>
          </a:bodyPr>
          <a:lstStyle/>
          <a:p>
            <a:pPr>
              <a:spcBef>
                <a:spcPct val="50000"/>
              </a:spcBef>
            </a:pPr>
            <a:r>
              <a:rPr lang="sv-SE" sz="1200" dirty="0" smtClean="0">
                <a:latin typeface="Gill Sans MT" pitchFamily="34" charset="0"/>
              </a:rPr>
              <a:t>4a</a:t>
            </a:r>
            <a:endParaRPr lang="sv-SE" sz="1200" dirty="0">
              <a:latin typeface="Gill Sans MT" pitchFamily="34" charset="0"/>
            </a:endParaRPr>
          </a:p>
        </p:txBody>
      </p:sp>
    </p:spTree>
    <p:extLst>
      <p:ext uri="{BB962C8B-B14F-4D97-AF65-F5344CB8AC3E}">
        <p14:creationId xmlns:p14="http://schemas.microsoft.com/office/powerpoint/2010/main" val="301762816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1" name="Rectangle 2"/>
          <p:cNvSpPr>
            <a:spLocks noGrp="1" noChangeArrowheads="1"/>
          </p:cNvSpPr>
          <p:nvPr>
            <p:ph type="title" idx="4294967295"/>
          </p:nvPr>
        </p:nvSpPr>
        <p:spPr>
          <a:xfrm>
            <a:off x="214282" y="274638"/>
            <a:ext cx="8472518" cy="939800"/>
          </a:xfrm>
          <a:noFill/>
          <a:ln w="25400">
            <a:noFill/>
          </a:ln>
        </p:spPr>
        <p:txBody>
          <a:bodyPr/>
          <a:lstStyle/>
          <a:p>
            <a:r>
              <a:rPr lang="sv-SE" sz="2500" b="1" dirty="0" smtClean="0">
                <a:latin typeface="Gill Sans MT" pitchFamily="34" charset="0"/>
                <a:ea typeface="Geneva" pitchFamily="34" charset="0"/>
                <a:cs typeface="Geneva" pitchFamily="34" charset="0"/>
              </a:rPr>
              <a:t>Andelen rökare i </a:t>
            </a:r>
            <a:r>
              <a:rPr lang="sv-SE" sz="2500" b="1" dirty="0">
                <a:latin typeface="Gill Sans MT" pitchFamily="34" charset="0"/>
                <a:ea typeface="Geneva" pitchFamily="34" charset="0"/>
                <a:cs typeface="Geneva" pitchFamily="34" charset="0"/>
              </a:rPr>
              <a:t>årskurs 9 och gymnasiets år 2. </a:t>
            </a:r>
            <a:r>
              <a:rPr lang="sv-SE" sz="2500" b="1" dirty="0" smtClean="0">
                <a:latin typeface="Gill Sans MT" pitchFamily="34" charset="0"/>
                <a:ea typeface="Geneva" pitchFamily="34" charset="0"/>
                <a:cs typeface="Geneva" pitchFamily="34" charset="0"/>
              </a:rPr>
              <a:t>Frekvent (daglig/nästan daglig rökning) samt rökning totalt (daglig plus då och då). 2002–2014.</a:t>
            </a:r>
            <a:endParaRPr lang="sv-SE" sz="2500" dirty="0" smtClean="0">
              <a:latin typeface="Gill Sans MT" pitchFamily="34" charset="0"/>
              <a:ea typeface="Geneva" pitchFamily="34" charset="0"/>
              <a:cs typeface="Geneva" pitchFamily="34" charset="0"/>
            </a:endParaRPr>
          </a:p>
        </p:txBody>
      </p:sp>
      <p:graphicFrame>
        <p:nvGraphicFramePr>
          <p:cNvPr id="8" name="Object 0"/>
          <p:cNvGraphicFramePr>
            <a:graphicFrameLocks noGrp="1" noChangeAspect="1"/>
          </p:cNvGraphicFramePr>
          <p:nvPr>
            <p:ph idx="4294967295"/>
            <p:extLst/>
          </p:nvPr>
        </p:nvGraphicFramePr>
        <p:xfrm>
          <a:off x="357158" y="2132856"/>
          <a:ext cx="4070826" cy="3917107"/>
        </p:xfrm>
        <a:graphic>
          <a:graphicData uri="http://schemas.openxmlformats.org/drawingml/2006/chart">
            <c:chart xmlns:c="http://schemas.openxmlformats.org/drawingml/2006/chart" xmlns:r="http://schemas.openxmlformats.org/officeDocument/2006/relationships" r:id="rId3"/>
          </a:graphicData>
        </a:graphic>
      </p:graphicFrame>
      <p:sp>
        <p:nvSpPr>
          <p:cNvPr id="37893" name="Text Box 6"/>
          <p:cNvSpPr txBox="1">
            <a:spLocks noChangeArrowheads="1"/>
          </p:cNvSpPr>
          <p:nvPr/>
        </p:nvSpPr>
        <p:spPr bwMode="auto">
          <a:xfrm>
            <a:off x="107504" y="1772816"/>
            <a:ext cx="1071570" cy="369332"/>
          </a:xfrm>
          <a:prstGeom prst="rect">
            <a:avLst/>
          </a:prstGeom>
          <a:noFill/>
          <a:ln w="9525">
            <a:noFill/>
            <a:miter lim="800000"/>
            <a:headEnd/>
            <a:tailEnd/>
          </a:ln>
        </p:spPr>
        <p:txBody>
          <a:bodyPr wrap="square" anchor="ctr">
            <a:spAutoFit/>
          </a:bodyPr>
          <a:lstStyle/>
          <a:p>
            <a:r>
              <a:rPr lang="sv-SE" dirty="0" smtClean="0">
                <a:latin typeface="Gill Sans MT" pitchFamily="34" charset="0"/>
              </a:rPr>
              <a:t> Procent</a:t>
            </a:r>
            <a:endParaRPr lang="sv-SE" dirty="0">
              <a:latin typeface="Gill Sans MT" pitchFamily="34" charset="0"/>
            </a:endParaRPr>
          </a:p>
        </p:txBody>
      </p:sp>
      <p:graphicFrame>
        <p:nvGraphicFramePr>
          <p:cNvPr id="6" name="Object 0"/>
          <p:cNvGraphicFramePr>
            <a:graphicFrameLocks noChangeAspect="1"/>
          </p:cNvGraphicFramePr>
          <p:nvPr>
            <p:extLst/>
          </p:nvPr>
        </p:nvGraphicFramePr>
        <p:xfrm>
          <a:off x="4450541" y="2204864"/>
          <a:ext cx="3976261" cy="3829139"/>
        </p:xfrm>
        <a:graphic>
          <a:graphicData uri="http://schemas.openxmlformats.org/drawingml/2006/chart">
            <c:chart xmlns:c="http://schemas.openxmlformats.org/drawingml/2006/chart" xmlns:r="http://schemas.openxmlformats.org/officeDocument/2006/relationships" r:id="rId4"/>
          </a:graphicData>
        </a:graphic>
      </p:graphicFrame>
      <p:sp>
        <p:nvSpPr>
          <p:cNvPr id="2" name="textruta 1"/>
          <p:cNvSpPr txBox="1"/>
          <p:nvPr/>
        </p:nvSpPr>
        <p:spPr>
          <a:xfrm>
            <a:off x="1179074" y="1484784"/>
            <a:ext cx="6993326" cy="646331"/>
          </a:xfrm>
          <a:prstGeom prst="rect">
            <a:avLst/>
          </a:prstGeom>
          <a:solidFill>
            <a:schemeClr val="tx1"/>
          </a:solidFill>
        </p:spPr>
        <p:txBody>
          <a:bodyPr wrap="square" rtlCol="0">
            <a:spAutoFit/>
          </a:bodyPr>
          <a:lstStyle/>
          <a:p>
            <a:r>
              <a:rPr lang="sv-SE" dirty="0" smtClean="0">
                <a:solidFill>
                  <a:schemeClr val="bg1"/>
                </a:solidFill>
              </a:rPr>
              <a:t>	</a:t>
            </a:r>
            <a:r>
              <a:rPr lang="sv-SE" dirty="0" smtClean="0">
                <a:solidFill>
                  <a:schemeClr val="bg1"/>
                </a:solidFill>
                <a:latin typeface="Gill Sans MT" panose="020B0502020104020203" pitchFamily="34" charset="0"/>
              </a:rPr>
              <a:t>Pojkar, frekvent rökning	       Pojkar, rökning totalt</a:t>
            </a:r>
          </a:p>
          <a:p>
            <a:r>
              <a:rPr lang="sv-SE" dirty="0" smtClean="0">
                <a:solidFill>
                  <a:schemeClr val="bg1"/>
                </a:solidFill>
                <a:latin typeface="Gill Sans MT" panose="020B0502020104020203" pitchFamily="34" charset="0"/>
              </a:rPr>
              <a:t>	Flickor, frekvent rökning	       Flickor, rökning totalt </a:t>
            </a:r>
            <a:endParaRPr lang="sv-SE" dirty="0">
              <a:solidFill>
                <a:schemeClr val="bg1"/>
              </a:solidFill>
              <a:latin typeface="Gill Sans MT" panose="020B0502020104020203" pitchFamily="34" charset="0"/>
            </a:endParaRPr>
          </a:p>
        </p:txBody>
      </p:sp>
      <p:cxnSp>
        <p:nvCxnSpPr>
          <p:cNvPr id="4" name="Rak 3"/>
          <p:cNvCxnSpPr/>
          <p:nvPr/>
        </p:nvCxnSpPr>
        <p:spPr>
          <a:xfrm>
            <a:off x="1547664" y="1700808"/>
            <a:ext cx="504056" cy="0"/>
          </a:xfrm>
          <a:prstGeom prst="line">
            <a:avLst/>
          </a:prstGeom>
          <a:ln w="38100">
            <a:solidFill>
              <a:srgbClr val="004687"/>
            </a:solidFill>
          </a:ln>
          <a:effectLst/>
        </p:spPr>
        <p:style>
          <a:lnRef idx="2">
            <a:schemeClr val="accent1"/>
          </a:lnRef>
          <a:fillRef idx="0">
            <a:schemeClr val="accent1"/>
          </a:fillRef>
          <a:effectRef idx="1">
            <a:schemeClr val="accent1"/>
          </a:effectRef>
          <a:fontRef idx="minor">
            <a:schemeClr val="tx1"/>
          </a:fontRef>
        </p:style>
      </p:cxnSp>
      <p:cxnSp>
        <p:nvCxnSpPr>
          <p:cNvPr id="7" name="Rak 6"/>
          <p:cNvCxnSpPr/>
          <p:nvPr/>
        </p:nvCxnSpPr>
        <p:spPr>
          <a:xfrm>
            <a:off x="1547664" y="1942470"/>
            <a:ext cx="504056" cy="0"/>
          </a:xfrm>
          <a:prstGeom prst="line">
            <a:avLst/>
          </a:prstGeom>
          <a:ln w="38100">
            <a:solidFill>
              <a:srgbClr val="BEBC00"/>
            </a:solidFill>
          </a:ln>
          <a:effectLst/>
        </p:spPr>
        <p:style>
          <a:lnRef idx="2">
            <a:schemeClr val="accent1"/>
          </a:lnRef>
          <a:fillRef idx="0">
            <a:schemeClr val="accent1"/>
          </a:fillRef>
          <a:effectRef idx="1">
            <a:schemeClr val="accent1"/>
          </a:effectRef>
          <a:fontRef idx="minor">
            <a:schemeClr val="tx1"/>
          </a:fontRef>
        </p:style>
      </p:cxnSp>
      <p:cxnSp>
        <p:nvCxnSpPr>
          <p:cNvPr id="12" name="Rak 11"/>
          <p:cNvCxnSpPr/>
          <p:nvPr/>
        </p:nvCxnSpPr>
        <p:spPr>
          <a:xfrm>
            <a:off x="4716016" y="1691033"/>
            <a:ext cx="504056" cy="0"/>
          </a:xfrm>
          <a:prstGeom prst="line">
            <a:avLst/>
          </a:prstGeom>
          <a:ln w="38100">
            <a:solidFill>
              <a:srgbClr val="004687"/>
            </a:solidFill>
            <a:prstDash val="sysDash"/>
          </a:ln>
          <a:effectLst/>
        </p:spPr>
        <p:style>
          <a:lnRef idx="2">
            <a:schemeClr val="accent1"/>
          </a:lnRef>
          <a:fillRef idx="0">
            <a:schemeClr val="accent1"/>
          </a:fillRef>
          <a:effectRef idx="1">
            <a:schemeClr val="accent1"/>
          </a:effectRef>
          <a:fontRef idx="minor">
            <a:schemeClr val="tx1"/>
          </a:fontRef>
        </p:style>
      </p:cxnSp>
      <p:cxnSp>
        <p:nvCxnSpPr>
          <p:cNvPr id="13" name="Rak 12"/>
          <p:cNvCxnSpPr/>
          <p:nvPr/>
        </p:nvCxnSpPr>
        <p:spPr>
          <a:xfrm>
            <a:off x="4716016" y="1942470"/>
            <a:ext cx="504056" cy="0"/>
          </a:xfrm>
          <a:prstGeom prst="line">
            <a:avLst/>
          </a:prstGeom>
          <a:ln w="38100">
            <a:solidFill>
              <a:srgbClr val="BEBC00"/>
            </a:solidFill>
            <a:prstDash val="sysDash"/>
          </a:ln>
          <a:effectLst/>
        </p:spPr>
        <p:style>
          <a:lnRef idx="2">
            <a:schemeClr val="accent1"/>
          </a:lnRef>
          <a:fillRef idx="0">
            <a:schemeClr val="accent1"/>
          </a:fillRef>
          <a:effectRef idx="1">
            <a:schemeClr val="accent1"/>
          </a:effectRef>
          <a:fontRef idx="minor">
            <a:schemeClr val="tx1"/>
          </a:fontRef>
        </p:style>
      </p:cxnSp>
      <p:sp>
        <p:nvSpPr>
          <p:cNvPr id="3" name="textruta 2"/>
          <p:cNvSpPr txBox="1"/>
          <p:nvPr/>
        </p:nvSpPr>
        <p:spPr>
          <a:xfrm>
            <a:off x="863588" y="2427704"/>
            <a:ext cx="936104" cy="338554"/>
          </a:xfrm>
          <a:prstGeom prst="rect">
            <a:avLst/>
          </a:prstGeom>
          <a:noFill/>
        </p:spPr>
        <p:txBody>
          <a:bodyPr wrap="square" rtlCol="0">
            <a:spAutoFit/>
          </a:bodyPr>
          <a:lstStyle/>
          <a:p>
            <a:r>
              <a:rPr lang="sv-SE" sz="1600" b="1" dirty="0" smtClean="0">
                <a:solidFill>
                  <a:schemeClr val="bg1"/>
                </a:solidFill>
                <a:latin typeface="Gill Sans MT" panose="020B0502020104020203" pitchFamily="34" charset="0"/>
              </a:rPr>
              <a:t>Åk 9</a:t>
            </a:r>
            <a:endParaRPr lang="sv-SE" sz="1600" b="1" dirty="0">
              <a:solidFill>
                <a:schemeClr val="bg1"/>
              </a:solidFill>
              <a:latin typeface="Gill Sans MT" panose="020B0502020104020203" pitchFamily="34" charset="0"/>
            </a:endParaRPr>
          </a:p>
        </p:txBody>
      </p:sp>
      <p:sp>
        <p:nvSpPr>
          <p:cNvPr id="14" name="Text Box 13"/>
          <p:cNvSpPr txBox="1">
            <a:spLocks noChangeArrowheads="1"/>
          </p:cNvSpPr>
          <p:nvPr/>
        </p:nvSpPr>
        <p:spPr bwMode="auto">
          <a:xfrm>
            <a:off x="8715375" y="50800"/>
            <a:ext cx="427038" cy="276999"/>
          </a:xfrm>
          <a:prstGeom prst="rect">
            <a:avLst/>
          </a:prstGeom>
          <a:noFill/>
          <a:ln w="9525">
            <a:noFill/>
            <a:miter lim="800000"/>
            <a:headEnd/>
            <a:tailEnd/>
          </a:ln>
        </p:spPr>
        <p:txBody>
          <a:bodyPr>
            <a:spAutoFit/>
          </a:bodyPr>
          <a:lstStyle/>
          <a:p>
            <a:pPr>
              <a:spcBef>
                <a:spcPct val="50000"/>
              </a:spcBef>
            </a:pPr>
            <a:r>
              <a:rPr lang="sv-SE" sz="1200" dirty="0" smtClean="0">
                <a:latin typeface="Gill Sans MT" pitchFamily="34" charset="0"/>
              </a:rPr>
              <a:t>4b</a:t>
            </a:r>
            <a:endParaRPr lang="sv-SE" sz="1200" dirty="0">
              <a:latin typeface="Gill Sans MT" pitchFamily="34" charset="0"/>
            </a:endParaRPr>
          </a:p>
        </p:txBody>
      </p:sp>
    </p:spTree>
    <p:extLst>
      <p:ext uri="{BB962C8B-B14F-4D97-AF65-F5344CB8AC3E}">
        <p14:creationId xmlns:p14="http://schemas.microsoft.com/office/powerpoint/2010/main" val="232699169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1" name="Rectangle 2"/>
          <p:cNvSpPr>
            <a:spLocks noGrp="1" noChangeArrowheads="1"/>
          </p:cNvSpPr>
          <p:nvPr>
            <p:ph type="title" idx="4294967295"/>
          </p:nvPr>
        </p:nvSpPr>
        <p:spPr>
          <a:xfrm>
            <a:off x="214282" y="274638"/>
            <a:ext cx="8472518" cy="939800"/>
          </a:xfrm>
          <a:noFill/>
          <a:ln w="25400">
            <a:noFill/>
          </a:ln>
        </p:spPr>
        <p:txBody>
          <a:bodyPr/>
          <a:lstStyle/>
          <a:p>
            <a:r>
              <a:rPr lang="sv-SE" sz="2500" b="1" dirty="0" smtClean="0">
                <a:latin typeface="Gill Sans MT" pitchFamily="34" charset="0"/>
                <a:ea typeface="Geneva" pitchFamily="34" charset="0"/>
                <a:cs typeface="Geneva" pitchFamily="34" charset="0"/>
              </a:rPr>
              <a:t>Andelen snusare i årskurs 9 och gymnasiets år 2. </a:t>
            </a:r>
            <a:br>
              <a:rPr lang="sv-SE" sz="2500" b="1" dirty="0" smtClean="0">
                <a:latin typeface="Gill Sans MT" pitchFamily="34" charset="0"/>
                <a:ea typeface="Geneva" pitchFamily="34" charset="0"/>
                <a:cs typeface="Geneva" pitchFamily="34" charset="0"/>
              </a:rPr>
            </a:br>
            <a:r>
              <a:rPr lang="sv-SE" sz="2500" b="1" dirty="0" smtClean="0">
                <a:latin typeface="Gill Sans MT" pitchFamily="34" charset="0"/>
                <a:ea typeface="Geneva" pitchFamily="34" charset="0"/>
                <a:cs typeface="Geneva" pitchFamily="34" charset="0"/>
              </a:rPr>
              <a:t>Procentuell fördelning efter kön. 1974–2014.</a:t>
            </a:r>
            <a:endParaRPr lang="sv-SE" sz="2500" dirty="0" smtClean="0">
              <a:latin typeface="Gill Sans MT" pitchFamily="34" charset="0"/>
              <a:ea typeface="Geneva" pitchFamily="34" charset="0"/>
              <a:cs typeface="Geneva" pitchFamily="34" charset="0"/>
            </a:endParaRPr>
          </a:p>
        </p:txBody>
      </p:sp>
      <p:graphicFrame>
        <p:nvGraphicFramePr>
          <p:cNvPr id="8" name="Object 0"/>
          <p:cNvGraphicFramePr>
            <a:graphicFrameLocks noGrp="1" noChangeAspect="1"/>
          </p:cNvGraphicFramePr>
          <p:nvPr>
            <p:ph idx="4294967295"/>
            <p:extLst>
              <p:ext uri="{D42A27DB-BD31-4B8C-83A1-F6EECF244321}">
                <p14:modId xmlns:p14="http://schemas.microsoft.com/office/powerpoint/2010/main" val="3996941166"/>
              </p:ext>
            </p:extLst>
          </p:nvPr>
        </p:nvGraphicFramePr>
        <p:xfrm>
          <a:off x="357158" y="1428736"/>
          <a:ext cx="8072494" cy="4621227"/>
        </p:xfrm>
        <a:graphic>
          <a:graphicData uri="http://schemas.openxmlformats.org/drawingml/2006/chart">
            <c:chart xmlns:c="http://schemas.openxmlformats.org/drawingml/2006/chart" xmlns:r="http://schemas.openxmlformats.org/officeDocument/2006/relationships" r:id="rId3"/>
          </a:graphicData>
        </a:graphic>
      </p:graphicFrame>
      <p:sp>
        <p:nvSpPr>
          <p:cNvPr id="37893" name="Text Box 6"/>
          <p:cNvSpPr txBox="1">
            <a:spLocks noChangeArrowheads="1"/>
          </p:cNvSpPr>
          <p:nvPr/>
        </p:nvSpPr>
        <p:spPr bwMode="auto">
          <a:xfrm>
            <a:off x="251520" y="1268760"/>
            <a:ext cx="1071570" cy="369332"/>
          </a:xfrm>
          <a:prstGeom prst="rect">
            <a:avLst/>
          </a:prstGeom>
          <a:noFill/>
          <a:ln w="9525">
            <a:noFill/>
            <a:miter lim="800000"/>
            <a:headEnd/>
            <a:tailEnd/>
          </a:ln>
        </p:spPr>
        <p:txBody>
          <a:bodyPr wrap="square" anchor="ctr">
            <a:spAutoFit/>
          </a:bodyPr>
          <a:lstStyle/>
          <a:p>
            <a:r>
              <a:rPr lang="sv-SE" dirty="0" smtClean="0">
                <a:latin typeface="Gill Sans MT" pitchFamily="34" charset="0"/>
              </a:rPr>
              <a:t> Procent</a:t>
            </a:r>
            <a:endParaRPr lang="sv-SE" dirty="0">
              <a:latin typeface="Gill Sans MT" pitchFamily="34" charset="0"/>
            </a:endParaRPr>
          </a:p>
        </p:txBody>
      </p:sp>
      <p:sp>
        <p:nvSpPr>
          <p:cNvPr id="37895" name="Text Box 13"/>
          <p:cNvSpPr txBox="1">
            <a:spLocks noChangeArrowheads="1"/>
          </p:cNvSpPr>
          <p:nvPr/>
        </p:nvSpPr>
        <p:spPr bwMode="auto">
          <a:xfrm>
            <a:off x="8715375" y="50800"/>
            <a:ext cx="427038" cy="276999"/>
          </a:xfrm>
          <a:prstGeom prst="rect">
            <a:avLst/>
          </a:prstGeom>
          <a:noFill/>
          <a:ln w="9525">
            <a:noFill/>
            <a:miter lim="800000"/>
            <a:headEnd/>
            <a:tailEnd/>
          </a:ln>
        </p:spPr>
        <p:txBody>
          <a:bodyPr>
            <a:spAutoFit/>
          </a:bodyPr>
          <a:lstStyle/>
          <a:p>
            <a:pPr>
              <a:spcBef>
                <a:spcPct val="50000"/>
              </a:spcBef>
            </a:pPr>
            <a:r>
              <a:rPr lang="sv-SE" sz="1200" dirty="0" smtClean="0">
                <a:latin typeface="Gill Sans MT" pitchFamily="34" charset="0"/>
              </a:rPr>
              <a:t>5a</a:t>
            </a:r>
            <a:endParaRPr lang="sv-SE" sz="1200" dirty="0">
              <a:latin typeface="Gill Sans MT" pitchFamily="34"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1" name="Rectangle 2"/>
          <p:cNvSpPr>
            <a:spLocks noGrp="1" noChangeArrowheads="1"/>
          </p:cNvSpPr>
          <p:nvPr>
            <p:ph type="title" idx="4294967295"/>
          </p:nvPr>
        </p:nvSpPr>
        <p:spPr>
          <a:xfrm>
            <a:off x="214282" y="274638"/>
            <a:ext cx="8472518" cy="939800"/>
          </a:xfrm>
          <a:noFill/>
          <a:ln w="25400">
            <a:noFill/>
          </a:ln>
        </p:spPr>
        <p:txBody>
          <a:bodyPr/>
          <a:lstStyle/>
          <a:p>
            <a:r>
              <a:rPr lang="sv-SE" sz="2500" b="1" dirty="0" smtClean="0">
                <a:latin typeface="Gill Sans MT" pitchFamily="34" charset="0"/>
                <a:ea typeface="Geneva" pitchFamily="34" charset="0"/>
                <a:cs typeface="Geneva" pitchFamily="34" charset="0"/>
              </a:rPr>
              <a:t>Andelen snusare i </a:t>
            </a:r>
            <a:r>
              <a:rPr lang="sv-SE" sz="2500" b="1" dirty="0">
                <a:latin typeface="Gill Sans MT" pitchFamily="34" charset="0"/>
                <a:ea typeface="Geneva" pitchFamily="34" charset="0"/>
                <a:cs typeface="Geneva" pitchFamily="34" charset="0"/>
              </a:rPr>
              <a:t>årskurs 9 och gymnasiets år 2. </a:t>
            </a:r>
            <a:r>
              <a:rPr lang="sv-SE" sz="2500" b="1" dirty="0" smtClean="0">
                <a:latin typeface="Gill Sans MT" pitchFamily="34" charset="0"/>
                <a:ea typeface="Geneva" pitchFamily="34" charset="0"/>
                <a:cs typeface="Geneva" pitchFamily="34" charset="0"/>
              </a:rPr>
              <a:t>Frekvent (daglig/nästan daglig snusning) samt snusning totalt (daglig plus då och då). 2002–2014.</a:t>
            </a:r>
            <a:endParaRPr lang="sv-SE" sz="2500" dirty="0" smtClean="0">
              <a:latin typeface="Gill Sans MT" pitchFamily="34" charset="0"/>
              <a:ea typeface="Geneva" pitchFamily="34" charset="0"/>
              <a:cs typeface="Geneva" pitchFamily="34" charset="0"/>
            </a:endParaRPr>
          </a:p>
        </p:txBody>
      </p:sp>
      <p:graphicFrame>
        <p:nvGraphicFramePr>
          <p:cNvPr id="8" name="Object 0"/>
          <p:cNvGraphicFramePr>
            <a:graphicFrameLocks noGrp="1" noChangeAspect="1"/>
          </p:cNvGraphicFramePr>
          <p:nvPr>
            <p:ph idx="4294967295"/>
            <p:extLst>
              <p:ext uri="{D42A27DB-BD31-4B8C-83A1-F6EECF244321}">
                <p14:modId xmlns:p14="http://schemas.microsoft.com/office/powerpoint/2010/main" val="1355551994"/>
              </p:ext>
            </p:extLst>
          </p:nvPr>
        </p:nvGraphicFramePr>
        <p:xfrm>
          <a:off x="357158" y="2132856"/>
          <a:ext cx="4070826" cy="3917107"/>
        </p:xfrm>
        <a:graphic>
          <a:graphicData uri="http://schemas.openxmlformats.org/drawingml/2006/chart">
            <c:chart xmlns:c="http://schemas.openxmlformats.org/drawingml/2006/chart" xmlns:r="http://schemas.openxmlformats.org/officeDocument/2006/relationships" r:id="rId3"/>
          </a:graphicData>
        </a:graphic>
      </p:graphicFrame>
      <p:sp>
        <p:nvSpPr>
          <p:cNvPr id="37893" name="Text Box 6"/>
          <p:cNvSpPr txBox="1">
            <a:spLocks noChangeArrowheads="1"/>
          </p:cNvSpPr>
          <p:nvPr/>
        </p:nvSpPr>
        <p:spPr bwMode="auto">
          <a:xfrm>
            <a:off x="107504" y="1772816"/>
            <a:ext cx="1071570" cy="369332"/>
          </a:xfrm>
          <a:prstGeom prst="rect">
            <a:avLst/>
          </a:prstGeom>
          <a:noFill/>
          <a:ln w="9525">
            <a:noFill/>
            <a:miter lim="800000"/>
            <a:headEnd/>
            <a:tailEnd/>
          </a:ln>
        </p:spPr>
        <p:txBody>
          <a:bodyPr wrap="square" anchor="ctr">
            <a:spAutoFit/>
          </a:bodyPr>
          <a:lstStyle/>
          <a:p>
            <a:r>
              <a:rPr lang="sv-SE" dirty="0" smtClean="0">
                <a:latin typeface="Gill Sans MT" pitchFamily="34" charset="0"/>
              </a:rPr>
              <a:t> Procent</a:t>
            </a:r>
            <a:endParaRPr lang="sv-SE" dirty="0">
              <a:latin typeface="Gill Sans MT" pitchFamily="34" charset="0"/>
            </a:endParaRPr>
          </a:p>
        </p:txBody>
      </p:sp>
      <p:graphicFrame>
        <p:nvGraphicFramePr>
          <p:cNvPr id="6" name="Object 0"/>
          <p:cNvGraphicFramePr>
            <a:graphicFrameLocks noChangeAspect="1"/>
          </p:cNvGraphicFramePr>
          <p:nvPr>
            <p:extLst>
              <p:ext uri="{D42A27DB-BD31-4B8C-83A1-F6EECF244321}">
                <p14:modId xmlns:p14="http://schemas.microsoft.com/office/powerpoint/2010/main" val="2322921660"/>
              </p:ext>
            </p:extLst>
          </p:nvPr>
        </p:nvGraphicFramePr>
        <p:xfrm>
          <a:off x="4450541" y="2204864"/>
          <a:ext cx="3976261" cy="3829139"/>
        </p:xfrm>
        <a:graphic>
          <a:graphicData uri="http://schemas.openxmlformats.org/drawingml/2006/chart">
            <c:chart xmlns:c="http://schemas.openxmlformats.org/drawingml/2006/chart" xmlns:r="http://schemas.openxmlformats.org/officeDocument/2006/relationships" r:id="rId4"/>
          </a:graphicData>
        </a:graphic>
      </p:graphicFrame>
      <p:sp>
        <p:nvSpPr>
          <p:cNvPr id="2" name="textruta 1"/>
          <p:cNvSpPr txBox="1"/>
          <p:nvPr/>
        </p:nvSpPr>
        <p:spPr>
          <a:xfrm>
            <a:off x="1179074" y="1484784"/>
            <a:ext cx="6993326" cy="646331"/>
          </a:xfrm>
          <a:prstGeom prst="rect">
            <a:avLst/>
          </a:prstGeom>
          <a:solidFill>
            <a:schemeClr val="tx1"/>
          </a:solidFill>
        </p:spPr>
        <p:txBody>
          <a:bodyPr wrap="square" rtlCol="0">
            <a:spAutoFit/>
          </a:bodyPr>
          <a:lstStyle/>
          <a:p>
            <a:r>
              <a:rPr lang="sv-SE" dirty="0" smtClean="0">
                <a:solidFill>
                  <a:schemeClr val="bg1"/>
                </a:solidFill>
              </a:rPr>
              <a:t>	</a:t>
            </a:r>
            <a:r>
              <a:rPr lang="sv-SE" dirty="0" smtClean="0">
                <a:solidFill>
                  <a:schemeClr val="bg1"/>
                </a:solidFill>
                <a:latin typeface="Gill Sans MT" panose="020B0502020104020203" pitchFamily="34" charset="0"/>
              </a:rPr>
              <a:t>Pojkar, frekvent snusning	       Pojkar, snusning totalt</a:t>
            </a:r>
          </a:p>
          <a:p>
            <a:r>
              <a:rPr lang="sv-SE" dirty="0" smtClean="0">
                <a:solidFill>
                  <a:schemeClr val="bg1"/>
                </a:solidFill>
                <a:latin typeface="Gill Sans MT" panose="020B0502020104020203" pitchFamily="34" charset="0"/>
              </a:rPr>
              <a:t>	Flickor, frekvent snusning	       Flickor, snusning totalt </a:t>
            </a:r>
            <a:endParaRPr lang="sv-SE" dirty="0">
              <a:solidFill>
                <a:schemeClr val="bg1"/>
              </a:solidFill>
              <a:latin typeface="Gill Sans MT" panose="020B0502020104020203" pitchFamily="34" charset="0"/>
            </a:endParaRPr>
          </a:p>
        </p:txBody>
      </p:sp>
      <p:cxnSp>
        <p:nvCxnSpPr>
          <p:cNvPr id="4" name="Rak 3"/>
          <p:cNvCxnSpPr/>
          <p:nvPr/>
        </p:nvCxnSpPr>
        <p:spPr>
          <a:xfrm>
            <a:off x="1547664" y="1700808"/>
            <a:ext cx="504056" cy="0"/>
          </a:xfrm>
          <a:prstGeom prst="line">
            <a:avLst/>
          </a:prstGeom>
          <a:ln w="38100">
            <a:solidFill>
              <a:srgbClr val="004687"/>
            </a:solidFill>
          </a:ln>
          <a:effectLst/>
        </p:spPr>
        <p:style>
          <a:lnRef idx="2">
            <a:schemeClr val="accent1"/>
          </a:lnRef>
          <a:fillRef idx="0">
            <a:schemeClr val="accent1"/>
          </a:fillRef>
          <a:effectRef idx="1">
            <a:schemeClr val="accent1"/>
          </a:effectRef>
          <a:fontRef idx="minor">
            <a:schemeClr val="tx1"/>
          </a:fontRef>
        </p:style>
      </p:cxnSp>
      <p:cxnSp>
        <p:nvCxnSpPr>
          <p:cNvPr id="7" name="Rak 6"/>
          <p:cNvCxnSpPr/>
          <p:nvPr/>
        </p:nvCxnSpPr>
        <p:spPr>
          <a:xfrm>
            <a:off x="1547664" y="1942470"/>
            <a:ext cx="504056" cy="0"/>
          </a:xfrm>
          <a:prstGeom prst="line">
            <a:avLst/>
          </a:prstGeom>
          <a:ln w="38100">
            <a:solidFill>
              <a:srgbClr val="BEBC00"/>
            </a:solidFill>
          </a:ln>
          <a:effectLst/>
        </p:spPr>
        <p:style>
          <a:lnRef idx="2">
            <a:schemeClr val="accent1"/>
          </a:lnRef>
          <a:fillRef idx="0">
            <a:schemeClr val="accent1"/>
          </a:fillRef>
          <a:effectRef idx="1">
            <a:schemeClr val="accent1"/>
          </a:effectRef>
          <a:fontRef idx="minor">
            <a:schemeClr val="tx1"/>
          </a:fontRef>
        </p:style>
      </p:cxnSp>
      <p:cxnSp>
        <p:nvCxnSpPr>
          <p:cNvPr id="12" name="Rak 11"/>
          <p:cNvCxnSpPr/>
          <p:nvPr/>
        </p:nvCxnSpPr>
        <p:spPr>
          <a:xfrm>
            <a:off x="4716016" y="1691033"/>
            <a:ext cx="504056" cy="0"/>
          </a:xfrm>
          <a:prstGeom prst="line">
            <a:avLst/>
          </a:prstGeom>
          <a:ln w="38100">
            <a:solidFill>
              <a:srgbClr val="004687"/>
            </a:solidFill>
            <a:prstDash val="sysDash"/>
          </a:ln>
          <a:effectLst/>
        </p:spPr>
        <p:style>
          <a:lnRef idx="2">
            <a:schemeClr val="accent1"/>
          </a:lnRef>
          <a:fillRef idx="0">
            <a:schemeClr val="accent1"/>
          </a:fillRef>
          <a:effectRef idx="1">
            <a:schemeClr val="accent1"/>
          </a:effectRef>
          <a:fontRef idx="minor">
            <a:schemeClr val="tx1"/>
          </a:fontRef>
        </p:style>
      </p:cxnSp>
      <p:cxnSp>
        <p:nvCxnSpPr>
          <p:cNvPr id="13" name="Rak 12"/>
          <p:cNvCxnSpPr/>
          <p:nvPr/>
        </p:nvCxnSpPr>
        <p:spPr>
          <a:xfrm>
            <a:off x="4716016" y="1942470"/>
            <a:ext cx="504056" cy="0"/>
          </a:xfrm>
          <a:prstGeom prst="line">
            <a:avLst/>
          </a:prstGeom>
          <a:ln w="38100">
            <a:solidFill>
              <a:srgbClr val="BEBC00"/>
            </a:solidFill>
            <a:prstDash val="sysDash"/>
          </a:ln>
          <a:effectLst/>
        </p:spPr>
        <p:style>
          <a:lnRef idx="2">
            <a:schemeClr val="accent1"/>
          </a:lnRef>
          <a:fillRef idx="0">
            <a:schemeClr val="accent1"/>
          </a:fillRef>
          <a:effectRef idx="1">
            <a:schemeClr val="accent1"/>
          </a:effectRef>
          <a:fontRef idx="minor">
            <a:schemeClr val="tx1"/>
          </a:fontRef>
        </p:style>
      </p:cxnSp>
      <p:sp>
        <p:nvSpPr>
          <p:cNvPr id="3" name="textruta 2"/>
          <p:cNvSpPr txBox="1"/>
          <p:nvPr/>
        </p:nvSpPr>
        <p:spPr>
          <a:xfrm>
            <a:off x="863588" y="2427704"/>
            <a:ext cx="936104" cy="338554"/>
          </a:xfrm>
          <a:prstGeom prst="rect">
            <a:avLst/>
          </a:prstGeom>
          <a:noFill/>
        </p:spPr>
        <p:txBody>
          <a:bodyPr wrap="square" rtlCol="0">
            <a:spAutoFit/>
          </a:bodyPr>
          <a:lstStyle/>
          <a:p>
            <a:r>
              <a:rPr lang="sv-SE" sz="1600" b="1" dirty="0" smtClean="0">
                <a:solidFill>
                  <a:schemeClr val="bg1"/>
                </a:solidFill>
                <a:latin typeface="Gill Sans MT" panose="020B0502020104020203" pitchFamily="34" charset="0"/>
              </a:rPr>
              <a:t>Åk 9</a:t>
            </a:r>
            <a:endParaRPr lang="sv-SE" sz="1600" b="1" dirty="0">
              <a:solidFill>
                <a:schemeClr val="bg1"/>
              </a:solidFill>
              <a:latin typeface="Gill Sans MT" panose="020B0502020104020203" pitchFamily="34" charset="0"/>
            </a:endParaRPr>
          </a:p>
        </p:txBody>
      </p:sp>
      <p:sp>
        <p:nvSpPr>
          <p:cNvPr id="14" name="Text Box 13"/>
          <p:cNvSpPr txBox="1">
            <a:spLocks noChangeArrowheads="1"/>
          </p:cNvSpPr>
          <p:nvPr/>
        </p:nvSpPr>
        <p:spPr bwMode="auto">
          <a:xfrm>
            <a:off x="8715375" y="50800"/>
            <a:ext cx="427038" cy="276999"/>
          </a:xfrm>
          <a:prstGeom prst="rect">
            <a:avLst/>
          </a:prstGeom>
          <a:noFill/>
          <a:ln w="9525">
            <a:noFill/>
            <a:miter lim="800000"/>
            <a:headEnd/>
            <a:tailEnd/>
          </a:ln>
        </p:spPr>
        <p:txBody>
          <a:bodyPr>
            <a:spAutoFit/>
          </a:bodyPr>
          <a:lstStyle/>
          <a:p>
            <a:pPr>
              <a:spcBef>
                <a:spcPct val="50000"/>
              </a:spcBef>
            </a:pPr>
            <a:r>
              <a:rPr lang="sv-SE" sz="1200" dirty="0">
                <a:latin typeface="Gill Sans MT" pitchFamily="34" charset="0"/>
              </a:rPr>
              <a:t>5</a:t>
            </a:r>
            <a:r>
              <a:rPr lang="sv-SE" sz="1200" dirty="0" smtClean="0">
                <a:latin typeface="Gill Sans MT" pitchFamily="34" charset="0"/>
              </a:rPr>
              <a:t>b</a:t>
            </a:r>
            <a:endParaRPr lang="sv-SE" sz="1200" dirty="0">
              <a:latin typeface="Gill Sans MT" pitchFamily="34" charset="0"/>
            </a:endParaRPr>
          </a:p>
        </p:txBody>
      </p:sp>
    </p:spTree>
    <p:extLst>
      <p:ext uri="{BB962C8B-B14F-4D97-AF65-F5344CB8AC3E}">
        <p14:creationId xmlns:p14="http://schemas.microsoft.com/office/powerpoint/2010/main" val="3821061027"/>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1">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10.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1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1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13.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14.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15.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16.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17.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3.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4.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5.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6.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7.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8.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9.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emplate>Tema1</Template>
  <TotalTime>0</TotalTime>
  <Words>637</Words>
  <Application>Microsoft Office PowerPoint</Application>
  <PresentationFormat>Bildspel på skärmen (4:3)</PresentationFormat>
  <Paragraphs>131</Paragraphs>
  <Slides>25</Slides>
  <Notes>25</Notes>
  <HiddenSlides>0</HiddenSlides>
  <MMClips>0</MMClips>
  <ScaleCrop>false</ScaleCrop>
  <HeadingPairs>
    <vt:vector size="6" baseType="variant">
      <vt:variant>
        <vt:lpstr>Använt teckensnitt</vt:lpstr>
      </vt:variant>
      <vt:variant>
        <vt:i4>4</vt:i4>
      </vt:variant>
      <vt:variant>
        <vt:lpstr>Tema</vt:lpstr>
      </vt:variant>
      <vt:variant>
        <vt:i4>1</vt:i4>
      </vt:variant>
      <vt:variant>
        <vt:lpstr>Bildrubriker</vt:lpstr>
      </vt:variant>
      <vt:variant>
        <vt:i4>25</vt:i4>
      </vt:variant>
    </vt:vector>
  </HeadingPairs>
  <TitlesOfParts>
    <vt:vector size="30" baseType="lpstr">
      <vt:lpstr>Arial</vt:lpstr>
      <vt:lpstr>Calibri</vt:lpstr>
      <vt:lpstr>Geneva</vt:lpstr>
      <vt:lpstr>Gill Sans MT</vt:lpstr>
      <vt:lpstr>Tema1</vt:lpstr>
      <vt:lpstr>PowerPoint-presentation</vt:lpstr>
      <vt:lpstr>Andelen alkoholkonsumenter i årskurs 9 och gymnasiets år 2, efter kön. 1971–2014.</vt:lpstr>
      <vt:lpstr>Beräknad genomsnittlig årskonsumtion i liter ren alkohol (100 %) i årskurs 9 och gymnasiets år 2, efter kön. 1977–2014. (1977–1989 avser skattade värden).</vt:lpstr>
      <vt:lpstr>Andelen elever i årskurs 9 som druckit hemtillverkad sprit (”hembränt”) respektive smuggelsprit under de senaste  12 månaderna, efter kön. 1991–2014.</vt:lpstr>
      <vt:lpstr>Andelen elever i gymnasiets år 2 som druckit hemtillverkad sprit (”hembränt”) respektive smuggelsprit under de senaste 12 månaderna, efter kön. 2004–2014.</vt:lpstr>
      <vt:lpstr>Andelen rökare i årskurs 9 och gymnasiets år 2.  Procentuell fördelning efter kön. 1974–2014.</vt:lpstr>
      <vt:lpstr>Andelen rökare i årskurs 9 och gymnasiets år 2. Frekvent (daglig/nästan daglig rökning) samt rökning totalt (daglig plus då och då). 2002–2014.</vt:lpstr>
      <vt:lpstr>Andelen snusare i årskurs 9 och gymnasiets år 2.  Procentuell fördelning efter kön. 1974–2014.</vt:lpstr>
      <vt:lpstr>Andelen snusare i årskurs 9 och gymnasiets år 2. Frekvent (daglig/nästan daglig snusning) samt snusning totalt (daglig plus då och då). 2002–2014.</vt:lpstr>
      <vt:lpstr>Andelen tobakskonsumenter i årskurs 9 och gymnasiets år 2. Frekvent (daglig/nästan daglig tobaksanvändning) samt tobaksanvändning totalt (daglig plus då och då). 2002–2014.</vt:lpstr>
      <vt:lpstr>Andelen elever i årskurs 9 och gymnasiets år 2 som använt  e-cigaretter någon gång. 2014.</vt:lpstr>
      <vt:lpstr>Andelen elever i årskurs 9 och gymnasiets år 2 som rökt  vattenpipa någon gång. 2014.</vt:lpstr>
      <vt:lpstr>Andelen elever i årskurs 9 och gymnasiets år 2  som någon gång använt narkotika, efter kön. 1971–2014.</vt:lpstr>
      <vt:lpstr>Andelen elever i årskurs 9 och gymnasiets år 2 som  uppgett att de använt narkotika de senaste 30 dagarna (endast cannabis 1986–1997) resp. fler än 20 gånger.  1971–2014.</vt:lpstr>
      <vt:lpstr>Erfarenhet av olika narkotikasorter bland elever som använt narkotika i årskurs 9 och gymnasiets år 2. 2014.</vt:lpstr>
      <vt:lpstr>Andelen elever i årskurs 9 och gymnasiets år 2 som använt  nätdroger någon gång. 2014.</vt:lpstr>
      <vt:lpstr> Andelen elever i årskurs 9 och gymnasiets år 2 som sniffat någon gång. Procentuell fördelning efter kön.  1971–2014.</vt:lpstr>
      <vt:lpstr>Andelen elever i årskurs 9 och gymnasiets år 2 som använt  anabola steroider någon gång, senaste 12 månaderna respektive senaste 30 dagarna. 2014.</vt:lpstr>
      <vt:lpstr> Andelen elever i årskurs 9 och gymnasiets år 2 som någon gång använt receptbelagda sömnmedel eller lugnande medel utan recept, efter kön.  1989–2014.</vt:lpstr>
      <vt:lpstr> Andelen elever i årskurs 9 och gymnasiets år 2 som någon gång använt läkemedel tillsammans med alkohol i berusningssyfte, efter kön.  1989–2014.</vt:lpstr>
      <vt:lpstr> Problemindex för elever i årskurs 9 och gymnasiets år 2, fördelning efter kön. År 2000 är basår för årskurs 9 och 2004 är basår för gymnasiets år 2.  2000–2014.</vt:lpstr>
      <vt:lpstr> Andelen elever i årskurs 9 och gymnasiets år 2 som angett att de gått tillbaka varje/nästan varje gång för att en annan dag vinna tillbaka pengar de förlorat, de senaste 12 månaderna.  2005–2012.</vt:lpstr>
      <vt:lpstr> Andelen elever i årskurs 9 och gymnasiets år 2 som angett att de någon gång känt att de måste spela för mer och mer pengar, de senaste 12 månaderna.   2005–2012.</vt:lpstr>
      <vt:lpstr> Andelen elever i årskurs 9 och gymnasiets år 2 som angett att de spelar för mer än 300 kronor per månad. Procentuell fördelning efter kön. 2000–2012.</vt:lpstr>
      <vt:lpstr>Andelen elever i årskurs 9 och gymnasiets år 2 som angett att de  (senaste 12 månaderna) spelat om pengar, känt att de måste spela för mer och mer pengar samt andel som ljugit om hur mycket pengar de spelat för inför familj eller vänner. 2012–2014.</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subject>CAN Presentations mall</dc:subject>
  <dc:creator/>
  <dc:description>2008-01-02</dc:description>
  <cp:lastModifiedBy/>
  <cp:revision>1</cp:revision>
  <dcterms:created xsi:type="dcterms:W3CDTF">2008-07-02T13:26:31Z</dcterms:created>
  <dcterms:modified xsi:type="dcterms:W3CDTF">2014-11-27T08:49:54Z</dcterms:modified>
</cp:coreProperties>
</file>